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0" r:id="rId4"/>
    <p:sldId id="261" r:id="rId5"/>
    <p:sldId id="262" r:id="rId6"/>
    <p:sldId id="263" r:id="rId7"/>
    <p:sldId id="264"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Session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pPr marL="0" indent="0">
              <a:buNone/>
            </a:pPr>
            <a:r>
              <a:rPr lang="en-US" sz="1800" dirty="0">
                <a:latin typeface="Times New Roman" pitchFamily="18" charset="0"/>
                <a:cs typeface="Times New Roman" pitchFamily="18" charset="0"/>
              </a:rPr>
              <a:t>A session is a way to store information (in variables) to be used across multiple pages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687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59073"/>
            <a:ext cx="14478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smtClean="0">
                <a:latin typeface="Times New Roman" pitchFamily="18" charset="0"/>
                <a:cs typeface="Times New Roman" pitchFamily="18" charset="0"/>
              </a:rPr>
              <a:t>session_start</a:t>
            </a:r>
            <a:r>
              <a:rPr lang="en-US"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5" name="Rectangle 4"/>
          <p:cNvSpPr/>
          <p:nvPr/>
        </p:nvSpPr>
        <p:spPr>
          <a:xfrm>
            <a:off x="2286000" y="1044773"/>
            <a:ext cx="1447800" cy="609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latin typeface="Times New Roman" pitchFamily="18" charset="0"/>
                <a:cs typeface="Times New Roman" pitchFamily="18" charset="0"/>
              </a:rPr>
              <a:t>Session available ?</a:t>
            </a:r>
            <a:endParaRPr lang="en-IN" sz="1600" dirty="0">
              <a:latin typeface="Times New Roman" pitchFamily="18" charset="0"/>
              <a:cs typeface="Times New Roman" pitchFamily="18" charset="0"/>
            </a:endParaRPr>
          </a:p>
        </p:txBody>
      </p:sp>
      <p:sp>
        <p:nvSpPr>
          <p:cNvPr id="6" name="TextBox 5"/>
          <p:cNvSpPr txBox="1"/>
          <p:nvPr/>
        </p:nvSpPr>
        <p:spPr>
          <a:xfrm>
            <a:off x="4257454" y="1195684"/>
            <a:ext cx="607859"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If NO</a:t>
            </a:r>
            <a:endParaRPr lang="en-IN" sz="1400" dirty="0">
              <a:latin typeface="Times New Roman" pitchFamily="18" charset="0"/>
              <a:cs typeface="Times New Roman" pitchFamily="18" charset="0"/>
            </a:endParaRPr>
          </a:p>
        </p:txBody>
      </p:sp>
      <p:sp>
        <p:nvSpPr>
          <p:cNvPr id="7" name="TextBox 6"/>
          <p:cNvSpPr txBox="1"/>
          <p:nvPr/>
        </p:nvSpPr>
        <p:spPr>
          <a:xfrm>
            <a:off x="5562600" y="991909"/>
            <a:ext cx="2635658" cy="73866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Store a Cookie on Client Machine</a:t>
            </a:r>
          </a:p>
          <a:p>
            <a:r>
              <a:rPr lang="en-US" sz="1400" dirty="0" err="1" smtClean="0">
                <a:latin typeface="Times New Roman" pitchFamily="18" charset="0"/>
                <a:cs typeface="Times New Roman" pitchFamily="18" charset="0"/>
              </a:rPr>
              <a:t>Cookie_Name</a:t>
            </a:r>
            <a:r>
              <a:rPr lang="en-US" sz="1400" dirty="0" smtClean="0">
                <a:latin typeface="Times New Roman" pitchFamily="18" charset="0"/>
                <a:cs typeface="Times New Roman" pitchFamily="18" charset="0"/>
              </a:rPr>
              <a:t> – PHPSESSID</a:t>
            </a:r>
          </a:p>
          <a:p>
            <a:r>
              <a:rPr lang="en-US" sz="1400" dirty="0" smtClean="0">
                <a:latin typeface="Times New Roman" pitchFamily="18" charset="0"/>
                <a:cs typeface="Times New Roman" pitchFamily="18" charset="0"/>
              </a:rPr>
              <a:t>Content – </a:t>
            </a:r>
            <a:r>
              <a:rPr lang="en-US" sz="1400" dirty="0" err="1" smtClean="0">
                <a:latin typeface="Times New Roman" pitchFamily="18" charset="0"/>
                <a:cs typeface="Times New Roman" pitchFamily="18" charset="0"/>
              </a:rPr>
              <a:t>SessionID</a:t>
            </a:r>
            <a:endParaRPr lang="en-IN" sz="1400" dirty="0">
              <a:latin typeface="Times New Roman" pitchFamily="18" charset="0"/>
              <a:cs typeface="Times New Roman" pitchFamily="18" charset="0"/>
            </a:endParaRPr>
          </a:p>
        </p:txBody>
      </p:sp>
      <p:cxnSp>
        <p:nvCxnSpPr>
          <p:cNvPr id="10" name="Straight Arrow Connector 9"/>
          <p:cNvCxnSpPr>
            <a:stCxn id="4" idx="3"/>
            <a:endCxn id="5" idx="1"/>
          </p:cNvCxnSpPr>
          <p:nvPr/>
        </p:nvCxnSpPr>
        <p:spPr>
          <a:xfrm>
            <a:off x="1752600" y="1349573"/>
            <a:ext cx="5334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1"/>
          </p:cNvCxnSpPr>
          <p:nvPr/>
        </p:nvCxnSpPr>
        <p:spPr>
          <a:xfrm>
            <a:off x="3733800" y="1349573"/>
            <a:ext cx="5236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3"/>
          </p:cNvCxnSpPr>
          <p:nvPr/>
        </p:nvCxnSpPr>
        <p:spPr>
          <a:xfrm flipV="1">
            <a:off x="4865313" y="1349572"/>
            <a:ext cx="697287"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562600" y="2111573"/>
            <a:ext cx="2209800"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latin typeface="Times New Roman" pitchFamily="18" charset="0"/>
                <a:cs typeface="Times New Roman" pitchFamily="18" charset="0"/>
              </a:rPr>
              <a:t>Store a file on Server</a:t>
            </a:r>
          </a:p>
          <a:p>
            <a:r>
              <a:rPr lang="en-US" sz="1400" dirty="0" smtClean="0">
                <a:latin typeface="Times New Roman" pitchFamily="18" charset="0"/>
                <a:cs typeface="Times New Roman" pitchFamily="18" charset="0"/>
              </a:rPr>
              <a:t>Name – </a:t>
            </a:r>
            <a:r>
              <a:rPr lang="en-US" sz="1400" dirty="0" err="1" smtClean="0">
                <a:latin typeface="Times New Roman" pitchFamily="18" charset="0"/>
                <a:cs typeface="Times New Roman" pitchFamily="18" charset="0"/>
              </a:rPr>
              <a:t>SESS_SessionID</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Content – </a:t>
            </a:r>
            <a:r>
              <a:rPr lang="en-US" sz="1400" dirty="0" err="1" smtClean="0">
                <a:latin typeface="Times New Roman" pitchFamily="18" charset="0"/>
                <a:cs typeface="Times New Roman" pitchFamily="18" charset="0"/>
              </a:rPr>
              <a:t>Session_Variable</a:t>
            </a:r>
            <a:endParaRPr lang="en-IN" sz="1400" dirty="0">
              <a:latin typeface="Times New Roman" pitchFamily="18" charset="0"/>
              <a:cs typeface="Times New Roman" pitchFamily="18" charset="0"/>
            </a:endParaRPr>
          </a:p>
        </p:txBody>
      </p:sp>
      <p:cxnSp>
        <p:nvCxnSpPr>
          <p:cNvPr id="19" name="Straight Connector 18"/>
          <p:cNvCxnSpPr/>
          <p:nvPr/>
        </p:nvCxnSpPr>
        <p:spPr>
          <a:xfrm>
            <a:off x="5181600" y="1361241"/>
            <a:ext cx="0" cy="1131332"/>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endCxn id="17" idx="1"/>
          </p:cNvCxnSpPr>
          <p:nvPr/>
        </p:nvCxnSpPr>
        <p:spPr>
          <a:xfrm flipV="1">
            <a:off x="5181600" y="2480905"/>
            <a:ext cx="381000" cy="116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682911" y="2797373"/>
            <a:ext cx="266048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latin typeface="Times New Roman" pitchFamily="18" charset="0"/>
                <a:cs typeface="Times New Roman" pitchFamily="18" charset="0"/>
              </a:rPr>
              <a:t>It matches PHPSESSID Cookie’s Session ID with Server’s File</a:t>
            </a:r>
            <a:endParaRPr lang="en-IN" sz="1400" dirty="0">
              <a:latin typeface="Times New Roman" pitchFamily="18" charset="0"/>
              <a:cs typeface="Times New Roman" pitchFamily="18" charset="0"/>
            </a:endParaRPr>
          </a:p>
        </p:txBody>
      </p:sp>
      <p:sp>
        <p:nvSpPr>
          <p:cNvPr id="33" name="TextBox 32"/>
          <p:cNvSpPr txBox="1"/>
          <p:nvPr/>
        </p:nvSpPr>
        <p:spPr>
          <a:xfrm>
            <a:off x="2362200" y="3632596"/>
            <a:ext cx="1151277"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If both match</a:t>
            </a:r>
            <a:endParaRPr lang="en-IN" sz="1400" dirty="0">
              <a:latin typeface="Times New Roman" pitchFamily="18" charset="0"/>
              <a:cs typeface="Times New Roman" pitchFamily="18" charset="0"/>
            </a:endParaRPr>
          </a:p>
        </p:txBody>
      </p:sp>
      <p:sp>
        <p:nvSpPr>
          <p:cNvPr id="34" name="TextBox 33"/>
          <p:cNvSpPr txBox="1"/>
          <p:nvPr/>
        </p:nvSpPr>
        <p:spPr>
          <a:xfrm>
            <a:off x="2667000" y="1956196"/>
            <a:ext cx="604076"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If Yes</a:t>
            </a:r>
            <a:endParaRPr lang="en-IN" sz="1400" dirty="0">
              <a:latin typeface="Times New Roman" pitchFamily="18" charset="0"/>
              <a:cs typeface="Times New Roman" pitchFamily="18" charset="0"/>
            </a:endParaRPr>
          </a:p>
        </p:txBody>
      </p:sp>
      <p:cxnSp>
        <p:nvCxnSpPr>
          <p:cNvPr id="36" name="Straight Arrow Connector 35"/>
          <p:cNvCxnSpPr>
            <a:stCxn id="5" idx="2"/>
          </p:cNvCxnSpPr>
          <p:nvPr/>
        </p:nvCxnSpPr>
        <p:spPr>
          <a:xfrm>
            <a:off x="3009900" y="1654373"/>
            <a:ext cx="0" cy="3018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2971800" y="2263973"/>
            <a:ext cx="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1598721" y="4321373"/>
            <a:ext cx="2678234"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dirty="0" smtClean="0">
                <a:latin typeface="Times New Roman" pitchFamily="18" charset="0"/>
                <a:cs typeface="Times New Roman" pitchFamily="18" charset="0"/>
              </a:rPr>
              <a:t>All Session Variables are available</a:t>
            </a:r>
            <a:endParaRPr lang="en-IN" sz="1400" dirty="0">
              <a:latin typeface="Times New Roman" pitchFamily="18" charset="0"/>
              <a:cs typeface="Times New Roman" pitchFamily="18" charset="0"/>
            </a:endParaRPr>
          </a:p>
        </p:txBody>
      </p:sp>
      <p:cxnSp>
        <p:nvCxnSpPr>
          <p:cNvPr id="41" name="Straight Arrow Connector 40"/>
          <p:cNvCxnSpPr>
            <a:stCxn id="32" idx="2"/>
          </p:cNvCxnSpPr>
          <p:nvPr/>
        </p:nvCxnSpPr>
        <p:spPr>
          <a:xfrm flipH="1">
            <a:off x="3013155" y="3320593"/>
            <a:ext cx="1" cy="3120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flipH="1">
            <a:off x="2971799" y="3940373"/>
            <a:ext cx="1"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Rectangle 44"/>
          <p:cNvSpPr/>
          <p:nvPr/>
        </p:nvSpPr>
        <p:spPr>
          <a:xfrm>
            <a:off x="4707251" y="3181601"/>
            <a:ext cx="3998082" cy="369332"/>
          </a:xfrm>
          <a:prstGeom prst="rect">
            <a:avLst/>
          </a:prstGeom>
        </p:spPr>
        <p:txBody>
          <a:bodyPr wrap="none">
            <a:spAutoFit/>
          </a:bodyPr>
          <a:lstStyle/>
          <a:p>
            <a:r>
              <a:rPr lang="en-IN" dirty="0" smtClean="0"/>
              <a:t>Session ID: </a:t>
            </a:r>
            <a:r>
              <a:rPr lang="en-IN" b="1" i="1" dirty="0" smtClean="0"/>
              <a:t>80ibbfgbh7cl6lakgg87dlhv7v</a:t>
            </a:r>
            <a:endParaRPr lang="en-IN" b="1" i="1" dirty="0"/>
          </a:p>
        </p:txBody>
      </p:sp>
      <p:sp>
        <p:nvSpPr>
          <p:cNvPr id="46" name="Title 1"/>
          <p:cNvSpPr>
            <a:spLocks noGrp="1"/>
          </p:cNvSpPr>
          <p:nvPr>
            <p:ph type="title"/>
          </p:nvPr>
        </p:nvSpPr>
        <p:spPr>
          <a:xfrm>
            <a:off x="457200" y="-19050"/>
            <a:ext cx="8229600" cy="781050"/>
          </a:xfrm>
        </p:spPr>
        <p:txBody>
          <a:bodyPr>
            <a:normAutofit/>
          </a:bodyPr>
          <a:lstStyle/>
          <a:p>
            <a:r>
              <a:rPr lang="en-US" sz="4000" b="1" u="sng" dirty="0" smtClean="0">
                <a:latin typeface="Times New Roman" pitchFamily="18" charset="0"/>
                <a:cs typeface="Times New Roman" pitchFamily="18" charset="0"/>
              </a:rPr>
              <a:t>How Session Works</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386447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par>
                                <p:cTn id="48" presetID="16" presetClass="entr" presetSubtype="21"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1" nodeType="clickEffect">
                                  <p:stCondLst>
                                    <p:cond delay="0"/>
                                  </p:stCondLst>
                                  <p:childTnLst>
                                    <p:animRot by="120000">
                                      <p:cBhvr>
                                        <p:cTn id="59" dur="100" fill="hold">
                                          <p:stCondLst>
                                            <p:cond delay="0"/>
                                          </p:stCondLst>
                                        </p:cTn>
                                        <p:tgtEl>
                                          <p:spTgt spid="4"/>
                                        </p:tgtEl>
                                        <p:attrNameLst>
                                          <p:attrName>r</p:attrName>
                                        </p:attrNameLst>
                                      </p:cBhvr>
                                    </p:animRot>
                                    <p:animRot by="-240000">
                                      <p:cBhvr>
                                        <p:cTn id="60" dur="200" fill="hold">
                                          <p:stCondLst>
                                            <p:cond delay="200"/>
                                          </p:stCondLst>
                                        </p:cTn>
                                        <p:tgtEl>
                                          <p:spTgt spid="4"/>
                                        </p:tgtEl>
                                        <p:attrNameLst>
                                          <p:attrName>r</p:attrName>
                                        </p:attrNameLst>
                                      </p:cBhvr>
                                    </p:animRot>
                                    <p:animRot by="240000">
                                      <p:cBhvr>
                                        <p:cTn id="61" dur="200" fill="hold">
                                          <p:stCondLst>
                                            <p:cond delay="400"/>
                                          </p:stCondLst>
                                        </p:cTn>
                                        <p:tgtEl>
                                          <p:spTgt spid="4"/>
                                        </p:tgtEl>
                                        <p:attrNameLst>
                                          <p:attrName>r</p:attrName>
                                        </p:attrNameLst>
                                      </p:cBhvr>
                                    </p:animRot>
                                    <p:animRot by="-240000">
                                      <p:cBhvr>
                                        <p:cTn id="62" dur="200" fill="hold">
                                          <p:stCondLst>
                                            <p:cond delay="600"/>
                                          </p:stCondLst>
                                        </p:cTn>
                                        <p:tgtEl>
                                          <p:spTgt spid="4"/>
                                        </p:tgtEl>
                                        <p:attrNameLst>
                                          <p:attrName>r</p:attrName>
                                        </p:attrNameLst>
                                      </p:cBhvr>
                                    </p:animRot>
                                    <p:animRot by="120000">
                                      <p:cBhvr>
                                        <p:cTn id="63" dur="200" fill="hold">
                                          <p:stCondLst>
                                            <p:cond delay="800"/>
                                          </p:stCondLst>
                                        </p:cTn>
                                        <p:tgtEl>
                                          <p:spTgt spid="4"/>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nodeType="clickEffect">
                                  <p:stCondLst>
                                    <p:cond delay="0"/>
                                  </p:stCondLst>
                                  <p:childTnLst>
                                    <p:animRot by="120000">
                                      <p:cBhvr>
                                        <p:cTn id="67" dur="100" fill="hold">
                                          <p:stCondLst>
                                            <p:cond delay="0"/>
                                          </p:stCondLst>
                                        </p:cTn>
                                        <p:tgtEl>
                                          <p:spTgt spid="10"/>
                                        </p:tgtEl>
                                        <p:attrNameLst>
                                          <p:attrName>r</p:attrName>
                                        </p:attrNameLst>
                                      </p:cBhvr>
                                    </p:animRot>
                                    <p:animRot by="-240000">
                                      <p:cBhvr>
                                        <p:cTn id="68" dur="200" fill="hold">
                                          <p:stCondLst>
                                            <p:cond delay="200"/>
                                          </p:stCondLst>
                                        </p:cTn>
                                        <p:tgtEl>
                                          <p:spTgt spid="10"/>
                                        </p:tgtEl>
                                        <p:attrNameLst>
                                          <p:attrName>r</p:attrName>
                                        </p:attrNameLst>
                                      </p:cBhvr>
                                    </p:animRot>
                                    <p:animRot by="240000">
                                      <p:cBhvr>
                                        <p:cTn id="69" dur="200" fill="hold">
                                          <p:stCondLst>
                                            <p:cond delay="400"/>
                                          </p:stCondLst>
                                        </p:cTn>
                                        <p:tgtEl>
                                          <p:spTgt spid="10"/>
                                        </p:tgtEl>
                                        <p:attrNameLst>
                                          <p:attrName>r</p:attrName>
                                        </p:attrNameLst>
                                      </p:cBhvr>
                                    </p:animRot>
                                    <p:animRot by="-240000">
                                      <p:cBhvr>
                                        <p:cTn id="70" dur="200" fill="hold">
                                          <p:stCondLst>
                                            <p:cond delay="600"/>
                                          </p:stCondLst>
                                        </p:cTn>
                                        <p:tgtEl>
                                          <p:spTgt spid="10"/>
                                        </p:tgtEl>
                                        <p:attrNameLst>
                                          <p:attrName>r</p:attrName>
                                        </p:attrNameLst>
                                      </p:cBhvr>
                                    </p:animRot>
                                    <p:animRot by="120000">
                                      <p:cBhvr>
                                        <p:cTn id="71" dur="200" fill="hold">
                                          <p:stCondLst>
                                            <p:cond delay="800"/>
                                          </p:stCondLst>
                                        </p:cTn>
                                        <p:tgtEl>
                                          <p:spTgt spid="10"/>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1" nodeType="clickEffect">
                                  <p:stCondLst>
                                    <p:cond delay="0"/>
                                  </p:stCondLst>
                                  <p:childTnLst>
                                    <p:animRot by="120000">
                                      <p:cBhvr>
                                        <p:cTn id="75" dur="100" fill="hold">
                                          <p:stCondLst>
                                            <p:cond delay="0"/>
                                          </p:stCondLst>
                                        </p:cTn>
                                        <p:tgtEl>
                                          <p:spTgt spid="5"/>
                                        </p:tgtEl>
                                        <p:attrNameLst>
                                          <p:attrName>r</p:attrName>
                                        </p:attrNameLst>
                                      </p:cBhvr>
                                    </p:animRot>
                                    <p:animRot by="-240000">
                                      <p:cBhvr>
                                        <p:cTn id="76" dur="200" fill="hold">
                                          <p:stCondLst>
                                            <p:cond delay="200"/>
                                          </p:stCondLst>
                                        </p:cTn>
                                        <p:tgtEl>
                                          <p:spTgt spid="5"/>
                                        </p:tgtEl>
                                        <p:attrNameLst>
                                          <p:attrName>r</p:attrName>
                                        </p:attrNameLst>
                                      </p:cBhvr>
                                    </p:animRot>
                                    <p:animRot by="240000">
                                      <p:cBhvr>
                                        <p:cTn id="77" dur="200" fill="hold">
                                          <p:stCondLst>
                                            <p:cond delay="400"/>
                                          </p:stCondLst>
                                        </p:cTn>
                                        <p:tgtEl>
                                          <p:spTgt spid="5"/>
                                        </p:tgtEl>
                                        <p:attrNameLst>
                                          <p:attrName>r</p:attrName>
                                        </p:attrNameLst>
                                      </p:cBhvr>
                                    </p:animRot>
                                    <p:animRot by="-240000">
                                      <p:cBhvr>
                                        <p:cTn id="78" dur="200" fill="hold">
                                          <p:stCondLst>
                                            <p:cond delay="600"/>
                                          </p:stCondLst>
                                        </p:cTn>
                                        <p:tgtEl>
                                          <p:spTgt spid="5"/>
                                        </p:tgtEl>
                                        <p:attrNameLst>
                                          <p:attrName>r</p:attrName>
                                        </p:attrNameLst>
                                      </p:cBhvr>
                                    </p:animRot>
                                    <p:animRot by="120000">
                                      <p:cBhvr>
                                        <p:cTn id="79" dur="200" fill="hold">
                                          <p:stCondLst>
                                            <p:cond delay="800"/>
                                          </p:stCondLst>
                                        </p:cTn>
                                        <p:tgtEl>
                                          <p:spTgt spid="5"/>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500"/>
                                        <p:tgtEl>
                                          <p:spTgt spid="4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17" grpId="0" animBg="1"/>
      <p:bldP spid="32" grpId="0" animBg="1"/>
      <p:bldP spid="33" grpId="0" animBg="1"/>
      <p:bldP spid="34" grpId="0" animBg="1"/>
      <p:bldP spid="39"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Starting Session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 - It creates/starts a session or resumes the current one based on a session identifier passed via a GET or POST request, or passed via a </a:t>
            </a:r>
            <a:r>
              <a:rPr lang="en-US" sz="1800" dirty="0">
                <a:latin typeface="Times New Roman" pitchFamily="18" charset="0"/>
                <a:cs typeface="Times New Roman" pitchFamily="18" charset="0"/>
              </a:rPr>
              <a:t>cookie.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function first checks if a session is already started and if none is started then it starts one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When It fails to start the session, returns FALSE and no longer initializes $_SESSION.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 ( );</a:t>
            </a:r>
          </a:p>
          <a:p>
            <a:pPr marL="0" indent="0">
              <a:buNone/>
            </a:pPr>
            <a:endParaRPr lang="en-US" sz="18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Note: The </a:t>
            </a:r>
            <a:r>
              <a:rPr lang="en-US" sz="1600" dirty="0" err="1">
                <a:latin typeface="Times New Roman" pitchFamily="18" charset="0"/>
                <a:cs typeface="Times New Roman" pitchFamily="18" charset="0"/>
              </a:rPr>
              <a:t>session_start</a:t>
            </a:r>
            <a:r>
              <a:rPr lang="en-US" sz="1600" dirty="0">
                <a:latin typeface="Times New Roman" pitchFamily="18" charset="0"/>
                <a:cs typeface="Times New Roman" pitchFamily="18" charset="0"/>
              </a:rPr>
              <a:t>() function must be the very first thing in your document. </a:t>
            </a:r>
            <a:r>
              <a:rPr lang="en-US" sz="1600" dirty="0" smtClean="0">
                <a:latin typeface="Times New Roman" pitchFamily="18" charset="0"/>
                <a:cs typeface="Times New Roman" pitchFamily="18" charset="0"/>
              </a:rPr>
              <a:t>before </a:t>
            </a:r>
            <a:r>
              <a:rPr lang="en-US" sz="1600" dirty="0">
                <a:latin typeface="Times New Roman" pitchFamily="18" charset="0"/>
                <a:cs typeface="Times New Roman" pitchFamily="18" charset="0"/>
              </a:rPr>
              <a:t>any HTML tags.</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780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Set Session Variables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Session </a:t>
            </a:r>
            <a:r>
              <a:rPr lang="en-US" sz="2000" dirty="0">
                <a:latin typeface="Times New Roman" pitchFamily="18" charset="0"/>
                <a:cs typeface="Times New Roman" pitchFamily="18" charset="0"/>
              </a:rPr>
              <a:t>variables are set with the PHP global </a:t>
            </a:r>
            <a:r>
              <a:rPr lang="en-US" sz="2000" dirty="0" smtClean="0">
                <a:latin typeface="Times New Roman" pitchFamily="18" charset="0"/>
                <a:cs typeface="Times New Roman" pitchFamily="18" charset="0"/>
              </a:rPr>
              <a:t>variable $_</a:t>
            </a:r>
            <a:r>
              <a:rPr lang="en-US" sz="2000" dirty="0">
                <a:latin typeface="Times New Roman" pitchFamily="18" charset="0"/>
                <a:cs typeface="Times New Roman" pitchFamily="18" charset="0"/>
              </a:rPr>
              <a:t>SESSION. These variables can be accessed during lifetime of a session.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$_SESSION[‘username’] =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[‘password’]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[‘time’]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time();</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[‘cart’]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$number;</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0797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Get/Access Session Variables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Session </a:t>
            </a:r>
            <a:r>
              <a:rPr lang="en-US" sz="2000" dirty="0">
                <a:latin typeface="Times New Roman" pitchFamily="18" charset="0"/>
                <a:cs typeface="Times New Roman" pitchFamily="18" charset="0"/>
              </a:rPr>
              <a:t>variables are </a:t>
            </a:r>
            <a:r>
              <a:rPr lang="en-US" sz="2000" dirty="0" smtClean="0">
                <a:latin typeface="Times New Roman" pitchFamily="18" charset="0"/>
                <a:cs typeface="Times New Roman" pitchFamily="18" charset="0"/>
              </a:rPr>
              <a:t>stored in </a:t>
            </a:r>
            <a:r>
              <a:rPr lang="en-US" sz="2000" dirty="0">
                <a:latin typeface="Times New Roman" pitchFamily="18" charset="0"/>
                <a:cs typeface="Times New Roman" pitchFamily="18" charset="0"/>
              </a:rPr>
              <a:t>the PHP global </a:t>
            </a:r>
            <a:r>
              <a:rPr lang="en-US" sz="2000" dirty="0" smtClean="0">
                <a:latin typeface="Times New Roman" pitchFamily="18" charset="0"/>
                <a:cs typeface="Times New Roman" pitchFamily="18" charset="0"/>
              </a:rPr>
              <a:t>variable $_</a:t>
            </a:r>
            <a:r>
              <a:rPr lang="en-US" sz="2000" dirty="0">
                <a:latin typeface="Times New Roman" pitchFamily="18" charset="0"/>
                <a:cs typeface="Times New Roman" pitchFamily="18" charset="0"/>
              </a:rPr>
              <a:t>SESSION</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$_SESSION[‘username’];</a:t>
            </a: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[‘password’];</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[‘time’];</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[‘cart’];</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60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Unset Session Variable</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657600"/>
          </a:xfrm>
        </p:spPr>
        <p:txBody>
          <a:bodyPr>
            <a:normAutofit/>
          </a:bodyPr>
          <a:lstStyle/>
          <a:p>
            <a:r>
              <a:rPr lang="en-US" sz="2400"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nset($_SESSION[‘</a:t>
            </a:r>
            <a:r>
              <a:rPr lang="en-US" sz="2400" dirty="0" err="1" smtClean="0">
                <a:latin typeface="Times New Roman" pitchFamily="18" charset="0"/>
                <a:cs typeface="Times New Roman" pitchFamily="18" charset="0"/>
              </a:rPr>
              <a:t>varName</a:t>
            </a:r>
            <a:r>
              <a:rPr lang="en-US" sz="2400" dirty="0" smtClean="0">
                <a:latin typeface="Times New Roman" pitchFamily="18" charset="0"/>
                <a:cs typeface="Times New Roman" pitchFamily="18" charset="0"/>
              </a:rPr>
              <a:t>’]) – This is used to free/unset/unregister a session variable.</a:t>
            </a:r>
          </a:p>
          <a:p>
            <a:pPr marL="0" indent="0">
              <a:buNone/>
            </a:pPr>
            <a:r>
              <a:rPr lang="en-US" sz="2400" dirty="0" smtClean="0">
                <a:latin typeface="Times New Roman" pitchFamily="18" charset="0"/>
                <a:cs typeface="Times New Roman" pitchFamily="18" charset="0"/>
              </a:rPr>
              <a:t>	Ex:- unset($_SESSION[‘username’])</a:t>
            </a:r>
          </a:p>
          <a:p>
            <a:pPr marL="0" indent="0">
              <a:buNone/>
            </a:pP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s</a:t>
            </a:r>
            <a:r>
              <a:rPr lang="en-US" sz="2400" dirty="0" err="1" smtClean="0">
                <a:latin typeface="Times New Roman" pitchFamily="18" charset="0"/>
                <a:cs typeface="Times New Roman" pitchFamily="18" charset="0"/>
              </a:rPr>
              <a:t>ession_unset</a:t>
            </a:r>
            <a:r>
              <a:rPr lang="en-US" sz="2400" dirty="0" smtClean="0">
                <a:latin typeface="Times New Roman" pitchFamily="18" charset="0"/>
                <a:cs typeface="Times New Roman" pitchFamily="18" charset="0"/>
              </a:rPr>
              <a:t>() – This is used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free/unset/unregister </a:t>
            </a:r>
            <a:r>
              <a:rPr lang="en-US" sz="2400" dirty="0">
                <a:latin typeface="Times New Roman" pitchFamily="18" charset="0"/>
                <a:cs typeface="Times New Roman" pitchFamily="18" charset="0"/>
              </a:rPr>
              <a:t>all session variables currently </a:t>
            </a:r>
            <a:r>
              <a:rPr lang="en-US" sz="2400" dirty="0" smtClean="0">
                <a:latin typeface="Times New Roman" pitchFamily="18" charset="0"/>
                <a:cs typeface="Times New Roman" pitchFamily="18" charset="0"/>
              </a:rPr>
              <a:t>registered. It returns </a:t>
            </a:r>
            <a:r>
              <a:rPr lang="en-US" sz="2400" dirty="0">
                <a:latin typeface="Times New Roman" pitchFamily="18" charset="0"/>
                <a:cs typeface="Times New Roman" pitchFamily="18" charset="0"/>
              </a:rPr>
              <a:t>TRUE on success or FALSE on failure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Ex: - </a:t>
            </a:r>
            <a:r>
              <a:rPr lang="en-US" sz="2400" dirty="0" err="1" smtClean="0">
                <a:latin typeface="Times New Roman" pitchFamily="18" charset="0"/>
                <a:cs typeface="Times New Roman" pitchFamily="18" charset="0"/>
              </a:rPr>
              <a:t>session_unset</a:t>
            </a: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84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Destroy Session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r>
              <a:rPr lang="en-US" sz="2400" dirty="0" err="1">
                <a:latin typeface="Times New Roman" pitchFamily="18" charset="0"/>
                <a:cs typeface="Times New Roman" pitchFamily="18" charset="0"/>
              </a:rPr>
              <a:t>session_destroy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It destroys </a:t>
            </a:r>
            <a:r>
              <a:rPr lang="en-US" sz="2400" dirty="0">
                <a:latin typeface="Times New Roman" pitchFamily="18" charset="0"/>
                <a:cs typeface="Times New Roman" pitchFamily="18" charset="0"/>
              </a:rPr>
              <a:t>all of the data associated with the current session. It does not unset any of the global variables associated with the session, or unset the session cookie. To use the session variables again, </a:t>
            </a:r>
            <a:r>
              <a:rPr lang="en-US" sz="2400" dirty="0" err="1">
                <a:latin typeface="Times New Roman" pitchFamily="18" charset="0"/>
                <a:cs typeface="Times New Roman" pitchFamily="18" charset="0"/>
              </a:rPr>
              <a:t>session_start</a:t>
            </a:r>
            <a:r>
              <a:rPr lang="en-US" sz="2400" dirty="0">
                <a:latin typeface="Times New Roman" pitchFamily="18" charset="0"/>
                <a:cs typeface="Times New Roman" pitchFamily="18" charset="0"/>
              </a:rPr>
              <a:t>() has to be called</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Ex: - </a:t>
            </a:r>
            <a:r>
              <a:rPr lang="en-US" sz="2400" dirty="0" err="1" smtClean="0">
                <a:latin typeface="Times New Roman" pitchFamily="18" charset="0"/>
                <a:cs typeface="Times New Roman" pitchFamily="18" charset="0"/>
              </a:rPr>
              <a:t>session_destroy</a:t>
            </a:r>
            <a:r>
              <a:rPr lang="en-US" sz="2400" dirty="0" smtClean="0">
                <a:latin typeface="Times New Roman" pitchFamily="18" charset="0"/>
                <a:cs typeface="Times New Roman" pitchFamily="18" charset="0"/>
              </a:rPr>
              <a:t> (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595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339</Words>
  <Application>Microsoft Office PowerPoint</Application>
  <PresentationFormat>On-screen Show (16:9)</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Session</vt:lpstr>
      <vt:lpstr>How Session Works</vt:lpstr>
      <vt:lpstr>Starting Session</vt:lpstr>
      <vt:lpstr>Set Session Variables</vt:lpstr>
      <vt:lpstr>Get/Access Session Variables</vt:lpstr>
      <vt:lpstr>Unset Session Variable</vt:lpstr>
      <vt:lpstr>Destroy Session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dc:title>
  <dc:creator>RK</dc:creator>
  <cp:lastModifiedBy>Windows User</cp:lastModifiedBy>
  <cp:revision>35</cp:revision>
  <dcterms:created xsi:type="dcterms:W3CDTF">2006-08-16T00:00:00Z</dcterms:created>
  <dcterms:modified xsi:type="dcterms:W3CDTF">2019-12-21T08:06:50Z</dcterms:modified>
</cp:coreProperties>
</file>