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78" r:id="rId10"/>
    <p:sldId id="281" r:id="rId11"/>
    <p:sldId id="279"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92" d="100"/>
          <a:sy n="92" d="100"/>
        </p:scale>
        <p:origin x="96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5/30/2023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5/30/2023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5/30/2023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howto/howto_js_todolist.asp"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3.xml"/><Relationship Id="rId6" Type="http://schemas.openxmlformats.org/officeDocument/2006/relationships/hyperlink" Target="https://code-projects.org/portfolio-web-application-in-javascript-with-source-code/" TargetMode="External"/><Relationship Id="rId5" Type="http://schemas.openxmlformats.org/officeDocument/2006/relationships/hyperlink" Target="https://youtu.be/AkIUtUWpyZs" TargetMode="External"/><Relationship Id="rId4" Type="http://schemas.openxmlformats.org/officeDocument/2006/relationships/hyperlink" Target="https://www.w3schools.com/howto/howto_css_notes.asp"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800767"/>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a:latin typeface="Times New Roman" pitchFamily="18" charset="0"/>
                <a:cs typeface="Times New Roman" pitchFamily="18" charset="0"/>
              </a:rPr>
              <a:t>Team members:</a:t>
            </a:r>
          </a:p>
          <a:p>
            <a:r>
              <a:rPr lang="en-US" sz="2000" dirty="0">
                <a:latin typeface="Times New Roman" pitchFamily="18" charset="0"/>
                <a:cs typeface="Times New Roman" pitchFamily="18" charset="0"/>
              </a:rPr>
              <a:t>1. </a:t>
            </a:r>
            <a:r>
              <a:rPr lang="en-US" sz="2000" b="1" dirty="0">
                <a:latin typeface="Times New Roman" pitchFamily="18" charset="0"/>
                <a:cs typeface="Times New Roman" pitchFamily="18" charset="0"/>
              </a:rPr>
              <a:t>Ashish Jadon </a:t>
            </a:r>
            <a:r>
              <a:rPr lang="en-US" sz="2000" dirty="0"/>
              <a:t>(2210991400)</a:t>
            </a:r>
          </a:p>
          <a:p>
            <a:r>
              <a:rPr lang="en-US" sz="2000" dirty="0"/>
              <a:t>2. </a:t>
            </a:r>
            <a:r>
              <a:rPr lang="en-US" sz="2000" b="1" dirty="0"/>
              <a:t>Ashish Kumar</a:t>
            </a:r>
            <a:r>
              <a:rPr lang="en-US" sz="2000" dirty="0"/>
              <a:t>(2210991401)</a:t>
            </a:r>
          </a:p>
          <a:p>
            <a:r>
              <a:rPr lang="en-US" sz="2000" dirty="0"/>
              <a:t>3. </a:t>
            </a:r>
            <a:r>
              <a:rPr lang="en-US" sz="2000" b="1" dirty="0"/>
              <a:t>Ashish Ranjan</a:t>
            </a:r>
            <a:r>
              <a:rPr lang="en-US" sz="2000" dirty="0"/>
              <a:t>(2210991402)</a:t>
            </a:r>
          </a:p>
          <a:p>
            <a:r>
              <a:rPr lang="en-US" sz="2000" dirty="0"/>
              <a:t>4. </a:t>
            </a:r>
            <a:r>
              <a:rPr lang="en-US" sz="2000" b="1" dirty="0"/>
              <a:t>Ashish Sharma</a:t>
            </a:r>
            <a:r>
              <a:rPr lang="en-US" sz="2000" dirty="0"/>
              <a:t>(2210991403)(Team Leader)</a:t>
            </a:r>
          </a:p>
          <a:p>
            <a:endParaRPr lang="en-US" dirty="0">
              <a:solidFill>
                <a:schemeClr val="bg1"/>
              </a:solidFill>
            </a:endParaRPr>
          </a:p>
          <a:p>
            <a:r>
              <a:rPr lang="en-US" sz="2000" dirty="0">
                <a:latin typeface="Times New Roman" pitchFamily="18" charset="0"/>
                <a:cs typeface="Times New Roman" pitchFamily="18" charset="0"/>
              </a:rPr>
              <a:t>Faculty Coordinator: </a:t>
            </a:r>
            <a:r>
              <a:rPr lang="en-US" sz="1600" b="1" dirty="0">
                <a:latin typeface="Times New Roman" pitchFamily="18" charset="0"/>
                <a:cs typeface="Times New Roman" pitchFamily="18" charset="0"/>
              </a:rPr>
              <a:t>Dr. Anshu Singla </a:t>
            </a:r>
            <a:r>
              <a:rPr lang="en-US" sz="1600" dirty="0">
                <a:latin typeface="Times New Roman" pitchFamily="18" charset="0"/>
                <a:cs typeface="Times New Roman" pitchFamily="18" charset="0"/>
              </a:rPr>
              <a:t>(prof. DCSE)</a:t>
            </a:r>
            <a:endParaRPr lang="en-US" sz="1600"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718B6-A4FB-35A8-9083-0A89B85C3F25}"/>
              </a:ext>
            </a:extLst>
          </p:cNvPr>
          <p:cNvSpPr txBox="1"/>
          <p:nvPr/>
        </p:nvSpPr>
        <p:spPr>
          <a:xfrm>
            <a:off x="323528" y="309293"/>
            <a:ext cx="4680520" cy="584775"/>
          </a:xfrm>
          <a:prstGeom prst="rect">
            <a:avLst/>
          </a:prstGeom>
          <a:noFill/>
        </p:spPr>
        <p:txBody>
          <a:bodyPr wrap="square" rtlCol="0">
            <a:spAutoFit/>
          </a:bodyPr>
          <a:lstStyle/>
          <a:p>
            <a:r>
              <a:rPr lang="en-US" sz="3200" dirty="0"/>
              <a:t>Regards:-</a:t>
            </a:r>
            <a:endParaRPr lang="en-IN" sz="3200" dirty="0"/>
          </a:p>
        </p:txBody>
      </p:sp>
      <p:sp>
        <p:nvSpPr>
          <p:cNvPr id="3" name="TextBox 2">
            <a:extLst>
              <a:ext uri="{FF2B5EF4-FFF2-40B4-BE49-F238E27FC236}">
                <a16:creationId xmlns:a16="http://schemas.microsoft.com/office/drawing/2014/main" id="{C11496E1-93AB-8C99-1E58-8082650F1A82}"/>
              </a:ext>
            </a:extLst>
          </p:cNvPr>
          <p:cNvSpPr txBox="1"/>
          <p:nvPr/>
        </p:nvSpPr>
        <p:spPr>
          <a:xfrm>
            <a:off x="53752" y="965925"/>
            <a:ext cx="9036496" cy="5909310"/>
          </a:xfrm>
          <a:prstGeom prst="rect">
            <a:avLst/>
          </a:prstGeom>
          <a:noFill/>
        </p:spPr>
        <p:txBody>
          <a:bodyPr wrap="square" rtlCol="0">
            <a:spAutoFit/>
          </a:bodyPr>
          <a:lstStyle/>
          <a:p>
            <a:r>
              <a:rPr lang="en-US" dirty="0"/>
              <a:t>Respected </a:t>
            </a:r>
            <a:r>
              <a:rPr lang="en-US" b="1" dirty="0"/>
              <a:t>Dr. Anshu Singla </a:t>
            </a:r>
            <a:r>
              <a:rPr lang="en-US" dirty="0"/>
              <a:t>and </a:t>
            </a:r>
            <a:r>
              <a:rPr lang="en-US" b="1" dirty="0"/>
              <a:t>Ms. Preenu</a:t>
            </a:r>
            <a:r>
              <a:rPr lang="en-US" dirty="0"/>
              <a:t>,</a:t>
            </a:r>
          </a:p>
          <a:p>
            <a:endParaRPr lang="en-US" dirty="0"/>
          </a:p>
          <a:p>
            <a:r>
              <a:rPr lang="en-US" dirty="0"/>
              <a:t>We want to extend a heartfelt thank you for your guidance and support throughout our project. As our respected mentor and teacher, you have played a crucial role in our journey of learning JavaScript and web development. Not only have you taught us the technical aspects, but you have also emphasized the importance of ethics and teamwork.</a:t>
            </a:r>
          </a:p>
          <a:p>
            <a:endParaRPr lang="en-US" dirty="0"/>
          </a:p>
          <a:p>
            <a:r>
              <a:rPr lang="en-US" dirty="0"/>
              <a:t>With your assistance and our team's collective effort, we have successfully achieved our project goal. However, we are not stopping there. We are committed to working hard and adding more features to make it even more interactive and user-friendly.</a:t>
            </a:r>
          </a:p>
          <a:p>
            <a:endParaRPr lang="en-US" dirty="0"/>
          </a:p>
          <a:p>
            <a:r>
              <a:rPr lang="en-US" dirty="0"/>
              <a:t>We are immensely grateful for the opportunity to learn from you and for your unwavering support. Your mentorship has not only helped us gain knowledge but has also taught us valuable lessons about collaboration and working together as a team.</a:t>
            </a:r>
          </a:p>
          <a:p>
            <a:endParaRPr lang="en-US" dirty="0"/>
          </a:p>
          <a:p>
            <a:r>
              <a:rPr lang="en-US" dirty="0"/>
              <a:t>Once again, thank you for everything.</a:t>
            </a:r>
          </a:p>
          <a:p>
            <a:endParaRPr lang="en-US" dirty="0"/>
          </a:p>
          <a:p>
            <a:r>
              <a:rPr lang="en-US" dirty="0"/>
              <a:t>Best regards,</a:t>
            </a:r>
          </a:p>
          <a:p>
            <a:endParaRPr lang="en-US" dirty="0"/>
          </a:p>
          <a:p>
            <a:r>
              <a:rPr lang="en-US" dirty="0"/>
              <a:t>Ashish Sharma (Team Lead)</a:t>
            </a:r>
          </a:p>
          <a:p>
            <a:endParaRPr lang="en-US" dirty="0"/>
          </a:p>
        </p:txBody>
      </p:sp>
    </p:spTree>
    <p:extLst>
      <p:ext uri="{BB962C8B-B14F-4D97-AF65-F5344CB8AC3E}">
        <p14:creationId xmlns:p14="http://schemas.microsoft.com/office/powerpoint/2010/main" val="1505730217"/>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4401205"/>
          </a:xfrm>
          <a:prstGeom prst="rect">
            <a:avLst/>
          </a:prstGeom>
        </p:spPr>
        <p:txBody>
          <a:bodyPr wrap="square">
            <a:spAutoFit/>
          </a:bodyPr>
          <a:lstStyle/>
          <a:p>
            <a:pPr>
              <a:buFont typeface="Arial" pitchFamily="34" charset="0"/>
              <a:buChar char="•"/>
            </a:pPr>
            <a:r>
              <a:rPr lang="en-US" sz="3200" dirty="0">
                <a:latin typeface="Times New Roman" pitchFamily="18" charset="0"/>
                <a:cs typeface="Times New Roman" pitchFamily="18" charset="0"/>
              </a:rPr>
              <a:t> </a:t>
            </a:r>
            <a:r>
              <a:rPr lang="en-US" sz="2400" dirty="0">
                <a:latin typeface="Times New Roman" pitchFamily="18" charset="0"/>
                <a:cs typeface="Times New Roman" pitchFamily="18" charset="0"/>
              </a:rPr>
              <a:t>The main Reference for this project is:- </a:t>
            </a:r>
            <a:r>
              <a:rPr lang="en-US" sz="2400" b="1" u="sng" dirty="0">
                <a:latin typeface="Times New Roman" pitchFamily="18" charset="0"/>
                <a:cs typeface="Times New Roman" pitchFamily="18" charset="0"/>
              </a:rPr>
              <a:t>w3schools.</a:t>
            </a:r>
          </a:p>
          <a:p>
            <a:r>
              <a:rPr lang="en-US" sz="2400" dirty="0">
                <a:latin typeface="Times New Roman" pitchFamily="18" charset="0"/>
                <a:cs typeface="Times New Roman" pitchFamily="18" charset="0"/>
                <a:hlinkClick r:id="rId2"/>
              </a:rPr>
              <a:t>https://www.w3schools.com/</a:t>
            </a:r>
            <a:r>
              <a:rPr lang="en-US" sz="2400" dirty="0">
                <a:latin typeface="Times New Roman" pitchFamily="18" charset="0"/>
                <a:cs typeface="Times New Roman" pitchFamily="18" charset="0"/>
              </a:rPr>
              <a:t> .</a:t>
            </a:r>
          </a:p>
          <a:p>
            <a:r>
              <a:rPr lang="en-US" sz="2400" u="sng" dirty="0">
                <a:latin typeface="Times New Roman" pitchFamily="18" charset="0"/>
                <a:cs typeface="Times New Roman" pitchFamily="18" charset="0"/>
              </a:rPr>
              <a:t>Link</a:t>
            </a:r>
            <a:r>
              <a:rPr lang="en-US" sz="2400" b="1" dirty="0">
                <a:latin typeface="Times New Roman" pitchFamily="18" charset="0"/>
                <a:cs typeface="Times New Roman" pitchFamily="18" charset="0"/>
              </a:rPr>
              <a:t>:- </a:t>
            </a:r>
            <a:r>
              <a:rPr lang="en-IN" sz="2400" u="sng" dirty="0">
                <a:hlinkClick r:id="rId3"/>
              </a:rPr>
              <a:t>To Do List</a:t>
            </a:r>
            <a:r>
              <a:rPr lang="en-IN" sz="2400" dirty="0"/>
              <a:t> or </a:t>
            </a:r>
            <a:r>
              <a:rPr lang="en-IN" sz="2400" dirty="0">
                <a:hlinkClick r:id="rId4"/>
              </a:rPr>
              <a:t>https://www.w3schools.com/howto/howto portfolio.asp</a:t>
            </a:r>
            <a:r>
              <a:rPr lang="en-IN" sz="2400" dirty="0"/>
              <a:t> .</a:t>
            </a:r>
          </a:p>
          <a:p>
            <a:pPr marL="342900" indent="-342900">
              <a:buFont typeface="Arial" panose="020B0604020202020204" pitchFamily="34" charset="0"/>
              <a:buChar char="•"/>
            </a:pPr>
            <a:r>
              <a:rPr lang="en-IN" sz="2400" dirty="0"/>
              <a:t>The Other Main source of reference for this project is:-</a:t>
            </a:r>
          </a:p>
          <a:p>
            <a:r>
              <a:rPr lang="en-IN" sz="2400" dirty="0">
                <a:hlinkClick r:id="rId5"/>
              </a:rPr>
              <a:t>https://youtu.be/AkIUtUWpyZs</a:t>
            </a:r>
            <a:r>
              <a:rPr lang="en-IN" sz="2400" dirty="0"/>
              <a:t> .</a:t>
            </a:r>
          </a:p>
          <a:p>
            <a:endParaRPr lang="en-IN" sz="2400" dirty="0"/>
          </a:p>
          <a:p>
            <a:pPr marL="342900" indent="-342900">
              <a:buFont typeface="Arial" panose="020B0604020202020204" pitchFamily="34" charset="0"/>
              <a:buChar char="•"/>
            </a:pPr>
            <a:r>
              <a:rPr lang="en-IN" sz="2400" dirty="0"/>
              <a:t>The other important source used by us for this project is:-</a:t>
            </a:r>
          </a:p>
          <a:p>
            <a:r>
              <a:rPr lang="en-IN" sz="2400" dirty="0">
                <a:hlinkClick r:id="rId6"/>
              </a:rPr>
              <a:t>https://code-projects.org/portfolio-web-application-in-javascript-with-source-code/</a:t>
            </a:r>
            <a:r>
              <a:rPr lang="en-IN" sz="2400" dirty="0"/>
              <a:t> .</a:t>
            </a: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729E640B-1413-9DBE-9160-CF596F1F7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1" y="1196752"/>
            <a:ext cx="8280920" cy="4797676"/>
          </a:xfrm>
          <a:prstGeom prst="rect">
            <a:avLst/>
          </a:prstGeom>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Codes and Outputs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Regards</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845423"/>
            <a:ext cx="8136904" cy="5755422"/>
          </a:xfrm>
          <a:prstGeom prst="rect">
            <a:avLst/>
          </a:prstGeom>
        </p:spPr>
        <p:txBody>
          <a:bodyPr wrap="square">
            <a:spAutoFit/>
          </a:bodyPr>
          <a:lstStyle/>
          <a:p>
            <a:r>
              <a:rPr lang="en-US" sz="2800" dirty="0">
                <a:latin typeface="Times New Roman" pitchFamily="18" charset="0"/>
                <a:cs typeface="Times New Roman" pitchFamily="18" charset="0"/>
              </a:rPr>
              <a:t>			</a:t>
            </a:r>
            <a:r>
              <a:rPr lang="en-US" sz="3600" u="sng" dirty="0">
                <a:latin typeface="Times New Roman" pitchFamily="18" charset="0"/>
                <a:cs typeface="Times New Roman" pitchFamily="18" charset="0"/>
              </a:rPr>
              <a:t>Portfolio Maker</a:t>
            </a:r>
          </a:p>
          <a:p>
            <a:r>
              <a:rPr lang="en-US" sz="2800" dirty="0">
                <a:latin typeface="Times New Roman" pitchFamily="18" charset="0"/>
                <a:cs typeface="Times New Roman" pitchFamily="18" charset="0"/>
              </a:rPr>
              <a:t>Team members:</a:t>
            </a:r>
          </a:p>
          <a:p>
            <a:r>
              <a:rPr lang="en-US" sz="2800" dirty="0">
                <a:latin typeface="Times New Roman" pitchFamily="18" charset="0"/>
                <a:cs typeface="Times New Roman" pitchFamily="18" charset="0"/>
              </a:rPr>
              <a:t>1. Ashish Jadon</a:t>
            </a:r>
            <a:r>
              <a:rPr lang="en-US" sz="2800" dirty="0"/>
              <a:t>(2210991400)</a:t>
            </a:r>
          </a:p>
          <a:p>
            <a:r>
              <a:rPr lang="en-US" sz="2800" dirty="0"/>
              <a:t>2. Ashish Kumar(2210991401)</a:t>
            </a:r>
          </a:p>
          <a:p>
            <a:r>
              <a:rPr lang="en-US" sz="2800" dirty="0"/>
              <a:t>3. Ashish Ranjan(2210991402)</a:t>
            </a:r>
          </a:p>
          <a:p>
            <a:r>
              <a:rPr lang="en-US" sz="2800" dirty="0"/>
              <a:t>4. Ashish Sharma(2210991403)</a:t>
            </a:r>
          </a:p>
          <a:p>
            <a:endParaRPr lang="en-US" sz="3200" dirty="0">
              <a:latin typeface="Times New Roman" pitchFamily="18" charset="0"/>
              <a:cs typeface="Times New Roman" pitchFamily="18" charset="0"/>
            </a:endParaRPr>
          </a:p>
          <a:p>
            <a:r>
              <a:rPr lang="en-US" sz="3200" b="1" u="sng" dirty="0">
                <a:latin typeface="Times New Roman" pitchFamily="18" charset="0"/>
                <a:cs typeface="Times New Roman" pitchFamily="18" charset="0"/>
              </a:rPr>
              <a:t>Goal</a:t>
            </a:r>
            <a:r>
              <a:rPr lang="en-US" sz="3200" b="1" dirty="0">
                <a:latin typeface="Times New Roman" pitchFamily="18" charset="0"/>
                <a:cs typeface="Times New Roman" pitchFamily="18" charset="0"/>
              </a:rPr>
              <a:t>: </a:t>
            </a:r>
            <a:r>
              <a:rPr lang="en-US" sz="3200" dirty="0">
                <a:latin typeface="Times New Roman" pitchFamily="18" charset="0"/>
                <a:cs typeface="Times New Roman" pitchFamily="18" charset="0"/>
              </a:rPr>
              <a:t>A portfolio website is a unique way to showcase your work and let others know about yourself. It's like an evergreen platform for your projects, case studies, and information about you. </a:t>
            </a: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3847207"/>
          </a:xfrm>
          <a:prstGeom prst="rect">
            <a:avLst/>
          </a:prstGeom>
        </p:spPr>
        <p:txBody>
          <a:bodyPr wrap="square">
            <a:spAutoFit/>
          </a:bodyPr>
          <a:lstStyle/>
          <a:p>
            <a:r>
              <a:rPr lang="en-US" sz="3600">
                <a:latin typeface="Times New Roman" pitchFamily="18" charset="0"/>
                <a:cs typeface="Times New Roman" pitchFamily="18" charset="0"/>
              </a:rPr>
              <a:t> </a:t>
            </a:r>
            <a:r>
              <a:rPr lang="en-US" sz="3600" u="sng" dirty="0">
                <a:latin typeface="Times New Roman" pitchFamily="18" charset="0"/>
                <a:cs typeface="Times New Roman" pitchFamily="18" charset="0"/>
              </a:rPr>
              <a:t>Benefits Of Creating An Online        Portfolio</a:t>
            </a:r>
            <a:r>
              <a:rPr lang="en-US" sz="3600" dirty="0">
                <a:latin typeface="Times New Roman" pitchFamily="18" charset="0"/>
                <a:cs typeface="Times New Roman" pitchFamily="18" charset="0"/>
              </a:rPr>
              <a:t>:-</a:t>
            </a:r>
          </a:p>
          <a:p>
            <a:pPr marL="457200" indent="-457200">
              <a:buFont typeface="Arial" panose="020B0604020202020204" pitchFamily="34" charset="0"/>
              <a:buChar char="•"/>
            </a:pPr>
            <a:r>
              <a:rPr lang="en-US" sz="2800" i="0" dirty="0">
                <a:effectLst/>
                <a:latin typeface="arial" panose="020B0604020202020204" pitchFamily="34" charset="0"/>
              </a:rPr>
              <a:t>Professional Way To Showcase Your Work.</a:t>
            </a:r>
          </a:p>
          <a:p>
            <a:pPr marL="457200" indent="-457200">
              <a:buFont typeface="Arial" panose="020B0604020202020204" pitchFamily="34" charset="0"/>
              <a:buChar char="•"/>
            </a:pPr>
            <a:r>
              <a:rPr lang="en-US" sz="2800" i="0" dirty="0">
                <a:effectLst/>
                <a:latin typeface="arial" panose="020B0604020202020204" pitchFamily="34" charset="0"/>
              </a:rPr>
              <a:t>It's A Great First Impression For Employers.</a:t>
            </a:r>
            <a:endParaRPr lang="en-US" sz="2800" dirty="0">
              <a:latin typeface="arial" panose="020B0604020202020204" pitchFamily="34" charset="0"/>
            </a:endParaRPr>
          </a:p>
          <a:p>
            <a:pPr marL="457200" indent="-457200">
              <a:buFont typeface="Arial" panose="020B0604020202020204" pitchFamily="34" charset="0"/>
              <a:buChar char="•"/>
            </a:pPr>
            <a:r>
              <a:rPr lang="en-US" sz="2800" i="0" dirty="0">
                <a:effectLst/>
                <a:latin typeface="arial" panose="020B0604020202020204" pitchFamily="34" charset="0"/>
              </a:rPr>
              <a:t>Increases Your Visibility And Online Presence. </a:t>
            </a:r>
          </a:p>
          <a:p>
            <a:pPr marL="457200" indent="-457200">
              <a:buFont typeface="Arial" panose="020B0604020202020204" pitchFamily="34" charset="0"/>
              <a:buChar char="•"/>
            </a:pPr>
            <a:r>
              <a:rPr lang="en-US" sz="2800" i="0" dirty="0">
                <a:effectLst/>
                <a:latin typeface="arial" panose="020B0604020202020204" pitchFamily="34" charset="0"/>
              </a:rPr>
              <a:t>Shows You're More Than Just A Resume.</a:t>
            </a:r>
            <a:endParaRPr lang="en-US" sz="2800" dirty="0">
              <a:latin typeface="arial" panose="020B0604020202020204" pitchFamily="34" charset="0"/>
            </a:endParaRPr>
          </a:p>
          <a:p>
            <a:pPr marL="457200" indent="-457200">
              <a:buFont typeface="Arial" panose="020B0604020202020204" pitchFamily="34" charset="0"/>
              <a:buChar char="•"/>
            </a:pPr>
            <a:r>
              <a:rPr lang="en-IN" sz="2800" i="0" dirty="0">
                <a:effectLst/>
                <a:latin typeface="arial" panose="020B0604020202020204" pitchFamily="34" charset="0"/>
              </a:rPr>
              <a:t>Flexibility.</a:t>
            </a:r>
            <a:endParaRPr lang="en-US" sz="2800" i="0" dirty="0">
              <a:effectLst/>
              <a:latin typeface="arial" panose="020B0604020202020204" pitchFamily="34"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3539430"/>
          </a:xfrm>
          <a:prstGeom prst="rect">
            <a:avLst/>
          </a:prstGeom>
        </p:spPr>
        <p:txBody>
          <a:bodyPr wrap="square">
            <a:spAutoFit/>
          </a:bodyPr>
          <a:lstStyle/>
          <a:p>
            <a:r>
              <a:rPr lang="en-US" sz="3200" b="1" u="sng" dirty="0">
                <a:latin typeface="Times New Roman" pitchFamily="18" charset="0"/>
                <a:cs typeface="Times New Roman" pitchFamily="18" charset="0"/>
              </a:rPr>
              <a:t>Application used</a:t>
            </a:r>
            <a:r>
              <a:rPr lang="en-US" sz="3200" b="1" dirty="0">
                <a:latin typeface="Times New Roman" pitchFamily="18" charset="0"/>
                <a:cs typeface="Times New Roman" pitchFamily="18" charset="0"/>
              </a:rPr>
              <a:t>:- </a:t>
            </a:r>
            <a:r>
              <a:rPr lang="en-US" sz="3200" dirty="0">
                <a:latin typeface="Times New Roman" pitchFamily="18" charset="0"/>
                <a:cs typeface="Times New Roman" pitchFamily="18" charset="0"/>
              </a:rPr>
              <a:t>Visual Studio Code.</a:t>
            </a:r>
          </a:p>
          <a:p>
            <a:pPr algn="ctr"/>
            <a:endParaRPr lang="en-US" sz="3200" dirty="0">
              <a:latin typeface="Times New Roman" pitchFamily="18" charset="0"/>
              <a:cs typeface="Times New Roman" pitchFamily="18" charset="0"/>
            </a:endParaRPr>
          </a:p>
          <a:p>
            <a:r>
              <a:rPr lang="en-US" sz="3200" b="1" u="sng" dirty="0">
                <a:latin typeface="Times New Roman" pitchFamily="18" charset="0"/>
                <a:cs typeface="Times New Roman" pitchFamily="18" charset="0"/>
              </a:rPr>
              <a:t>Programming Languages used:</a:t>
            </a:r>
            <a:br>
              <a:rPr lang="en-US" sz="3200" b="1" u="sng" dirty="0">
                <a:latin typeface="Times New Roman" pitchFamily="18" charset="0"/>
                <a:cs typeface="Times New Roman" pitchFamily="18" charset="0"/>
              </a:rPr>
            </a:br>
            <a:r>
              <a:rPr lang="en-US" sz="3200" dirty="0">
                <a:latin typeface="Times New Roman" pitchFamily="18" charset="0"/>
                <a:cs typeface="Times New Roman" pitchFamily="18" charset="0"/>
              </a:rPr>
              <a:t>1. HTML</a:t>
            </a:r>
          </a:p>
          <a:p>
            <a:r>
              <a:rPr lang="en-US" sz="3200" dirty="0">
                <a:latin typeface="Times New Roman" pitchFamily="18" charset="0"/>
                <a:cs typeface="Times New Roman" pitchFamily="18" charset="0"/>
              </a:rPr>
              <a:t>2. CSS</a:t>
            </a:r>
          </a:p>
          <a:p>
            <a:r>
              <a:rPr lang="en-US" sz="3200" dirty="0">
                <a:latin typeface="Times New Roman" pitchFamily="18" charset="0"/>
                <a:cs typeface="Times New Roman" pitchFamily="18" charset="0"/>
              </a:rPr>
              <a:t>3. JavaScript(</a:t>
            </a:r>
            <a:r>
              <a:rPr lang="en-US" sz="3200" dirty="0" err="1">
                <a:latin typeface="Times New Roman" pitchFamily="18" charset="0"/>
                <a:cs typeface="Times New Roman" pitchFamily="18" charset="0"/>
              </a:rPr>
              <a:t>JQuery</a:t>
            </a:r>
            <a:r>
              <a:rPr lang="en-US" sz="3200" dirty="0">
                <a:latin typeface="Times New Roman" pitchFamily="18" charset="0"/>
                <a:cs typeface="Times New Roman" pitchFamily="18" charset="0"/>
              </a:rPr>
              <a:t> Framework).</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3046988"/>
          </a:xfrm>
          <a:prstGeom prst="rect">
            <a:avLst/>
          </a:prstGeom>
        </p:spPr>
        <p:txBody>
          <a:bodyPr wrap="square">
            <a:spAutoFit/>
          </a:bodyPr>
          <a:lstStyle/>
          <a:p>
            <a:pPr marL="457200" indent="-457200">
              <a:buFont typeface="Arial" panose="020B0604020202020204" pitchFamily="34" charset="0"/>
              <a:buChar char="•"/>
            </a:pPr>
            <a:r>
              <a:rPr lang="en-US" sz="3200" dirty="0">
                <a:latin typeface="Times New Roman" pitchFamily="18" charset="0"/>
                <a:cs typeface="Times New Roman" pitchFamily="18" charset="0"/>
              </a:rPr>
              <a:t>Design</a:t>
            </a:r>
          </a:p>
          <a:p>
            <a:pPr marL="457200" indent="-457200">
              <a:buFont typeface="Arial" panose="020B0604020202020204" pitchFamily="34" charset="0"/>
              <a:buChar char="•"/>
            </a:pPr>
            <a:r>
              <a:rPr lang="en-US" sz="3200" dirty="0">
                <a:latin typeface="Times New Roman" pitchFamily="18" charset="0"/>
                <a:cs typeface="Times New Roman" pitchFamily="18" charset="0"/>
              </a:rPr>
              <a:t>Logo With Tagline</a:t>
            </a:r>
          </a:p>
          <a:p>
            <a:pPr marL="457200" indent="-457200">
              <a:buFont typeface="Arial" panose="020B0604020202020204" pitchFamily="34" charset="0"/>
              <a:buChar char="•"/>
            </a:pPr>
            <a:r>
              <a:rPr lang="en-US" sz="3200" dirty="0">
                <a:latin typeface="Times New Roman" pitchFamily="18" charset="0"/>
                <a:cs typeface="Times New Roman" pitchFamily="18" charset="0"/>
              </a:rPr>
              <a:t>High Quality images</a:t>
            </a:r>
          </a:p>
          <a:p>
            <a:pPr marL="457200" indent="-457200">
              <a:buFont typeface="Arial" panose="020B0604020202020204" pitchFamily="34" charset="0"/>
              <a:buChar char="•"/>
            </a:pPr>
            <a:r>
              <a:rPr lang="en-US" sz="3200" dirty="0">
                <a:latin typeface="Times New Roman" pitchFamily="18" charset="0"/>
                <a:cs typeface="Times New Roman" pitchFamily="18" charset="0"/>
              </a:rPr>
              <a:t>Testimonials</a:t>
            </a:r>
          </a:p>
          <a:p>
            <a:pPr marL="457200" indent="-457200">
              <a:buFont typeface="Arial" panose="020B0604020202020204" pitchFamily="34" charset="0"/>
              <a:buChar char="•"/>
            </a:pPr>
            <a:r>
              <a:rPr lang="en-US" sz="3200" dirty="0">
                <a:latin typeface="Times New Roman" pitchFamily="18" charset="0"/>
                <a:cs typeface="Times New Roman" pitchFamily="18" charset="0"/>
              </a:rPr>
              <a:t>Information about yourself</a:t>
            </a:r>
          </a:p>
          <a:p>
            <a:pPr marL="457200" indent="-457200">
              <a:buFont typeface="Arial" panose="020B0604020202020204" pitchFamily="34" charset="0"/>
              <a:buChar char="•"/>
            </a:pPr>
            <a:r>
              <a:rPr lang="en-US" sz="3200" dirty="0">
                <a:latin typeface="Times New Roman" pitchFamily="18" charset="0"/>
                <a:cs typeface="Times New Roman" pitchFamily="18" charset="0"/>
              </a:rPr>
              <a:t>Contact Information</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Codes and Outputs:-</a:t>
            </a:r>
          </a:p>
        </p:txBody>
      </p:sp>
      <p:pic>
        <p:nvPicPr>
          <p:cNvPr id="9" name="Picture 8">
            <a:extLst>
              <a:ext uri="{FF2B5EF4-FFF2-40B4-BE49-F238E27FC236}">
                <a16:creationId xmlns:a16="http://schemas.microsoft.com/office/drawing/2014/main" id="{CE9CBB3D-AC48-DA69-96B8-801468EC6A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860912"/>
            <a:ext cx="4176464" cy="2720583"/>
          </a:xfrm>
          <a:prstGeom prst="rect">
            <a:avLst/>
          </a:prstGeom>
        </p:spPr>
      </p:pic>
      <p:pic>
        <p:nvPicPr>
          <p:cNvPr id="11" name="Picture 10">
            <a:extLst>
              <a:ext uri="{FF2B5EF4-FFF2-40B4-BE49-F238E27FC236}">
                <a16:creationId xmlns:a16="http://schemas.microsoft.com/office/drawing/2014/main" id="{9C176E3B-FED8-DDFC-7C95-3C445E2D18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863535"/>
            <a:ext cx="4308146" cy="2721993"/>
          </a:xfrm>
          <a:prstGeom prst="rect">
            <a:avLst/>
          </a:prstGeom>
        </p:spPr>
      </p:pic>
      <p:sp>
        <p:nvSpPr>
          <p:cNvPr id="12" name="TextBox 11">
            <a:extLst>
              <a:ext uri="{FF2B5EF4-FFF2-40B4-BE49-F238E27FC236}">
                <a16:creationId xmlns:a16="http://schemas.microsoft.com/office/drawing/2014/main" id="{4E1DB018-7CCC-705D-4CE8-6CC73DD25811}"/>
              </a:ext>
            </a:extLst>
          </p:cNvPr>
          <p:cNvSpPr txBox="1"/>
          <p:nvPr/>
        </p:nvSpPr>
        <p:spPr>
          <a:xfrm>
            <a:off x="1487166" y="3581495"/>
            <a:ext cx="2108529" cy="369332"/>
          </a:xfrm>
          <a:prstGeom prst="rect">
            <a:avLst/>
          </a:prstGeom>
          <a:noFill/>
        </p:spPr>
        <p:txBody>
          <a:bodyPr wrap="square" rtlCol="0">
            <a:spAutoFit/>
          </a:bodyPr>
          <a:lstStyle/>
          <a:p>
            <a:r>
              <a:rPr lang="en-IN" u="sng" dirty="0">
                <a:effectLst>
                  <a:outerShdw blurRad="38100" dist="38100" dir="2700000" algn="tl">
                    <a:srgbClr val="000000">
                      <a:alpha val="43137"/>
                    </a:srgbClr>
                  </a:outerShdw>
                </a:effectLst>
              </a:rPr>
              <a:t>HTML Code</a:t>
            </a:r>
          </a:p>
        </p:txBody>
      </p:sp>
      <p:sp>
        <p:nvSpPr>
          <p:cNvPr id="13" name="TextBox 12">
            <a:extLst>
              <a:ext uri="{FF2B5EF4-FFF2-40B4-BE49-F238E27FC236}">
                <a16:creationId xmlns:a16="http://schemas.microsoft.com/office/drawing/2014/main" id="{3BD6FAEE-2442-935F-579A-29CCA7FD6726}"/>
              </a:ext>
            </a:extLst>
          </p:cNvPr>
          <p:cNvSpPr txBox="1"/>
          <p:nvPr/>
        </p:nvSpPr>
        <p:spPr>
          <a:xfrm>
            <a:off x="6431874" y="3568735"/>
            <a:ext cx="2592288" cy="369332"/>
          </a:xfrm>
          <a:prstGeom prst="rect">
            <a:avLst/>
          </a:prstGeom>
          <a:noFill/>
        </p:spPr>
        <p:txBody>
          <a:bodyPr wrap="square" rtlCol="0">
            <a:spAutoFit/>
          </a:bodyPr>
          <a:lstStyle/>
          <a:p>
            <a:r>
              <a:rPr lang="en-IN" u="sng" dirty="0">
                <a:effectLst>
                  <a:outerShdw blurRad="38100" dist="38100" dir="2700000" algn="tl">
                    <a:srgbClr val="000000">
                      <a:alpha val="43137"/>
                    </a:srgbClr>
                  </a:outerShdw>
                </a:effectLst>
              </a:rPr>
              <a:t>CSS Work</a:t>
            </a:r>
          </a:p>
        </p:txBody>
      </p:sp>
      <p:sp>
        <p:nvSpPr>
          <p:cNvPr id="14" name="TextBox 13">
            <a:extLst>
              <a:ext uri="{FF2B5EF4-FFF2-40B4-BE49-F238E27FC236}">
                <a16:creationId xmlns:a16="http://schemas.microsoft.com/office/drawing/2014/main" id="{9CBA3DEC-39A0-256F-E0C4-2759D9D90995}"/>
              </a:ext>
            </a:extLst>
          </p:cNvPr>
          <p:cNvSpPr txBox="1"/>
          <p:nvPr/>
        </p:nvSpPr>
        <p:spPr>
          <a:xfrm>
            <a:off x="4499992" y="6309320"/>
            <a:ext cx="1728192" cy="369332"/>
          </a:xfrm>
          <a:prstGeom prst="rect">
            <a:avLst/>
          </a:prstGeom>
          <a:noFill/>
        </p:spPr>
        <p:txBody>
          <a:bodyPr wrap="square" rtlCol="0">
            <a:spAutoFit/>
          </a:bodyPr>
          <a:lstStyle/>
          <a:p>
            <a:r>
              <a:rPr lang="en-IN" u="sng" dirty="0">
                <a:effectLst>
                  <a:outerShdw blurRad="38100" dist="38100" dir="2700000" algn="tl">
                    <a:srgbClr val="000000">
                      <a:alpha val="43137"/>
                    </a:srgbClr>
                  </a:outerShdw>
                </a:effectLst>
              </a:rPr>
              <a:t>Output</a:t>
            </a:r>
          </a:p>
        </p:txBody>
      </p:sp>
      <p:pic>
        <p:nvPicPr>
          <p:cNvPr id="4" name="Picture 3">
            <a:extLst>
              <a:ext uri="{FF2B5EF4-FFF2-40B4-BE49-F238E27FC236}">
                <a16:creationId xmlns:a16="http://schemas.microsoft.com/office/drawing/2014/main" id="{E7B0D87D-D55C-DD30-322F-56D335CAC9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8854" y="3938067"/>
            <a:ext cx="3934323" cy="2458952"/>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A7086C-EA40-C43A-E645-311C9E78F295}"/>
              </a:ext>
            </a:extLst>
          </p:cNvPr>
          <p:cNvSpPr txBox="1"/>
          <p:nvPr/>
        </p:nvSpPr>
        <p:spPr>
          <a:xfrm>
            <a:off x="539552" y="260648"/>
            <a:ext cx="4582390" cy="584775"/>
          </a:xfrm>
          <a:prstGeom prst="rect">
            <a:avLst/>
          </a:prstGeom>
          <a:noFill/>
        </p:spPr>
        <p:txBody>
          <a:bodyPr wrap="square">
            <a:spAutoFit/>
          </a:bodyPr>
          <a:lstStyle/>
          <a:p>
            <a:r>
              <a:rPr lang="en-US" sz="2800" dirty="0">
                <a:latin typeface="Times New Roman" pitchFamily="18" charset="0"/>
                <a:cs typeface="Times New Roman" pitchFamily="18" charset="0"/>
              </a:rPr>
              <a:t>Codes </a:t>
            </a:r>
            <a:r>
              <a:rPr lang="en-US" sz="3200" dirty="0">
                <a:latin typeface="Times New Roman" pitchFamily="18" charset="0"/>
                <a:cs typeface="Times New Roman" pitchFamily="18" charset="0"/>
              </a:rPr>
              <a:t>and</a:t>
            </a:r>
            <a:r>
              <a:rPr lang="en-US" sz="2800" dirty="0">
                <a:latin typeface="Times New Roman" pitchFamily="18" charset="0"/>
                <a:cs typeface="Times New Roman" pitchFamily="18" charset="0"/>
              </a:rPr>
              <a:t> Outputs:-</a:t>
            </a:r>
          </a:p>
        </p:txBody>
      </p:sp>
      <p:pic>
        <p:nvPicPr>
          <p:cNvPr id="12" name="Picture 11">
            <a:extLst>
              <a:ext uri="{FF2B5EF4-FFF2-40B4-BE49-F238E27FC236}">
                <a16:creationId xmlns:a16="http://schemas.microsoft.com/office/drawing/2014/main" id="{FBCFB8F2-92B6-D1CB-A9FB-3B54CF7EAF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908720"/>
            <a:ext cx="4176464" cy="2462674"/>
          </a:xfrm>
          <a:prstGeom prst="rect">
            <a:avLst/>
          </a:prstGeom>
        </p:spPr>
      </p:pic>
      <p:pic>
        <p:nvPicPr>
          <p:cNvPr id="14" name="Picture 13">
            <a:extLst>
              <a:ext uri="{FF2B5EF4-FFF2-40B4-BE49-F238E27FC236}">
                <a16:creationId xmlns:a16="http://schemas.microsoft.com/office/drawing/2014/main" id="{308C174D-3CF7-90EA-C304-26B791B6A2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032" y="908720"/>
            <a:ext cx="4176464" cy="2462674"/>
          </a:xfrm>
          <a:prstGeom prst="rect">
            <a:avLst/>
          </a:prstGeom>
        </p:spPr>
      </p:pic>
      <p:pic>
        <p:nvPicPr>
          <p:cNvPr id="16" name="Picture 15">
            <a:extLst>
              <a:ext uri="{FF2B5EF4-FFF2-40B4-BE49-F238E27FC236}">
                <a16:creationId xmlns:a16="http://schemas.microsoft.com/office/drawing/2014/main" id="{60291F0F-F6CA-95E1-09FF-E8B94A864C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3791" y="3789040"/>
            <a:ext cx="4536504" cy="2564943"/>
          </a:xfrm>
          <a:prstGeom prst="rect">
            <a:avLst/>
          </a:prstGeom>
        </p:spPr>
      </p:pic>
      <p:sp>
        <p:nvSpPr>
          <p:cNvPr id="19" name="TextBox 18">
            <a:extLst>
              <a:ext uri="{FF2B5EF4-FFF2-40B4-BE49-F238E27FC236}">
                <a16:creationId xmlns:a16="http://schemas.microsoft.com/office/drawing/2014/main" id="{20A4F5B3-4AAF-85AF-838D-1266309CC06E}"/>
              </a:ext>
            </a:extLst>
          </p:cNvPr>
          <p:cNvSpPr txBox="1"/>
          <p:nvPr/>
        </p:nvSpPr>
        <p:spPr>
          <a:xfrm>
            <a:off x="1475656" y="3301941"/>
            <a:ext cx="4582390" cy="369332"/>
          </a:xfrm>
          <a:prstGeom prst="rect">
            <a:avLst/>
          </a:prstGeom>
          <a:noFill/>
        </p:spPr>
        <p:txBody>
          <a:bodyPr wrap="square">
            <a:spAutoFit/>
          </a:bodyPr>
          <a:lstStyle/>
          <a:p>
            <a:r>
              <a:rPr lang="en-IN" u="sng" dirty="0">
                <a:effectLst>
                  <a:outerShdw blurRad="38100" dist="38100" dir="2700000" algn="tl">
                    <a:srgbClr val="000000">
                      <a:alpha val="43137"/>
                    </a:srgbClr>
                  </a:outerShdw>
                </a:effectLst>
              </a:rPr>
              <a:t>HTML Code</a:t>
            </a:r>
          </a:p>
        </p:txBody>
      </p:sp>
      <p:sp>
        <p:nvSpPr>
          <p:cNvPr id="21" name="TextBox 20">
            <a:extLst>
              <a:ext uri="{FF2B5EF4-FFF2-40B4-BE49-F238E27FC236}">
                <a16:creationId xmlns:a16="http://schemas.microsoft.com/office/drawing/2014/main" id="{7C62F752-1888-7C6C-DEFD-4D8D333294BF}"/>
              </a:ext>
            </a:extLst>
          </p:cNvPr>
          <p:cNvSpPr txBox="1"/>
          <p:nvPr/>
        </p:nvSpPr>
        <p:spPr>
          <a:xfrm>
            <a:off x="6484799" y="3301941"/>
            <a:ext cx="1152128" cy="369332"/>
          </a:xfrm>
          <a:prstGeom prst="rect">
            <a:avLst/>
          </a:prstGeom>
          <a:noFill/>
        </p:spPr>
        <p:txBody>
          <a:bodyPr wrap="square">
            <a:spAutoFit/>
          </a:bodyPr>
          <a:lstStyle/>
          <a:p>
            <a:r>
              <a:rPr lang="en-IN" u="sng" dirty="0">
                <a:effectLst>
                  <a:outerShdw blurRad="38100" dist="38100" dir="2700000" algn="tl">
                    <a:srgbClr val="000000">
                      <a:alpha val="43137"/>
                    </a:srgbClr>
                  </a:outerShdw>
                </a:effectLst>
              </a:rPr>
              <a:t>CSS Work</a:t>
            </a:r>
          </a:p>
        </p:txBody>
      </p:sp>
      <p:sp>
        <p:nvSpPr>
          <p:cNvPr id="23" name="TextBox 22">
            <a:extLst>
              <a:ext uri="{FF2B5EF4-FFF2-40B4-BE49-F238E27FC236}">
                <a16:creationId xmlns:a16="http://schemas.microsoft.com/office/drawing/2014/main" id="{E24121F5-C382-5EB2-D22D-F2107DBB5C63}"/>
              </a:ext>
            </a:extLst>
          </p:cNvPr>
          <p:cNvSpPr txBox="1"/>
          <p:nvPr/>
        </p:nvSpPr>
        <p:spPr>
          <a:xfrm>
            <a:off x="4193604" y="6322082"/>
            <a:ext cx="1026468" cy="369332"/>
          </a:xfrm>
          <a:prstGeom prst="rect">
            <a:avLst/>
          </a:prstGeom>
          <a:noFill/>
        </p:spPr>
        <p:txBody>
          <a:bodyPr wrap="square">
            <a:spAutoFit/>
          </a:bodyPr>
          <a:lstStyle/>
          <a:p>
            <a:r>
              <a:rPr lang="en-IN" u="sng" dirty="0">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2485208107"/>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3046988"/>
          </a:xfrm>
          <a:prstGeom prst="rect">
            <a:avLst/>
          </a:prstGeom>
        </p:spPr>
        <p:txBody>
          <a:bodyPr wrap="square">
            <a:spAutoFit/>
          </a:bodyPr>
          <a:lstStyle/>
          <a:p>
            <a:r>
              <a:rPr lang="en-US" sz="3200" dirty="0">
                <a:latin typeface="Times New Roman" pitchFamily="18" charset="0"/>
                <a:cs typeface="Times New Roman" pitchFamily="18" charset="0"/>
              </a:rPr>
              <a:t>Portfolio is a very valuable and meaningful evaluation tool that effectively assesses student learning. Along with the student reflection the data provides the valuable information about how each student learns and what is important to him or her in the learning process.</a:t>
            </a: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2344</TotalTime>
  <Words>568</Words>
  <Application>Microsoft Office PowerPoint</Application>
  <PresentationFormat>On-screen Show (4:3)</PresentationFormat>
  <Paragraphs>83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Ashish Sharma</cp:lastModifiedBy>
  <cp:revision>43</cp:revision>
  <dcterms:created xsi:type="dcterms:W3CDTF">2022-12-12T14:14:34Z</dcterms:created>
  <dcterms:modified xsi:type="dcterms:W3CDTF">2023-05-31T06:45:35Z</dcterms:modified>
</cp:coreProperties>
</file>