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9" autoAdjust="0"/>
    <p:restoredTop sz="98829" autoAdjust="0"/>
  </p:normalViewPr>
  <p:slideViewPr>
    <p:cSldViewPr snapToGrid="0" snapToObjects="1">
      <p:cViewPr>
        <p:scale>
          <a:sx n="80" d="100"/>
          <a:sy n="80" d="100"/>
        </p:scale>
        <p:origin x="-130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9C257-C6DC-BF49-986A-6954695DFF47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3C95A-AB08-FC40-81B4-267426FDA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1759-F9E1-4D47-9DE6-1F4ABEF52675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A8ED7-A07A-D743-8F7E-BE6AA8419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PG_Globe_10%Black.eps"/>
          <p:cNvPicPr>
            <a:picLocks noChangeAspect="1"/>
          </p:cNvPicPr>
          <p:nvPr userDrawn="1"/>
        </p:nvPicPr>
        <p:blipFill>
          <a:blip r:embed="rId2"/>
          <a:srcRect t="22565" r="51775" b="16653"/>
          <a:stretch>
            <a:fillRect/>
          </a:stretch>
        </p:blipFill>
        <p:spPr>
          <a:xfrm>
            <a:off x="3746922" y="5038"/>
            <a:ext cx="5397078" cy="6852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63" y="3648273"/>
            <a:ext cx="7090920" cy="860949"/>
          </a:xfrm>
        </p:spPr>
        <p:txBody>
          <a:bodyPr>
            <a:normAutofit/>
          </a:bodyPr>
          <a:lstStyle>
            <a:lvl1pPr algn="l">
              <a:defRPr sz="3000" b="1" cap="all" spc="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3PG_LogoColor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5895" y="867146"/>
            <a:ext cx="2747584" cy="961654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1562100" y="5195455"/>
            <a:ext cx="7091363" cy="1212272"/>
          </a:xfr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Descriptive text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62100" y="4791364"/>
            <a:ext cx="709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pc="300" dirty="0" smtClean="0">
                <a:solidFill>
                  <a:schemeClr val="accent1"/>
                </a:solidFill>
                <a:latin typeface="Trebuchet MS Bold Italic"/>
                <a:cs typeface="Trebuchet MS Bold Italic"/>
              </a:rPr>
              <a:t>DISCIPLINED INNOVATION</a:t>
            </a:r>
            <a:endParaRPr lang="en-US" b="1" i="1" spc="300" dirty="0">
              <a:solidFill>
                <a:schemeClr val="accent1"/>
              </a:solidFill>
              <a:latin typeface="Trebuchet MS Bold Italic"/>
              <a:cs typeface="Trebuchet MS Bold Ital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02" y="273050"/>
            <a:ext cx="291183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182" y="273050"/>
            <a:ext cx="45766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02" y="1435100"/>
            <a:ext cx="291183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02" y="4800600"/>
            <a:ext cx="77539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802" y="612775"/>
            <a:ext cx="77539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02" y="5367338"/>
            <a:ext cx="77539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802" y="274638"/>
            <a:ext cx="554419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533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298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5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16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02" y="2130425"/>
            <a:ext cx="752539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802" y="3886200"/>
            <a:ext cx="683959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Copyright 2012  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3PILLAR GLOBAL  </a:t>
            </a:r>
            <a:r>
              <a:rPr lang="en-US" dirty="0" smtClean="0"/>
              <a:t>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01" y="4406900"/>
            <a:ext cx="756191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01" y="2906713"/>
            <a:ext cx="75619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801" y="4017817"/>
            <a:ext cx="3708471" cy="21083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4017817"/>
            <a:ext cx="3733800" cy="21083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33450" y="1812925"/>
            <a:ext cx="7753350" cy="20201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800" y="1724745"/>
            <a:ext cx="3708471" cy="21083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999" y="1724745"/>
            <a:ext cx="3733800" cy="21083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33450" y="4144818"/>
            <a:ext cx="7753350" cy="198581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801" y="1600200"/>
            <a:ext cx="53710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3200" y="1600200"/>
            <a:ext cx="2133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0" indent="0">
              <a:buNone/>
              <a:defRPr sz="1400" b="1"/>
            </a:lvl4pPr>
            <a:lvl5pPr marL="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3"/>
            <a:r>
              <a:rPr lang="en-US" dirty="0" smtClean="0"/>
              <a:t>Heading:</a:t>
            </a:r>
          </a:p>
          <a:p>
            <a:pPr lvl="4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 rot="5400000">
            <a:off x="4156287" y="3863181"/>
            <a:ext cx="4525963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PG_Globe_10%Black.eps"/>
          <p:cNvPicPr>
            <a:picLocks noChangeAspect="1"/>
          </p:cNvPicPr>
          <p:nvPr userDrawn="1"/>
        </p:nvPicPr>
        <p:blipFill>
          <a:blip r:embed="rId2"/>
          <a:srcRect t="6754" r="48794" b="-1696"/>
          <a:stretch>
            <a:fillRect/>
          </a:stretch>
        </p:blipFill>
        <p:spPr>
          <a:xfrm>
            <a:off x="5472555" y="0"/>
            <a:ext cx="36714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801" y="1600200"/>
            <a:ext cx="53710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0272" y="2505363"/>
            <a:ext cx="1886527" cy="36207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0" indent="0" algn="ctr">
              <a:spcAft>
                <a:spcPts val="600"/>
              </a:spcAft>
              <a:buNone/>
              <a:defRPr sz="1400" b="1">
                <a:solidFill>
                  <a:srgbClr val="FF7900"/>
                </a:solidFill>
              </a:defRPr>
            </a:lvl4pPr>
            <a:lvl5pPr marL="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3"/>
            <a:r>
              <a:rPr lang="en-US" dirty="0" smtClean="0"/>
              <a:t>“QUOTE OR </a:t>
            </a:r>
            <a:br>
              <a:rPr lang="en-US" dirty="0" smtClean="0"/>
            </a:br>
            <a:r>
              <a:rPr lang="en-US" dirty="0" smtClean="0"/>
              <a:t>CALL OUT </a:t>
            </a:r>
            <a:br>
              <a:rPr lang="en-US" dirty="0" smtClean="0"/>
            </a:br>
            <a:r>
              <a:rPr lang="en-US" dirty="0" smtClean="0"/>
              <a:t>HERE </a:t>
            </a:r>
            <a:br>
              <a:rPr lang="en-US" dirty="0" smtClean="0"/>
            </a:br>
            <a:r>
              <a:rPr lang="en-US" dirty="0" smtClean="0"/>
              <a:t>QUOTE OR </a:t>
            </a:r>
            <a:br>
              <a:rPr lang="en-US" dirty="0" smtClean="0"/>
            </a:br>
            <a:r>
              <a:rPr lang="en-US" dirty="0" smtClean="0"/>
              <a:t>CALL OUT HERE”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00" y="1535113"/>
            <a:ext cx="35645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801" y="2174875"/>
            <a:ext cx="37122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2182" y="1535113"/>
            <a:ext cx="38146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2182" y="2174875"/>
            <a:ext cx="38146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61818"/>
            <a:ext cx="817352" cy="548640"/>
            <a:chOff x="0" y="461818"/>
            <a:chExt cx="817352" cy="5486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2802" y="274638"/>
            <a:ext cx="77539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02" y="1600200"/>
            <a:ext cx="77539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802" y="6356350"/>
            <a:ext cx="5086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© Copyright 2012  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3PILLAR GLOBAL  </a:t>
            </a:r>
            <a:r>
              <a:rPr lang="en-US" dirty="0" smtClean="0">
                <a:solidFill>
                  <a:schemeClr val="bg2"/>
                </a:solidFill>
              </a:rPr>
              <a:t>All rights reserved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7900"/>
                </a:solidFill>
                <a:latin typeface="Arial"/>
              </a:defRPr>
            </a:lvl1pPr>
          </a:lstStyle>
          <a:p>
            <a:fld id="{8C3F30E4-165E-5D48-94E1-285BDED805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63" r:id="rId6"/>
    <p:sldLayoutId id="2147483661" r:id="rId7"/>
    <p:sldLayoutId id="214748366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SOLID - </a:t>
            </a:r>
            <a:r>
              <a:rPr lang="en" dirty="0" smtClean="0"/>
              <a:t>Introduction</a:t>
            </a:r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1562100" y="5195455"/>
            <a:ext cx="7091363" cy="1212272"/>
          </a:xfrm>
        </p:spPr>
        <p:txBody>
          <a:bodyPr/>
          <a:lstStyle/>
          <a:p>
            <a:pPr marL="0" lvl="0" indent="0">
              <a:buNone/>
            </a:pPr>
            <a:r>
              <a:rPr lang="en" dirty="0"/>
              <a:t>architecture guidelines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Good Example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388DB"/>
                </a:solidFill>
              </a:rPr>
              <a:t>public</a:t>
            </a:r>
            <a:r>
              <a:rPr lang="en" sz="1800"/>
              <a:t> </a:t>
            </a:r>
            <a:r>
              <a:rPr lang="en" sz="1800">
                <a:solidFill>
                  <a:srgbClr val="2388DB"/>
                </a:solidFill>
              </a:rPr>
              <a:t>class</a:t>
            </a:r>
            <a:r>
              <a:rPr lang="en" sz="1800"/>
              <a:t> </a:t>
            </a:r>
            <a:r>
              <a:rPr lang="en" sz="1800">
                <a:solidFill>
                  <a:srgbClr val="2B91AF"/>
                </a:solidFill>
              </a:rPr>
              <a:t>Shop</a:t>
            </a:r>
            <a:r>
              <a:rPr lang="en" sz="180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2388DB"/>
                </a:solidFill>
              </a:rPr>
              <a:t>private</a:t>
            </a:r>
            <a:r>
              <a:rPr lang="en" sz="1800"/>
              <a:t> </a:t>
            </a:r>
            <a:r>
              <a:rPr lang="en" sz="1800">
                <a:solidFill>
                  <a:srgbClr val="2B91AF"/>
                </a:solidFill>
              </a:rPr>
              <a:t>Warehouse</a:t>
            </a:r>
            <a:r>
              <a:rPr lang="en" sz="1800"/>
              <a:t> warehouse;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2388DB"/>
                </a:solidFill>
              </a:rPr>
              <a:t>private</a:t>
            </a:r>
            <a:r>
              <a:rPr lang="en" sz="1800"/>
              <a:t> </a:t>
            </a:r>
            <a:r>
              <a:rPr lang="en" sz="1800">
                <a:solidFill>
                  <a:srgbClr val="2B91AF"/>
                </a:solidFill>
              </a:rPr>
              <a:t>Shipment</a:t>
            </a:r>
            <a:r>
              <a:rPr lang="en" sz="1800"/>
              <a:t> shipment;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public void sell(</a:t>
            </a:r>
            <a:r>
              <a:rPr lang="en" sz="1800">
                <a:solidFill>
                  <a:srgbClr val="2B91AF"/>
                </a:solidFill>
              </a:rPr>
              <a:t>Client</a:t>
            </a:r>
            <a:r>
              <a:rPr lang="en" sz="1800"/>
              <a:t> client, </a:t>
            </a:r>
            <a:r>
              <a:rPr lang="en" sz="1800">
                <a:solidFill>
                  <a:srgbClr val="2B91AF"/>
                </a:solidFill>
              </a:rPr>
              <a:t>Product</a:t>
            </a:r>
            <a:r>
              <a:rPr lang="en" sz="1800"/>
              <a:t> product) {	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if (warehouse.has(product)) 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	long productPrice = product.getCost();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800"/>
              <a:t>if (client.hasMoney(productPrice)) 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		client.charge(productPrice);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		shipment.perform(client, product);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/>
              <a:t>	}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800"/>
              <a:t>}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800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835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Bad example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</a:rPr>
              <a:t>class</a:t>
            </a:r>
            <a:r>
              <a:rPr lang="en" sz="1600" dirty="0"/>
              <a:t> Shop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private Warehouse warehouse;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private Shipment shipment;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public void sell(Client client, Product product) {	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if (warehouse.has(product)) {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long productPrice = product.getCost();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</a:t>
            </a:r>
          </a:p>
          <a:p>
            <a:pPr marL="9144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if (client.hasMoney(productPrice)) {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	client.charge(productPrice);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dirty="0"/>
              <a:t>		shipment.perform(client, product);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>
                <a:solidFill>
                  <a:srgbClr val="FF0000"/>
                </a:solidFill>
              </a:rPr>
              <a:t>		sendEmail();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}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}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	public void </a:t>
            </a:r>
            <a:r>
              <a:rPr lang="en" sz="1600" dirty="0">
                <a:solidFill>
                  <a:srgbClr val="FF0000"/>
                </a:solidFill>
              </a:rPr>
              <a:t>sendEmail() </a:t>
            </a:r>
            <a:r>
              <a:rPr lang="en" sz="1600" dirty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		// we have erased the code from here just to understand where the principle is violated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453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Bad example made good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18122" y="1600200"/>
            <a:ext cx="4731728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</a:rPr>
              <a:t>class</a:t>
            </a:r>
            <a:r>
              <a:rPr lang="en" sz="1600" dirty="0"/>
              <a:t> Shop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private Warehouse warehouse;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	private Shipment shipment;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	private EmailService emailService;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endParaRPr sz="16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public void sell(Client client, Product product) {	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if (warehouse.has(product)) {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long productPrice = product.getCost();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</a:t>
            </a:r>
          </a:p>
          <a:p>
            <a:pPr marL="9144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if (client.hasMoney(productPrice)) {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	client.charge(productPrice);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	shipment.perform(client, product);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>
                <a:solidFill>
                  <a:srgbClr val="FF0000"/>
                </a:solidFill>
              </a:rPr>
              <a:t>		</a:t>
            </a:r>
            <a:r>
              <a:rPr lang="en" sz="1600" dirty="0">
                <a:solidFill>
                  <a:srgbClr val="6AA84F"/>
                </a:solidFill>
              </a:rPr>
              <a:t>emailService.sendEmail();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}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}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}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5375475" y="1600200"/>
            <a:ext cx="3536949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</a:rPr>
              <a:t>class</a:t>
            </a:r>
            <a:r>
              <a:rPr lang="en" sz="1600" dirty="0"/>
              <a:t> EmailService {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public void </a:t>
            </a:r>
            <a:r>
              <a:rPr lang="en" sz="1600" dirty="0">
                <a:solidFill>
                  <a:srgbClr val="6AA84F"/>
                </a:solidFill>
              </a:rPr>
              <a:t>sendEmail()</a:t>
            </a:r>
            <a:r>
              <a:rPr lang="en" sz="1600" dirty="0">
                <a:solidFill>
                  <a:srgbClr val="FF0000"/>
                </a:solidFill>
              </a:rPr>
              <a:t> </a:t>
            </a:r>
            <a:r>
              <a:rPr lang="en" sz="1600" dirty="0"/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	//...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1600" dirty="0"/>
              <a:t>}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58846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Team work 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>
                <a:solidFill>
                  <a:srgbClr val="2388DB"/>
                </a:solidFill>
              </a:rPr>
              <a:t>AS A</a:t>
            </a:r>
            <a:r>
              <a:rPr lang="en"/>
              <a:t> trainer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>
                <a:solidFill>
                  <a:srgbClr val="2388DB"/>
                </a:solidFill>
              </a:rPr>
              <a:t>I WOULD LIKE </a:t>
            </a:r>
            <a:r>
              <a:rPr lang="en"/>
              <a:t>the teams to correct the following bad example 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2388DB"/>
                </a:solidFill>
              </a:rPr>
              <a:t>SO THAT</a:t>
            </a:r>
            <a:r>
              <a:rPr lang="en" b="1"/>
              <a:t> </a:t>
            </a:r>
            <a:r>
              <a:rPr lang="en"/>
              <a:t>we can prove that we understood it right</a:t>
            </a:r>
          </a:p>
        </p:txBody>
      </p:sp>
    </p:spTree>
    <p:extLst>
      <p:ext uri="{BB962C8B-B14F-4D97-AF65-F5344CB8AC3E}">
        <p14:creationId xmlns:p14="http://schemas.microsoft.com/office/powerpoint/2010/main" val="1570807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Team work </a:t>
            </a:r>
            <a:r>
              <a:rPr lang="en" dirty="0" smtClean="0"/>
              <a:t>code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>
          <a:xfrm>
            <a:off x="635927" y="1600200"/>
            <a:ext cx="4513923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class DoorBell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public void ring()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playSound();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if (!isSombodyHome())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	if (haveReachedMaxRetries())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		sendEmail();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	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		updateRetries();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public boolean isSomebodyHome()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}	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5363600" y="1600200"/>
            <a:ext cx="3536949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/>
              <a:t>public void sendEmail() {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public void updateRetries()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public playSound()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}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762248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Sounds like SoC?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it is sort of BUT...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Single responsibility is applied only to CLASS level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sir 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Robert C. Martin introduced it </a:t>
            </a:r>
            <a:r>
              <a:rPr lang="en" i="1">
                <a:solidFill>
                  <a:srgbClr val="252525"/>
                </a:solidFill>
                <a:highlight>
                  <a:srgbClr val="FFFFFF"/>
                </a:highlight>
              </a:rPr>
              <a:t>Principles of Object Oriented Design 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therefore he’s the one that has the “responsibility” of narrowing the scope of SoC :-)</a:t>
            </a:r>
          </a:p>
        </p:txBody>
      </p:sp>
    </p:spTree>
    <p:extLst>
      <p:ext uri="{BB962C8B-B14F-4D97-AF65-F5344CB8AC3E}">
        <p14:creationId xmlns:p14="http://schemas.microsoft.com/office/powerpoint/2010/main" val="29585406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Difference between SoC and SR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xfrm>
            <a:off x="932802" y="1338950"/>
            <a:ext cx="7753998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F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class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UserPreferences 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private Image avatar;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private SecurityService securityService;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endParaRPr sz="140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public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void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setAvatar(User user, </a:t>
            </a:r>
            <a:r>
              <a:rPr lang="en" sz="1400" dirty="0">
                <a:solidFill>
                  <a:srgbClr val="2B91A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Image image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	    if (</a:t>
            </a:r>
            <a:r>
              <a:rPr lang="en" sz="1400" dirty="0">
                <a:solidFill>
                  <a:srgbClr val="2B91A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securityService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.isLogged(user)) {</a:t>
            </a:r>
          </a:p>
          <a:p>
            <a:pPr lvl="0" indent="4572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	    avatar = image;</a:t>
            </a:r>
          </a:p>
          <a:p>
            <a:pPr marL="45720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}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}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...  // setter code here for securityService has been erased for clearness of principle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endParaRPr sz="140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F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class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SecurityService 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public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void</a:t>
            </a: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isLogged(User user)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	// …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4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5866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 for above example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above example perfectly valid from SR point of view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invalid from Separation of Concerns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20006493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C:\Users\sumit.mathur\AppData\Local\Microsoft\Windows\INetCache\IE\CG3II5H8\bulb_on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22" y="1609293"/>
            <a:ext cx="3634444" cy="38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30" name="Picture 6" descr="C:\Users\sumit.mathur\Desktop\Thank-you-pinned-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76" y="1356043"/>
            <a:ext cx="4335648" cy="414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does SOLID stand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252525"/>
                </a:solidFill>
                <a:highlight>
                  <a:srgbClr val="FFFFFF"/>
                </a:highlight>
              </a:rPr>
              <a:t>S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ingle responsibility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252525"/>
                </a:solidFill>
                <a:highlight>
                  <a:srgbClr val="FFFFFF"/>
                </a:highlight>
              </a:rPr>
              <a:t>O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pen-closed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b="1" dirty="0" err="1">
                <a:solidFill>
                  <a:srgbClr val="252525"/>
                </a:solidFill>
                <a:highlight>
                  <a:srgbClr val="FFFFFF"/>
                </a:highlight>
              </a:rPr>
              <a:t>L</a:t>
            </a:r>
            <a:r>
              <a:rPr lang="en-US" dirty="0" err="1">
                <a:solidFill>
                  <a:srgbClr val="252525"/>
                </a:solidFill>
                <a:highlight>
                  <a:srgbClr val="FFFFFF"/>
                </a:highlight>
              </a:rPr>
              <a:t>iskov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 substitution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252525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nterface segregation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252525"/>
                </a:solidFill>
                <a:highlight>
                  <a:srgbClr val="FFFFFF"/>
                </a:highlight>
              </a:rPr>
              <a:t>D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ependency </a:t>
            </a:r>
            <a:r>
              <a:rPr lang="en-US" dirty="0" smtClean="0">
                <a:solidFill>
                  <a:srgbClr val="252525"/>
                </a:solidFill>
                <a:highlight>
                  <a:srgbClr val="FFFFFF"/>
                </a:highlight>
              </a:rPr>
              <a:t>inversion</a:t>
            </a:r>
            <a:endParaRPr lang="en-US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buNone/>
            </a:pPr>
            <a:endParaRPr lang="en-US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real-world applications is mostly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impossible to implement an ideal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solution, trying to solve by one principle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you can break another</a:t>
            </a:r>
          </a:p>
          <a:p>
            <a:pPr lvl="0" algn="just">
              <a:spcBef>
                <a:spcPts val="0"/>
              </a:spcBef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Therefore...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lr>
                <a:srgbClr val="333333"/>
              </a:buClr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do not push all the principles to extremes, because in real life is almost impossible to live up to them from all points of view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28600">
              <a:spcBef>
                <a:spcPts val="0"/>
              </a:spcBef>
              <a:buClr>
                <a:srgbClr val="333333"/>
              </a:buClr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only apply them from the most meaningful angle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Single responsibility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" dirty="0"/>
              <a:t>architecture guidelines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smtClean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Single responsibility?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Every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 has: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- responsibility over a single part of the functionality provided by the software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</a:rPr>
              <a:t>- that responsibility should be entirely encapsulated by the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2012   </a:t>
            </a:r>
            <a:r>
              <a:rPr lang="en-US" b="1" smtClean="0">
                <a:solidFill>
                  <a:schemeClr val="tx2"/>
                </a:solidFill>
                <a:latin typeface="+mj-lt"/>
              </a:rPr>
              <a:t>3PILLAR GLOBAL  </a:t>
            </a:r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a responsibility?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252525"/>
              </a:buClr>
              <a:buChar char="-"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by responsibility we mean purpose</a:t>
            </a:r>
          </a:p>
          <a:p>
            <a:pPr marL="457200" lvl="0" indent="-228600" rtl="0">
              <a:spcBef>
                <a:spcPts val="0"/>
              </a:spcBef>
              <a:buClr>
                <a:srgbClr val="252525"/>
              </a:buClr>
              <a:buChar char="-"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mind the </a:t>
            </a:r>
            <a:r>
              <a:rPr lang="en" i="1">
                <a:solidFill>
                  <a:srgbClr val="252525"/>
                </a:solidFill>
                <a:highlight>
                  <a:srgbClr val="FFFFFF"/>
                </a:highlight>
              </a:rPr>
              <a:t>reason to change 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(is there only a functional reason for which am I going to change this piece of code? or multiple?)</a:t>
            </a:r>
          </a:p>
          <a:p>
            <a:pPr marL="457200" lvl="0" indent="-228600">
              <a:spcBef>
                <a:spcPts val="0"/>
              </a:spcBef>
              <a:buClr>
                <a:srgbClr val="252525"/>
              </a:buClr>
              <a:buChar char="-"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a class should have one, and only one responsibility (i.e. a gorilla’s stomach is used only for digesting. it’s not used for hiding things from enemies)</a:t>
            </a:r>
          </a:p>
        </p:txBody>
      </p:sp>
    </p:spTree>
    <p:extLst>
      <p:ext uri="{BB962C8B-B14F-4D97-AF65-F5344CB8AC3E}">
        <p14:creationId xmlns:p14="http://schemas.microsoft.com/office/powerpoint/2010/main" val="15932863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picture worth a 1000 words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74" y="1639367"/>
            <a:ext cx="4629050" cy="4937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313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Why is it good?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improves reusability</a:t>
            </a:r>
          </a:p>
          <a:p>
            <a:pPr marL="914400" lvl="1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quick understand and reuse code</a:t>
            </a:r>
          </a:p>
          <a:p>
            <a:pPr marL="457200" lvl="0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ensures maintainability</a:t>
            </a:r>
          </a:p>
          <a:p>
            <a:pPr marL="914400" lvl="1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isolate defects or their cause more easily</a:t>
            </a:r>
          </a:p>
          <a:p>
            <a:pPr marL="914400" lvl="1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correct defects or their cause</a:t>
            </a:r>
          </a:p>
          <a:p>
            <a:pPr marL="914400" lvl="1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without having to replace still working parts</a:t>
            </a:r>
          </a:p>
          <a:p>
            <a:pPr marL="457200" lvl="0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extensibility </a:t>
            </a:r>
          </a:p>
          <a:p>
            <a:pPr marL="914400" lvl="1" indent="-3429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adding new features right away</a:t>
            </a:r>
          </a:p>
        </p:txBody>
      </p:sp>
    </p:spTree>
    <p:extLst>
      <p:ext uri="{BB962C8B-B14F-4D97-AF65-F5344CB8AC3E}">
        <p14:creationId xmlns:p14="http://schemas.microsoft.com/office/powerpoint/2010/main" val="1765688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PillarPresentation_Final_1347884250_ver_1">
  <a:themeElements>
    <a:clrScheme name="3Pillar">
      <a:dk1>
        <a:sysClr val="windowText" lastClr="000000"/>
      </a:dk1>
      <a:lt1>
        <a:sysClr val="window" lastClr="FFFFFF"/>
      </a:lt1>
      <a:dk2>
        <a:srgbClr val="212492"/>
      </a:dk2>
      <a:lt2>
        <a:srgbClr val="747678"/>
      </a:lt2>
      <a:accent1>
        <a:srgbClr val="FF7900"/>
      </a:accent1>
      <a:accent2>
        <a:srgbClr val="A22B38"/>
      </a:accent2>
      <a:accent3>
        <a:srgbClr val="557630"/>
      </a:accent3>
      <a:accent4>
        <a:srgbClr val="0098DB"/>
      </a:accent4>
      <a:accent5>
        <a:srgbClr val="175E54"/>
      </a:accent5>
      <a:accent6>
        <a:srgbClr val="EAAB00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15812</TotalTime>
  <Words>457</Words>
  <Application>Microsoft Office PowerPoint</Application>
  <PresentationFormat>On-screen Show (4:3)</PresentationFormat>
  <Paragraphs>167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3PillarPresentation_Final_1347884250_ver_1</vt:lpstr>
      <vt:lpstr>SOLID - Introduction</vt:lpstr>
      <vt:lpstr>What does SOLID stand for?</vt:lpstr>
      <vt:lpstr>The rule of thumb</vt:lpstr>
      <vt:lpstr>Therefore...</vt:lpstr>
      <vt:lpstr>Single responsibility</vt:lpstr>
      <vt:lpstr>What is Single responsibility?</vt:lpstr>
      <vt:lpstr>What is a responsibility?</vt:lpstr>
      <vt:lpstr>This picture worth a 1000 words</vt:lpstr>
      <vt:lpstr>Why is it good?</vt:lpstr>
      <vt:lpstr>The Good Example</vt:lpstr>
      <vt:lpstr>The Bad example</vt:lpstr>
      <vt:lpstr>Bad example made good</vt:lpstr>
      <vt:lpstr>Team work </vt:lpstr>
      <vt:lpstr>Team work code</vt:lpstr>
      <vt:lpstr>Sounds like SoC?</vt:lpstr>
      <vt:lpstr>Difference between SoC and SR</vt:lpstr>
      <vt:lpstr>Conclusion for above example</vt:lpstr>
      <vt:lpstr>QUESTIONS</vt:lpstr>
      <vt:lpstr>PowerPoint Presentation</vt:lpstr>
    </vt:vector>
  </TitlesOfParts>
  <Company>Three Pillar Global,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 Desa</dc:creator>
  <cp:lastModifiedBy>Sumit Mathur</cp:lastModifiedBy>
  <cp:revision>132</cp:revision>
  <cp:lastPrinted>2012-10-11T22:29:51Z</cp:lastPrinted>
  <dcterms:created xsi:type="dcterms:W3CDTF">2012-10-11T20:23:44Z</dcterms:created>
  <dcterms:modified xsi:type="dcterms:W3CDTF">2016-03-11T06:15:17Z</dcterms:modified>
</cp:coreProperties>
</file>