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59" autoAdjust="0"/>
    <p:restoredTop sz="98829" autoAdjust="0"/>
  </p:normalViewPr>
  <p:slideViewPr>
    <p:cSldViewPr snapToGrid="0" snapToObjects="1">
      <p:cViewPr>
        <p:scale>
          <a:sx n="80" d="100"/>
          <a:sy n="80" d="100"/>
        </p:scale>
        <p:origin x="-1302" y="210"/>
      </p:cViewPr>
      <p:guideLst>
        <p:guide orient="horz" pos="2160"/>
        <p:guide pos="2880"/>
      </p:guideLst>
    </p:cSldViewPr>
  </p:slideViewPr>
  <p:outlineViewPr>
    <p:cViewPr>
      <p:scale>
        <a:sx n="33" d="100"/>
        <a:sy n="33" d="100"/>
      </p:scale>
      <p:origin x="0" y="5392"/>
    </p:cViewPr>
  </p:outlineViewPr>
  <p:notesTextViewPr>
    <p:cViewPr>
      <p:scale>
        <a:sx n="100" d="100"/>
        <a:sy n="100" d="100"/>
      </p:scale>
      <p:origin x="0" y="0"/>
    </p:cViewPr>
  </p:notesTextViewPr>
  <p:sorterViewPr>
    <p:cViewPr>
      <p:scale>
        <a:sx n="150" d="100"/>
        <a:sy n="150" d="100"/>
      </p:scale>
      <p:origin x="0" y="39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D9C257-C6DC-BF49-986A-6954695DFF47}" type="datetimeFigureOut">
              <a:rPr lang="en-US" smtClean="0"/>
              <a:pPr/>
              <a:t>3/11/2016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B3C95A-AB08-FC40-81B4-267426FDAB01}" type="slidenum">
              <a:rPr lang="en-US" smtClean="0"/>
              <a:pPr/>
              <a:t>‹#›</a:t>
            </a:fld>
            <a:endParaRPr lang="en-US"/>
          </a:p>
        </p:txBody>
      </p:sp>
    </p:spTree>
    <p:extLst>
      <p:ext uri="{BB962C8B-B14F-4D97-AF65-F5344CB8AC3E}">
        <p14:creationId xmlns:p14="http://schemas.microsoft.com/office/powerpoint/2010/main" val="475433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91759-F9E1-4D47-9DE6-1F4ABEF52675}" type="datetimeFigureOut">
              <a:rPr lang="en-US" smtClean="0"/>
              <a:pPr/>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A8ED7-A07A-D743-8F7E-BE6AA8419158}" type="slidenum">
              <a:rPr lang="en-US" smtClean="0"/>
              <a:pPr/>
              <a:t>‹#›</a:t>
            </a:fld>
            <a:endParaRPr lang="en-US"/>
          </a:p>
        </p:txBody>
      </p:sp>
    </p:spTree>
    <p:extLst>
      <p:ext uri="{BB962C8B-B14F-4D97-AF65-F5344CB8AC3E}">
        <p14:creationId xmlns:p14="http://schemas.microsoft.com/office/powerpoint/2010/main" val="1149673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3PG_Globe_10%Black.eps"/>
          <p:cNvPicPr>
            <a:picLocks noChangeAspect="1"/>
          </p:cNvPicPr>
          <p:nvPr userDrawn="1"/>
        </p:nvPicPr>
        <p:blipFill>
          <a:blip r:embed="rId2"/>
          <a:srcRect t="22565" r="51775" b="16653"/>
          <a:stretch>
            <a:fillRect/>
          </a:stretch>
        </p:blipFill>
        <p:spPr>
          <a:xfrm>
            <a:off x="3746922" y="5038"/>
            <a:ext cx="5397078" cy="6852962"/>
          </a:xfrm>
          <a:prstGeom prst="rect">
            <a:avLst/>
          </a:prstGeom>
        </p:spPr>
      </p:pic>
      <p:sp>
        <p:nvSpPr>
          <p:cNvPr id="2" name="Title 1"/>
          <p:cNvSpPr>
            <a:spLocks noGrp="1"/>
          </p:cNvSpPr>
          <p:nvPr>
            <p:ph type="title"/>
          </p:nvPr>
        </p:nvSpPr>
        <p:spPr>
          <a:xfrm>
            <a:off x="1562163" y="3648273"/>
            <a:ext cx="7090920" cy="860949"/>
          </a:xfrm>
        </p:spPr>
        <p:txBody>
          <a:bodyPr>
            <a:normAutofit/>
          </a:bodyPr>
          <a:lstStyle>
            <a:lvl1pPr algn="l">
              <a:defRPr sz="3000" b="1" cap="all" spc="100">
                <a:solidFill>
                  <a:schemeClr val="tx2"/>
                </a:solidFill>
              </a:defRPr>
            </a:lvl1pPr>
          </a:lstStyle>
          <a:p>
            <a:r>
              <a:rPr lang="en-US" dirty="0" smtClean="0"/>
              <a:t>Click to edit Master title style</a:t>
            </a:r>
            <a:endParaRPr lang="en-US" dirty="0"/>
          </a:p>
        </p:txBody>
      </p:sp>
      <p:pic>
        <p:nvPicPr>
          <p:cNvPr id="8" name="Picture 7" descr="3PG_LogoColorRGB.png"/>
          <p:cNvPicPr>
            <a:picLocks noChangeAspect="1"/>
          </p:cNvPicPr>
          <p:nvPr userDrawn="1"/>
        </p:nvPicPr>
        <p:blipFill>
          <a:blip r:embed="rId3"/>
          <a:stretch>
            <a:fillRect/>
          </a:stretch>
        </p:blipFill>
        <p:spPr>
          <a:xfrm>
            <a:off x="515895" y="867146"/>
            <a:ext cx="2747584" cy="961654"/>
          </a:xfrm>
          <a:prstGeom prst="rect">
            <a:avLst/>
          </a:prstGeom>
        </p:spPr>
      </p:pic>
      <p:sp>
        <p:nvSpPr>
          <p:cNvPr id="17" name="Content Placeholder 16"/>
          <p:cNvSpPr>
            <a:spLocks noGrp="1"/>
          </p:cNvSpPr>
          <p:nvPr>
            <p:ph sz="quarter" idx="10" hasCustomPrompt="1"/>
          </p:nvPr>
        </p:nvSpPr>
        <p:spPr>
          <a:xfrm>
            <a:off x="1562100" y="5195455"/>
            <a:ext cx="7091363" cy="1212272"/>
          </a:xfrm>
        </p:spPr>
        <p:txBody>
          <a:bodyPr>
            <a:normAutofit/>
          </a:bodyPr>
          <a:lstStyle>
            <a:lvl1pPr>
              <a:buNone/>
              <a:defRPr sz="1800" baseline="0">
                <a:solidFill>
                  <a:schemeClr val="tx1"/>
                </a:solidFill>
              </a:defRPr>
            </a:lvl1pPr>
            <a:lvl2pPr>
              <a:buNone/>
              <a:defRPr/>
            </a:lvl2pPr>
          </a:lstStyle>
          <a:p>
            <a:pPr lvl="0"/>
            <a:r>
              <a:rPr lang="en-US" dirty="0" smtClean="0"/>
              <a:t>Descriptive text here</a:t>
            </a:r>
          </a:p>
          <a:p>
            <a:pPr lvl="0"/>
            <a:endParaRPr lang="en-US" dirty="0" smtClean="0"/>
          </a:p>
          <a:p>
            <a:pPr lvl="0"/>
            <a:endParaRPr lang="en-US" dirty="0" smtClean="0"/>
          </a:p>
          <a:p>
            <a:pPr lvl="0"/>
            <a:endParaRPr lang="en-US" dirty="0" smtClean="0"/>
          </a:p>
        </p:txBody>
      </p:sp>
      <p:sp>
        <p:nvSpPr>
          <p:cNvPr id="6" name="TextBox 5"/>
          <p:cNvSpPr txBox="1"/>
          <p:nvPr userDrawn="1"/>
        </p:nvSpPr>
        <p:spPr>
          <a:xfrm>
            <a:off x="1562100" y="4791364"/>
            <a:ext cx="7091363" cy="369332"/>
          </a:xfrm>
          <a:prstGeom prst="rect">
            <a:avLst/>
          </a:prstGeom>
          <a:noFill/>
        </p:spPr>
        <p:txBody>
          <a:bodyPr wrap="square" rtlCol="0">
            <a:spAutoFit/>
          </a:bodyPr>
          <a:lstStyle/>
          <a:p>
            <a:r>
              <a:rPr lang="en-US" b="1" i="1" spc="300" dirty="0" smtClean="0">
                <a:solidFill>
                  <a:schemeClr val="accent1"/>
                </a:solidFill>
                <a:latin typeface="Trebuchet MS Bold Italic"/>
                <a:cs typeface="Trebuchet MS Bold Italic"/>
              </a:rPr>
              <a:t>DISCIPLINED INNOVATION</a:t>
            </a:r>
            <a:endParaRPr lang="en-US" b="1" i="1" spc="300" dirty="0">
              <a:solidFill>
                <a:schemeClr val="accent1"/>
              </a:solidFill>
              <a:latin typeface="Trebuchet MS Bold Italic"/>
              <a:cs typeface="Trebuchet MS Bold Ital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a:t>
            </a:fld>
            <a:endParaRPr lang="en-US"/>
          </a:p>
        </p:txBody>
      </p:sp>
      <p:grpSp>
        <p:nvGrpSpPr>
          <p:cNvPr id="6" name="Group 5"/>
          <p:cNvGrpSpPr/>
          <p:nvPr userDrawn="1"/>
        </p:nvGrpSpPr>
        <p:grpSpPr>
          <a:xfrm>
            <a:off x="0" y="461818"/>
            <a:ext cx="817352" cy="548640"/>
            <a:chOff x="0" y="461818"/>
            <a:chExt cx="817352" cy="548640"/>
          </a:xfrm>
        </p:grpSpPr>
        <p:sp>
          <p:nvSpPr>
            <p:cNvPr id="7" name="Rectangle 6"/>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802" y="273050"/>
            <a:ext cx="291183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4110182" y="273050"/>
            <a:ext cx="45766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932802" y="1435100"/>
            <a:ext cx="291183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8"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802" y="4800600"/>
            <a:ext cx="7753998"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932802" y="612775"/>
            <a:ext cx="77539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32802" y="5367338"/>
            <a:ext cx="77539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grpSp>
        <p:nvGrpSpPr>
          <p:cNvPr id="7" name="Group 6"/>
          <p:cNvGrpSpPr/>
          <p:nvPr userDrawn="1"/>
        </p:nvGrpSpPr>
        <p:grpSpPr>
          <a:xfrm>
            <a:off x="0" y="461818"/>
            <a:ext cx="817352" cy="548640"/>
            <a:chOff x="0" y="461818"/>
            <a:chExt cx="817352" cy="548640"/>
          </a:xfrm>
        </p:grpSpPr>
        <p:sp>
          <p:nvSpPr>
            <p:cNvPr id="8" name="Rectangle 7"/>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2802" y="274638"/>
            <a:ext cx="554419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a:off x="0" y="0"/>
            <a:ext cx="9144000" cy="1533200"/>
          </a:xfrm>
          <a:prstGeom prst="rect">
            <a:avLst/>
          </a:prstGeom>
          <a:solidFill>
            <a:srgbClr val="2388DB"/>
          </a:solidFill>
          <a:ln>
            <a:noFill/>
          </a:ln>
        </p:spPr>
        <p:txBody>
          <a:bodyPr lIns="91425" tIns="45700" rIns="91425" bIns="45700" anchor="ctr" anchorCtr="0">
            <a:noAutofit/>
          </a:bodyPr>
          <a:lstStyle/>
          <a:p>
            <a:pPr lvl="0">
              <a:spcBef>
                <a:spcPts val="0"/>
              </a:spcBef>
              <a:buNone/>
            </a:pPr>
            <a:endParaRPr/>
          </a:p>
        </p:txBody>
      </p:sp>
      <p:cxnSp>
        <p:nvCxnSpPr>
          <p:cNvPr id="17" name="Shape 17"/>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556792" y="6333133"/>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382988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a:off x="0" y="0"/>
            <a:ext cx="9144000" cy="1533200"/>
          </a:xfrm>
          <a:prstGeom prst="rect">
            <a:avLst/>
          </a:prstGeom>
          <a:solidFill>
            <a:schemeClr val="dk2"/>
          </a:solidFill>
          <a:ln>
            <a:noFill/>
          </a:ln>
        </p:spPr>
        <p:txBody>
          <a:bodyPr lIns="91425" tIns="45700" rIns="91425" bIns="45700" anchor="ctr" anchorCtr="0">
            <a:noAutofit/>
          </a:bodyPr>
          <a:lstStyle/>
          <a:p>
            <a:pPr lvl="0">
              <a:spcBef>
                <a:spcPts val="0"/>
              </a:spcBef>
              <a:buNone/>
            </a:pPr>
            <a:endParaRPr/>
          </a:p>
        </p:txBody>
      </p:sp>
      <p:cxnSp>
        <p:nvCxnSpPr>
          <p:cNvPr id="23" name="Shape 23"/>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4" name="Shape 24"/>
          <p:cNvSpPr txBox="1">
            <a:spLocks noGrp="1"/>
          </p:cNvSpPr>
          <p:nvPr>
            <p:ph type="title"/>
          </p:nvPr>
        </p:nvSpPr>
        <p:spPr>
          <a:xfrm>
            <a:off x="457200" y="274637"/>
            <a:ext cx="82296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lvl="0">
              <a:spcBef>
                <a:spcPts val="0"/>
              </a:spcBef>
              <a:defRPr sz="1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556792" y="6333133"/>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77165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802" y="2130425"/>
            <a:ext cx="7525398"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932802" y="3886200"/>
            <a:ext cx="6839598"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2"/>
                </a:solidFill>
              </a:defRPr>
            </a:lvl1pPr>
          </a:lstStyle>
          <a:p>
            <a:r>
              <a:rPr lang="en-US" dirty="0" smtClean="0"/>
              <a:t>© Copyright 2012   </a:t>
            </a:r>
            <a:r>
              <a:rPr lang="en-US" b="1" dirty="0" smtClean="0">
                <a:solidFill>
                  <a:schemeClr val="tx2"/>
                </a:solidFill>
                <a:latin typeface="+mj-lt"/>
              </a:rPr>
              <a:t>3PILLAR GLOBAL  </a:t>
            </a:r>
            <a:r>
              <a:rPr lang="en-US" dirty="0" smtClean="0"/>
              <a:t>All rights reserved</a:t>
            </a:r>
            <a:endParaRPr lang="en-US" dirty="0"/>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solidFill>
                  <a:schemeClr val="bg2"/>
                </a:solidFill>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grpSp>
        <p:nvGrpSpPr>
          <p:cNvPr id="11" name="Group 10"/>
          <p:cNvGrpSpPr/>
          <p:nvPr userDrawn="1"/>
        </p:nvGrpSpPr>
        <p:grpSpPr>
          <a:xfrm>
            <a:off x="0" y="461818"/>
            <a:ext cx="817352" cy="548640"/>
            <a:chOff x="0" y="461818"/>
            <a:chExt cx="817352" cy="548640"/>
          </a:xfrm>
        </p:grpSpPr>
        <p:sp>
          <p:nvSpPr>
            <p:cNvPr id="8" name="Rectangle 7"/>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2801" y="4406900"/>
            <a:ext cx="7561911"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32801" y="2906713"/>
            <a:ext cx="756191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C3F30E4-165E-5D48-94E1-285BDED805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4017817"/>
            <a:ext cx="3708471" cy="2108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53000" y="4017817"/>
            <a:ext cx="3733800" cy="2108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8"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12"/>
          <p:cNvSpPr>
            <a:spLocks noGrp="1"/>
          </p:cNvSpPr>
          <p:nvPr>
            <p:ph sz="quarter" idx="13"/>
          </p:nvPr>
        </p:nvSpPr>
        <p:spPr>
          <a:xfrm>
            <a:off x="933450" y="1812925"/>
            <a:ext cx="7753350" cy="202016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0" y="1724745"/>
            <a:ext cx="3708471" cy="21083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52999" y="1724745"/>
            <a:ext cx="3733800" cy="2108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12"/>
          <p:cNvSpPr>
            <a:spLocks noGrp="1"/>
          </p:cNvSpPr>
          <p:nvPr>
            <p:ph sz="quarter" idx="13"/>
          </p:nvPr>
        </p:nvSpPr>
        <p:spPr>
          <a:xfrm>
            <a:off x="933450" y="4144818"/>
            <a:ext cx="7753350" cy="198581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1600200"/>
            <a:ext cx="53710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553200" y="1600200"/>
            <a:ext cx="2133600" cy="4525963"/>
          </a:xfrm>
        </p:spPr>
        <p:txBody>
          <a:bodyPr>
            <a:normAutofit/>
          </a:bodyPr>
          <a:lstStyle>
            <a:lvl1pPr>
              <a:defRPr sz="2800"/>
            </a:lvl1pPr>
            <a:lvl2pPr>
              <a:defRPr sz="2400"/>
            </a:lvl2pPr>
            <a:lvl3pPr>
              <a:defRPr sz="2000"/>
            </a:lvl3pPr>
            <a:lvl4pPr marL="0" indent="0">
              <a:buNone/>
              <a:defRPr sz="1400" b="1"/>
            </a:lvl4pPr>
            <a:lvl5pPr marL="0" indent="0">
              <a:buNone/>
              <a:defRPr sz="1400"/>
            </a:lvl5pPr>
            <a:lvl6pPr>
              <a:defRPr sz="1800"/>
            </a:lvl6pPr>
            <a:lvl7pPr>
              <a:defRPr sz="1800"/>
            </a:lvl7pPr>
            <a:lvl8pPr>
              <a:defRPr sz="1800"/>
            </a:lvl8pPr>
            <a:lvl9pPr>
              <a:defRPr sz="1800"/>
            </a:lvl9pPr>
          </a:lstStyle>
          <a:p>
            <a:pPr lvl="3"/>
            <a:r>
              <a:rPr lang="en-US" dirty="0" smtClean="0"/>
              <a:t>Heading:</a:t>
            </a:r>
          </a:p>
          <a:p>
            <a:pPr lvl="4"/>
            <a:r>
              <a:rPr lang="en-US" dirty="0" smtClean="0"/>
              <a:t>List</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 name="Straight Connector 12"/>
          <p:cNvCxnSpPr/>
          <p:nvPr userDrawn="1"/>
        </p:nvCxnSpPr>
        <p:spPr>
          <a:xfrm rot="5400000">
            <a:off x="4156287" y="3863181"/>
            <a:ext cx="4525963"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pic>
        <p:nvPicPr>
          <p:cNvPr id="12" name="Picture 11" descr="3PG_Globe_10%Black.eps"/>
          <p:cNvPicPr>
            <a:picLocks noChangeAspect="1"/>
          </p:cNvPicPr>
          <p:nvPr userDrawn="1"/>
        </p:nvPicPr>
        <p:blipFill>
          <a:blip r:embed="rId2"/>
          <a:srcRect t="6754" r="48794" b="-1696"/>
          <a:stretch>
            <a:fillRect/>
          </a:stretch>
        </p:blipFill>
        <p:spPr>
          <a:xfrm>
            <a:off x="5472555" y="0"/>
            <a:ext cx="3671445"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32801" y="1600200"/>
            <a:ext cx="537101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800272" y="2505363"/>
            <a:ext cx="1886527" cy="3620799"/>
          </a:xfrm>
        </p:spPr>
        <p:txBody>
          <a:bodyPr>
            <a:normAutofit/>
          </a:bodyPr>
          <a:lstStyle>
            <a:lvl1pPr>
              <a:defRPr sz="2800"/>
            </a:lvl1pPr>
            <a:lvl2pPr>
              <a:defRPr sz="2400"/>
            </a:lvl2pPr>
            <a:lvl3pPr>
              <a:defRPr sz="2000"/>
            </a:lvl3pPr>
            <a:lvl4pPr marL="0" indent="0" algn="ctr">
              <a:spcAft>
                <a:spcPts val="600"/>
              </a:spcAft>
              <a:buNone/>
              <a:defRPr sz="1400" b="1">
                <a:solidFill>
                  <a:srgbClr val="FF7900"/>
                </a:solidFill>
              </a:defRPr>
            </a:lvl4pPr>
            <a:lvl5pPr marL="0" indent="0">
              <a:buNone/>
              <a:defRPr sz="1400"/>
            </a:lvl5pPr>
            <a:lvl6pPr>
              <a:defRPr sz="1800"/>
            </a:lvl6pPr>
            <a:lvl7pPr>
              <a:defRPr sz="1800"/>
            </a:lvl7pPr>
            <a:lvl8pPr>
              <a:defRPr sz="1800"/>
            </a:lvl8pPr>
            <a:lvl9pPr>
              <a:defRPr sz="1800"/>
            </a:lvl9pPr>
          </a:lstStyle>
          <a:p>
            <a:pPr lvl="3"/>
            <a:r>
              <a:rPr lang="en-US" dirty="0" smtClean="0"/>
              <a:t>“QUOTE OR </a:t>
            </a:r>
            <a:br>
              <a:rPr lang="en-US" dirty="0" smtClean="0"/>
            </a:br>
            <a:r>
              <a:rPr lang="en-US" dirty="0" smtClean="0"/>
              <a:t>CALL OUT </a:t>
            </a:r>
            <a:br>
              <a:rPr lang="en-US" dirty="0" smtClean="0"/>
            </a:br>
            <a:r>
              <a:rPr lang="en-US" dirty="0" smtClean="0"/>
              <a:t>HERE </a:t>
            </a:r>
            <a:br>
              <a:rPr lang="en-US" dirty="0" smtClean="0"/>
            </a:br>
            <a:r>
              <a:rPr lang="en-US" dirty="0" smtClean="0"/>
              <a:t>QUOTE OR </a:t>
            </a:r>
            <a:br>
              <a:rPr lang="en-US" dirty="0" smtClean="0"/>
            </a:br>
            <a:r>
              <a:rPr lang="en-US" dirty="0" smtClean="0"/>
              <a:t>CALL OUT HERE”</a:t>
            </a:r>
            <a:endParaRPr lang="en-US" dirty="0"/>
          </a:p>
        </p:txBody>
      </p:sp>
      <p:sp>
        <p:nvSpPr>
          <p:cNvPr id="6" name="Footer Placeholder 5"/>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C3F30E4-165E-5D48-94E1-285BDED80538}" type="slidenum">
              <a:rPr lang="en-US" smtClean="0"/>
              <a:pPr/>
              <a:t>‹#›</a:t>
            </a:fld>
            <a:endParaRPr lang="en-US"/>
          </a:p>
        </p:txBody>
      </p:sp>
      <p:grpSp>
        <p:nvGrpSpPr>
          <p:cNvPr id="5" name="Group 7"/>
          <p:cNvGrpSpPr/>
          <p:nvPr userDrawn="1"/>
        </p:nvGrpSpPr>
        <p:grpSpPr>
          <a:xfrm>
            <a:off x="0" y="461818"/>
            <a:ext cx="817352" cy="548640"/>
            <a:chOff x="0" y="461818"/>
            <a:chExt cx="817352" cy="548640"/>
          </a:xfrm>
        </p:grpSpPr>
        <p:sp>
          <p:nvSpPr>
            <p:cNvPr id="9" name="Rectangle 8"/>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32800" y="1535113"/>
            <a:ext cx="35645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32801" y="2174875"/>
            <a:ext cx="37122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2182" y="1535113"/>
            <a:ext cx="38146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2182" y="2174875"/>
            <a:ext cx="38146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US" dirty="0" smtClean="0">
                <a:solidFill>
                  <a:prstClr val="black">
                    <a:tint val="75000"/>
                  </a:prstClr>
                </a:solidFill>
              </a:rPr>
              <a:t>© Copyright 2012   </a:t>
            </a:r>
            <a:r>
              <a:rPr lang="en-US" b="1" dirty="0" smtClean="0">
                <a:solidFill>
                  <a:srgbClr val="212492"/>
                </a:solidFill>
                <a:latin typeface="Trebuchet MS"/>
              </a:rPr>
              <a:t>3PILLAR GLOBAL  </a:t>
            </a:r>
            <a:r>
              <a:rPr lang="en-US" dirty="0" smtClean="0">
                <a:solidFill>
                  <a:prstClr val="black">
                    <a:tint val="75000"/>
                  </a:prstClr>
                </a:solidFill>
              </a:rPr>
              <a:t>All rights reserved</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C3F30E4-165E-5D48-94E1-285BDED80538}" type="slidenum">
              <a:rPr lang="en-US" smtClean="0"/>
              <a:pPr/>
              <a:t>‹#›</a:t>
            </a:fld>
            <a:endParaRPr lang="en-US"/>
          </a:p>
        </p:txBody>
      </p:sp>
      <p:grpSp>
        <p:nvGrpSpPr>
          <p:cNvPr id="10" name="Group 9"/>
          <p:cNvGrpSpPr/>
          <p:nvPr userDrawn="1"/>
        </p:nvGrpSpPr>
        <p:grpSpPr>
          <a:xfrm>
            <a:off x="0" y="461818"/>
            <a:ext cx="817352" cy="548640"/>
            <a:chOff x="0" y="461818"/>
            <a:chExt cx="817352" cy="548640"/>
          </a:xfrm>
        </p:grpSpPr>
        <p:sp>
          <p:nvSpPr>
            <p:cNvPr id="11" name="Rectangle 10"/>
            <p:cNvSpPr/>
            <p:nvPr userDrawn="1"/>
          </p:nvSpPr>
          <p:spPr>
            <a:xfrm>
              <a:off x="0"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307388"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16184" y="461818"/>
              <a:ext cx="201168" cy="5486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2802" y="274638"/>
            <a:ext cx="7753997"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32802" y="1600200"/>
            <a:ext cx="775399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32802" y="6356350"/>
            <a:ext cx="5086998"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r>
              <a:rPr lang="en-US" dirty="0" smtClean="0">
                <a:solidFill>
                  <a:schemeClr val="bg2"/>
                </a:solidFill>
              </a:rPr>
              <a:t>© Copyright 2012   </a:t>
            </a:r>
            <a:r>
              <a:rPr lang="en-US" b="1" dirty="0" smtClean="0">
                <a:solidFill>
                  <a:schemeClr val="tx2"/>
                </a:solidFill>
                <a:latin typeface="+mj-lt"/>
              </a:rPr>
              <a:t>3PILLAR GLOBAL  </a:t>
            </a:r>
            <a:r>
              <a:rPr lang="en-US" dirty="0" smtClean="0">
                <a:solidFill>
                  <a:schemeClr val="bg2"/>
                </a:solidFill>
              </a:rPr>
              <a:t>All rights reserved</a:t>
            </a:r>
            <a:endParaRPr lang="en-US" dirty="0">
              <a:solidFill>
                <a:schemeClr val="bg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FF7900"/>
                </a:solidFill>
                <a:latin typeface="Arial"/>
              </a:defRPr>
            </a:lvl1pPr>
          </a:lstStyle>
          <a:p>
            <a:fld id="{8C3F30E4-165E-5D48-94E1-285BDED8053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63" r:id="rId6"/>
    <p:sldLayoutId id="2147483661" r:id="rId7"/>
    <p:sldLayoutId id="2147483662" r:id="rId8"/>
    <p:sldLayoutId id="2147483653" r:id="rId9"/>
    <p:sldLayoutId id="2147483654" r:id="rId10"/>
    <p:sldLayoutId id="2147483655" r:id="rId11"/>
    <p:sldLayoutId id="2147483656" r:id="rId12"/>
    <p:sldLayoutId id="2147483657" r:id="rId13"/>
    <p:sldLayoutId id="2147483658" r:id="rId14"/>
    <p:sldLayoutId id="2147483659" r:id="rId15"/>
    <p:sldLayoutId id="2147483664" r:id="rId16"/>
    <p:sldLayoutId id="2147483665" r:id="rId17"/>
  </p:sldLayoutIdLst>
  <p:hf hdr="0" dt="0"/>
  <p:txStyles>
    <p:titleStyle>
      <a:lvl1pPr algn="l" defTabSz="457200" rtl="0" eaLnBrk="1" latinLnBrk="0" hangingPunct="1">
        <a:spcBef>
          <a:spcPct val="0"/>
        </a:spcBef>
        <a:buNone/>
        <a:defRPr sz="2800" b="1" i="0" kern="1200" cap="all">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Open / Closed</a:t>
            </a:r>
            <a:endParaRPr lang="en-US" dirty="0"/>
          </a:p>
        </p:txBody>
      </p:sp>
      <p:sp>
        <p:nvSpPr>
          <p:cNvPr id="3" name="Content Placeholder 8"/>
          <p:cNvSpPr>
            <a:spLocks noGrp="1"/>
          </p:cNvSpPr>
          <p:nvPr>
            <p:ph sz="quarter" idx="10"/>
          </p:nvPr>
        </p:nvSpPr>
        <p:spPr>
          <a:xfrm>
            <a:off x="1562100" y="5195455"/>
            <a:ext cx="7091363" cy="1212272"/>
          </a:xfrm>
        </p:spPr>
        <p:txBody>
          <a:bodyPr/>
          <a:lstStyle/>
          <a:p>
            <a:pPr marL="0" lvl="0" indent="0">
              <a:buNone/>
            </a:pPr>
            <a:r>
              <a:rPr lang="en" dirty="0"/>
              <a:t>architecture guidelines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OO languages puzzle: </a:t>
            </a:r>
          </a:p>
          <a:p>
            <a:pPr lvl="0">
              <a:spcBef>
                <a:spcPts val="0"/>
              </a:spcBef>
              <a:buNone/>
            </a:pPr>
            <a:r>
              <a:rPr lang="en"/>
              <a:t>abstract classes or interfaces?</a:t>
            </a:r>
          </a:p>
        </p:txBody>
      </p:sp>
      <p:sp>
        <p:nvSpPr>
          <p:cNvPr id="112" name="Shape 112"/>
          <p:cNvSpPr txBox="1">
            <a:spLocks noGrp="1"/>
          </p:cNvSpPr>
          <p:nvPr>
            <p:ph idx="1"/>
          </p:nvPr>
        </p:nvSpPr>
        <p:spPr>
          <a:xfrm>
            <a:off x="932802" y="1600200"/>
            <a:ext cx="3686699" cy="4525963"/>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400" dirty="0"/>
              <a:t>abstract class ShooterGame {</a:t>
            </a:r>
          </a:p>
          <a:p>
            <a:pPr lvl="0" rtl="0">
              <a:spcBef>
                <a:spcPts val="0"/>
              </a:spcBef>
              <a:buClr>
                <a:schemeClr val="dk1"/>
              </a:buClr>
              <a:buSzPct val="110000"/>
              <a:buFont typeface="Arial"/>
              <a:buNone/>
            </a:pPr>
            <a:r>
              <a:rPr lang="en" sz="1400" dirty="0"/>
              <a:t>	void shoot(Gun gun, Coordinates coordinates) {</a:t>
            </a:r>
          </a:p>
          <a:p>
            <a:pPr lvl="0" rtl="0">
              <a:spcBef>
                <a:spcPts val="0"/>
              </a:spcBef>
              <a:buClr>
                <a:schemeClr val="dk1"/>
              </a:buClr>
              <a:buSzPct val="110000"/>
              <a:buFont typeface="Arial"/>
              <a:buNone/>
            </a:pPr>
            <a:r>
              <a:rPr lang="en" sz="1400" dirty="0"/>
              <a:t>		gun.pushTrigger();</a:t>
            </a:r>
          </a:p>
          <a:p>
            <a:pPr lvl="0" rtl="0">
              <a:spcBef>
                <a:spcPts val="0"/>
              </a:spcBef>
              <a:buClr>
                <a:schemeClr val="dk1"/>
              </a:buClr>
              <a:buSzPct val="110000"/>
              <a:buFont typeface="Arial"/>
              <a:buNone/>
            </a:pPr>
            <a:r>
              <a:rPr lang="en" sz="1400" dirty="0"/>
              <a:t>		if (isEnemyDamaged(coordinates)) {</a:t>
            </a:r>
          </a:p>
          <a:p>
            <a:pPr lvl="0" rtl="0">
              <a:spcBef>
                <a:spcPts val="0"/>
              </a:spcBef>
              <a:buClr>
                <a:schemeClr val="dk1"/>
              </a:buClr>
              <a:buSzPct val="110000"/>
              <a:buFont typeface="Arial"/>
              <a:buNone/>
            </a:pPr>
            <a:r>
              <a:rPr lang="en" sz="1400" dirty="0"/>
              <a:t>			increaseScore();</a:t>
            </a:r>
          </a:p>
          <a:p>
            <a:pPr lvl="0" rtl="0">
              <a:spcBef>
                <a:spcPts val="0"/>
              </a:spcBef>
              <a:buClr>
                <a:schemeClr val="dk1"/>
              </a:buClr>
              <a:buSzPct val="110000"/>
              <a:buFont typeface="Arial"/>
              <a:buNone/>
            </a:pPr>
            <a:r>
              <a:rPr lang="en" sz="1400" dirty="0"/>
              <a:t>		}	</a:t>
            </a:r>
          </a:p>
          <a:p>
            <a:pPr lvl="0" indent="387350" rtl="0">
              <a:spcBef>
                <a:spcPts val="0"/>
              </a:spcBef>
              <a:buClr>
                <a:schemeClr val="dk1"/>
              </a:buClr>
              <a:buSzPct val="110000"/>
              <a:buFont typeface="Arial"/>
              <a:buNone/>
            </a:pPr>
            <a:r>
              <a:rPr lang="en" sz="1400" dirty="0"/>
              <a:t>}</a:t>
            </a:r>
          </a:p>
          <a:p>
            <a:pPr lvl="0" indent="387350" rtl="0">
              <a:spcBef>
                <a:spcPts val="0"/>
              </a:spcBef>
              <a:buClr>
                <a:schemeClr val="dk1"/>
              </a:buClr>
              <a:buSzPct val="110000"/>
              <a:buFont typeface="Arial"/>
              <a:buNone/>
            </a:pPr>
            <a:endParaRPr sz="1400" dirty="0">
              <a:solidFill>
                <a:srgbClr val="CCCCCC"/>
              </a:solidFill>
            </a:endParaRPr>
          </a:p>
          <a:p>
            <a:pPr lvl="0" indent="387350" rtl="0">
              <a:spcBef>
                <a:spcPts val="0"/>
              </a:spcBef>
              <a:buClr>
                <a:schemeClr val="dk1"/>
              </a:buClr>
              <a:buSzPct val="110000"/>
              <a:buFont typeface="Arial"/>
              <a:buNone/>
            </a:pPr>
            <a:r>
              <a:rPr lang="en" sz="1400" dirty="0">
                <a:solidFill>
                  <a:srgbClr val="CCCCCC"/>
                </a:solidFill>
              </a:rPr>
              <a:t>boolean isEnemyDamaged(coordinates) { ... }</a:t>
            </a:r>
          </a:p>
          <a:p>
            <a:pPr lvl="0" indent="387350" rtl="0">
              <a:spcBef>
                <a:spcPts val="0"/>
              </a:spcBef>
              <a:buClr>
                <a:schemeClr val="dk1"/>
              </a:buClr>
              <a:buSzPct val="110000"/>
              <a:buFont typeface="Arial"/>
              <a:buNone/>
            </a:pPr>
            <a:r>
              <a:rPr lang="en" sz="1400" dirty="0">
                <a:solidFill>
                  <a:srgbClr val="CCCCCC"/>
                </a:solidFill>
              </a:rPr>
              <a:t>void increaseScore() { … }</a:t>
            </a:r>
          </a:p>
          <a:p>
            <a:pPr lvl="0" rtl="0">
              <a:spcBef>
                <a:spcPts val="0"/>
              </a:spcBef>
              <a:buClr>
                <a:schemeClr val="dk1"/>
              </a:buClr>
              <a:buSzPct val="110000"/>
              <a:buFont typeface="Arial"/>
              <a:buNone/>
            </a:pPr>
            <a:r>
              <a:rPr lang="en" sz="1400" dirty="0">
                <a:solidFill>
                  <a:srgbClr val="000000"/>
                </a:solidFill>
              </a:rPr>
              <a:t>}</a:t>
            </a:r>
          </a:p>
          <a:p>
            <a:pPr lvl="0" rtl="0">
              <a:spcBef>
                <a:spcPts val="0"/>
              </a:spcBef>
              <a:buClr>
                <a:schemeClr val="dk1"/>
              </a:buClr>
              <a:buSzPct val="110000"/>
              <a:buFont typeface="Arial"/>
              <a:buNone/>
            </a:pPr>
            <a:endParaRPr sz="1400" dirty="0"/>
          </a:p>
          <a:p>
            <a:pPr lvl="0" rtl="0">
              <a:spcBef>
                <a:spcPts val="0"/>
              </a:spcBef>
              <a:buClr>
                <a:schemeClr val="dk1"/>
              </a:buClr>
              <a:buSzPct val="110000"/>
              <a:buFont typeface="Arial"/>
              <a:buNone/>
            </a:pPr>
            <a:r>
              <a:rPr lang="en" sz="1400" dirty="0"/>
              <a:t>class Doom extends ShooterGame {</a:t>
            </a:r>
          </a:p>
          <a:p>
            <a:pPr lvl="0" rtl="0">
              <a:spcBef>
                <a:spcPts val="0"/>
              </a:spcBef>
              <a:buClr>
                <a:schemeClr val="dk1"/>
              </a:buClr>
              <a:buSzPct val="110000"/>
              <a:buFont typeface="Arial"/>
              <a:buNone/>
            </a:pPr>
            <a:r>
              <a:rPr lang="en" sz="1400" dirty="0">
                <a:solidFill>
                  <a:srgbClr val="FF0000"/>
                </a:solidFill>
              </a:rPr>
              <a:t>/** cool. but what if I would like to inherit a SocialNetwork functionality from another class here as well? */</a:t>
            </a:r>
          </a:p>
          <a:p>
            <a:pPr lvl="0" rtl="0">
              <a:spcBef>
                <a:spcPts val="0"/>
              </a:spcBef>
              <a:buClr>
                <a:schemeClr val="dk1"/>
              </a:buClr>
              <a:buSzPct val="110000"/>
              <a:buFont typeface="Arial"/>
              <a:buNone/>
            </a:pPr>
            <a:r>
              <a:rPr lang="en" sz="1400" dirty="0"/>
              <a:t>}</a:t>
            </a:r>
          </a:p>
        </p:txBody>
      </p:sp>
      <p:sp>
        <p:nvSpPr>
          <p:cNvPr id="113" name="Shape 113"/>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lvl="0" rtl="0">
              <a:spcBef>
                <a:spcPts val="0"/>
              </a:spcBef>
              <a:buNone/>
            </a:pPr>
            <a:r>
              <a:rPr lang="en" sz="1400" dirty="0"/>
              <a:t>interface ShooterGame {</a:t>
            </a:r>
          </a:p>
          <a:p>
            <a:pPr lvl="0" rtl="0">
              <a:spcBef>
                <a:spcPts val="0"/>
              </a:spcBef>
              <a:buNone/>
            </a:pPr>
            <a:r>
              <a:rPr lang="en" sz="1400" dirty="0"/>
              <a:t>	void shoot(Gun gun, Coordinates coordinates);</a:t>
            </a:r>
          </a:p>
          <a:p>
            <a:pPr lvl="0" indent="457200" rtl="0">
              <a:spcBef>
                <a:spcPts val="0"/>
              </a:spcBef>
              <a:buNone/>
            </a:pPr>
            <a:r>
              <a:rPr lang="en" sz="1400" dirty="0"/>
              <a:t>boolean damageEnemy(coordinates);</a:t>
            </a:r>
          </a:p>
          <a:p>
            <a:pPr lvl="0" indent="457200" rtl="0">
              <a:spcBef>
                <a:spcPts val="0"/>
              </a:spcBef>
              <a:buNone/>
            </a:pPr>
            <a:r>
              <a:rPr lang="en" sz="1400" dirty="0"/>
              <a:t>void increaseScore();</a:t>
            </a:r>
          </a:p>
          <a:p>
            <a:pPr lvl="0" rtl="0">
              <a:spcBef>
                <a:spcPts val="0"/>
              </a:spcBef>
              <a:buNone/>
            </a:pPr>
            <a:r>
              <a:rPr lang="en" sz="1400" dirty="0"/>
              <a:t>}</a:t>
            </a:r>
          </a:p>
          <a:p>
            <a:pPr lvl="0" rtl="0">
              <a:spcBef>
                <a:spcPts val="0"/>
              </a:spcBef>
              <a:buNone/>
            </a:pPr>
            <a:endParaRPr sz="1400" dirty="0"/>
          </a:p>
          <a:p>
            <a:pPr lvl="0" rtl="0">
              <a:spcBef>
                <a:spcPts val="0"/>
              </a:spcBef>
              <a:buNone/>
            </a:pPr>
            <a:r>
              <a:rPr lang="en" sz="1400" dirty="0"/>
              <a:t>class Doom implements ShooterGame {</a:t>
            </a:r>
          </a:p>
          <a:p>
            <a:pPr lvl="0" rtl="0">
              <a:spcBef>
                <a:spcPts val="0"/>
              </a:spcBef>
              <a:buNone/>
            </a:pPr>
            <a:r>
              <a:rPr lang="en" sz="1400" dirty="0"/>
              <a:t>	void shoot(Gun gun, Coordinates coordinates) {</a:t>
            </a:r>
          </a:p>
          <a:p>
            <a:pPr lvl="0" rtl="0">
              <a:spcBef>
                <a:spcPts val="0"/>
              </a:spcBef>
              <a:buNone/>
            </a:pPr>
            <a:r>
              <a:rPr lang="en" sz="1400" dirty="0"/>
              <a:t>		gun.pushTrigger();</a:t>
            </a:r>
          </a:p>
          <a:p>
            <a:pPr lvl="0" rtl="0">
              <a:spcBef>
                <a:spcPts val="0"/>
              </a:spcBef>
              <a:buNone/>
            </a:pPr>
            <a:r>
              <a:rPr lang="en" sz="1400" dirty="0"/>
              <a:t>		if (damageEnemy(coordinates)) {</a:t>
            </a:r>
          </a:p>
          <a:p>
            <a:pPr lvl="0" rtl="0">
              <a:spcBef>
                <a:spcPts val="0"/>
              </a:spcBef>
              <a:buNone/>
            </a:pPr>
            <a:r>
              <a:rPr lang="en" sz="1400" dirty="0"/>
              <a:t>			increaseScore();</a:t>
            </a:r>
          </a:p>
          <a:p>
            <a:pPr lvl="0" rtl="0">
              <a:spcBef>
                <a:spcPts val="0"/>
              </a:spcBef>
              <a:buNone/>
            </a:pPr>
            <a:r>
              <a:rPr lang="en" sz="1400" dirty="0"/>
              <a:t>		}</a:t>
            </a:r>
          </a:p>
          <a:p>
            <a:pPr lvl="0" rtl="0">
              <a:spcBef>
                <a:spcPts val="0"/>
              </a:spcBef>
              <a:buNone/>
            </a:pPr>
            <a:r>
              <a:rPr lang="en" sz="1400" dirty="0"/>
              <a:t>	}</a:t>
            </a:r>
          </a:p>
          <a:p>
            <a:pPr lvl="0" rtl="0">
              <a:spcBef>
                <a:spcPts val="0"/>
              </a:spcBef>
              <a:buNone/>
            </a:pPr>
            <a:r>
              <a:rPr lang="en" sz="1400" dirty="0"/>
              <a:t>	</a:t>
            </a:r>
            <a:r>
              <a:rPr lang="en" sz="1400" dirty="0">
                <a:solidFill>
                  <a:srgbClr val="B7B7B7"/>
                </a:solidFill>
              </a:rPr>
              <a:t>void damageEnemy() { … }</a:t>
            </a:r>
          </a:p>
          <a:p>
            <a:pPr lvl="0" indent="387350" rtl="0">
              <a:spcBef>
                <a:spcPts val="0"/>
              </a:spcBef>
              <a:buClr>
                <a:schemeClr val="dk1"/>
              </a:buClr>
              <a:buSzPct val="110000"/>
              <a:buFont typeface="Arial"/>
              <a:buNone/>
            </a:pPr>
            <a:r>
              <a:rPr lang="en" sz="1400" dirty="0">
                <a:solidFill>
                  <a:srgbClr val="B7B7B7"/>
                </a:solidFill>
              </a:rPr>
              <a:t>void increaseScore() { … }</a:t>
            </a:r>
          </a:p>
          <a:p>
            <a:pPr lvl="0">
              <a:spcBef>
                <a:spcPts val="0"/>
              </a:spcBef>
              <a:buNone/>
            </a:pPr>
            <a:r>
              <a:rPr lang="en" sz="1400" dirty="0"/>
              <a:t>}</a:t>
            </a:r>
          </a:p>
        </p:txBody>
      </p:sp>
    </p:spTree>
    <p:extLst>
      <p:ext uri="{BB962C8B-B14F-4D97-AF65-F5344CB8AC3E}">
        <p14:creationId xmlns:p14="http://schemas.microsoft.com/office/powerpoint/2010/main" val="265186006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Conclusion for above example</a:t>
            </a:r>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dirty="0"/>
              <a:t>some languages (or versions of those languages) do not support multiple class inheritance therefore you may break the open principle by modifying the abstract class when wanting to have that functionality implemented in the same </a:t>
            </a:r>
            <a:r>
              <a:rPr lang="en" dirty="0" smtClean="0"/>
              <a:t>place</a:t>
            </a:r>
          </a:p>
          <a:p>
            <a:pPr marL="457200" lvl="0" indent="-228600" rtl="0">
              <a:spcBef>
                <a:spcPts val="0"/>
              </a:spcBef>
            </a:pPr>
            <a:endParaRPr lang="en" dirty="0"/>
          </a:p>
          <a:p>
            <a:pPr marL="457200" lvl="0" indent="-228600">
              <a:spcBef>
                <a:spcPts val="0"/>
              </a:spcBef>
            </a:pPr>
            <a:r>
              <a:rPr lang="en" dirty="0"/>
              <a:t>“interfaces” are preferred </a:t>
            </a:r>
          </a:p>
        </p:txBody>
      </p:sp>
    </p:spTree>
    <p:extLst>
      <p:ext uri="{BB962C8B-B14F-4D97-AF65-F5344CB8AC3E}">
        <p14:creationId xmlns:p14="http://schemas.microsoft.com/office/powerpoint/2010/main" val="173511182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Liskov substitution</a:t>
            </a:r>
          </a:p>
        </p:txBody>
      </p:sp>
      <p:sp>
        <p:nvSpPr>
          <p:cNvPr id="45" name="Shape 45"/>
          <p:cNvSpPr txBox="1">
            <a:spLocks noGrp="1"/>
          </p:cNvSpPr>
          <p:nvPr>
            <p:ph type="body" idx="1"/>
          </p:nvPr>
        </p:nvSpPr>
        <p:spPr>
          <a:prstGeom prst="rect">
            <a:avLst/>
          </a:prstGeom>
        </p:spPr>
        <p:txBody>
          <a:bodyPr lIns="91425" tIns="91425" rIns="91425" bIns="91425" anchor="b" anchorCtr="0">
            <a:noAutofit/>
          </a:bodyPr>
          <a:lstStyle/>
          <a:p>
            <a:pPr lvl="0" algn="l">
              <a:spcBef>
                <a:spcPts val="0"/>
              </a:spcBef>
              <a:buNone/>
            </a:pPr>
            <a:r>
              <a:rPr lang="en"/>
              <a:t>architecture </a:t>
            </a:r>
            <a:r>
              <a:rPr lang="en" smtClean="0"/>
              <a:t>guidelines</a:t>
            </a:r>
          </a:p>
          <a:p>
            <a:pPr lvl="0" algn="l">
              <a:spcBef>
                <a:spcPts val="0"/>
              </a:spcBef>
              <a:buNone/>
            </a:pPr>
            <a:endParaRPr lang="en" dirty="0"/>
          </a:p>
        </p:txBody>
      </p:sp>
    </p:spTree>
    <p:extLst>
      <p:ext uri="{BB962C8B-B14F-4D97-AF65-F5344CB8AC3E}">
        <p14:creationId xmlns:p14="http://schemas.microsoft.com/office/powerpoint/2010/main" val="407989687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What is Liskov substitution?</a:t>
            </a:r>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highlight>
                  <a:srgbClr val="FEFEFE"/>
                </a:highlight>
              </a:rPr>
              <a:t>Let Φ(x) be a property provable about objects x of type T. Then Φ(y) should be true for objects y of type S where S is a subtype of T</a:t>
            </a:r>
          </a:p>
          <a:p>
            <a:pPr lvl="0" rtl="0">
              <a:spcBef>
                <a:spcPts val="0"/>
              </a:spcBef>
              <a:buNone/>
            </a:pPr>
            <a:endParaRPr sz="2400">
              <a:solidFill>
                <a:srgbClr val="000000"/>
              </a:solidFill>
              <a:highlight>
                <a:srgbClr val="FEFEFE"/>
              </a:highlight>
            </a:endParaRPr>
          </a:p>
          <a:p>
            <a:pPr marL="457200" lvl="0" indent="-381000" rtl="0">
              <a:spcBef>
                <a:spcPts val="0"/>
              </a:spcBef>
              <a:buClr>
                <a:srgbClr val="000000"/>
              </a:buClr>
              <a:buSzPct val="100000"/>
            </a:pPr>
            <a:r>
              <a:rPr lang="en" sz="2400">
                <a:solidFill>
                  <a:srgbClr val="000000"/>
                </a:solidFill>
                <a:highlight>
                  <a:srgbClr val="FEFEFE"/>
                </a:highlight>
              </a:rPr>
              <a:t>Good news: it made my head break into pieces as well when I first read it</a:t>
            </a:r>
          </a:p>
        </p:txBody>
      </p:sp>
    </p:spTree>
    <p:extLst>
      <p:ext uri="{BB962C8B-B14F-4D97-AF65-F5344CB8AC3E}">
        <p14:creationId xmlns:p14="http://schemas.microsoft.com/office/powerpoint/2010/main" val="2527790913"/>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In plain English</a:t>
            </a:r>
          </a:p>
        </p:txBody>
      </p:sp>
      <p:sp>
        <p:nvSpPr>
          <p:cNvPr id="57" name="Shape 57"/>
          <p:cNvSpPr txBox="1">
            <a:spLocks noGrp="1"/>
          </p:cNvSpPr>
          <p:nvPr>
            <p:ph idx="1"/>
          </p:nvPr>
        </p:nvSpPr>
        <p:spPr>
          <a:prstGeom prst="rect">
            <a:avLst/>
          </a:prstGeom>
        </p:spPr>
        <p:txBody>
          <a:bodyPr lIns="91425" tIns="91425" rIns="91425" bIns="91425" anchor="t" anchorCtr="0">
            <a:noAutofit/>
          </a:bodyPr>
          <a:lstStyle/>
          <a:p>
            <a:pPr marL="457200" lvl="0" indent="-336550" rtl="0">
              <a:spcBef>
                <a:spcPts val="0"/>
              </a:spcBef>
              <a:buClr>
                <a:srgbClr val="333333"/>
              </a:buClr>
              <a:buSzPct val="100000"/>
              <a:buFont typeface="Verdana"/>
            </a:pPr>
            <a:r>
              <a:rPr lang="en" sz="1700" dirty="0">
                <a:solidFill>
                  <a:srgbClr val="333333"/>
                </a:solidFill>
                <a:highlight>
                  <a:srgbClr val="FFFFFF"/>
                </a:highlight>
              </a:rPr>
              <a:t>The client who consumes your API will rely on the contract of the interfaces you provide</a:t>
            </a:r>
          </a:p>
          <a:p>
            <a:pPr marL="457200" lvl="0" indent="-336550" rtl="0">
              <a:spcBef>
                <a:spcPts val="0"/>
              </a:spcBef>
              <a:buClr>
                <a:srgbClr val="333333"/>
              </a:buClr>
              <a:buSzPct val="100000"/>
            </a:pPr>
            <a:r>
              <a:rPr lang="en" sz="1700" dirty="0">
                <a:solidFill>
                  <a:srgbClr val="333333"/>
                </a:solidFill>
                <a:highlight>
                  <a:srgbClr val="FFFFFF"/>
                </a:highlight>
              </a:rPr>
              <a:t>So…</a:t>
            </a:r>
          </a:p>
          <a:p>
            <a:pPr marL="914400" lvl="1" indent="-336550" rtl="0">
              <a:spcBef>
                <a:spcPts val="0"/>
              </a:spcBef>
              <a:buClr>
                <a:srgbClr val="333333"/>
              </a:buClr>
              <a:buSzPct val="100000"/>
            </a:pPr>
            <a:r>
              <a:rPr lang="en" sz="1700" dirty="0">
                <a:solidFill>
                  <a:srgbClr val="333333"/>
                </a:solidFill>
                <a:highlight>
                  <a:srgbClr val="FFFFFF"/>
                </a:highlight>
              </a:rPr>
              <a:t>Make sure you </a:t>
            </a:r>
            <a:r>
              <a:rPr lang="en" sz="1700" b="1" dirty="0">
                <a:solidFill>
                  <a:srgbClr val="333333"/>
                </a:solidFill>
                <a:highlight>
                  <a:srgbClr val="FFFFFF"/>
                </a:highlight>
              </a:rPr>
              <a:t>don’t break the interface contract</a:t>
            </a:r>
            <a:r>
              <a:rPr lang="en" sz="1700" dirty="0">
                <a:solidFill>
                  <a:srgbClr val="333333"/>
                </a:solidFill>
                <a:highlight>
                  <a:srgbClr val="FFFFFF"/>
                </a:highlight>
              </a:rPr>
              <a:t> when inheriting; </a:t>
            </a:r>
          </a:p>
          <a:p>
            <a:pPr marL="457200" lvl="0" indent="0" rtl="0">
              <a:spcBef>
                <a:spcPts val="0"/>
              </a:spcBef>
              <a:buNone/>
            </a:pPr>
            <a:endParaRPr sz="1700" b="1" dirty="0">
              <a:solidFill>
                <a:srgbClr val="333333"/>
              </a:solidFill>
              <a:highlight>
                <a:srgbClr val="FFFFFF"/>
              </a:highlight>
            </a:endParaRPr>
          </a:p>
          <a:p>
            <a:pPr marL="914400" lvl="1" indent="-336550" rtl="0">
              <a:spcBef>
                <a:spcPts val="0"/>
              </a:spcBef>
              <a:buClr>
                <a:srgbClr val="333333"/>
              </a:buClr>
              <a:buSzPct val="100000"/>
            </a:pPr>
            <a:r>
              <a:rPr lang="en" sz="1700" b="1" dirty="0">
                <a:solidFill>
                  <a:srgbClr val="333333"/>
                </a:solidFill>
              </a:rPr>
              <a:t>Make sure you’re really abstracting</a:t>
            </a:r>
            <a:r>
              <a:rPr lang="en" sz="1700" dirty="0">
                <a:solidFill>
                  <a:srgbClr val="333333"/>
                </a:solidFill>
              </a:rPr>
              <a:t> (“is a” relationship stays a “is a” relationship when you switch implementations of the same interface no matter if implementations are siblings in inheritance tree or otherwise)</a:t>
            </a:r>
          </a:p>
          <a:p>
            <a:pPr marL="457200" lvl="0" indent="0" rtl="0">
              <a:spcBef>
                <a:spcPts val="0"/>
              </a:spcBef>
              <a:buNone/>
            </a:pPr>
            <a:endParaRPr sz="1700" dirty="0">
              <a:solidFill>
                <a:srgbClr val="333333"/>
              </a:solidFill>
            </a:endParaRPr>
          </a:p>
          <a:p>
            <a:pPr marL="914400" lvl="1" indent="-336550" rtl="0">
              <a:spcBef>
                <a:spcPts val="0"/>
              </a:spcBef>
              <a:buClr>
                <a:srgbClr val="333333"/>
              </a:buClr>
              <a:buSzPct val="100000"/>
            </a:pPr>
            <a:r>
              <a:rPr lang="en" sz="1700" dirty="0">
                <a:solidFill>
                  <a:srgbClr val="333333"/>
                </a:solidFill>
              </a:rPr>
              <a:t>Make sure when testing your API you </a:t>
            </a:r>
            <a:r>
              <a:rPr lang="en" sz="1700" b="1" dirty="0">
                <a:solidFill>
                  <a:srgbClr val="333333"/>
                </a:solidFill>
              </a:rPr>
              <a:t>switch between implementations of the same interface</a:t>
            </a:r>
            <a:r>
              <a:rPr lang="en" sz="1700" dirty="0">
                <a:solidFill>
                  <a:srgbClr val="333333"/>
                </a:solidFill>
              </a:rPr>
              <a:t> so that you can check that the code that uses it </a:t>
            </a:r>
            <a:r>
              <a:rPr lang="en" sz="1700" b="1" dirty="0">
                <a:solidFill>
                  <a:srgbClr val="333333"/>
                </a:solidFill>
              </a:rPr>
              <a:t>won’t break</a:t>
            </a:r>
            <a:r>
              <a:rPr lang="en" sz="1700" dirty="0">
                <a:solidFill>
                  <a:srgbClr val="333333"/>
                </a:solidFill>
              </a:rPr>
              <a:t> and </a:t>
            </a:r>
            <a:r>
              <a:rPr lang="en" sz="1700" b="1" dirty="0">
                <a:solidFill>
                  <a:srgbClr val="333333"/>
                </a:solidFill>
              </a:rPr>
              <a:t>will have the same behaviour</a:t>
            </a:r>
          </a:p>
          <a:p>
            <a:pPr lvl="0" rtl="0">
              <a:spcBef>
                <a:spcPts val="0"/>
              </a:spcBef>
              <a:buNone/>
            </a:pPr>
            <a:endParaRPr sz="2400" dirty="0">
              <a:solidFill>
                <a:srgbClr val="333333"/>
              </a:solidFill>
              <a:highlight>
                <a:srgbClr val="FFFFFF"/>
              </a:highlight>
            </a:endParaRPr>
          </a:p>
        </p:txBody>
      </p:sp>
    </p:spTree>
    <p:extLst>
      <p:ext uri="{BB962C8B-B14F-4D97-AF65-F5344CB8AC3E}">
        <p14:creationId xmlns:p14="http://schemas.microsoft.com/office/powerpoint/2010/main" val="1400752383"/>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Why is it good?</a:t>
            </a:r>
          </a:p>
        </p:txBody>
      </p:sp>
      <p:sp>
        <p:nvSpPr>
          <p:cNvPr id="63" name="Shape 63"/>
          <p:cNvSpPr txBox="1">
            <a:spLocks noGrp="1"/>
          </p:cNvSpPr>
          <p:nvPr>
            <p:ph idx="1"/>
          </p:nvPr>
        </p:nvSpPr>
        <p:spPr>
          <a:prstGeom prst="rect">
            <a:avLst/>
          </a:prstGeom>
        </p:spPr>
        <p:txBody>
          <a:bodyPr lIns="91425" tIns="91425" rIns="91425" bIns="91425" anchor="t" anchorCtr="0">
            <a:noAutofit/>
          </a:bodyPr>
          <a:lstStyle/>
          <a:p>
            <a:pPr marL="457200" lvl="0" indent="-342900" rtl="0">
              <a:lnSpc>
                <a:spcPct val="136363"/>
              </a:lnSpc>
              <a:spcBef>
                <a:spcPts val="0"/>
              </a:spcBef>
              <a:spcAft>
                <a:spcPts val="800"/>
              </a:spcAft>
              <a:buClr>
                <a:srgbClr val="333333"/>
              </a:buClr>
              <a:buSzPct val="100000"/>
            </a:pPr>
            <a:r>
              <a:rPr lang="en" sz="1800">
                <a:solidFill>
                  <a:srgbClr val="333333"/>
                </a:solidFill>
                <a:highlight>
                  <a:srgbClr val="FFFFFF"/>
                </a:highlight>
              </a:rPr>
              <a:t>availability (hand in hand with maintenance)</a:t>
            </a:r>
          </a:p>
          <a:p>
            <a:pPr marL="914400" lvl="1" indent="-342900" rtl="0">
              <a:lnSpc>
                <a:spcPct val="136363"/>
              </a:lnSpc>
              <a:spcBef>
                <a:spcPts val="0"/>
              </a:spcBef>
              <a:spcAft>
                <a:spcPts val="800"/>
              </a:spcAft>
              <a:buSzPct val="100000"/>
            </a:pPr>
            <a:r>
              <a:rPr lang="en" sz="1800">
                <a:solidFill>
                  <a:srgbClr val="333333"/>
                </a:solidFill>
                <a:highlight>
                  <a:srgbClr val="FFFFFF"/>
                </a:highlight>
              </a:rPr>
              <a:t>when refactoring an existing service (adding a new refactored one having the same interface as the old one, leaving the old one intact), when switching between the two of them you know you are compliant with this principle if the “consumer” is not affected</a:t>
            </a:r>
          </a:p>
          <a:p>
            <a:pPr marL="914400" lvl="0" indent="0" rtl="0">
              <a:lnSpc>
                <a:spcPct val="136363"/>
              </a:lnSpc>
              <a:spcBef>
                <a:spcPts val="0"/>
              </a:spcBef>
              <a:spcAft>
                <a:spcPts val="800"/>
              </a:spcAft>
              <a:buNone/>
            </a:pPr>
            <a:endParaRPr sz="1800">
              <a:solidFill>
                <a:srgbClr val="333333"/>
              </a:solidFill>
              <a:highlight>
                <a:srgbClr val="FFFFFF"/>
              </a:highlight>
            </a:endParaRPr>
          </a:p>
          <a:p>
            <a:pPr marL="1371600" lvl="2" indent="-342900" rtl="0">
              <a:lnSpc>
                <a:spcPct val="136363"/>
              </a:lnSpc>
              <a:spcBef>
                <a:spcPts val="0"/>
              </a:spcBef>
              <a:spcAft>
                <a:spcPts val="800"/>
              </a:spcAft>
              <a:buClr>
                <a:srgbClr val="333333"/>
              </a:buClr>
              <a:buSzPct val="100000"/>
            </a:pPr>
            <a:r>
              <a:rPr lang="en" sz="1800">
                <a:solidFill>
                  <a:srgbClr val="333333"/>
                </a:solidFill>
                <a:highlight>
                  <a:srgbClr val="FFFFFF"/>
                </a:highlight>
              </a:rPr>
              <a:t>by “consumer” we understand a physical user/or an api that uses that specific code</a:t>
            </a:r>
          </a:p>
        </p:txBody>
      </p:sp>
    </p:spTree>
    <p:extLst>
      <p:ext uri="{BB962C8B-B14F-4D97-AF65-F5344CB8AC3E}">
        <p14:creationId xmlns:p14="http://schemas.microsoft.com/office/powerpoint/2010/main" val="61787940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Good Example </a:t>
            </a:r>
          </a:p>
        </p:txBody>
      </p:sp>
      <p:sp>
        <p:nvSpPr>
          <p:cNvPr id="69" name="Shape 69"/>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800" dirty="0">
                <a:solidFill>
                  <a:schemeClr val="dk2"/>
                </a:solidFill>
              </a:rPr>
              <a:t>public</a:t>
            </a:r>
            <a:r>
              <a:rPr lang="en" sz="1800" dirty="0"/>
              <a:t> </a:t>
            </a:r>
            <a:r>
              <a:rPr lang="en" sz="1800" dirty="0">
                <a:solidFill>
                  <a:schemeClr val="dk2"/>
                </a:solidFill>
              </a:rPr>
              <a:t>interface</a:t>
            </a:r>
            <a:r>
              <a:rPr lang="en" sz="1800" dirty="0"/>
              <a:t> </a:t>
            </a:r>
            <a:r>
              <a:rPr lang="en" sz="1800" dirty="0">
                <a:solidFill>
                  <a:srgbClr val="2B91AF"/>
                </a:solidFill>
              </a:rPr>
              <a:t>Shipment</a:t>
            </a:r>
            <a:r>
              <a:rPr lang="en" sz="1800" dirty="0"/>
              <a:t> {</a:t>
            </a:r>
          </a:p>
          <a:p>
            <a:pPr lvl="0" indent="387350" rtl="0">
              <a:spcBef>
                <a:spcPts val="0"/>
              </a:spcBef>
              <a:buClr>
                <a:schemeClr val="dk1"/>
              </a:buClr>
              <a:buSzPct val="91666"/>
              <a:buFont typeface="Arial"/>
              <a:buNone/>
            </a:pPr>
            <a:r>
              <a:rPr lang="en" sz="1800" dirty="0"/>
              <a:t>void perform(</a:t>
            </a:r>
            <a:r>
              <a:rPr lang="en" sz="1800" dirty="0">
                <a:solidFill>
                  <a:srgbClr val="2B91AF"/>
                </a:solidFill>
              </a:rPr>
              <a:t>Client</a:t>
            </a:r>
            <a:r>
              <a:rPr lang="en" sz="1800" dirty="0"/>
              <a:t> client, </a:t>
            </a:r>
            <a:r>
              <a:rPr lang="en" sz="1800" dirty="0">
                <a:solidFill>
                  <a:srgbClr val="2B91AF"/>
                </a:solidFill>
              </a:rPr>
              <a:t>Product</a:t>
            </a:r>
            <a:r>
              <a:rPr lang="en" sz="1800" dirty="0"/>
              <a:t> product); </a:t>
            </a:r>
          </a:p>
          <a:p>
            <a:pPr marL="0" lvl="0" indent="-69850" rtl="0">
              <a:spcBef>
                <a:spcPts val="0"/>
              </a:spcBef>
              <a:buClr>
                <a:schemeClr val="dk1"/>
              </a:buClr>
              <a:buSzPct val="91666"/>
              <a:buFont typeface="Arial"/>
              <a:buNone/>
            </a:pPr>
            <a:r>
              <a:rPr lang="en" sz="1800" dirty="0"/>
              <a:t>}</a:t>
            </a:r>
          </a:p>
          <a:p>
            <a:pPr marL="0" lvl="0" indent="-69850" rtl="0">
              <a:spcBef>
                <a:spcPts val="0"/>
              </a:spcBef>
              <a:buClr>
                <a:schemeClr val="dk1"/>
              </a:buClr>
              <a:buSzPct val="91666"/>
              <a:buFont typeface="Arial"/>
              <a:buNone/>
            </a:pPr>
            <a:endParaRPr sz="1800" dirty="0"/>
          </a:p>
          <a:p>
            <a:pPr lvl="0" rtl="0">
              <a:spcBef>
                <a:spcPts val="0"/>
              </a:spcBef>
              <a:buClr>
                <a:schemeClr val="dk1"/>
              </a:buClr>
              <a:buSzPct val="91666"/>
              <a:buFont typeface="Arial"/>
              <a:buNone/>
            </a:pPr>
            <a:r>
              <a:rPr lang="en" sz="1800" dirty="0">
                <a:solidFill>
                  <a:schemeClr val="dk2"/>
                </a:solidFill>
              </a:rPr>
              <a:t>public</a:t>
            </a:r>
            <a:r>
              <a:rPr lang="en" sz="1800" dirty="0"/>
              <a:t> </a:t>
            </a:r>
            <a:r>
              <a:rPr lang="en" sz="1800" dirty="0">
                <a:solidFill>
                  <a:schemeClr val="dk2"/>
                </a:solidFill>
              </a:rPr>
              <a:t>class</a:t>
            </a:r>
            <a:r>
              <a:rPr lang="en" sz="1800" dirty="0"/>
              <a:t> </a:t>
            </a:r>
            <a:r>
              <a:rPr lang="en" sz="1800" dirty="0">
                <a:solidFill>
                  <a:srgbClr val="2B91AF"/>
                </a:solidFill>
              </a:rPr>
              <a:t>DHLShipment </a:t>
            </a:r>
            <a:r>
              <a:rPr lang="en" sz="1800" dirty="0">
                <a:solidFill>
                  <a:srgbClr val="000000"/>
                </a:solidFill>
              </a:rPr>
              <a:t>implements</a:t>
            </a:r>
            <a:r>
              <a:rPr lang="en" sz="1800" dirty="0">
                <a:solidFill>
                  <a:srgbClr val="2B91AF"/>
                </a:solidFill>
              </a:rPr>
              <a:t> Shipment</a:t>
            </a:r>
            <a:r>
              <a:rPr lang="en" sz="1800" dirty="0"/>
              <a:t> {</a:t>
            </a:r>
          </a:p>
          <a:p>
            <a:pPr lvl="0" indent="387350" rtl="0">
              <a:spcBef>
                <a:spcPts val="0"/>
              </a:spcBef>
              <a:buClr>
                <a:schemeClr val="dk1"/>
              </a:buClr>
              <a:buSzPct val="91666"/>
              <a:buFont typeface="Arial"/>
              <a:buNone/>
            </a:pPr>
            <a:r>
              <a:rPr lang="en" sz="1800" dirty="0"/>
              <a:t>void perform(</a:t>
            </a:r>
            <a:r>
              <a:rPr lang="en" sz="1800" dirty="0">
                <a:solidFill>
                  <a:srgbClr val="2B91AF"/>
                </a:solidFill>
              </a:rPr>
              <a:t>Client</a:t>
            </a:r>
            <a:r>
              <a:rPr lang="en" sz="1800" dirty="0"/>
              <a:t> client, </a:t>
            </a:r>
            <a:r>
              <a:rPr lang="en" sz="1800" dirty="0">
                <a:solidFill>
                  <a:srgbClr val="2B91AF"/>
                </a:solidFill>
              </a:rPr>
              <a:t>Product</a:t>
            </a:r>
            <a:r>
              <a:rPr lang="en" sz="1800" dirty="0"/>
              <a:t> product) {</a:t>
            </a:r>
          </a:p>
          <a:p>
            <a:pPr marL="457200" lvl="0" indent="387350" rtl="0">
              <a:spcBef>
                <a:spcPts val="0"/>
              </a:spcBef>
              <a:buClr>
                <a:schemeClr val="dk1"/>
              </a:buClr>
              <a:buSzPct val="91666"/>
              <a:buFont typeface="Arial"/>
              <a:buNone/>
            </a:pPr>
            <a:r>
              <a:rPr lang="en" sz="1800" dirty="0"/>
              <a:t>// ship as DHL specific code here</a:t>
            </a:r>
          </a:p>
          <a:p>
            <a:pPr lvl="0" indent="387350" rtl="0">
              <a:spcBef>
                <a:spcPts val="0"/>
              </a:spcBef>
              <a:buClr>
                <a:schemeClr val="dk1"/>
              </a:buClr>
              <a:buSzPct val="91666"/>
              <a:buFont typeface="Arial"/>
              <a:buNone/>
            </a:pPr>
            <a:r>
              <a:rPr lang="en" sz="1800" dirty="0"/>
              <a:t>}</a:t>
            </a:r>
          </a:p>
          <a:p>
            <a:pPr lvl="0" rtl="0">
              <a:spcBef>
                <a:spcPts val="0"/>
              </a:spcBef>
              <a:buClr>
                <a:schemeClr val="dk1"/>
              </a:buClr>
              <a:buSzPct val="91666"/>
              <a:buFont typeface="Arial"/>
              <a:buNone/>
            </a:pPr>
            <a:r>
              <a:rPr lang="en" sz="1800" dirty="0"/>
              <a:t>}</a:t>
            </a:r>
          </a:p>
          <a:p>
            <a:pPr lvl="0" rtl="0">
              <a:spcBef>
                <a:spcPts val="0"/>
              </a:spcBef>
              <a:buClr>
                <a:schemeClr val="dk1"/>
              </a:buClr>
              <a:buSzPct val="91666"/>
              <a:buFont typeface="Arial"/>
              <a:buNone/>
            </a:pPr>
            <a:r>
              <a:rPr lang="en" sz="1800" dirty="0">
                <a:solidFill>
                  <a:schemeClr val="dk2"/>
                </a:solidFill>
              </a:rPr>
              <a:t>public</a:t>
            </a:r>
            <a:r>
              <a:rPr lang="en" sz="1800" dirty="0"/>
              <a:t> </a:t>
            </a:r>
            <a:r>
              <a:rPr lang="en" sz="1800" dirty="0">
                <a:solidFill>
                  <a:schemeClr val="dk2"/>
                </a:solidFill>
              </a:rPr>
              <a:t>class</a:t>
            </a:r>
            <a:r>
              <a:rPr lang="en" sz="1800" dirty="0"/>
              <a:t> </a:t>
            </a:r>
            <a:r>
              <a:rPr lang="en" sz="1800" dirty="0">
                <a:solidFill>
                  <a:srgbClr val="2B91AF"/>
                </a:solidFill>
              </a:rPr>
              <a:t>SnailMailShipment</a:t>
            </a:r>
            <a:r>
              <a:rPr lang="en" sz="1800" dirty="0"/>
              <a:t> implements</a:t>
            </a:r>
            <a:r>
              <a:rPr lang="en" sz="1800" dirty="0">
                <a:solidFill>
                  <a:srgbClr val="2B91AF"/>
                </a:solidFill>
              </a:rPr>
              <a:t> Shipment</a:t>
            </a:r>
            <a:r>
              <a:rPr lang="en" sz="1800" dirty="0"/>
              <a:t> {</a:t>
            </a:r>
          </a:p>
          <a:p>
            <a:pPr lvl="0" indent="387350" rtl="0">
              <a:spcBef>
                <a:spcPts val="0"/>
              </a:spcBef>
              <a:buClr>
                <a:schemeClr val="dk1"/>
              </a:buClr>
              <a:buSzPct val="91666"/>
              <a:buFont typeface="Arial"/>
              <a:buNone/>
            </a:pPr>
            <a:r>
              <a:rPr lang="en" sz="1800" dirty="0"/>
              <a:t>void perform(</a:t>
            </a:r>
            <a:r>
              <a:rPr lang="en" sz="1800" dirty="0">
                <a:solidFill>
                  <a:srgbClr val="2B91AF"/>
                </a:solidFill>
              </a:rPr>
              <a:t>Client</a:t>
            </a:r>
            <a:r>
              <a:rPr lang="en" sz="1800" dirty="0"/>
              <a:t> client, </a:t>
            </a:r>
            <a:r>
              <a:rPr lang="en" sz="1800" dirty="0">
                <a:solidFill>
                  <a:srgbClr val="2B91AF"/>
                </a:solidFill>
              </a:rPr>
              <a:t>Product</a:t>
            </a:r>
            <a:r>
              <a:rPr lang="en" sz="1800" dirty="0"/>
              <a:t> product) {</a:t>
            </a:r>
          </a:p>
          <a:p>
            <a:pPr marL="457200" lvl="0" indent="387350" rtl="0">
              <a:spcBef>
                <a:spcPts val="0"/>
              </a:spcBef>
              <a:buClr>
                <a:schemeClr val="dk1"/>
              </a:buClr>
              <a:buSzPct val="91666"/>
              <a:buFont typeface="Arial"/>
              <a:buNone/>
            </a:pPr>
            <a:r>
              <a:rPr lang="en" sz="1800" dirty="0"/>
              <a:t>// ship as SnailMail  specific code here - which will run slower as the DHL one :-) </a:t>
            </a:r>
          </a:p>
          <a:p>
            <a:pPr lvl="0" indent="387350" rtl="0">
              <a:spcBef>
                <a:spcPts val="0"/>
              </a:spcBef>
              <a:buClr>
                <a:schemeClr val="dk1"/>
              </a:buClr>
              <a:buSzPct val="91666"/>
              <a:buFont typeface="Arial"/>
              <a:buNone/>
            </a:pPr>
            <a:r>
              <a:rPr lang="en" sz="1800" dirty="0"/>
              <a:t>}</a:t>
            </a:r>
          </a:p>
          <a:p>
            <a:pPr lvl="0" rtl="0">
              <a:spcBef>
                <a:spcPts val="0"/>
              </a:spcBef>
              <a:buClr>
                <a:schemeClr val="dk1"/>
              </a:buClr>
              <a:buSzPct val="91666"/>
              <a:buFont typeface="Arial"/>
              <a:buNone/>
            </a:pPr>
            <a:r>
              <a:rPr lang="en" sz="1800" dirty="0"/>
              <a:t>}</a:t>
            </a:r>
          </a:p>
        </p:txBody>
      </p:sp>
    </p:spTree>
    <p:extLst>
      <p:ext uri="{BB962C8B-B14F-4D97-AF65-F5344CB8AC3E}">
        <p14:creationId xmlns:p14="http://schemas.microsoft.com/office/powerpoint/2010/main" val="155311024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Bad example</a:t>
            </a:r>
          </a:p>
        </p:txBody>
      </p:sp>
      <p:sp>
        <p:nvSpPr>
          <p:cNvPr id="75" name="Shape 75"/>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1800" dirty="0">
                <a:solidFill>
                  <a:schemeClr val="accent4"/>
                </a:solidFill>
              </a:rPr>
              <a:t>interface</a:t>
            </a:r>
            <a:r>
              <a:rPr lang="en" sz="1800" dirty="0"/>
              <a:t> </a:t>
            </a:r>
            <a:r>
              <a:rPr lang="en" sz="1800" dirty="0">
                <a:solidFill>
                  <a:schemeClr val="dk2"/>
                </a:solidFill>
              </a:rPr>
              <a:t>Desert</a:t>
            </a:r>
            <a:r>
              <a:rPr lang="en" sz="1800" dirty="0"/>
              <a:t> {</a:t>
            </a:r>
          </a:p>
          <a:p>
            <a:pPr lvl="0" rtl="0">
              <a:spcBef>
                <a:spcPts val="0"/>
              </a:spcBef>
              <a:buNone/>
            </a:pPr>
            <a:r>
              <a:rPr lang="en" sz="1800" dirty="0"/>
              <a:t>	void enjoy();</a:t>
            </a:r>
          </a:p>
          <a:p>
            <a:pPr lvl="0" rtl="0">
              <a:spcBef>
                <a:spcPts val="0"/>
              </a:spcBef>
              <a:buNone/>
            </a:pPr>
            <a:r>
              <a:rPr lang="en" sz="1800" dirty="0"/>
              <a:t>}</a:t>
            </a:r>
          </a:p>
          <a:p>
            <a:pPr lvl="0" rtl="0">
              <a:spcBef>
                <a:spcPts val="0"/>
              </a:spcBef>
              <a:buNone/>
            </a:pPr>
            <a:r>
              <a:rPr lang="en" sz="1800" dirty="0">
                <a:solidFill>
                  <a:schemeClr val="accent4"/>
                </a:solidFill>
              </a:rPr>
              <a:t>class</a:t>
            </a:r>
            <a:r>
              <a:rPr lang="en" sz="1800" dirty="0"/>
              <a:t> </a:t>
            </a:r>
            <a:r>
              <a:rPr lang="en" sz="1800" dirty="0">
                <a:solidFill>
                  <a:schemeClr val="dk2"/>
                </a:solidFill>
              </a:rPr>
              <a:t>Cake</a:t>
            </a:r>
            <a:r>
              <a:rPr lang="en" sz="1800" dirty="0"/>
              <a:t> </a:t>
            </a:r>
            <a:r>
              <a:rPr lang="en" sz="1800" dirty="0">
                <a:solidFill>
                  <a:schemeClr val="accent4"/>
                </a:solidFill>
              </a:rPr>
              <a:t>implements</a:t>
            </a:r>
            <a:r>
              <a:rPr lang="en" sz="1800" dirty="0"/>
              <a:t> </a:t>
            </a:r>
            <a:r>
              <a:rPr lang="en" sz="1800" dirty="0">
                <a:solidFill>
                  <a:schemeClr val="dk2"/>
                </a:solidFill>
              </a:rPr>
              <a:t>Desert</a:t>
            </a:r>
            <a:r>
              <a:rPr lang="en" sz="1800" dirty="0"/>
              <a:t> {</a:t>
            </a:r>
          </a:p>
          <a:p>
            <a:pPr lvl="0" rtl="0">
              <a:spcBef>
                <a:spcPts val="0"/>
              </a:spcBef>
              <a:buNone/>
            </a:pPr>
            <a:r>
              <a:rPr lang="en" sz="1800" dirty="0"/>
              <a:t>	void enjoy() { </a:t>
            </a:r>
          </a:p>
          <a:p>
            <a:pPr marL="457200" lvl="0" indent="457200" rtl="0">
              <a:spcBef>
                <a:spcPts val="0"/>
              </a:spcBef>
              <a:buNone/>
            </a:pPr>
            <a:r>
              <a:rPr lang="en" sz="1800" dirty="0">
                <a:solidFill>
                  <a:srgbClr val="2C353C"/>
                </a:solidFill>
                <a:highlight>
                  <a:srgbClr val="FFFFFF"/>
                </a:highlight>
              </a:rPr>
              <a:t>// make the sound made when someone is eating or chewing something and really enjoys it.</a:t>
            </a:r>
          </a:p>
          <a:p>
            <a:pPr marL="457200" lvl="0" indent="457200" rtl="0">
              <a:spcBef>
                <a:spcPts val="0"/>
              </a:spcBef>
              <a:buNone/>
            </a:pPr>
            <a:r>
              <a:rPr lang="en" sz="1800" dirty="0"/>
              <a:t>nomNomNom(); </a:t>
            </a:r>
          </a:p>
          <a:p>
            <a:pPr marL="457200" lvl="0" indent="0" rtl="0">
              <a:spcBef>
                <a:spcPts val="0"/>
              </a:spcBef>
              <a:buNone/>
            </a:pPr>
            <a:r>
              <a:rPr lang="en" sz="1800" dirty="0"/>
              <a:t>}</a:t>
            </a:r>
          </a:p>
          <a:p>
            <a:pPr lvl="0" rtl="0">
              <a:spcBef>
                <a:spcPts val="0"/>
              </a:spcBef>
              <a:buNone/>
            </a:pPr>
            <a:r>
              <a:rPr lang="en" sz="1800" dirty="0"/>
              <a:t>}</a:t>
            </a:r>
          </a:p>
          <a:p>
            <a:pPr lvl="0" rtl="0">
              <a:spcBef>
                <a:spcPts val="0"/>
              </a:spcBef>
              <a:buNone/>
            </a:pPr>
            <a:r>
              <a:rPr lang="en" sz="1800" dirty="0">
                <a:solidFill>
                  <a:schemeClr val="accent4"/>
                </a:solidFill>
              </a:rPr>
              <a:t>class</a:t>
            </a:r>
            <a:r>
              <a:rPr lang="en" sz="1800" dirty="0"/>
              <a:t> </a:t>
            </a:r>
            <a:r>
              <a:rPr lang="en" sz="1800" dirty="0">
                <a:solidFill>
                  <a:schemeClr val="dk2"/>
                </a:solidFill>
              </a:rPr>
              <a:t>Sahara</a:t>
            </a:r>
            <a:r>
              <a:rPr lang="en" sz="1800" dirty="0"/>
              <a:t> </a:t>
            </a:r>
            <a:r>
              <a:rPr lang="en" sz="1800" dirty="0">
                <a:solidFill>
                  <a:schemeClr val="accent4"/>
                </a:solidFill>
              </a:rPr>
              <a:t>implements</a:t>
            </a:r>
            <a:r>
              <a:rPr lang="en" sz="1800" dirty="0"/>
              <a:t> </a:t>
            </a:r>
            <a:r>
              <a:rPr lang="en" sz="1800" dirty="0">
                <a:solidFill>
                  <a:schemeClr val="dk2"/>
                </a:solidFill>
              </a:rPr>
              <a:t>Desert</a:t>
            </a:r>
            <a:r>
              <a:rPr lang="en" sz="1800" dirty="0"/>
              <a:t> {</a:t>
            </a:r>
          </a:p>
          <a:p>
            <a:pPr lvl="0" rtl="0">
              <a:spcBef>
                <a:spcPts val="0"/>
              </a:spcBef>
              <a:buNone/>
            </a:pPr>
            <a:r>
              <a:rPr lang="en" sz="1800" dirty="0"/>
              <a:t>	void enjoy() { </a:t>
            </a:r>
          </a:p>
          <a:p>
            <a:pPr marL="457200" lvl="0" indent="457200" rtl="0">
              <a:spcBef>
                <a:spcPts val="0"/>
              </a:spcBef>
              <a:buNone/>
            </a:pPr>
            <a:r>
              <a:rPr lang="en" sz="1800" dirty="0"/>
              <a:t>rideCamel(); </a:t>
            </a:r>
          </a:p>
          <a:p>
            <a:pPr marL="457200" lvl="0" indent="0" rtl="0">
              <a:spcBef>
                <a:spcPts val="0"/>
              </a:spcBef>
              <a:buNone/>
            </a:pPr>
            <a:r>
              <a:rPr lang="en" sz="1800" dirty="0"/>
              <a:t>}</a:t>
            </a:r>
          </a:p>
          <a:p>
            <a:pPr lvl="0">
              <a:spcBef>
                <a:spcPts val="0"/>
              </a:spcBef>
              <a:buNone/>
            </a:pPr>
            <a:r>
              <a:rPr lang="en" sz="1800" dirty="0"/>
              <a:t>}</a:t>
            </a:r>
          </a:p>
        </p:txBody>
      </p:sp>
    </p:spTree>
    <p:extLst>
      <p:ext uri="{BB962C8B-B14F-4D97-AF65-F5344CB8AC3E}">
        <p14:creationId xmlns:p14="http://schemas.microsoft.com/office/powerpoint/2010/main" val="1643754815"/>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“official” Bad example</a:t>
            </a:r>
          </a:p>
        </p:txBody>
      </p:sp>
      <p:sp>
        <p:nvSpPr>
          <p:cNvPr id="81" name="Shape 81"/>
          <p:cNvSpPr txBox="1">
            <a:spLocks noGrp="1"/>
          </p:cNvSpPr>
          <p:nvPr>
            <p:ph idx="1"/>
          </p:nvPr>
        </p:nvSpPr>
        <p:spPr>
          <a:xfrm>
            <a:off x="932802" y="1600200"/>
            <a:ext cx="3959832" cy="4525963"/>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endParaRPr sz="1200" dirty="0">
              <a:solidFill>
                <a:schemeClr val="dk2"/>
              </a:solidFill>
            </a:endParaRPr>
          </a:p>
          <a:p>
            <a:pPr marL="457200" lvl="0" indent="-342900" rtl="0">
              <a:spcBef>
                <a:spcPts val="0"/>
              </a:spcBef>
              <a:buClr>
                <a:srgbClr val="222222"/>
              </a:buClr>
              <a:buSzPct val="100000"/>
            </a:pPr>
            <a:r>
              <a:rPr lang="en" sz="1800" dirty="0">
                <a:solidFill>
                  <a:srgbClr val="222222"/>
                </a:solidFill>
                <a:highlight>
                  <a:srgbClr val="FFFFFF"/>
                </a:highlight>
              </a:rPr>
              <a:t>Square “is a” Rectangle</a:t>
            </a:r>
          </a:p>
          <a:p>
            <a:pPr lvl="0" rtl="0">
              <a:spcBef>
                <a:spcPts val="0"/>
              </a:spcBef>
              <a:buNone/>
            </a:pPr>
            <a:endParaRPr sz="1800" dirty="0">
              <a:solidFill>
                <a:srgbClr val="222222"/>
              </a:solidFill>
              <a:highlight>
                <a:srgbClr val="FFFFFF"/>
              </a:highlight>
            </a:endParaRPr>
          </a:p>
          <a:p>
            <a:pPr marL="457200" lvl="0" indent="-342900" rtl="0">
              <a:spcBef>
                <a:spcPts val="0"/>
              </a:spcBef>
              <a:buClr>
                <a:srgbClr val="222222"/>
              </a:buClr>
              <a:buSzPct val="100000"/>
            </a:pPr>
            <a:r>
              <a:rPr lang="en" sz="1800" dirty="0">
                <a:solidFill>
                  <a:srgbClr val="222222"/>
                </a:solidFill>
                <a:highlight>
                  <a:srgbClr val="FFFFFF"/>
                </a:highlight>
              </a:rPr>
              <a:t>So… Square should be usable anywhere you expect a Rectangle</a:t>
            </a:r>
          </a:p>
          <a:p>
            <a:pPr lvl="0" rtl="0">
              <a:spcBef>
                <a:spcPts val="0"/>
              </a:spcBef>
              <a:buNone/>
            </a:pPr>
            <a:endParaRPr sz="1800" dirty="0">
              <a:solidFill>
                <a:srgbClr val="222222"/>
              </a:solidFill>
              <a:highlight>
                <a:srgbClr val="FFFFFF"/>
              </a:highlight>
            </a:endParaRPr>
          </a:p>
          <a:p>
            <a:pPr marL="457200" lvl="0" indent="-342900" rtl="0">
              <a:spcBef>
                <a:spcPts val="0"/>
              </a:spcBef>
              <a:buClr>
                <a:srgbClr val="222222"/>
              </a:buClr>
              <a:buSzPct val="100000"/>
            </a:pPr>
            <a:r>
              <a:rPr lang="en" sz="1800" dirty="0">
                <a:solidFill>
                  <a:srgbClr val="222222"/>
                </a:solidFill>
                <a:highlight>
                  <a:srgbClr val="FFFFFF"/>
                </a:highlight>
              </a:rPr>
              <a:t>WRONG.</a:t>
            </a:r>
          </a:p>
        </p:txBody>
      </p:sp>
      <p:sp>
        <p:nvSpPr>
          <p:cNvPr id="82" name="Shape 82"/>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lvl="0" rtl="0">
              <a:spcBef>
                <a:spcPts val="0"/>
              </a:spcBef>
              <a:buNone/>
            </a:pPr>
            <a:r>
              <a:rPr lang="en" sz="1800" dirty="0"/>
              <a:t>class Rectangle {</a:t>
            </a:r>
          </a:p>
          <a:p>
            <a:pPr lvl="0" rtl="0">
              <a:spcBef>
                <a:spcPts val="0"/>
              </a:spcBef>
              <a:buNone/>
            </a:pPr>
            <a:r>
              <a:rPr lang="en" sz="1800" dirty="0"/>
              <a:t>	private int width, height;</a:t>
            </a:r>
          </a:p>
          <a:p>
            <a:pPr lvl="0" rtl="0">
              <a:spcBef>
                <a:spcPts val="0"/>
              </a:spcBef>
              <a:buNone/>
            </a:pPr>
            <a:endParaRPr sz="1800" dirty="0"/>
          </a:p>
          <a:p>
            <a:pPr lvl="0" rtl="0">
              <a:spcBef>
                <a:spcPts val="0"/>
              </a:spcBef>
              <a:buClr>
                <a:schemeClr val="dk1"/>
              </a:buClr>
              <a:buSzPct val="110000"/>
              <a:buFont typeface="Arial"/>
              <a:buNone/>
            </a:pPr>
            <a:r>
              <a:rPr lang="en" sz="1800" dirty="0"/>
              <a:t>	void getWidth() { … }</a:t>
            </a:r>
          </a:p>
          <a:p>
            <a:pPr lvl="0" rtl="0">
              <a:spcBef>
                <a:spcPts val="0"/>
              </a:spcBef>
              <a:buClr>
                <a:schemeClr val="dk1"/>
              </a:buClr>
              <a:buSzPct val="110000"/>
              <a:buFont typeface="Arial"/>
              <a:buNone/>
            </a:pPr>
            <a:r>
              <a:rPr lang="en" sz="1800" dirty="0"/>
              <a:t>	void getHeight() { … }</a:t>
            </a:r>
          </a:p>
          <a:p>
            <a:pPr lvl="0" rtl="0">
              <a:spcBef>
                <a:spcPts val="0"/>
              </a:spcBef>
              <a:buNone/>
            </a:pPr>
            <a:endParaRPr sz="1800" dirty="0"/>
          </a:p>
          <a:p>
            <a:pPr lvl="0" rtl="0">
              <a:spcBef>
                <a:spcPts val="0"/>
              </a:spcBef>
              <a:buNone/>
            </a:pPr>
            <a:r>
              <a:rPr lang="en" sz="1800" dirty="0"/>
              <a:t>	void setWidth(int width) { … }</a:t>
            </a:r>
          </a:p>
          <a:p>
            <a:pPr lvl="0" rtl="0">
              <a:spcBef>
                <a:spcPts val="0"/>
              </a:spcBef>
              <a:buNone/>
            </a:pPr>
            <a:r>
              <a:rPr lang="en" sz="1800" dirty="0"/>
              <a:t>	void setHeight(int height) { … }</a:t>
            </a:r>
          </a:p>
          <a:p>
            <a:pPr lvl="0" rtl="0">
              <a:spcBef>
                <a:spcPts val="0"/>
              </a:spcBef>
              <a:buNone/>
            </a:pPr>
            <a:r>
              <a:rPr lang="en" sz="1800" dirty="0"/>
              <a:t>}</a:t>
            </a:r>
          </a:p>
          <a:p>
            <a:pPr lvl="0" rtl="0">
              <a:spcBef>
                <a:spcPts val="0"/>
              </a:spcBef>
              <a:buNone/>
            </a:pPr>
            <a:endParaRPr sz="1800" dirty="0"/>
          </a:p>
          <a:p>
            <a:pPr lvl="0" rtl="0">
              <a:spcBef>
                <a:spcPts val="0"/>
              </a:spcBef>
              <a:buNone/>
            </a:pPr>
            <a:r>
              <a:rPr lang="en" sz="1800" dirty="0"/>
              <a:t>class Square extends Rectangle {</a:t>
            </a:r>
          </a:p>
          <a:p>
            <a:pPr lvl="0" rtl="0">
              <a:spcBef>
                <a:spcPts val="0"/>
              </a:spcBef>
              <a:buNone/>
            </a:pPr>
            <a:r>
              <a:rPr lang="en" sz="1800" dirty="0"/>
              <a:t>	</a:t>
            </a:r>
          </a:p>
          <a:p>
            <a:pPr lvl="0">
              <a:spcBef>
                <a:spcPts val="0"/>
              </a:spcBef>
              <a:buNone/>
            </a:pPr>
            <a:r>
              <a:rPr lang="en" sz="1800" dirty="0"/>
              <a:t>}</a:t>
            </a:r>
          </a:p>
        </p:txBody>
      </p:sp>
    </p:spTree>
    <p:extLst>
      <p:ext uri="{BB962C8B-B14F-4D97-AF65-F5344CB8AC3E}">
        <p14:creationId xmlns:p14="http://schemas.microsoft.com/office/powerpoint/2010/main" val="290832223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Bad example made good (enough)</a:t>
            </a:r>
          </a:p>
        </p:txBody>
      </p:sp>
      <p:sp>
        <p:nvSpPr>
          <p:cNvPr id="88" name="Shape 88"/>
          <p:cNvSpPr txBox="1">
            <a:spLocks noGrp="1"/>
          </p:cNvSpPr>
          <p:nvPr>
            <p:ph idx="1"/>
          </p:nvPr>
        </p:nvSpPr>
        <p:spPr>
          <a:xfrm>
            <a:off x="932802" y="1600200"/>
            <a:ext cx="3805453" cy="4525963"/>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600" dirty="0"/>
              <a:t>class Rectangle {</a:t>
            </a:r>
          </a:p>
          <a:p>
            <a:pPr lvl="0" rtl="0">
              <a:spcBef>
                <a:spcPts val="0"/>
              </a:spcBef>
              <a:buNone/>
            </a:pPr>
            <a:r>
              <a:rPr lang="en" sz="1600" dirty="0"/>
              <a:t>	protected int width, height;</a:t>
            </a:r>
          </a:p>
          <a:p>
            <a:pPr lvl="0" rtl="0">
              <a:spcBef>
                <a:spcPts val="0"/>
              </a:spcBef>
              <a:buNone/>
            </a:pPr>
            <a:r>
              <a:rPr lang="en" sz="1600" dirty="0"/>
              <a:t>	public Rectangle(int width, int height) {</a:t>
            </a:r>
          </a:p>
          <a:p>
            <a:pPr lvl="0" rtl="0">
              <a:spcBef>
                <a:spcPts val="0"/>
              </a:spcBef>
              <a:buNone/>
            </a:pPr>
            <a:r>
              <a:rPr lang="en" sz="1600" dirty="0"/>
              <a:t>		this.width = width;</a:t>
            </a:r>
          </a:p>
          <a:p>
            <a:pPr lvl="0" rtl="0">
              <a:spcBef>
                <a:spcPts val="0"/>
              </a:spcBef>
              <a:buNone/>
            </a:pPr>
            <a:r>
              <a:rPr lang="en" sz="1600" dirty="0"/>
              <a:t>		this.height = height;</a:t>
            </a:r>
          </a:p>
          <a:p>
            <a:pPr lvl="0" rtl="0">
              <a:spcBef>
                <a:spcPts val="0"/>
              </a:spcBef>
              <a:buClr>
                <a:schemeClr val="dk1"/>
              </a:buClr>
              <a:buSzPct val="110000"/>
              <a:buFont typeface="Arial"/>
              <a:buNone/>
            </a:pPr>
            <a:r>
              <a:rPr lang="en" sz="1600" dirty="0"/>
              <a:t>	}</a:t>
            </a:r>
          </a:p>
          <a:p>
            <a:pPr lvl="0" rtl="0">
              <a:spcBef>
                <a:spcPts val="0"/>
              </a:spcBef>
              <a:buClr>
                <a:schemeClr val="dk1"/>
              </a:buClr>
              <a:buSzPct val="110000"/>
              <a:buFont typeface="Arial"/>
              <a:buNone/>
            </a:pPr>
            <a:r>
              <a:rPr lang="en" sz="1600" dirty="0"/>
              <a:t>	void getWidth() { … }</a:t>
            </a:r>
          </a:p>
          <a:p>
            <a:pPr lvl="0" rtl="0">
              <a:spcBef>
                <a:spcPts val="0"/>
              </a:spcBef>
              <a:buClr>
                <a:schemeClr val="dk1"/>
              </a:buClr>
              <a:buSzPct val="110000"/>
              <a:buFont typeface="Arial"/>
              <a:buNone/>
            </a:pPr>
            <a:r>
              <a:rPr lang="en" sz="1600" dirty="0"/>
              <a:t>	void getHeight() { … }</a:t>
            </a:r>
          </a:p>
          <a:p>
            <a:pPr lvl="0" rtl="0">
              <a:spcBef>
                <a:spcPts val="0"/>
              </a:spcBef>
              <a:buClr>
                <a:schemeClr val="dk1"/>
              </a:buClr>
              <a:buSzPct val="110000"/>
              <a:buFont typeface="Arial"/>
              <a:buNone/>
            </a:pPr>
            <a:r>
              <a:rPr lang="en" sz="1600" dirty="0"/>
              <a:t>}</a:t>
            </a:r>
          </a:p>
          <a:p>
            <a:pPr lvl="0" rtl="0">
              <a:spcBef>
                <a:spcPts val="0"/>
              </a:spcBef>
              <a:buClr>
                <a:schemeClr val="dk1"/>
              </a:buClr>
              <a:buSzPct val="110000"/>
              <a:buFont typeface="Arial"/>
              <a:buNone/>
            </a:pPr>
            <a:endParaRPr sz="1600" dirty="0"/>
          </a:p>
          <a:p>
            <a:pPr lvl="0" rtl="0">
              <a:spcBef>
                <a:spcPts val="0"/>
              </a:spcBef>
              <a:buClr>
                <a:schemeClr val="dk1"/>
              </a:buClr>
              <a:buSzPct val="110000"/>
              <a:buFont typeface="Arial"/>
              <a:buNone/>
            </a:pPr>
            <a:r>
              <a:rPr lang="en" sz="1600" dirty="0"/>
              <a:t>class Square extends Rectangle {</a:t>
            </a:r>
          </a:p>
          <a:p>
            <a:pPr lvl="0" rtl="0">
              <a:spcBef>
                <a:spcPts val="0"/>
              </a:spcBef>
              <a:buNone/>
            </a:pPr>
            <a:r>
              <a:rPr lang="en" sz="1600" dirty="0"/>
              <a:t>	public Square(int dim) {</a:t>
            </a:r>
          </a:p>
          <a:p>
            <a:pPr lvl="0" rtl="0">
              <a:spcBef>
                <a:spcPts val="0"/>
              </a:spcBef>
              <a:buNone/>
            </a:pPr>
            <a:r>
              <a:rPr lang="en" sz="1600" dirty="0"/>
              <a:t>		this.width = dim;</a:t>
            </a:r>
          </a:p>
          <a:p>
            <a:pPr lvl="0" rtl="0">
              <a:spcBef>
                <a:spcPts val="0"/>
              </a:spcBef>
              <a:buNone/>
            </a:pPr>
            <a:r>
              <a:rPr lang="en" sz="1600" dirty="0"/>
              <a:t>		this.height = dim;</a:t>
            </a:r>
          </a:p>
          <a:p>
            <a:pPr lvl="0" rtl="0">
              <a:spcBef>
                <a:spcPts val="0"/>
              </a:spcBef>
              <a:buClr>
                <a:schemeClr val="dk1"/>
              </a:buClr>
              <a:buSzPct val="110000"/>
              <a:buFont typeface="Arial"/>
              <a:buNone/>
            </a:pPr>
            <a:r>
              <a:rPr lang="en" sz="1600" dirty="0"/>
              <a:t>	}</a:t>
            </a:r>
          </a:p>
          <a:p>
            <a:pPr lvl="0" rtl="0">
              <a:spcBef>
                <a:spcPts val="0"/>
              </a:spcBef>
              <a:buClr>
                <a:schemeClr val="dk1"/>
              </a:buClr>
              <a:buSzPct val="110000"/>
              <a:buFont typeface="Arial"/>
              <a:buNone/>
            </a:pPr>
            <a:r>
              <a:rPr lang="en" sz="1600" dirty="0"/>
              <a:t>}</a:t>
            </a:r>
          </a:p>
          <a:p>
            <a:pPr lvl="0">
              <a:spcBef>
                <a:spcPts val="0"/>
              </a:spcBef>
              <a:buNone/>
            </a:pPr>
            <a:endParaRPr sz="1600" dirty="0"/>
          </a:p>
        </p:txBody>
      </p:sp>
      <p:sp>
        <p:nvSpPr>
          <p:cNvPr id="89" name="Shape 89"/>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marL="457200" lvl="0" indent="-228600" rtl="0">
              <a:spcBef>
                <a:spcPts val="0"/>
              </a:spcBef>
            </a:pPr>
            <a:r>
              <a:rPr lang="en" sz="1800" dirty="0"/>
              <a:t>sometimes this can be done but it’s not </a:t>
            </a:r>
            <a:r>
              <a:rPr lang="en" sz="1800" dirty="0" smtClean="0"/>
              <a:t>recommended</a:t>
            </a:r>
          </a:p>
          <a:p>
            <a:pPr marL="457200" lvl="0" indent="-228600" rtl="0">
              <a:spcBef>
                <a:spcPts val="0"/>
              </a:spcBef>
            </a:pPr>
            <a:endParaRPr lang="en" sz="1800" dirty="0"/>
          </a:p>
          <a:p>
            <a:pPr marL="457200" lvl="0" indent="-228600" rtl="0">
              <a:spcBef>
                <a:spcPts val="0"/>
              </a:spcBef>
            </a:pPr>
            <a:r>
              <a:rPr lang="en" sz="1800" dirty="0" smtClean="0"/>
              <a:t>when </a:t>
            </a:r>
            <a:r>
              <a:rPr lang="en" sz="1800" dirty="0"/>
              <a:t>it </a:t>
            </a:r>
            <a:r>
              <a:rPr lang="en" sz="1800" b="1" dirty="0"/>
              <a:t>cannot be abstracted</a:t>
            </a:r>
            <a:r>
              <a:rPr lang="en" sz="1800" dirty="0"/>
              <a:t> then </a:t>
            </a:r>
            <a:r>
              <a:rPr lang="en" sz="1800" b="1" dirty="0"/>
              <a:t>don’t do it</a:t>
            </a:r>
          </a:p>
        </p:txBody>
      </p:sp>
    </p:spTree>
    <p:extLst>
      <p:ext uri="{BB962C8B-B14F-4D97-AF65-F5344CB8AC3E}">
        <p14:creationId xmlns:p14="http://schemas.microsoft.com/office/powerpoint/2010/main" val="369827087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What is Open/Closed?</a:t>
            </a:r>
          </a:p>
        </p:txBody>
      </p:sp>
      <p:sp>
        <p:nvSpPr>
          <p:cNvPr id="51" name="Shape 51"/>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Clr>
                <a:srgbClr val="000000"/>
              </a:buClr>
              <a:buSzPct val="100000"/>
              <a:buChar char="●"/>
            </a:pPr>
            <a:r>
              <a:rPr lang="en" sz="2400" dirty="0">
                <a:solidFill>
                  <a:srgbClr val="000000"/>
                </a:solidFill>
                <a:highlight>
                  <a:srgbClr val="FEFEFE"/>
                </a:highlight>
              </a:rPr>
              <a:t>you should design:</a:t>
            </a:r>
          </a:p>
          <a:p>
            <a:pPr marL="914400" lvl="1" indent="-381000" rtl="0">
              <a:spcBef>
                <a:spcPts val="0"/>
              </a:spcBef>
              <a:buClr>
                <a:srgbClr val="000000"/>
              </a:buClr>
              <a:buSzPct val="100000"/>
              <a:buChar char="○"/>
            </a:pPr>
            <a:r>
              <a:rPr lang="en" sz="2400" dirty="0">
                <a:solidFill>
                  <a:srgbClr val="000000"/>
                </a:solidFill>
                <a:highlight>
                  <a:srgbClr val="FEFEFE"/>
                </a:highlight>
              </a:rPr>
              <a:t>modules, classes and functions </a:t>
            </a:r>
          </a:p>
          <a:p>
            <a:pPr marL="0" lvl="0" indent="457200" rtl="0">
              <a:spcBef>
                <a:spcPts val="0"/>
              </a:spcBef>
              <a:buNone/>
            </a:pPr>
            <a:r>
              <a:rPr lang="en" sz="2400" dirty="0">
                <a:solidFill>
                  <a:srgbClr val="000000"/>
                </a:solidFill>
                <a:highlight>
                  <a:srgbClr val="FEFEFE"/>
                </a:highlight>
              </a:rPr>
              <a:t>in a way that when a </a:t>
            </a:r>
            <a:r>
              <a:rPr lang="en" sz="2400" b="1" dirty="0">
                <a:solidFill>
                  <a:srgbClr val="000000"/>
                </a:solidFill>
                <a:highlight>
                  <a:srgbClr val="FEFEFE"/>
                </a:highlight>
              </a:rPr>
              <a:t>new functionality</a:t>
            </a:r>
            <a:r>
              <a:rPr lang="en" sz="2400" dirty="0">
                <a:solidFill>
                  <a:srgbClr val="000000"/>
                </a:solidFill>
                <a:highlight>
                  <a:srgbClr val="FEFEFE"/>
                </a:highlight>
              </a:rPr>
              <a:t> is needed, </a:t>
            </a:r>
          </a:p>
          <a:p>
            <a:pPr marL="457200" lvl="0" indent="0" rtl="0">
              <a:spcBef>
                <a:spcPts val="0"/>
              </a:spcBef>
              <a:buNone/>
            </a:pPr>
            <a:r>
              <a:rPr lang="en" sz="2400" dirty="0">
                <a:solidFill>
                  <a:srgbClr val="000000"/>
                </a:solidFill>
                <a:highlight>
                  <a:srgbClr val="FEFEFE"/>
                </a:highlight>
              </a:rPr>
              <a:t>there should be no need to modify </a:t>
            </a:r>
            <a:r>
              <a:rPr lang="en" sz="2400" b="1" dirty="0">
                <a:solidFill>
                  <a:srgbClr val="000000"/>
                </a:solidFill>
                <a:highlight>
                  <a:srgbClr val="FEFEFE"/>
                </a:highlight>
              </a:rPr>
              <a:t>existing code</a:t>
            </a:r>
            <a:r>
              <a:rPr lang="en" sz="2400" dirty="0">
                <a:solidFill>
                  <a:srgbClr val="000000"/>
                </a:solidFill>
                <a:highlight>
                  <a:srgbClr val="FEFEFE"/>
                </a:highlight>
              </a:rPr>
              <a:t> but rather write </a:t>
            </a:r>
            <a:r>
              <a:rPr lang="en" sz="2400" b="1" dirty="0">
                <a:solidFill>
                  <a:srgbClr val="000000"/>
                </a:solidFill>
                <a:highlight>
                  <a:srgbClr val="FEFEFE"/>
                </a:highlight>
              </a:rPr>
              <a:t>new code</a:t>
            </a:r>
            <a:r>
              <a:rPr lang="en" sz="2400" dirty="0">
                <a:solidFill>
                  <a:srgbClr val="000000"/>
                </a:solidFill>
                <a:highlight>
                  <a:srgbClr val="FEFEFE"/>
                </a:highlight>
              </a:rPr>
              <a:t> that </a:t>
            </a:r>
            <a:r>
              <a:rPr lang="en" sz="2400" b="1" dirty="0">
                <a:solidFill>
                  <a:srgbClr val="000000"/>
                </a:solidFill>
                <a:highlight>
                  <a:srgbClr val="FEFEFE"/>
                </a:highlight>
              </a:rPr>
              <a:t>will be used by</a:t>
            </a:r>
            <a:r>
              <a:rPr lang="en" sz="2400" dirty="0">
                <a:solidFill>
                  <a:srgbClr val="000000"/>
                </a:solidFill>
                <a:highlight>
                  <a:srgbClr val="FEFEFE"/>
                </a:highlight>
              </a:rPr>
              <a:t> existing code</a:t>
            </a:r>
          </a:p>
        </p:txBody>
      </p:sp>
    </p:spTree>
    <p:extLst>
      <p:ext uri="{BB962C8B-B14F-4D97-AF65-F5344CB8AC3E}">
        <p14:creationId xmlns:p14="http://schemas.microsoft.com/office/powerpoint/2010/main" val="2539094414"/>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Bad example made good</a:t>
            </a:r>
          </a:p>
        </p:txBody>
      </p:sp>
      <p:sp>
        <p:nvSpPr>
          <p:cNvPr id="95" name="Shape 95"/>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2000" dirty="0"/>
              <a:t>class Rectangle {</a:t>
            </a:r>
          </a:p>
          <a:p>
            <a:pPr lvl="0" rtl="0">
              <a:spcBef>
                <a:spcPts val="0"/>
              </a:spcBef>
              <a:buNone/>
            </a:pPr>
            <a:r>
              <a:rPr lang="en" sz="2000" dirty="0"/>
              <a:t>	...</a:t>
            </a:r>
          </a:p>
          <a:p>
            <a:pPr lvl="0" rtl="0">
              <a:spcBef>
                <a:spcPts val="0"/>
              </a:spcBef>
              <a:buNone/>
            </a:pPr>
            <a:r>
              <a:rPr lang="en" sz="2000" dirty="0"/>
              <a:t>}</a:t>
            </a:r>
          </a:p>
          <a:p>
            <a:pPr lvl="0" rtl="0">
              <a:spcBef>
                <a:spcPts val="0"/>
              </a:spcBef>
              <a:buNone/>
            </a:pPr>
            <a:endParaRPr sz="2000" dirty="0"/>
          </a:p>
          <a:p>
            <a:pPr lvl="0" rtl="0">
              <a:spcBef>
                <a:spcPts val="0"/>
              </a:spcBef>
              <a:buNone/>
            </a:pPr>
            <a:r>
              <a:rPr lang="en" sz="2000" dirty="0"/>
              <a:t>class Square {</a:t>
            </a:r>
          </a:p>
          <a:p>
            <a:pPr lvl="0" rtl="0">
              <a:spcBef>
                <a:spcPts val="0"/>
              </a:spcBef>
              <a:buNone/>
            </a:pPr>
            <a:r>
              <a:rPr lang="en" sz="2000" dirty="0"/>
              <a:t>	...</a:t>
            </a:r>
          </a:p>
          <a:p>
            <a:pPr lvl="0">
              <a:spcBef>
                <a:spcPts val="0"/>
              </a:spcBef>
              <a:buNone/>
            </a:pPr>
            <a:r>
              <a:rPr lang="en" sz="2000" dirty="0"/>
              <a:t>}</a:t>
            </a:r>
          </a:p>
        </p:txBody>
      </p:sp>
    </p:spTree>
    <p:extLst>
      <p:ext uri="{BB962C8B-B14F-4D97-AF65-F5344CB8AC3E}">
        <p14:creationId xmlns:p14="http://schemas.microsoft.com/office/powerpoint/2010/main" val="3893289271"/>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So the key is to ...</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dirty="0"/>
              <a:t>abstract as much as possible </a:t>
            </a:r>
            <a:r>
              <a:rPr lang="en" sz="2400" b="1" dirty="0"/>
              <a:t>WHEN</a:t>
            </a:r>
            <a:r>
              <a:rPr lang="en" sz="2400" dirty="0"/>
              <a:t> possible and don’t over-engineer abstractions</a:t>
            </a:r>
          </a:p>
          <a:p>
            <a:pPr lvl="0" rtl="0">
              <a:spcBef>
                <a:spcPts val="0"/>
              </a:spcBef>
              <a:buNone/>
            </a:pPr>
            <a:endParaRPr sz="2400" dirty="0"/>
          </a:p>
          <a:p>
            <a:pPr marL="457200" lvl="0" indent="-381000">
              <a:spcBef>
                <a:spcPts val="0"/>
              </a:spcBef>
              <a:buSzPct val="100000"/>
            </a:pPr>
            <a:r>
              <a:rPr lang="en" sz="2400" dirty="0"/>
              <a:t>make sure you have understood how your interfaces are being used and designed so that you can provide an implementation that reflects the contract stated in the interface</a:t>
            </a:r>
          </a:p>
        </p:txBody>
      </p:sp>
    </p:spTree>
    <p:extLst>
      <p:ext uri="{BB962C8B-B14F-4D97-AF65-F5344CB8AC3E}">
        <p14:creationId xmlns:p14="http://schemas.microsoft.com/office/powerpoint/2010/main" val="141169811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a:t>
            </a:r>
            <a:endParaRPr lang="en" dirty="0"/>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36666"/>
              <a:buFont typeface="Arial"/>
              <a:buNone/>
            </a:pPr>
            <a:r>
              <a:rPr lang="en" b="1">
                <a:solidFill>
                  <a:srgbClr val="2388DB"/>
                </a:solidFill>
              </a:rPr>
              <a:t>AS A</a:t>
            </a:r>
            <a:r>
              <a:rPr lang="en"/>
              <a:t> trainer </a:t>
            </a:r>
          </a:p>
          <a:p>
            <a:pPr lvl="0" rtl="0">
              <a:spcBef>
                <a:spcPts val="0"/>
              </a:spcBef>
              <a:buClr>
                <a:schemeClr val="dk1"/>
              </a:buClr>
              <a:buSzPct val="36666"/>
              <a:buFont typeface="Arial"/>
              <a:buNone/>
            </a:pPr>
            <a:r>
              <a:rPr lang="en" b="1">
                <a:solidFill>
                  <a:srgbClr val="2388DB"/>
                </a:solidFill>
              </a:rPr>
              <a:t>I WOULD LIKE </a:t>
            </a:r>
            <a:r>
              <a:rPr lang="en"/>
              <a:t>the teams to correct the following </a:t>
            </a:r>
            <a:r>
              <a:rPr lang="en" b="1"/>
              <a:t>bad example</a:t>
            </a:r>
            <a:r>
              <a:rPr lang="en"/>
              <a:t> </a:t>
            </a:r>
          </a:p>
          <a:p>
            <a:pPr lvl="0">
              <a:spcBef>
                <a:spcPts val="0"/>
              </a:spcBef>
              <a:buNone/>
            </a:pPr>
            <a:r>
              <a:rPr lang="en" b="1">
                <a:solidFill>
                  <a:srgbClr val="2388DB"/>
                </a:solidFill>
              </a:rPr>
              <a:t>SO THAT</a:t>
            </a:r>
            <a:r>
              <a:rPr lang="en" b="1"/>
              <a:t> </a:t>
            </a:r>
            <a:r>
              <a:rPr lang="en"/>
              <a:t>we can prove that we understood it right</a:t>
            </a:r>
          </a:p>
        </p:txBody>
      </p:sp>
    </p:spTree>
    <p:extLst>
      <p:ext uri="{BB962C8B-B14F-4D97-AF65-F5344CB8AC3E}">
        <p14:creationId xmlns:p14="http://schemas.microsoft.com/office/powerpoint/2010/main" val="3574497464"/>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Team </a:t>
            </a:r>
            <a:r>
              <a:rPr lang="en" dirty="0" smtClean="0"/>
              <a:t>work </a:t>
            </a:r>
            <a:r>
              <a:rPr lang="en" dirty="0"/>
              <a:t>code</a:t>
            </a:r>
          </a:p>
        </p:txBody>
      </p:sp>
      <p:sp>
        <p:nvSpPr>
          <p:cNvPr id="125" name="Shape 125"/>
          <p:cNvSpPr txBox="1">
            <a:spLocks noGrp="1"/>
          </p:cNvSpPr>
          <p:nvPr>
            <p:ph idx="1"/>
          </p:nvPr>
        </p:nvSpPr>
        <p:spPr>
          <a:xfrm>
            <a:off x="932802" y="1600200"/>
            <a:ext cx="3900455" cy="4525963"/>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800" dirty="0"/>
              <a:t>abstract class Person {</a:t>
            </a:r>
          </a:p>
          <a:p>
            <a:pPr lvl="0" rtl="0">
              <a:spcBef>
                <a:spcPts val="0"/>
              </a:spcBef>
              <a:buClr>
                <a:schemeClr val="dk1"/>
              </a:buClr>
              <a:buSzPct val="110000"/>
              <a:buFont typeface="Arial"/>
              <a:buNone/>
            </a:pPr>
            <a:r>
              <a:rPr lang="en" sz="1800" dirty="0"/>
              <a:t>	public String address() {</a:t>
            </a:r>
          </a:p>
          <a:p>
            <a:pPr lvl="0" rtl="0">
              <a:spcBef>
                <a:spcPts val="0"/>
              </a:spcBef>
              <a:buClr>
                <a:schemeClr val="dk1"/>
              </a:buClr>
              <a:buSzPct val="110000"/>
              <a:buFont typeface="Arial"/>
              <a:buNone/>
            </a:pPr>
            <a:r>
              <a:rPr lang="en" sz="1800" dirty="0"/>
              <a:t>		return “Beverly Hills 90210”;</a:t>
            </a:r>
          </a:p>
          <a:p>
            <a:pPr lvl="0" rtl="0">
              <a:spcBef>
                <a:spcPts val="0"/>
              </a:spcBef>
              <a:buClr>
                <a:schemeClr val="dk1"/>
              </a:buClr>
              <a:buSzPct val="110000"/>
              <a:buFont typeface="Arial"/>
              <a:buNone/>
            </a:pPr>
            <a:r>
              <a:rPr lang="en" sz="1800" dirty="0"/>
              <a:t>	}</a:t>
            </a:r>
          </a:p>
          <a:p>
            <a:pPr lvl="0" rtl="0">
              <a:spcBef>
                <a:spcPts val="0"/>
              </a:spcBef>
              <a:buClr>
                <a:schemeClr val="dk1"/>
              </a:buClr>
              <a:buSzPct val="110000"/>
              <a:buFont typeface="Arial"/>
              <a:buNone/>
            </a:pPr>
            <a:r>
              <a:rPr lang="en" sz="1800" dirty="0"/>
              <a:t>}</a:t>
            </a:r>
          </a:p>
          <a:p>
            <a:pPr lvl="0" rtl="0">
              <a:spcBef>
                <a:spcPts val="0"/>
              </a:spcBef>
              <a:buClr>
                <a:schemeClr val="dk1"/>
              </a:buClr>
              <a:buSzPct val="110000"/>
              <a:buFont typeface="Arial"/>
              <a:buNone/>
            </a:pPr>
            <a:endParaRPr sz="1800" dirty="0"/>
          </a:p>
          <a:p>
            <a:pPr lvl="0" rtl="0">
              <a:spcBef>
                <a:spcPts val="0"/>
              </a:spcBef>
              <a:buClr>
                <a:schemeClr val="dk1"/>
              </a:buClr>
              <a:buSzPct val="110000"/>
              <a:buFont typeface="Arial"/>
              <a:buNone/>
            </a:pPr>
            <a:r>
              <a:rPr lang="en" sz="1800" dirty="0"/>
              <a:t>class Politician extends Person {</a:t>
            </a:r>
          </a:p>
          <a:p>
            <a:pPr lvl="0" rtl="0">
              <a:spcBef>
                <a:spcPts val="0"/>
              </a:spcBef>
              <a:buClr>
                <a:schemeClr val="dk1"/>
              </a:buClr>
              <a:buSzPct val="110000"/>
              <a:buFont typeface="Arial"/>
              <a:buNone/>
            </a:pPr>
            <a:r>
              <a:rPr lang="en" sz="1800" dirty="0"/>
              <a:t>	private Audience audience;</a:t>
            </a:r>
          </a:p>
          <a:p>
            <a:pPr lvl="0" rtl="0">
              <a:spcBef>
                <a:spcPts val="0"/>
              </a:spcBef>
              <a:buClr>
                <a:schemeClr val="dk1"/>
              </a:buClr>
              <a:buSzPct val="110000"/>
              <a:buFont typeface="Arial"/>
              <a:buNone/>
            </a:pPr>
            <a:endParaRPr sz="1800" dirty="0"/>
          </a:p>
          <a:p>
            <a:pPr lvl="0" rtl="0">
              <a:spcBef>
                <a:spcPts val="0"/>
              </a:spcBef>
              <a:buClr>
                <a:schemeClr val="dk1"/>
              </a:buClr>
              <a:buSzPct val="110000"/>
              <a:buFont typeface="Arial"/>
              <a:buNone/>
            </a:pPr>
            <a:r>
              <a:rPr lang="en" sz="1800" dirty="0"/>
              <a:t>	public String address() {</a:t>
            </a:r>
          </a:p>
          <a:p>
            <a:pPr marL="914400" lvl="0" indent="-69850" rtl="0">
              <a:spcBef>
                <a:spcPts val="0"/>
              </a:spcBef>
              <a:buClr>
                <a:schemeClr val="dk1"/>
              </a:buClr>
              <a:buSzPct val="110000"/>
              <a:buFont typeface="Arial"/>
              <a:buNone/>
            </a:pPr>
            <a:r>
              <a:rPr lang="en" sz="1800" dirty="0"/>
              <a:t>return audience.deliver(“passionate speech”);</a:t>
            </a:r>
          </a:p>
          <a:p>
            <a:pPr lvl="0" rtl="0">
              <a:spcBef>
                <a:spcPts val="0"/>
              </a:spcBef>
              <a:buClr>
                <a:schemeClr val="dk1"/>
              </a:buClr>
              <a:buSzPct val="110000"/>
              <a:buFont typeface="Arial"/>
              <a:buNone/>
            </a:pPr>
            <a:r>
              <a:rPr lang="en" sz="1800" dirty="0"/>
              <a:t>	}</a:t>
            </a:r>
          </a:p>
          <a:p>
            <a:pPr lvl="0" rtl="0">
              <a:spcBef>
                <a:spcPts val="0"/>
              </a:spcBef>
              <a:buClr>
                <a:schemeClr val="dk1"/>
              </a:buClr>
              <a:buSzPct val="110000"/>
              <a:buFont typeface="Arial"/>
              <a:buNone/>
            </a:pPr>
            <a:r>
              <a:rPr lang="en" sz="1800" dirty="0"/>
              <a:t>}</a:t>
            </a:r>
          </a:p>
          <a:p>
            <a:pPr lvl="0" indent="457200">
              <a:spcBef>
                <a:spcPts val="0"/>
              </a:spcBef>
              <a:buNone/>
            </a:pPr>
            <a:endParaRPr sz="1800" dirty="0"/>
          </a:p>
        </p:txBody>
      </p:sp>
      <p:sp>
        <p:nvSpPr>
          <p:cNvPr id="126" name="Shape 126"/>
          <p:cNvSpPr txBox="1">
            <a:spLocks noGrp="1"/>
          </p:cNvSpPr>
          <p:nvPr>
            <p:ph type="body" idx="4294967295"/>
          </p:nvPr>
        </p:nvSpPr>
        <p:spPr>
          <a:xfrm>
            <a:off x="5149850" y="1600200"/>
            <a:ext cx="3994150" cy="4967288"/>
          </a:xfrm>
          <a:prstGeom prst="rect">
            <a:avLst/>
          </a:prstGeom>
        </p:spPr>
        <p:txBody>
          <a:bodyPr lIns="91425" tIns="91425" rIns="91425" bIns="91425" anchor="t" anchorCtr="0">
            <a:noAutofit/>
          </a:bodyPr>
          <a:lstStyle/>
          <a:p>
            <a:pPr lvl="0" rtl="0">
              <a:spcBef>
                <a:spcPts val="0"/>
              </a:spcBef>
              <a:buNone/>
            </a:pPr>
            <a:r>
              <a:rPr lang="en" sz="1800" dirty="0"/>
              <a:t>class Form {</a:t>
            </a:r>
          </a:p>
          <a:p>
            <a:pPr lvl="0" rtl="0">
              <a:spcBef>
                <a:spcPts val="0"/>
              </a:spcBef>
              <a:buNone/>
            </a:pPr>
            <a:r>
              <a:rPr lang="en" sz="1800" dirty="0"/>
              <a:t>	public void autoComplete(Person person) {</a:t>
            </a:r>
          </a:p>
          <a:p>
            <a:pPr lvl="0" rtl="0">
              <a:spcBef>
                <a:spcPts val="0"/>
              </a:spcBef>
              <a:buNone/>
            </a:pPr>
            <a:r>
              <a:rPr lang="en" sz="1800" dirty="0"/>
              <a:t>		form.setAddress(person.address());</a:t>
            </a:r>
          </a:p>
          <a:p>
            <a:pPr lvl="0" rtl="0">
              <a:spcBef>
                <a:spcPts val="0"/>
              </a:spcBef>
              <a:buNone/>
            </a:pPr>
            <a:r>
              <a:rPr lang="en" sz="1800" dirty="0"/>
              <a:t>	}</a:t>
            </a:r>
          </a:p>
          <a:p>
            <a:pPr lvl="0" rtl="0">
              <a:spcBef>
                <a:spcPts val="0"/>
              </a:spcBef>
              <a:buNone/>
            </a:pPr>
            <a:endParaRPr sz="1800" dirty="0"/>
          </a:p>
          <a:p>
            <a:pPr lvl="0" rtl="0">
              <a:spcBef>
                <a:spcPts val="0"/>
              </a:spcBef>
              <a:buNone/>
            </a:pPr>
            <a:r>
              <a:rPr lang="en" sz="1800" dirty="0"/>
              <a:t>	public static void main(String[] args) {</a:t>
            </a:r>
          </a:p>
          <a:p>
            <a:pPr lvl="0" rtl="0">
              <a:spcBef>
                <a:spcPts val="0"/>
              </a:spcBef>
              <a:buNone/>
            </a:pPr>
            <a:r>
              <a:rPr lang="en" sz="1800" dirty="0"/>
              <a:t>		Form form  = new Form();</a:t>
            </a:r>
          </a:p>
          <a:p>
            <a:pPr lvl="0" rtl="0">
              <a:spcBef>
                <a:spcPts val="0"/>
              </a:spcBef>
              <a:buNone/>
            </a:pPr>
            <a:r>
              <a:rPr lang="en" sz="1800" dirty="0"/>
              <a:t>		form.autoComplete(new Politician());</a:t>
            </a:r>
          </a:p>
          <a:p>
            <a:pPr lvl="0" rtl="0">
              <a:spcBef>
                <a:spcPts val="0"/>
              </a:spcBef>
              <a:buNone/>
            </a:pPr>
            <a:r>
              <a:rPr lang="en" sz="1800" dirty="0"/>
              <a:t>	}</a:t>
            </a:r>
          </a:p>
          <a:p>
            <a:pPr lvl="0">
              <a:spcBef>
                <a:spcPts val="0"/>
              </a:spcBef>
              <a:buNone/>
            </a:pPr>
            <a:r>
              <a:rPr lang="en" sz="1800" dirty="0"/>
              <a:t>}</a:t>
            </a:r>
          </a:p>
        </p:txBody>
      </p:sp>
    </p:spTree>
    <p:extLst>
      <p:ext uri="{BB962C8B-B14F-4D97-AF65-F5344CB8AC3E}">
        <p14:creationId xmlns:p14="http://schemas.microsoft.com/office/powerpoint/2010/main" val="10318989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1000"/>
                                        <p:tgtEl>
                                          <p:spTgt spid="125"/>
                                        </p:tgtEl>
                                        <p:attrNameLst>
                                          <p:attrName>ppt_w</p:attrName>
                                        </p:attrNameLst>
                                      </p:cBhvr>
                                      <p:tavLst>
                                        <p:tav tm="0">
                                          <p:val>
                                            <p:strVal val="0"/>
                                          </p:val>
                                        </p:tav>
                                        <p:tav tm="100000">
                                          <p:val>
                                            <p:strVal val="#ppt_w"/>
                                          </p:val>
                                        </p:tav>
                                      </p:tavLst>
                                    </p:anim>
                                    <p:anim calcmode="lin" valueType="num">
                                      <p:cBhvr additive="base">
                                        <p:cTn id="8" dur="1000"/>
                                        <p:tgtEl>
                                          <p:spTgt spid="12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Conclusion for above example</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a:t>never violate an interface contract</a:t>
            </a:r>
          </a:p>
          <a:p>
            <a:pPr lvl="0" rtl="0">
              <a:spcBef>
                <a:spcPts val="0"/>
              </a:spcBef>
              <a:buNone/>
            </a:pPr>
            <a:endParaRPr sz="2400"/>
          </a:p>
          <a:p>
            <a:pPr marL="457200" lvl="0" indent="-381000" rtl="0">
              <a:spcBef>
                <a:spcPts val="0"/>
              </a:spcBef>
              <a:buSzPct val="100000"/>
            </a:pPr>
            <a:r>
              <a:rPr lang="en" sz="2400"/>
              <a:t>try to understand it first</a:t>
            </a:r>
          </a:p>
          <a:p>
            <a:pPr lvl="0" rtl="0">
              <a:spcBef>
                <a:spcPts val="0"/>
              </a:spcBef>
              <a:buNone/>
            </a:pPr>
            <a:endParaRPr sz="2400"/>
          </a:p>
          <a:p>
            <a:pPr marL="457200" lvl="0" indent="-381000" rtl="0">
              <a:spcBef>
                <a:spcPts val="0"/>
              </a:spcBef>
              <a:buSzPct val="100000"/>
            </a:pPr>
            <a:r>
              <a:rPr lang="en" sz="2400"/>
              <a:t>check twice how it’s being used</a:t>
            </a:r>
          </a:p>
          <a:p>
            <a:pPr lvl="0" rtl="0">
              <a:spcBef>
                <a:spcPts val="0"/>
              </a:spcBef>
              <a:buNone/>
            </a:pPr>
            <a:endParaRPr sz="2400"/>
          </a:p>
          <a:p>
            <a:pPr marL="457200" lvl="0" indent="-381000" rtl="0">
              <a:spcBef>
                <a:spcPts val="0"/>
              </a:spcBef>
              <a:buSzPct val="100000"/>
            </a:pPr>
            <a:r>
              <a:rPr lang="en" sz="2400"/>
              <a:t>be </a:t>
            </a:r>
            <a:r>
              <a:rPr lang="en" sz="2400" b="1"/>
              <a:t>very</a:t>
            </a:r>
            <a:r>
              <a:rPr lang="en" sz="2400"/>
              <a:t> meaningful in your interfaces so that no one should ever break them(check for Heteronyms as well)</a:t>
            </a:r>
          </a:p>
          <a:p>
            <a:pPr lvl="0">
              <a:spcBef>
                <a:spcPts val="0"/>
              </a:spcBef>
              <a:buNone/>
            </a:pPr>
            <a:endParaRPr/>
          </a:p>
        </p:txBody>
      </p:sp>
    </p:spTree>
    <p:extLst>
      <p:ext uri="{BB962C8B-B14F-4D97-AF65-F5344CB8AC3E}">
        <p14:creationId xmlns:p14="http://schemas.microsoft.com/office/powerpoint/2010/main" val="229969668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 Copyright 2012   </a:t>
            </a:r>
            <a:r>
              <a:rPr lang="en-US" b="1" smtClean="0">
                <a:solidFill>
                  <a:srgbClr val="212492"/>
                </a:solidFill>
                <a:latin typeface="Trebuchet MS"/>
              </a:rPr>
              <a:t>3PILLAR GLOBAL  </a:t>
            </a:r>
            <a:r>
              <a:rPr lang="en-US"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25</a:t>
            </a:fld>
            <a:endParaRPr lang="en-US"/>
          </a:p>
        </p:txBody>
      </p:sp>
      <p:pic>
        <p:nvPicPr>
          <p:cNvPr id="1026" name="Picture 2" descr="C:\Users\sumit.mathur\AppData\Local\Microsoft\Windows\INetCache\IE\CG3II5H8\bulb_o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422" y="1609293"/>
            <a:ext cx="3634444" cy="383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167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tint val="75000"/>
                  </a:prstClr>
                </a:solidFill>
              </a:rPr>
              <a:t>© Copyright 2012   </a:t>
            </a:r>
            <a:r>
              <a:rPr lang="en-US" b="1" smtClean="0">
                <a:solidFill>
                  <a:srgbClr val="212492"/>
                </a:solidFill>
                <a:latin typeface="Trebuchet MS"/>
              </a:rPr>
              <a:t>3PILLAR GLOBAL  </a:t>
            </a:r>
            <a:r>
              <a:rPr lang="en-US" smtClean="0">
                <a:solidFill>
                  <a:prstClr val="black">
                    <a:tint val="75000"/>
                  </a:prstClr>
                </a:solidFill>
              </a:rPr>
              <a:t>All rights reserved</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C3F30E4-165E-5D48-94E1-285BDED80538}" type="slidenum">
              <a:rPr lang="en-US" smtClean="0"/>
              <a:pPr/>
              <a:t>26</a:t>
            </a:fld>
            <a:endParaRPr lang="en-US"/>
          </a:p>
        </p:txBody>
      </p:sp>
      <p:pic>
        <p:nvPicPr>
          <p:cNvPr id="1030" name="Picture 6" descr="C:\Users\sumit.mathur\Desktop\Thank-you-pinned-no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176" y="1356043"/>
            <a:ext cx="4335648" cy="414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2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In plain English</a:t>
            </a:r>
          </a:p>
        </p:txBody>
      </p:sp>
      <p:sp>
        <p:nvSpPr>
          <p:cNvPr id="57" name="Shape 57"/>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Clr>
                <a:srgbClr val="333333"/>
              </a:buClr>
              <a:buSzPct val="100000"/>
              <a:buFont typeface="Verdana"/>
            </a:pPr>
            <a:r>
              <a:rPr lang="en" sz="2400">
                <a:solidFill>
                  <a:srgbClr val="333333"/>
                </a:solidFill>
                <a:highlight>
                  <a:srgbClr val="FFFFFF"/>
                </a:highlight>
              </a:rPr>
              <a:t>I have completed some code</a:t>
            </a:r>
          </a:p>
          <a:p>
            <a:pPr lvl="0" rtl="0">
              <a:spcBef>
                <a:spcPts val="0"/>
              </a:spcBef>
              <a:buNone/>
            </a:pPr>
            <a:r>
              <a:rPr lang="en" sz="2400">
                <a:solidFill>
                  <a:srgbClr val="333333"/>
                </a:solidFill>
                <a:highlight>
                  <a:srgbClr val="FFFFFF"/>
                </a:highlight>
              </a:rPr>
              <a:t>	</a:t>
            </a:r>
            <a:r>
              <a:rPr lang="en" sz="2400" b="1">
                <a:solidFill>
                  <a:srgbClr val="333333"/>
                </a:solidFill>
                <a:highlight>
                  <a:srgbClr val="FFFFFF"/>
                </a:highlight>
              </a:rPr>
              <a:t>OPEN to extension</a:t>
            </a:r>
            <a:r>
              <a:rPr lang="en" sz="2400">
                <a:solidFill>
                  <a:srgbClr val="333333"/>
                </a:solidFill>
                <a:highlight>
                  <a:srgbClr val="FFFFFF"/>
                </a:highlight>
              </a:rPr>
              <a:t>:</a:t>
            </a:r>
          </a:p>
          <a:p>
            <a:pPr marL="914400" lvl="1" indent="-228600" rtl="0">
              <a:spcBef>
                <a:spcPts val="0"/>
              </a:spcBef>
              <a:buClr>
                <a:srgbClr val="333333"/>
              </a:buClr>
              <a:buFont typeface="Verdana"/>
            </a:pPr>
            <a:r>
              <a:rPr lang="en">
                <a:solidFill>
                  <a:srgbClr val="333333"/>
                </a:solidFill>
                <a:highlight>
                  <a:srgbClr val="FFFFFF"/>
                </a:highlight>
              </a:rPr>
              <a:t>is it easy to add new functionality? can it be done as a “plugin”?</a:t>
            </a:r>
          </a:p>
          <a:p>
            <a:pPr marL="457200" lvl="0" indent="0" rtl="0">
              <a:spcBef>
                <a:spcPts val="0"/>
              </a:spcBef>
              <a:buNone/>
            </a:pPr>
            <a:r>
              <a:rPr lang="en" sz="2400" b="1">
                <a:solidFill>
                  <a:srgbClr val="333333"/>
                </a:solidFill>
                <a:highlight>
                  <a:srgbClr val="FFFFFF"/>
                </a:highlight>
              </a:rPr>
              <a:t>CLOSED to changes</a:t>
            </a:r>
            <a:r>
              <a:rPr lang="en" sz="2400">
                <a:solidFill>
                  <a:srgbClr val="333333"/>
                </a:solidFill>
                <a:highlight>
                  <a:srgbClr val="FFFFFF"/>
                </a:highlight>
              </a:rPr>
              <a:t>:</a:t>
            </a:r>
          </a:p>
          <a:p>
            <a:pPr marL="914400" lvl="1" indent="-381000" rtl="0">
              <a:spcBef>
                <a:spcPts val="0"/>
              </a:spcBef>
              <a:buClr>
                <a:srgbClr val="333333"/>
              </a:buClr>
              <a:buSzPct val="100000"/>
              <a:buFont typeface="Verdana"/>
            </a:pPr>
            <a:r>
              <a:rPr lang="en" sz="2400">
                <a:solidFill>
                  <a:srgbClr val="333333"/>
                </a:solidFill>
                <a:highlight>
                  <a:srgbClr val="FFFFFF"/>
                </a:highlight>
              </a:rPr>
              <a:t>am </a:t>
            </a:r>
            <a:r>
              <a:rPr lang="en">
                <a:solidFill>
                  <a:srgbClr val="333333"/>
                </a:solidFill>
                <a:highlight>
                  <a:srgbClr val="FFFFFF"/>
                </a:highlight>
              </a:rPr>
              <a:t>I</a:t>
            </a:r>
            <a:r>
              <a:rPr lang="en" sz="2400">
                <a:solidFill>
                  <a:srgbClr val="333333"/>
                </a:solidFill>
                <a:highlight>
                  <a:srgbClr val="FFFFFF"/>
                </a:highlight>
              </a:rPr>
              <a:t> confident that when releas</a:t>
            </a:r>
            <a:r>
              <a:rPr lang="en">
                <a:solidFill>
                  <a:srgbClr val="333333"/>
                </a:solidFill>
                <a:highlight>
                  <a:srgbClr val="FFFFFF"/>
                </a:highlight>
              </a:rPr>
              <a:t>ing</a:t>
            </a:r>
            <a:r>
              <a:rPr lang="en" sz="2400">
                <a:solidFill>
                  <a:srgbClr val="333333"/>
                </a:solidFill>
                <a:highlight>
                  <a:srgbClr val="FFFFFF"/>
                </a:highlight>
              </a:rPr>
              <a:t> it to the world </a:t>
            </a:r>
            <a:r>
              <a:rPr lang="en">
                <a:solidFill>
                  <a:srgbClr val="333333"/>
                </a:solidFill>
                <a:highlight>
                  <a:srgbClr val="FFFFFF"/>
                </a:highlight>
              </a:rPr>
              <a:t>I</a:t>
            </a:r>
            <a:r>
              <a:rPr lang="en" sz="2400">
                <a:solidFill>
                  <a:srgbClr val="333333"/>
                </a:solidFill>
                <a:highlight>
                  <a:srgbClr val="FFFFFF"/>
                </a:highlight>
              </a:rPr>
              <a:t> won</a:t>
            </a:r>
            <a:r>
              <a:rPr lang="en">
                <a:solidFill>
                  <a:srgbClr val="333333"/>
                </a:solidFill>
                <a:highlight>
                  <a:srgbClr val="FFFFFF"/>
                </a:highlight>
              </a:rPr>
              <a:t>’t change the design so that I break other’s code</a:t>
            </a:r>
            <a:r>
              <a:rPr lang="en" sz="2400">
                <a:solidFill>
                  <a:srgbClr val="333333"/>
                </a:solidFill>
                <a:highlight>
                  <a:srgbClr val="FFFFFF"/>
                </a:highlight>
              </a:rPr>
              <a:t>?</a:t>
            </a:r>
          </a:p>
        </p:txBody>
      </p:sp>
    </p:spTree>
    <p:extLst>
      <p:ext uri="{BB962C8B-B14F-4D97-AF65-F5344CB8AC3E}">
        <p14:creationId xmlns:p14="http://schemas.microsoft.com/office/powerpoint/2010/main" val="315132551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A picture worth a 1000 words</a:t>
            </a:r>
          </a:p>
        </p:txBody>
      </p:sp>
      <p:pic>
        <p:nvPicPr>
          <p:cNvPr id="64" name="Shape 64"/>
          <p:cNvPicPr preferRelativeResize="0"/>
          <p:nvPr/>
        </p:nvPicPr>
        <p:blipFill>
          <a:blip r:embed="rId3">
            <a:alphaModFix/>
          </a:blip>
          <a:stretch>
            <a:fillRect/>
          </a:stretch>
        </p:blipFill>
        <p:spPr>
          <a:xfrm>
            <a:off x="2107410" y="1510800"/>
            <a:ext cx="4929187" cy="5257800"/>
          </a:xfrm>
          <a:prstGeom prst="rect">
            <a:avLst/>
          </a:prstGeom>
          <a:noFill/>
          <a:ln>
            <a:noFill/>
          </a:ln>
        </p:spPr>
      </p:pic>
    </p:spTree>
    <p:extLst>
      <p:ext uri="{BB962C8B-B14F-4D97-AF65-F5344CB8AC3E}">
        <p14:creationId xmlns:p14="http://schemas.microsoft.com/office/powerpoint/2010/main" val="149030697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Why is it good?</a:t>
            </a:r>
          </a:p>
        </p:txBody>
      </p:sp>
      <p:sp>
        <p:nvSpPr>
          <p:cNvPr id="70" name="Shape 70"/>
          <p:cNvSpPr txBox="1">
            <a:spLocks noGrp="1"/>
          </p:cNvSpPr>
          <p:nvPr>
            <p:ph idx="1"/>
          </p:nvPr>
        </p:nvSpPr>
        <p:spPr>
          <a:prstGeom prst="rect">
            <a:avLst/>
          </a:prstGeom>
        </p:spPr>
        <p:txBody>
          <a:bodyPr lIns="91425" tIns="91425" rIns="91425" bIns="91425" anchor="t" anchorCtr="0">
            <a:noAutofit/>
          </a:bodyPr>
          <a:lstStyle/>
          <a:p>
            <a:pPr marL="457200" lvl="0" indent="-342900" rtl="0">
              <a:lnSpc>
                <a:spcPct val="136363"/>
              </a:lnSpc>
              <a:spcBef>
                <a:spcPts val="0"/>
              </a:spcBef>
              <a:spcAft>
                <a:spcPts val="800"/>
              </a:spcAft>
              <a:buClr>
                <a:srgbClr val="333333"/>
              </a:buClr>
              <a:buSzPct val="100000"/>
            </a:pPr>
            <a:r>
              <a:rPr lang="en" sz="1800">
                <a:solidFill>
                  <a:srgbClr val="333333"/>
                </a:solidFill>
                <a:highlight>
                  <a:srgbClr val="FFFFFF"/>
                </a:highlight>
              </a:rPr>
              <a:t>ensures (better) maintainability (costs)</a:t>
            </a:r>
          </a:p>
          <a:p>
            <a:pPr marL="914400" lvl="1" indent="-342900" rtl="0">
              <a:lnSpc>
                <a:spcPct val="136363"/>
              </a:lnSpc>
              <a:spcBef>
                <a:spcPts val="0"/>
              </a:spcBef>
              <a:spcAft>
                <a:spcPts val="800"/>
              </a:spcAft>
              <a:buSzPct val="100000"/>
            </a:pPr>
            <a:r>
              <a:rPr lang="en" sz="1800">
                <a:solidFill>
                  <a:srgbClr val="222222"/>
                </a:solidFill>
                <a:highlight>
                  <a:srgbClr val="FFFFFF"/>
                </a:highlight>
              </a:rPr>
              <a:t>once entities are tested there is not mandatory to invest time into regression when adding new functionalities</a:t>
            </a:r>
          </a:p>
          <a:p>
            <a:pPr marL="457200" lvl="0" indent="0" rtl="0">
              <a:lnSpc>
                <a:spcPct val="136363"/>
              </a:lnSpc>
              <a:spcBef>
                <a:spcPts val="0"/>
              </a:spcBef>
              <a:spcAft>
                <a:spcPts val="800"/>
              </a:spcAft>
              <a:buNone/>
            </a:pPr>
            <a:endParaRPr sz="1800">
              <a:solidFill>
                <a:srgbClr val="222222"/>
              </a:solidFill>
              <a:highlight>
                <a:srgbClr val="FFFFFF"/>
              </a:highlight>
            </a:endParaRPr>
          </a:p>
          <a:p>
            <a:pPr marL="457200" lvl="0" indent="-342900" rtl="0">
              <a:lnSpc>
                <a:spcPct val="136363"/>
              </a:lnSpc>
              <a:spcBef>
                <a:spcPts val="0"/>
              </a:spcBef>
              <a:spcAft>
                <a:spcPts val="800"/>
              </a:spcAft>
              <a:buClr>
                <a:srgbClr val="333333"/>
              </a:buClr>
              <a:buSzPct val="100000"/>
            </a:pPr>
            <a:r>
              <a:rPr lang="en" sz="1800">
                <a:solidFill>
                  <a:srgbClr val="333333"/>
                </a:solidFill>
                <a:highlight>
                  <a:srgbClr val="FFFFFF"/>
                </a:highlight>
              </a:rPr>
              <a:t>extensibility </a:t>
            </a:r>
          </a:p>
          <a:p>
            <a:pPr marL="914400" lvl="1" indent="-342900" rtl="0">
              <a:lnSpc>
                <a:spcPct val="136363"/>
              </a:lnSpc>
              <a:spcBef>
                <a:spcPts val="0"/>
              </a:spcBef>
              <a:spcAft>
                <a:spcPts val="800"/>
              </a:spcAft>
              <a:buSzPct val="100000"/>
            </a:pPr>
            <a:r>
              <a:rPr lang="en" sz="1800">
                <a:solidFill>
                  <a:srgbClr val="333333"/>
                </a:solidFill>
                <a:highlight>
                  <a:srgbClr val="FFFFFF"/>
                </a:highlight>
              </a:rPr>
              <a:t>adding new features right away</a:t>
            </a:r>
          </a:p>
        </p:txBody>
      </p:sp>
    </p:spTree>
    <p:extLst>
      <p:ext uri="{BB962C8B-B14F-4D97-AF65-F5344CB8AC3E}">
        <p14:creationId xmlns:p14="http://schemas.microsoft.com/office/powerpoint/2010/main" val="51357370"/>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Good Example </a:t>
            </a:r>
          </a:p>
        </p:txBody>
      </p:sp>
      <p:sp>
        <p:nvSpPr>
          <p:cNvPr id="76" name="Shape 76"/>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600" dirty="0">
                <a:solidFill>
                  <a:schemeClr val="dk2"/>
                </a:solidFill>
              </a:rPr>
              <a:t>public</a:t>
            </a:r>
            <a:r>
              <a:rPr lang="en" sz="1600" dirty="0"/>
              <a:t> </a:t>
            </a:r>
            <a:r>
              <a:rPr lang="en" sz="1600" dirty="0">
                <a:solidFill>
                  <a:schemeClr val="dk2"/>
                </a:solidFill>
              </a:rPr>
              <a:t>class</a:t>
            </a:r>
            <a:r>
              <a:rPr lang="en" sz="1600" dirty="0"/>
              <a:t> </a:t>
            </a:r>
            <a:r>
              <a:rPr lang="en" sz="1600" dirty="0">
                <a:solidFill>
                  <a:srgbClr val="2B91AF"/>
                </a:solidFill>
              </a:rPr>
              <a:t>Shop</a:t>
            </a:r>
            <a:r>
              <a:rPr lang="en" sz="1600" dirty="0"/>
              <a:t> {</a:t>
            </a:r>
          </a:p>
          <a:p>
            <a:pPr lvl="0" rtl="0">
              <a:spcBef>
                <a:spcPts val="0"/>
              </a:spcBef>
              <a:buClr>
                <a:schemeClr val="dk1"/>
              </a:buClr>
              <a:buSzPct val="91666"/>
              <a:buFont typeface="Arial"/>
              <a:buNone/>
            </a:pPr>
            <a:r>
              <a:rPr lang="en" sz="1600" dirty="0"/>
              <a:t>	public void sell(</a:t>
            </a:r>
            <a:r>
              <a:rPr lang="en" sz="1600" dirty="0">
                <a:solidFill>
                  <a:srgbClr val="2B91AF"/>
                </a:solidFill>
              </a:rPr>
              <a:t>Client</a:t>
            </a:r>
            <a:r>
              <a:rPr lang="en" sz="1600" dirty="0"/>
              <a:t> client, </a:t>
            </a:r>
            <a:r>
              <a:rPr lang="en" sz="1600" dirty="0">
                <a:solidFill>
                  <a:srgbClr val="2B91AF"/>
                </a:solidFill>
              </a:rPr>
              <a:t>Product</a:t>
            </a:r>
            <a:r>
              <a:rPr lang="en" sz="1600" dirty="0"/>
              <a:t> product, </a:t>
            </a:r>
            <a:r>
              <a:rPr lang="en" sz="1600" dirty="0">
                <a:solidFill>
                  <a:srgbClr val="6AA84F"/>
                </a:solidFill>
              </a:rPr>
              <a:t>PaymentProvider paymentProvider</a:t>
            </a:r>
            <a:r>
              <a:rPr lang="en" sz="1600" dirty="0"/>
              <a:t>) {	</a:t>
            </a:r>
          </a:p>
          <a:p>
            <a:pPr marL="457200" lvl="0" indent="387350" rtl="0">
              <a:spcBef>
                <a:spcPts val="0"/>
              </a:spcBef>
              <a:buClr>
                <a:schemeClr val="dk1"/>
              </a:buClr>
              <a:buSzPct val="91666"/>
              <a:buFont typeface="Arial"/>
              <a:buNone/>
            </a:pPr>
            <a:r>
              <a:rPr lang="en" sz="1600" dirty="0">
                <a:solidFill>
                  <a:srgbClr val="D9D9D9"/>
                </a:solidFill>
              </a:rPr>
              <a:t>if (warehouse.has(product)) {</a:t>
            </a:r>
          </a:p>
          <a:p>
            <a:pPr marL="457200" lvl="0" indent="387350" rtl="0">
              <a:spcBef>
                <a:spcPts val="0"/>
              </a:spcBef>
              <a:buClr>
                <a:schemeClr val="dk1"/>
              </a:buClr>
              <a:buSzPct val="91666"/>
              <a:buFont typeface="Arial"/>
              <a:buNone/>
            </a:pPr>
            <a:r>
              <a:rPr lang="en" sz="1600" dirty="0">
                <a:solidFill>
                  <a:srgbClr val="D9D9D9"/>
                </a:solidFill>
              </a:rPr>
              <a:t>	long productPrice = product.getCost();</a:t>
            </a:r>
          </a:p>
          <a:p>
            <a:pPr marL="914400" lvl="0" indent="387350" rtl="0">
              <a:spcBef>
                <a:spcPts val="0"/>
              </a:spcBef>
              <a:buClr>
                <a:schemeClr val="dk1"/>
              </a:buClr>
              <a:buSzPct val="91666"/>
              <a:buFont typeface="Arial"/>
              <a:buNone/>
            </a:pPr>
            <a:r>
              <a:rPr lang="en" sz="1600" dirty="0">
                <a:solidFill>
                  <a:srgbClr val="D9D9D9"/>
                </a:solidFill>
              </a:rPr>
              <a:t>if (client.hasMoney(productPrice)) {</a:t>
            </a:r>
          </a:p>
          <a:p>
            <a:pPr marL="1371600" lvl="0" indent="-69850" rtl="0">
              <a:spcBef>
                <a:spcPts val="0"/>
              </a:spcBef>
              <a:buClr>
                <a:schemeClr val="dk1"/>
              </a:buClr>
              <a:buSzPct val="110000"/>
              <a:buFont typeface="Arial"/>
              <a:buNone/>
            </a:pPr>
            <a:r>
              <a:rPr lang="en" sz="1600" dirty="0">
                <a:solidFill>
                  <a:schemeClr val="accent5"/>
                </a:solidFill>
              </a:rPr>
              <a:t>/**  paymentProvider can be anything (i.e. Paypal,Webmoney, etc) as long as implements PaymentProvider interface */ </a:t>
            </a:r>
          </a:p>
          <a:p>
            <a:pPr marL="457200" lvl="0" indent="387350" rtl="0">
              <a:spcBef>
                <a:spcPts val="0"/>
              </a:spcBef>
              <a:buClr>
                <a:schemeClr val="dk1"/>
              </a:buClr>
              <a:buSzPct val="110000"/>
              <a:buFont typeface="Arial"/>
              <a:buNone/>
            </a:pPr>
            <a:r>
              <a:rPr lang="en" sz="1600" dirty="0"/>
              <a:t>		client.charge(productPrice, </a:t>
            </a:r>
            <a:r>
              <a:rPr lang="en" sz="1600" dirty="0">
                <a:solidFill>
                  <a:schemeClr val="accent1"/>
                </a:solidFill>
              </a:rPr>
              <a:t>paymentProvider</a:t>
            </a:r>
            <a:r>
              <a:rPr lang="en" sz="1600" dirty="0"/>
              <a:t>);</a:t>
            </a:r>
          </a:p>
          <a:p>
            <a:pPr marL="457200" lvl="0" indent="387350" rtl="0">
              <a:spcBef>
                <a:spcPts val="0"/>
              </a:spcBef>
              <a:buClr>
                <a:schemeClr val="dk1"/>
              </a:buClr>
              <a:buSzPct val="91666"/>
              <a:buFont typeface="Arial"/>
              <a:buNone/>
            </a:pPr>
            <a:r>
              <a:rPr lang="en" sz="1600" dirty="0"/>
              <a:t>		</a:t>
            </a:r>
            <a:r>
              <a:rPr lang="en" sz="1600" dirty="0">
                <a:solidFill>
                  <a:srgbClr val="D9D9D9"/>
                </a:solidFill>
              </a:rPr>
              <a:t>shipment.perform(client, product);</a:t>
            </a:r>
          </a:p>
          <a:p>
            <a:pPr marL="457200" lvl="0" indent="387350" rtl="0">
              <a:spcBef>
                <a:spcPts val="0"/>
              </a:spcBef>
              <a:buClr>
                <a:schemeClr val="dk1"/>
              </a:buClr>
              <a:buSzPct val="91666"/>
              <a:buFont typeface="Arial"/>
              <a:buNone/>
            </a:pPr>
            <a:r>
              <a:rPr lang="en" sz="1600" dirty="0">
                <a:solidFill>
                  <a:srgbClr val="D9D9D9"/>
                </a:solidFill>
              </a:rPr>
              <a:t>	}</a:t>
            </a:r>
          </a:p>
          <a:p>
            <a:pPr marL="457200" lvl="0" indent="387350" rtl="0">
              <a:spcBef>
                <a:spcPts val="0"/>
              </a:spcBef>
              <a:buClr>
                <a:schemeClr val="dk1"/>
              </a:buClr>
              <a:buSzPct val="91666"/>
              <a:buFont typeface="Arial"/>
              <a:buNone/>
            </a:pPr>
            <a:r>
              <a:rPr lang="en" sz="1600" dirty="0">
                <a:solidFill>
                  <a:srgbClr val="D9D9D9"/>
                </a:solidFill>
              </a:rPr>
              <a:t>}		</a:t>
            </a:r>
          </a:p>
          <a:p>
            <a:pPr lvl="0" rtl="0">
              <a:spcBef>
                <a:spcPts val="0"/>
              </a:spcBef>
              <a:buClr>
                <a:schemeClr val="dk1"/>
              </a:buClr>
              <a:buSzPct val="91666"/>
              <a:buFont typeface="Arial"/>
              <a:buNone/>
            </a:pPr>
            <a:r>
              <a:rPr lang="en" sz="1600" dirty="0"/>
              <a:t>	}</a:t>
            </a:r>
          </a:p>
          <a:p>
            <a:pPr lvl="0" rtl="0">
              <a:spcBef>
                <a:spcPts val="0"/>
              </a:spcBef>
              <a:buClr>
                <a:schemeClr val="dk1"/>
              </a:buClr>
              <a:buSzPct val="91666"/>
              <a:buFont typeface="Arial"/>
              <a:buNone/>
            </a:pPr>
            <a:r>
              <a:rPr lang="en" sz="1600" dirty="0"/>
              <a:t>}</a:t>
            </a:r>
          </a:p>
          <a:p>
            <a:pPr lvl="0">
              <a:spcBef>
                <a:spcPts val="0"/>
              </a:spcBef>
              <a:buNone/>
            </a:pPr>
            <a:endParaRPr sz="1600" dirty="0"/>
          </a:p>
        </p:txBody>
      </p:sp>
    </p:spTree>
    <p:extLst>
      <p:ext uri="{BB962C8B-B14F-4D97-AF65-F5344CB8AC3E}">
        <p14:creationId xmlns:p14="http://schemas.microsoft.com/office/powerpoint/2010/main" val="423025392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Good Example continued</a:t>
            </a:r>
          </a:p>
        </p:txBody>
      </p:sp>
      <p:sp>
        <p:nvSpPr>
          <p:cNvPr id="82" name="Shape 82"/>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solidFill>
                  <a:schemeClr val="dk2"/>
                </a:solidFill>
              </a:rPr>
              <a:t>public</a:t>
            </a:r>
            <a:r>
              <a:rPr lang="en" sz="1200"/>
              <a:t> </a:t>
            </a:r>
            <a:r>
              <a:rPr lang="en" sz="1200">
                <a:solidFill>
                  <a:schemeClr val="dk2"/>
                </a:solidFill>
              </a:rPr>
              <a:t>interface</a:t>
            </a:r>
            <a:r>
              <a:rPr lang="en" sz="1200"/>
              <a:t> </a:t>
            </a:r>
            <a:r>
              <a:rPr lang="en" sz="1200">
                <a:solidFill>
                  <a:srgbClr val="2B91AF"/>
                </a:solidFill>
              </a:rPr>
              <a:t>PaymentProvider</a:t>
            </a:r>
            <a:r>
              <a:rPr lang="en" sz="1200"/>
              <a:t> {</a:t>
            </a:r>
          </a:p>
          <a:p>
            <a:pPr lvl="0" rtl="0">
              <a:spcBef>
                <a:spcPts val="0"/>
              </a:spcBef>
              <a:buClr>
                <a:schemeClr val="dk1"/>
              </a:buClr>
              <a:buSzPct val="91666"/>
              <a:buFont typeface="Arial"/>
              <a:buNone/>
            </a:pPr>
            <a:r>
              <a:rPr lang="en" sz="1200"/>
              <a:t>	void pay(long amount);</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solidFill>
                  <a:schemeClr val="dk2"/>
                </a:solidFill>
              </a:rPr>
              <a:t>public</a:t>
            </a:r>
            <a:r>
              <a:rPr lang="en" sz="1200"/>
              <a:t> </a:t>
            </a:r>
            <a:r>
              <a:rPr lang="en" sz="1200">
                <a:solidFill>
                  <a:schemeClr val="dk2"/>
                </a:solidFill>
              </a:rPr>
              <a:t>class</a:t>
            </a:r>
            <a:r>
              <a:rPr lang="en" sz="1200"/>
              <a:t> </a:t>
            </a:r>
            <a:r>
              <a:rPr lang="en" sz="1200">
                <a:solidFill>
                  <a:srgbClr val="2B91AF"/>
                </a:solidFill>
              </a:rPr>
              <a:t>PaypalPaymentProvider</a:t>
            </a:r>
            <a:r>
              <a:rPr lang="en" sz="1200"/>
              <a:t> implements </a:t>
            </a:r>
            <a:r>
              <a:rPr lang="en" sz="1200">
                <a:solidFill>
                  <a:srgbClr val="2B91AF"/>
                </a:solidFill>
              </a:rPr>
              <a:t>PaymentProvider</a:t>
            </a:r>
            <a:r>
              <a:rPr lang="en" sz="1200"/>
              <a:t> {</a:t>
            </a:r>
          </a:p>
          <a:p>
            <a:pPr lvl="0" rtl="0">
              <a:spcBef>
                <a:spcPts val="0"/>
              </a:spcBef>
              <a:buClr>
                <a:schemeClr val="dk1"/>
              </a:buClr>
              <a:buSzPct val="91666"/>
              <a:buFont typeface="Arial"/>
              <a:buNone/>
            </a:pPr>
            <a:r>
              <a:rPr lang="en" sz="1200"/>
              <a:t>	void pay(long amount) {</a:t>
            </a:r>
          </a:p>
          <a:p>
            <a:pPr lvl="0" rtl="0">
              <a:spcBef>
                <a:spcPts val="0"/>
              </a:spcBef>
              <a:buClr>
                <a:schemeClr val="dk1"/>
              </a:buClr>
              <a:buSzPct val="91666"/>
              <a:buFont typeface="Arial"/>
              <a:buNone/>
            </a:pPr>
            <a:r>
              <a:rPr lang="en" sz="1200"/>
              <a:t>		// do whatever it takes to make a payment via Paypal</a:t>
            </a:r>
          </a:p>
          <a:p>
            <a:pPr lvl="0" rtl="0">
              <a:spcBef>
                <a:spcPts val="0"/>
              </a:spcBef>
              <a:buClr>
                <a:schemeClr val="dk1"/>
              </a:buClr>
              <a:buSzPct val="91666"/>
              <a:buFont typeface="Arial"/>
              <a:buNone/>
            </a:pPr>
            <a:r>
              <a:rPr lang="en" sz="1200"/>
              <a:t>	}</a:t>
            </a:r>
          </a:p>
          <a:p>
            <a:pPr lvl="0" rtl="0">
              <a:spcBef>
                <a:spcPts val="0"/>
              </a:spcBef>
              <a:buNone/>
            </a:pPr>
            <a:r>
              <a:rPr lang="en" sz="1200"/>
              <a:t>}</a:t>
            </a:r>
          </a:p>
          <a:p>
            <a:pPr lvl="0" rtl="0">
              <a:spcBef>
                <a:spcPts val="0"/>
              </a:spcBef>
              <a:buNone/>
            </a:pPr>
            <a:r>
              <a:rPr lang="en" sz="1200">
                <a:solidFill>
                  <a:schemeClr val="accent5"/>
                </a:solidFill>
              </a:rPr>
              <a:t>// so if one day I would like to add another payment provider without breaking the existing code</a:t>
            </a:r>
          </a:p>
          <a:p>
            <a:pPr lvl="0" rtl="0">
              <a:spcBef>
                <a:spcPts val="0"/>
              </a:spcBef>
              <a:buNone/>
            </a:pPr>
            <a:r>
              <a:rPr lang="en" sz="1200">
                <a:solidFill>
                  <a:schemeClr val="dk2"/>
                </a:solidFill>
              </a:rPr>
              <a:t>public</a:t>
            </a:r>
            <a:r>
              <a:rPr lang="en" sz="1200"/>
              <a:t> </a:t>
            </a:r>
            <a:r>
              <a:rPr lang="en" sz="1200">
                <a:solidFill>
                  <a:schemeClr val="dk2"/>
                </a:solidFill>
              </a:rPr>
              <a:t>class</a:t>
            </a:r>
            <a:r>
              <a:rPr lang="en" sz="1200"/>
              <a:t> </a:t>
            </a:r>
            <a:r>
              <a:rPr lang="en" sz="1200">
                <a:solidFill>
                  <a:srgbClr val="2B91AF"/>
                </a:solidFill>
              </a:rPr>
              <a:t>WebmoneyPaymentProvider</a:t>
            </a:r>
            <a:r>
              <a:rPr lang="en" sz="1200"/>
              <a:t> implements </a:t>
            </a:r>
            <a:r>
              <a:rPr lang="en" sz="1200">
                <a:solidFill>
                  <a:srgbClr val="2B91AF"/>
                </a:solidFill>
              </a:rPr>
              <a:t>PaymentProvider</a:t>
            </a:r>
            <a:r>
              <a:rPr lang="en" sz="1200"/>
              <a:t> {</a:t>
            </a:r>
          </a:p>
          <a:p>
            <a:pPr lvl="0" rtl="0">
              <a:spcBef>
                <a:spcPts val="0"/>
              </a:spcBef>
              <a:buNone/>
            </a:pPr>
            <a:r>
              <a:rPr lang="en" sz="1200"/>
              <a:t>	void pay(long amount) {</a:t>
            </a:r>
          </a:p>
          <a:p>
            <a:pPr lvl="0" rtl="0">
              <a:spcBef>
                <a:spcPts val="0"/>
              </a:spcBef>
              <a:buNone/>
            </a:pPr>
            <a:r>
              <a:rPr lang="en" sz="1200"/>
              <a:t>		// do whatever it takes to make a payment via Webmoney</a:t>
            </a:r>
          </a:p>
          <a:p>
            <a:pPr lvl="0" rtl="0">
              <a:spcBef>
                <a:spcPts val="0"/>
              </a:spcBef>
              <a:buNone/>
            </a:pPr>
            <a:r>
              <a:rPr lang="en" sz="1200"/>
              <a:t>	}</a:t>
            </a:r>
          </a:p>
          <a:p>
            <a:pPr lvl="0">
              <a:spcBef>
                <a:spcPts val="0"/>
              </a:spcBef>
              <a:buClr>
                <a:schemeClr val="dk1"/>
              </a:buClr>
              <a:buSzPct val="91666"/>
              <a:buFont typeface="Arial"/>
              <a:buNone/>
            </a:pPr>
            <a:r>
              <a:rPr lang="en" sz="1200"/>
              <a:t>}</a:t>
            </a:r>
          </a:p>
        </p:txBody>
      </p:sp>
    </p:spTree>
    <p:extLst>
      <p:ext uri="{BB962C8B-B14F-4D97-AF65-F5344CB8AC3E}">
        <p14:creationId xmlns:p14="http://schemas.microsoft.com/office/powerpoint/2010/main" val="332210290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The Bad example</a:t>
            </a:r>
          </a:p>
        </p:txBody>
      </p:sp>
      <p:sp>
        <p:nvSpPr>
          <p:cNvPr id="88" name="Shape 88"/>
          <p:cNvSpPr txBox="1">
            <a:spLocks noGrp="1"/>
          </p:cNvSpPr>
          <p:nvPr>
            <p:ph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solidFill>
                  <a:schemeClr val="dk2"/>
                </a:solidFill>
              </a:rPr>
              <a:t>public</a:t>
            </a:r>
            <a:r>
              <a:rPr lang="en" sz="1200"/>
              <a:t> </a:t>
            </a:r>
            <a:r>
              <a:rPr lang="en" sz="1200">
                <a:solidFill>
                  <a:schemeClr val="dk2"/>
                </a:solidFill>
              </a:rPr>
              <a:t>class</a:t>
            </a:r>
            <a:r>
              <a:rPr lang="en" sz="1200"/>
              <a:t> </a:t>
            </a:r>
            <a:r>
              <a:rPr lang="en" sz="1200">
                <a:solidFill>
                  <a:srgbClr val="2B91AF"/>
                </a:solidFill>
              </a:rPr>
              <a:t>Shop</a:t>
            </a:r>
            <a:r>
              <a:rPr lang="en" sz="1200"/>
              <a:t> {</a:t>
            </a:r>
          </a:p>
          <a:p>
            <a:pPr lvl="0" rtl="0">
              <a:spcBef>
                <a:spcPts val="0"/>
              </a:spcBef>
              <a:buClr>
                <a:schemeClr val="dk1"/>
              </a:buClr>
              <a:buSzPct val="91666"/>
              <a:buFont typeface="Arial"/>
              <a:buNone/>
            </a:pPr>
            <a:r>
              <a:rPr lang="en" sz="1200"/>
              <a:t>	public void sell(</a:t>
            </a:r>
            <a:r>
              <a:rPr lang="en" sz="1200">
                <a:solidFill>
                  <a:srgbClr val="2B91AF"/>
                </a:solidFill>
              </a:rPr>
              <a:t>Client</a:t>
            </a:r>
            <a:r>
              <a:rPr lang="en" sz="1200"/>
              <a:t> client, </a:t>
            </a:r>
            <a:r>
              <a:rPr lang="en" sz="1200">
                <a:solidFill>
                  <a:srgbClr val="2B91AF"/>
                </a:solidFill>
              </a:rPr>
              <a:t>Product</a:t>
            </a:r>
            <a:r>
              <a:rPr lang="en" sz="1200"/>
              <a:t> product, </a:t>
            </a:r>
            <a:r>
              <a:rPr lang="en" sz="1200">
                <a:solidFill>
                  <a:srgbClr val="6AA84F"/>
                </a:solidFill>
              </a:rPr>
              <a:t>PaypalPaymentProvider paypalPaymentProvider</a:t>
            </a:r>
            <a:r>
              <a:rPr lang="en" sz="1200"/>
              <a:t>) {	</a:t>
            </a:r>
          </a:p>
          <a:p>
            <a:pPr marL="457200" lvl="0" indent="387350" rtl="0">
              <a:spcBef>
                <a:spcPts val="0"/>
              </a:spcBef>
              <a:buClr>
                <a:schemeClr val="dk1"/>
              </a:buClr>
              <a:buSzPct val="91666"/>
              <a:buFont typeface="Arial"/>
              <a:buNone/>
            </a:pPr>
            <a:r>
              <a:rPr lang="en" sz="1200">
                <a:solidFill>
                  <a:srgbClr val="D9D9D9"/>
                </a:solidFill>
              </a:rPr>
              <a:t>if (warehouse.has(product)) {</a:t>
            </a:r>
          </a:p>
          <a:p>
            <a:pPr marL="457200" lvl="0" indent="387350" rtl="0">
              <a:spcBef>
                <a:spcPts val="0"/>
              </a:spcBef>
              <a:buClr>
                <a:schemeClr val="dk1"/>
              </a:buClr>
              <a:buSzPct val="91666"/>
              <a:buFont typeface="Arial"/>
              <a:buNone/>
            </a:pPr>
            <a:r>
              <a:rPr lang="en" sz="1200">
                <a:solidFill>
                  <a:srgbClr val="D9D9D9"/>
                </a:solidFill>
              </a:rPr>
              <a:t>	long productPrice = product.getCost();</a:t>
            </a:r>
          </a:p>
          <a:p>
            <a:pPr marL="914400" lvl="0" indent="387350" rtl="0">
              <a:spcBef>
                <a:spcPts val="0"/>
              </a:spcBef>
              <a:buClr>
                <a:schemeClr val="dk1"/>
              </a:buClr>
              <a:buSzPct val="91666"/>
              <a:buFont typeface="Arial"/>
              <a:buNone/>
            </a:pPr>
            <a:r>
              <a:rPr lang="en" sz="1200">
                <a:solidFill>
                  <a:srgbClr val="D9D9D9"/>
                </a:solidFill>
              </a:rPr>
              <a:t>if (client.hasMoney(productPrice)) {</a:t>
            </a:r>
          </a:p>
          <a:p>
            <a:pPr marL="1371600" lvl="0" indent="387350" rtl="0">
              <a:spcBef>
                <a:spcPts val="0"/>
              </a:spcBef>
              <a:buClr>
                <a:schemeClr val="dk1"/>
              </a:buClr>
              <a:buSzPct val="110000"/>
              <a:buFont typeface="Arial"/>
              <a:buNone/>
            </a:pPr>
            <a:r>
              <a:rPr lang="en" sz="1000">
                <a:solidFill>
                  <a:srgbClr val="FF0000"/>
                </a:solidFill>
              </a:rPr>
              <a:t>/**  now you’re screwed when adding new payment providers :-) */ </a:t>
            </a:r>
          </a:p>
          <a:p>
            <a:pPr marL="457200" lvl="0" indent="387350" rtl="0">
              <a:spcBef>
                <a:spcPts val="0"/>
              </a:spcBef>
              <a:buClr>
                <a:schemeClr val="dk1"/>
              </a:buClr>
              <a:buSzPct val="110000"/>
              <a:buFont typeface="Arial"/>
              <a:buNone/>
            </a:pPr>
            <a:r>
              <a:rPr lang="en" sz="1000"/>
              <a:t>		</a:t>
            </a:r>
            <a:r>
              <a:rPr lang="en" sz="1200"/>
              <a:t>client.charge(productPrice, </a:t>
            </a:r>
            <a:r>
              <a:rPr lang="en" sz="1200">
                <a:solidFill>
                  <a:schemeClr val="accent1"/>
                </a:solidFill>
              </a:rPr>
              <a:t>paypalPaymentProvider</a:t>
            </a:r>
            <a:r>
              <a:rPr lang="en" sz="1200"/>
              <a:t>);</a:t>
            </a:r>
          </a:p>
          <a:p>
            <a:pPr marL="457200" lvl="0" indent="387350" rtl="0">
              <a:spcBef>
                <a:spcPts val="0"/>
              </a:spcBef>
              <a:buClr>
                <a:schemeClr val="dk1"/>
              </a:buClr>
              <a:buSzPct val="91666"/>
              <a:buFont typeface="Arial"/>
              <a:buNone/>
            </a:pPr>
            <a:r>
              <a:rPr lang="en" sz="1200"/>
              <a:t>		</a:t>
            </a:r>
            <a:r>
              <a:rPr lang="en" sz="1200">
                <a:solidFill>
                  <a:srgbClr val="D9D9D9"/>
                </a:solidFill>
              </a:rPr>
              <a:t>shipment.perform(client, product);</a:t>
            </a:r>
          </a:p>
          <a:p>
            <a:pPr marL="457200" lvl="0" indent="387350" rtl="0">
              <a:spcBef>
                <a:spcPts val="0"/>
              </a:spcBef>
              <a:buClr>
                <a:schemeClr val="dk1"/>
              </a:buClr>
              <a:buSzPct val="91666"/>
              <a:buFont typeface="Arial"/>
              <a:buNone/>
            </a:pPr>
            <a:r>
              <a:rPr lang="en" sz="1200">
                <a:solidFill>
                  <a:srgbClr val="D9D9D9"/>
                </a:solidFill>
              </a:rPr>
              <a:t>	}</a:t>
            </a:r>
          </a:p>
          <a:p>
            <a:pPr marL="457200" lvl="0" indent="387350" rtl="0">
              <a:spcBef>
                <a:spcPts val="0"/>
              </a:spcBef>
              <a:buClr>
                <a:schemeClr val="dk1"/>
              </a:buClr>
              <a:buSzPct val="91666"/>
              <a:buFont typeface="Arial"/>
              <a:buNone/>
            </a:pPr>
            <a:r>
              <a:rPr lang="en" sz="1200">
                <a:solidFill>
                  <a:srgbClr val="D9D9D9"/>
                </a:solidFill>
              </a:rPr>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lvl="0">
              <a:spcBef>
                <a:spcPts val="0"/>
              </a:spcBef>
              <a:buClr>
                <a:schemeClr val="dk1"/>
              </a:buClr>
              <a:buSzPct val="137500"/>
              <a:buFont typeface="Arial"/>
              <a:buNone/>
            </a:pPr>
            <a:endParaRPr sz="800">
              <a:solidFill>
                <a:schemeClr val="dk2"/>
              </a:solidFill>
            </a:endParaRPr>
          </a:p>
        </p:txBody>
      </p:sp>
    </p:spTree>
    <p:extLst>
      <p:ext uri="{BB962C8B-B14F-4D97-AF65-F5344CB8AC3E}">
        <p14:creationId xmlns:p14="http://schemas.microsoft.com/office/powerpoint/2010/main" val="2599924157"/>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So the key is to ...</a:t>
            </a:r>
          </a:p>
        </p:txBody>
      </p:sp>
      <p:sp>
        <p:nvSpPr>
          <p:cNvPr id="94" name="Shape 94"/>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a:t>abstract as much as possible </a:t>
            </a:r>
            <a:r>
              <a:rPr lang="en" sz="2400" b="1"/>
              <a:t>WHEN</a:t>
            </a:r>
            <a:r>
              <a:rPr lang="en" sz="2400"/>
              <a:t> possible</a:t>
            </a:r>
          </a:p>
          <a:p>
            <a:pPr lvl="0" rtl="0">
              <a:spcBef>
                <a:spcPts val="0"/>
              </a:spcBef>
              <a:buNone/>
            </a:pPr>
            <a:endParaRPr sz="2400"/>
          </a:p>
          <a:p>
            <a:pPr marL="457200" lvl="0" indent="-381000" rtl="0">
              <a:spcBef>
                <a:spcPts val="0"/>
              </a:spcBef>
              <a:buSzPct val="100000"/>
            </a:pPr>
            <a:r>
              <a:rPr lang="en" sz="2400"/>
              <a:t>think ahead of what users may need from you when dealing with your code/library/service</a:t>
            </a:r>
          </a:p>
          <a:p>
            <a:pPr lvl="0" rtl="0">
              <a:spcBef>
                <a:spcPts val="0"/>
              </a:spcBef>
              <a:buNone/>
            </a:pPr>
            <a:endParaRPr sz="2400"/>
          </a:p>
          <a:p>
            <a:pPr marL="457200" lvl="0" indent="-381000">
              <a:spcBef>
                <a:spcPts val="0"/>
              </a:spcBef>
              <a:buSzPct val="100000"/>
            </a:pPr>
            <a:r>
              <a:rPr lang="en" sz="2400"/>
              <a:t>but don’t over engineer abstraction and don’t make assumptions of things that will not be used by the users of your code/library/service</a:t>
            </a:r>
          </a:p>
        </p:txBody>
      </p:sp>
    </p:spTree>
    <p:extLst>
      <p:ext uri="{BB962C8B-B14F-4D97-AF65-F5344CB8AC3E}">
        <p14:creationId xmlns:p14="http://schemas.microsoft.com/office/powerpoint/2010/main" val="300434149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3PillarPresentation_Final_1347884250_ver_1">
  <a:themeElements>
    <a:clrScheme name="3Pillar">
      <a:dk1>
        <a:sysClr val="windowText" lastClr="000000"/>
      </a:dk1>
      <a:lt1>
        <a:sysClr val="window" lastClr="FFFFFF"/>
      </a:lt1>
      <a:dk2>
        <a:srgbClr val="212492"/>
      </a:dk2>
      <a:lt2>
        <a:srgbClr val="747678"/>
      </a:lt2>
      <a:accent1>
        <a:srgbClr val="FF7900"/>
      </a:accent1>
      <a:accent2>
        <a:srgbClr val="A22B38"/>
      </a:accent2>
      <a:accent3>
        <a:srgbClr val="557630"/>
      </a:accent3>
      <a:accent4>
        <a:srgbClr val="0098DB"/>
      </a:accent4>
      <a:accent5>
        <a:srgbClr val="175E54"/>
      </a:accent5>
      <a:accent6>
        <a:srgbClr val="EAAB00"/>
      </a:accent6>
      <a:hlink>
        <a:srgbClr val="0000FF"/>
      </a:hlink>
      <a:folHlink>
        <a:srgbClr val="800080"/>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15831</TotalTime>
  <Words>752</Words>
  <Application>Microsoft Office PowerPoint</Application>
  <PresentationFormat>On-screen Show (4:3)</PresentationFormat>
  <Paragraphs>246</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3PillarPresentation_Final_1347884250_ver_1</vt:lpstr>
      <vt:lpstr>Open / Closed</vt:lpstr>
      <vt:lpstr>What is Open/Closed?</vt:lpstr>
      <vt:lpstr>In plain English</vt:lpstr>
      <vt:lpstr>A picture worth a 1000 words</vt:lpstr>
      <vt:lpstr>Why is it good?</vt:lpstr>
      <vt:lpstr>The Good Example </vt:lpstr>
      <vt:lpstr>The Good Example continued</vt:lpstr>
      <vt:lpstr>The Bad example</vt:lpstr>
      <vt:lpstr>So the key is to ...</vt:lpstr>
      <vt:lpstr>OO languages puzzle:  abstract classes or interfaces?</vt:lpstr>
      <vt:lpstr>Conclusion for above example</vt:lpstr>
      <vt:lpstr>Liskov substitution</vt:lpstr>
      <vt:lpstr>What is Liskov substitution?</vt:lpstr>
      <vt:lpstr>In plain English</vt:lpstr>
      <vt:lpstr>Why is it good?</vt:lpstr>
      <vt:lpstr>The Good Example </vt:lpstr>
      <vt:lpstr>The Bad example</vt:lpstr>
      <vt:lpstr>The “official” Bad example</vt:lpstr>
      <vt:lpstr>Bad example made good (enough)</vt:lpstr>
      <vt:lpstr>Bad example made good</vt:lpstr>
      <vt:lpstr>So the key is to ...</vt:lpstr>
      <vt:lpstr>Team work</vt:lpstr>
      <vt:lpstr>Team work code</vt:lpstr>
      <vt:lpstr>Conclusion for above example</vt:lpstr>
      <vt:lpstr>QUESTIONS</vt:lpstr>
      <vt:lpstr>PowerPoint Presentation</vt:lpstr>
    </vt:vector>
  </TitlesOfParts>
  <Company>Three Pillar Global,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Colin Desa</dc:creator>
  <cp:lastModifiedBy>Sumit Mathur</cp:lastModifiedBy>
  <cp:revision>166</cp:revision>
  <cp:lastPrinted>2012-10-11T22:29:51Z</cp:lastPrinted>
  <dcterms:created xsi:type="dcterms:W3CDTF">2012-10-11T20:23:44Z</dcterms:created>
  <dcterms:modified xsi:type="dcterms:W3CDTF">2016-03-11T06:17:14Z</dcterms:modified>
</cp:coreProperties>
</file>