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87" r:id="rId2"/>
    <p:sldId id="288" r:id="rId3"/>
    <p:sldId id="289" r:id="rId4"/>
    <p:sldId id="290" r:id="rId5"/>
    <p:sldId id="291" r:id="rId6"/>
    <p:sldId id="292" r:id="rId7"/>
    <p:sldId id="293" r:id="rId8"/>
    <p:sldId id="294" r:id="rId9"/>
    <p:sldId id="295" r:id="rId10"/>
    <p:sldId id="296"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2" r:id="rId24"/>
    <p:sldId id="313" r:id="rId25"/>
    <p:sldId id="285" r:id="rId26"/>
    <p:sldId id="31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59" autoAdjust="0"/>
    <p:restoredTop sz="98829" autoAdjust="0"/>
  </p:normalViewPr>
  <p:slideViewPr>
    <p:cSldViewPr snapToGrid="0" snapToObjects="1">
      <p:cViewPr>
        <p:scale>
          <a:sx n="80" d="100"/>
          <a:sy n="80" d="100"/>
        </p:scale>
        <p:origin x="-1302" y="210"/>
      </p:cViewPr>
      <p:guideLst>
        <p:guide orient="horz" pos="2160"/>
        <p:guide pos="2880"/>
      </p:guideLst>
    </p:cSldViewPr>
  </p:slideViewPr>
  <p:outlineViewPr>
    <p:cViewPr>
      <p:scale>
        <a:sx n="33" d="100"/>
        <a:sy n="33" d="100"/>
      </p:scale>
      <p:origin x="0" y="5392"/>
    </p:cViewPr>
  </p:outlineViewPr>
  <p:notesTextViewPr>
    <p:cViewPr>
      <p:scale>
        <a:sx n="100" d="100"/>
        <a:sy n="100" d="100"/>
      </p:scale>
      <p:origin x="0" y="0"/>
    </p:cViewPr>
  </p:notesTextViewPr>
  <p:sorterViewPr>
    <p:cViewPr>
      <p:scale>
        <a:sx n="150" d="100"/>
        <a:sy n="150" d="100"/>
      </p:scale>
      <p:origin x="0" y="39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D9C257-C6DC-BF49-986A-6954695DFF47}" type="datetimeFigureOut">
              <a:rPr lang="en-US" smtClean="0"/>
              <a:pPr/>
              <a:t>3/11/2016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B3C95A-AB08-FC40-81B4-267426FDAB01}" type="slidenum">
              <a:rPr lang="en-US" smtClean="0"/>
              <a:pPr/>
              <a:t>‹#›</a:t>
            </a:fld>
            <a:endParaRPr lang="en-US"/>
          </a:p>
        </p:txBody>
      </p:sp>
    </p:spTree>
    <p:extLst>
      <p:ext uri="{BB962C8B-B14F-4D97-AF65-F5344CB8AC3E}">
        <p14:creationId xmlns:p14="http://schemas.microsoft.com/office/powerpoint/2010/main" val="475433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91759-F9E1-4D47-9DE6-1F4ABEF52675}" type="datetimeFigureOut">
              <a:rPr lang="en-US" smtClean="0"/>
              <a:pPr/>
              <a:t>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A8ED7-A07A-D743-8F7E-BE6AA8419158}" type="slidenum">
              <a:rPr lang="en-US" smtClean="0"/>
              <a:pPr/>
              <a:t>‹#›</a:t>
            </a:fld>
            <a:endParaRPr lang="en-US"/>
          </a:p>
        </p:txBody>
      </p:sp>
    </p:spTree>
    <p:extLst>
      <p:ext uri="{BB962C8B-B14F-4D97-AF65-F5344CB8AC3E}">
        <p14:creationId xmlns:p14="http://schemas.microsoft.com/office/powerpoint/2010/main" val="1149673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3PG_Globe_10%Black.eps"/>
          <p:cNvPicPr>
            <a:picLocks noChangeAspect="1"/>
          </p:cNvPicPr>
          <p:nvPr userDrawn="1"/>
        </p:nvPicPr>
        <p:blipFill>
          <a:blip r:embed="rId2"/>
          <a:srcRect t="22565" r="51775" b="16653"/>
          <a:stretch>
            <a:fillRect/>
          </a:stretch>
        </p:blipFill>
        <p:spPr>
          <a:xfrm>
            <a:off x="3746922" y="5038"/>
            <a:ext cx="5397078" cy="6852962"/>
          </a:xfrm>
          <a:prstGeom prst="rect">
            <a:avLst/>
          </a:prstGeom>
        </p:spPr>
      </p:pic>
      <p:sp>
        <p:nvSpPr>
          <p:cNvPr id="2" name="Title 1"/>
          <p:cNvSpPr>
            <a:spLocks noGrp="1"/>
          </p:cNvSpPr>
          <p:nvPr>
            <p:ph type="title"/>
          </p:nvPr>
        </p:nvSpPr>
        <p:spPr>
          <a:xfrm>
            <a:off x="1562163" y="3648273"/>
            <a:ext cx="7090920" cy="860949"/>
          </a:xfrm>
        </p:spPr>
        <p:txBody>
          <a:bodyPr>
            <a:normAutofit/>
          </a:bodyPr>
          <a:lstStyle>
            <a:lvl1pPr algn="l">
              <a:defRPr sz="3000" b="1" cap="all" spc="100">
                <a:solidFill>
                  <a:schemeClr val="tx2"/>
                </a:solidFill>
              </a:defRPr>
            </a:lvl1pPr>
          </a:lstStyle>
          <a:p>
            <a:r>
              <a:rPr lang="en-US" dirty="0" smtClean="0"/>
              <a:t>Click to edit Master title style</a:t>
            </a:r>
            <a:endParaRPr lang="en-US" dirty="0"/>
          </a:p>
        </p:txBody>
      </p:sp>
      <p:pic>
        <p:nvPicPr>
          <p:cNvPr id="8" name="Picture 7" descr="3PG_LogoColorRGB.png"/>
          <p:cNvPicPr>
            <a:picLocks noChangeAspect="1"/>
          </p:cNvPicPr>
          <p:nvPr userDrawn="1"/>
        </p:nvPicPr>
        <p:blipFill>
          <a:blip r:embed="rId3"/>
          <a:stretch>
            <a:fillRect/>
          </a:stretch>
        </p:blipFill>
        <p:spPr>
          <a:xfrm>
            <a:off x="515895" y="867146"/>
            <a:ext cx="2747584" cy="961654"/>
          </a:xfrm>
          <a:prstGeom prst="rect">
            <a:avLst/>
          </a:prstGeom>
        </p:spPr>
      </p:pic>
      <p:sp>
        <p:nvSpPr>
          <p:cNvPr id="17" name="Content Placeholder 16"/>
          <p:cNvSpPr>
            <a:spLocks noGrp="1"/>
          </p:cNvSpPr>
          <p:nvPr>
            <p:ph sz="quarter" idx="10" hasCustomPrompt="1"/>
          </p:nvPr>
        </p:nvSpPr>
        <p:spPr>
          <a:xfrm>
            <a:off x="1562100" y="5195455"/>
            <a:ext cx="7091363" cy="1212272"/>
          </a:xfrm>
        </p:spPr>
        <p:txBody>
          <a:bodyPr>
            <a:normAutofit/>
          </a:bodyPr>
          <a:lstStyle>
            <a:lvl1pPr>
              <a:buNone/>
              <a:defRPr sz="1800" baseline="0">
                <a:solidFill>
                  <a:schemeClr val="tx1"/>
                </a:solidFill>
              </a:defRPr>
            </a:lvl1pPr>
            <a:lvl2pPr>
              <a:buNone/>
              <a:defRPr/>
            </a:lvl2pPr>
          </a:lstStyle>
          <a:p>
            <a:pPr lvl="0"/>
            <a:r>
              <a:rPr lang="en-US" dirty="0" smtClean="0"/>
              <a:t>Descriptive text here</a:t>
            </a:r>
          </a:p>
          <a:p>
            <a:pPr lvl="0"/>
            <a:endParaRPr lang="en-US" dirty="0" smtClean="0"/>
          </a:p>
          <a:p>
            <a:pPr lvl="0"/>
            <a:endParaRPr lang="en-US" dirty="0" smtClean="0"/>
          </a:p>
          <a:p>
            <a:pPr lvl="0"/>
            <a:endParaRPr lang="en-US" dirty="0" smtClean="0"/>
          </a:p>
        </p:txBody>
      </p:sp>
      <p:sp>
        <p:nvSpPr>
          <p:cNvPr id="6" name="TextBox 5"/>
          <p:cNvSpPr txBox="1"/>
          <p:nvPr userDrawn="1"/>
        </p:nvSpPr>
        <p:spPr>
          <a:xfrm>
            <a:off x="1562100" y="4791364"/>
            <a:ext cx="7091363" cy="369332"/>
          </a:xfrm>
          <a:prstGeom prst="rect">
            <a:avLst/>
          </a:prstGeom>
          <a:noFill/>
        </p:spPr>
        <p:txBody>
          <a:bodyPr wrap="square" rtlCol="0">
            <a:spAutoFit/>
          </a:bodyPr>
          <a:lstStyle/>
          <a:p>
            <a:r>
              <a:rPr lang="en-US" b="1" i="1" spc="300" dirty="0" smtClean="0">
                <a:solidFill>
                  <a:schemeClr val="accent1"/>
                </a:solidFill>
                <a:latin typeface="Trebuchet MS Bold Italic"/>
                <a:cs typeface="Trebuchet MS Bold Italic"/>
              </a:rPr>
              <a:t>DISCIPLINED INNOVATION</a:t>
            </a:r>
            <a:endParaRPr lang="en-US" b="1" i="1" spc="300" dirty="0">
              <a:solidFill>
                <a:schemeClr val="accent1"/>
              </a:solidFill>
              <a:latin typeface="Trebuchet MS Bold Italic"/>
              <a:cs typeface="Trebuchet MS Bold Ital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C3F30E4-165E-5D48-94E1-285BDED80538}" type="slidenum">
              <a:rPr lang="en-US" smtClean="0"/>
              <a:pPr/>
              <a:t>‹#›</a:t>
            </a:fld>
            <a:endParaRPr lang="en-US"/>
          </a:p>
        </p:txBody>
      </p:sp>
      <p:grpSp>
        <p:nvGrpSpPr>
          <p:cNvPr id="6" name="Group 5"/>
          <p:cNvGrpSpPr/>
          <p:nvPr userDrawn="1"/>
        </p:nvGrpSpPr>
        <p:grpSpPr>
          <a:xfrm>
            <a:off x="0" y="461818"/>
            <a:ext cx="817352" cy="548640"/>
            <a:chOff x="0" y="461818"/>
            <a:chExt cx="817352" cy="548640"/>
          </a:xfrm>
        </p:grpSpPr>
        <p:sp>
          <p:nvSpPr>
            <p:cNvPr id="7" name="Rectangle 6"/>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802" y="273050"/>
            <a:ext cx="291183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4110182" y="273050"/>
            <a:ext cx="45766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932802" y="1435100"/>
            <a:ext cx="291183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8"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802" y="4800600"/>
            <a:ext cx="7753998"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932802" y="612775"/>
            <a:ext cx="77539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32802" y="5367338"/>
            <a:ext cx="77539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grpSp>
        <p:nvGrpSpPr>
          <p:cNvPr id="7" name="Group 6"/>
          <p:cNvGrpSpPr/>
          <p:nvPr userDrawn="1"/>
        </p:nvGrpSpPr>
        <p:grpSpPr>
          <a:xfrm>
            <a:off x="0" y="461818"/>
            <a:ext cx="817352" cy="548640"/>
            <a:chOff x="0" y="461818"/>
            <a:chExt cx="817352" cy="548640"/>
          </a:xfrm>
        </p:grpSpPr>
        <p:sp>
          <p:nvSpPr>
            <p:cNvPr id="8" name="Rectangle 7"/>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2802" y="274638"/>
            <a:ext cx="554419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0" y="0"/>
            <a:ext cx="9144000" cy="1533200"/>
          </a:xfrm>
          <a:prstGeom prst="rect">
            <a:avLst/>
          </a:prstGeom>
          <a:solidFill>
            <a:srgbClr val="2388DB"/>
          </a:solidFill>
          <a:ln>
            <a:noFill/>
          </a:ln>
        </p:spPr>
        <p:txBody>
          <a:bodyPr lIns="91425" tIns="45700" rIns="91425" bIns="45700" anchor="ctr" anchorCtr="0">
            <a:noAutofit/>
          </a:bodyPr>
          <a:lstStyle/>
          <a:p>
            <a:pPr lvl="0">
              <a:spcBef>
                <a:spcPts val="0"/>
              </a:spcBef>
              <a:buNone/>
            </a:pPr>
            <a:endParaRPr/>
          </a:p>
        </p:txBody>
      </p:sp>
      <p:cxnSp>
        <p:nvCxnSpPr>
          <p:cNvPr id="17" name="Shape 17"/>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556792" y="6333133"/>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382988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a:off x="0" y="0"/>
            <a:ext cx="9144000" cy="1533200"/>
          </a:xfrm>
          <a:prstGeom prst="rect">
            <a:avLst/>
          </a:prstGeom>
          <a:solidFill>
            <a:schemeClr val="dk2"/>
          </a:solidFill>
          <a:ln>
            <a:noFill/>
          </a:ln>
        </p:spPr>
        <p:txBody>
          <a:bodyPr lIns="91425" tIns="45700" rIns="91425" bIns="45700" anchor="ctr" anchorCtr="0">
            <a:noAutofit/>
          </a:bodyPr>
          <a:lstStyle/>
          <a:p>
            <a:pPr lvl="0">
              <a:spcBef>
                <a:spcPts val="0"/>
              </a:spcBef>
              <a:buNone/>
            </a:pPr>
            <a:endParaRPr/>
          </a:p>
        </p:txBody>
      </p:sp>
      <p:cxnSp>
        <p:nvCxnSpPr>
          <p:cNvPr id="23" name="Shape 23"/>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4" name="Shape 24"/>
          <p:cNvSpPr txBox="1">
            <a:spLocks noGrp="1"/>
          </p:cNvSpPr>
          <p:nvPr>
            <p:ph type="title"/>
          </p:nvPr>
        </p:nvSpPr>
        <p:spPr>
          <a:xfrm>
            <a:off x="457200" y="274637"/>
            <a:ext cx="82296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lvl="0">
              <a:spcBef>
                <a:spcPts val="0"/>
              </a:spcBef>
              <a:defRPr sz="10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556792" y="6333133"/>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77165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802" y="2130425"/>
            <a:ext cx="7525398"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932802" y="3886200"/>
            <a:ext cx="6839598"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2"/>
                </a:solidFill>
              </a:defRPr>
            </a:lvl1pPr>
          </a:lstStyle>
          <a:p>
            <a:r>
              <a:rPr lang="en-US" dirty="0" smtClean="0"/>
              <a:t>© Copyright 2012   </a:t>
            </a:r>
            <a:r>
              <a:rPr lang="en-US" b="1" dirty="0" smtClean="0">
                <a:solidFill>
                  <a:schemeClr val="tx2"/>
                </a:solidFill>
                <a:latin typeface="+mj-lt"/>
              </a:rPr>
              <a:t>3PILLAR GLOBAL  </a:t>
            </a:r>
            <a:r>
              <a:rPr lang="en-US" dirty="0" smtClean="0"/>
              <a:t>All rights reserved</a:t>
            </a:r>
            <a:endParaRPr lang="en-US" dirty="0"/>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solidFill>
                  <a:schemeClr val="bg2"/>
                </a:solidFill>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grpSp>
        <p:nvGrpSpPr>
          <p:cNvPr id="11" name="Group 10"/>
          <p:cNvGrpSpPr/>
          <p:nvPr userDrawn="1"/>
        </p:nvGrpSpPr>
        <p:grpSpPr>
          <a:xfrm>
            <a:off x="0" y="461818"/>
            <a:ext cx="817352" cy="548640"/>
            <a:chOff x="0" y="461818"/>
            <a:chExt cx="817352" cy="548640"/>
          </a:xfrm>
        </p:grpSpPr>
        <p:sp>
          <p:nvSpPr>
            <p:cNvPr id="8" name="Rectangle 7"/>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2801" y="4406900"/>
            <a:ext cx="7561911"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32801" y="2906713"/>
            <a:ext cx="756191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1" y="4017817"/>
            <a:ext cx="3708471" cy="21083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53000" y="4017817"/>
            <a:ext cx="3733800" cy="2108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8"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12"/>
          <p:cNvSpPr>
            <a:spLocks noGrp="1"/>
          </p:cNvSpPr>
          <p:nvPr>
            <p:ph sz="quarter" idx="13"/>
          </p:nvPr>
        </p:nvSpPr>
        <p:spPr>
          <a:xfrm>
            <a:off x="933450" y="1812925"/>
            <a:ext cx="7753350" cy="202016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0" y="1724745"/>
            <a:ext cx="3708471" cy="21083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52999" y="1724745"/>
            <a:ext cx="3733800" cy="2108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5"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12"/>
          <p:cNvSpPr>
            <a:spLocks noGrp="1"/>
          </p:cNvSpPr>
          <p:nvPr>
            <p:ph sz="quarter" idx="13"/>
          </p:nvPr>
        </p:nvSpPr>
        <p:spPr>
          <a:xfrm>
            <a:off x="933450" y="4144818"/>
            <a:ext cx="7753350" cy="198581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1" y="1600200"/>
            <a:ext cx="53710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553200" y="1600200"/>
            <a:ext cx="2133600" cy="4525963"/>
          </a:xfrm>
        </p:spPr>
        <p:txBody>
          <a:bodyPr>
            <a:normAutofit/>
          </a:bodyPr>
          <a:lstStyle>
            <a:lvl1pPr>
              <a:defRPr sz="2800"/>
            </a:lvl1pPr>
            <a:lvl2pPr>
              <a:defRPr sz="2400"/>
            </a:lvl2pPr>
            <a:lvl3pPr>
              <a:defRPr sz="2000"/>
            </a:lvl3pPr>
            <a:lvl4pPr marL="0" indent="0">
              <a:buNone/>
              <a:defRPr sz="1400" b="1"/>
            </a:lvl4pPr>
            <a:lvl5pPr marL="0" indent="0">
              <a:buNone/>
              <a:defRPr sz="1400"/>
            </a:lvl5pPr>
            <a:lvl6pPr>
              <a:defRPr sz="1800"/>
            </a:lvl6pPr>
            <a:lvl7pPr>
              <a:defRPr sz="1800"/>
            </a:lvl7pPr>
            <a:lvl8pPr>
              <a:defRPr sz="1800"/>
            </a:lvl8pPr>
            <a:lvl9pPr>
              <a:defRPr sz="1800"/>
            </a:lvl9pPr>
          </a:lstStyle>
          <a:p>
            <a:pPr lvl="3"/>
            <a:r>
              <a:rPr lang="en-US" dirty="0" smtClean="0"/>
              <a:t>Heading:</a:t>
            </a:r>
          </a:p>
          <a:p>
            <a:pPr lvl="4"/>
            <a:r>
              <a:rPr lang="en-US" dirty="0" smtClean="0"/>
              <a:t>List</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5"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 name="Straight Connector 12"/>
          <p:cNvCxnSpPr/>
          <p:nvPr userDrawn="1"/>
        </p:nvCxnSpPr>
        <p:spPr>
          <a:xfrm rot="5400000">
            <a:off x="4156287" y="3863181"/>
            <a:ext cx="4525963"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pic>
        <p:nvPicPr>
          <p:cNvPr id="12" name="Picture 11" descr="3PG_Globe_10%Black.eps"/>
          <p:cNvPicPr>
            <a:picLocks noChangeAspect="1"/>
          </p:cNvPicPr>
          <p:nvPr userDrawn="1"/>
        </p:nvPicPr>
        <p:blipFill>
          <a:blip r:embed="rId2"/>
          <a:srcRect t="6754" r="48794" b="-1696"/>
          <a:stretch>
            <a:fillRect/>
          </a:stretch>
        </p:blipFill>
        <p:spPr>
          <a:xfrm>
            <a:off x="5472555" y="0"/>
            <a:ext cx="3671445"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1" y="1600200"/>
            <a:ext cx="53710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800272" y="2505363"/>
            <a:ext cx="1886527" cy="3620799"/>
          </a:xfrm>
        </p:spPr>
        <p:txBody>
          <a:bodyPr>
            <a:normAutofit/>
          </a:bodyPr>
          <a:lstStyle>
            <a:lvl1pPr>
              <a:defRPr sz="2800"/>
            </a:lvl1pPr>
            <a:lvl2pPr>
              <a:defRPr sz="2400"/>
            </a:lvl2pPr>
            <a:lvl3pPr>
              <a:defRPr sz="2000"/>
            </a:lvl3pPr>
            <a:lvl4pPr marL="0" indent="0" algn="ctr">
              <a:spcAft>
                <a:spcPts val="600"/>
              </a:spcAft>
              <a:buNone/>
              <a:defRPr sz="1400" b="1">
                <a:solidFill>
                  <a:srgbClr val="FF7900"/>
                </a:solidFill>
              </a:defRPr>
            </a:lvl4pPr>
            <a:lvl5pPr marL="0" indent="0">
              <a:buNone/>
              <a:defRPr sz="1400"/>
            </a:lvl5pPr>
            <a:lvl6pPr>
              <a:defRPr sz="1800"/>
            </a:lvl6pPr>
            <a:lvl7pPr>
              <a:defRPr sz="1800"/>
            </a:lvl7pPr>
            <a:lvl8pPr>
              <a:defRPr sz="1800"/>
            </a:lvl8pPr>
            <a:lvl9pPr>
              <a:defRPr sz="1800"/>
            </a:lvl9pPr>
          </a:lstStyle>
          <a:p>
            <a:pPr lvl="3"/>
            <a:r>
              <a:rPr lang="en-US" dirty="0" smtClean="0"/>
              <a:t>“QUOTE OR </a:t>
            </a:r>
            <a:br>
              <a:rPr lang="en-US" dirty="0" smtClean="0"/>
            </a:br>
            <a:r>
              <a:rPr lang="en-US" dirty="0" smtClean="0"/>
              <a:t>CALL OUT </a:t>
            </a:r>
            <a:br>
              <a:rPr lang="en-US" dirty="0" smtClean="0"/>
            </a:br>
            <a:r>
              <a:rPr lang="en-US" dirty="0" smtClean="0"/>
              <a:t>HERE </a:t>
            </a:r>
            <a:br>
              <a:rPr lang="en-US" dirty="0" smtClean="0"/>
            </a:br>
            <a:r>
              <a:rPr lang="en-US" dirty="0" smtClean="0"/>
              <a:t>QUOTE OR </a:t>
            </a:r>
            <a:br>
              <a:rPr lang="en-US" dirty="0" smtClean="0"/>
            </a:br>
            <a:r>
              <a:rPr lang="en-US" dirty="0" smtClean="0"/>
              <a:t>CALL OUT HERE”</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5"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32800" y="1535113"/>
            <a:ext cx="35645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32801" y="2174875"/>
            <a:ext cx="37122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2182" y="1535113"/>
            <a:ext cx="38146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2182" y="2174875"/>
            <a:ext cx="38146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C3F30E4-165E-5D48-94E1-285BDED80538}" type="slidenum">
              <a:rPr lang="en-US" smtClean="0"/>
              <a:pPr/>
              <a:t>‹#›</a:t>
            </a:fld>
            <a:endParaRPr lang="en-US"/>
          </a:p>
        </p:txBody>
      </p:sp>
      <p:grpSp>
        <p:nvGrpSpPr>
          <p:cNvPr id="10" name="Group 9"/>
          <p:cNvGrpSpPr/>
          <p:nvPr userDrawn="1"/>
        </p:nvGrpSpPr>
        <p:grpSpPr>
          <a:xfrm>
            <a:off x="0" y="461818"/>
            <a:ext cx="817352" cy="548640"/>
            <a:chOff x="0" y="461818"/>
            <a:chExt cx="817352" cy="548640"/>
          </a:xfrm>
        </p:grpSpPr>
        <p:sp>
          <p:nvSpPr>
            <p:cNvPr id="11" name="Rectangle 10"/>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2802" y="274638"/>
            <a:ext cx="7753997"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32802" y="1600200"/>
            <a:ext cx="775399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32802" y="6356350"/>
            <a:ext cx="5086998"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r>
              <a:rPr lang="en-US" dirty="0" smtClean="0">
                <a:solidFill>
                  <a:schemeClr val="bg2"/>
                </a:solidFill>
              </a:rPr>
              <a:t>© Copyright 2012   </a:t>
            </a:r>
            <a:r>
              <a:rPr lang="en-US" b="1" dirty="0" smtClean="0">
                <a:solidFill>
                  <a:schemeClr val="tx2"/>
                </a:solidFill>
                <a:latin typeface="+mj-lt"/>
              </a:rPr>
              <a:t>3PILLAR GLOBAL  </a:t>
            </a:r>
            <a:r>
              <a:rPr lang="en-US" dirty="0" smtClean="0">
                <a:solidFill>
                  <a:schemeClr val="bg2"/>
                </a:solidFill>
              </a:rPr>
              <a:t>All rights reserved</a:t>
            </a:r>
            <a:endParaRPr lang="en-US" dirty="0">
              <a:solidFill>
                <a:schemeClr val="bg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FF7900"/>
                </a:solidFill>
                <a:latin typeface="Arial"/>
              </a:defRPr>
            </a:lvl1pPr>
          </a:lstStyle>
          <a:p>
            <a:fld id="{8C3F30E4-165E-5D48-94E1-285BDED8053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63" r:id="rId6"/>
    <p:sldLayoutId id="2147483661" r:id="rId7"/>
    <p:sldLayoutId id="2147483662" r:id="rId8"/>
    <p:sldLayoutId id="2147483653" r:id="rId9"/>
    <p:sldLayoutId id="2147483654" r:id="rId10"/>
    <p:sldLayoutId id="2147483655" r:id="rId11"/>
    <p:sldLayoutId id="2147483656" r:id="rId12"/>
    <p:sldLayoutId id="2147483657" r:id="rId13"/>
    <p:sldLayoutId id="2147483658" r:id="rId14"/>
    <p:sldLayoutId id="2147483659" r:id="rId15"/>
    <p:sldLayoutId id="2147483664" r:id="rId16"/>
    <p:sldLayoutId id="2147483665" r:id="rId17"/>
  </p:sldLayoutIdLst>
  <p:hf hdr="0" dt="0"/>
  <p:txStyles>
    <p:titleStyle>
      <a:lvl1pPr algn="l" defTabSz="457200" rtl="0" eaLnBrk="1" latinLnBrk="0" hangingPunct="1">
        <a:spcBef>
          <a:spcPct val="0"/>
        </a:spcBef>
        <a:buNone/>
        <a:defRPr sz="2800" b="1" i="0" kern="1200" cap="all">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Abstraction_(computer_scienc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Creational_pattern"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en.wikipedia.org/wiki/Dependency_Injection" TargetMode="External"/><Relationship Id="rId5" Type="http://schemas.openxmlformats.org/officeDocument/2006/relationships/hyperlink" Target="http://en.wikipedia.org/wiki/Factory_(object-oriented_programming)" TargetMode="External"/><Relationship Id="rId4" Type="http://schemas.openxmlformats.org/officeDocument/2006/relationships/hyperlink" Target="http://en.wikipedia.org/wiki/Factory_method_patter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Interface segregation</a:t>
            </a:r>
          </a:p>
        </p:txBody>
      </p:sp>
      <p:sp>
        <p:nvSpPr>
          <p:cNvPr id="45" name="Shape 45"/>
          <p:cNvSpPr txBox="1">
            <a:spLocks noGrp="1"/>
          </p:cNvSpPr>
          <p:nvPr>
            <p:ph sz="quarter" idx="10"/>
          </p:nvPr>
        </p:nvSpPr>
        <p:spPr>
          <a:prstGeom prst="rect">
            <a:avLst/>
          </a:prstGeom>
        </p:spPr>
        <p:txBody>
          <a:bodyPr lIns="91425" tIns="91425" rIns="91425" bIns="91425" anchor="t" anchorCtr="0">
            <a:noAutofit/>
          </a:bodyPr>
          <a:lstStyle/>
          <a:p>
            <a:pPr lvl="0" algn="l">
              <a:spcBef>
                <a:spcPts val="0"/>
              </a:spcBef>
              <a:buNone/>
            </a:pPr>
            <a:r>
              <a:rPr lang="en"/>
              <a:t>architecture guidelines</a:t>
            </a:r>
          </a:p>
        </p:txBody>
      </p:sp>
    </p:spTree>
    <p:extLst>
      <p:ext uri="{BB962C8B-B14F-4D97-AF65-F5344CB8AC3E}">
        <p14:creationId xmlns:p14="http://schemas.microsoft.com/office/powerpoint/2010/main" val="191779964"/>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lvl="0" rtl="0">
              <a:spcBef>
                <a:spcPts val="0"/>
              </a:spcBef>
              <a:buClr>
                <a:schemeClr val="dk1"/>
              </a:buClr>
              <a:buSzPct val="36666"/>
              <a:buFont typeface="Arial"/>
              <a:buNone/>
            </a:pPr>
            <a:r>
              <a:rPr lang="en" sz="3000"/>
              <a:t>Interface segregation vs </a:t>
            </a:r>
          </a:p>
          <a:p>
            <a:pPr lvl="0">
              <a:spcBef>
                <a:spcPts val="0"/>
              </a:spcBef>
              <a:buClr>
                <a:schemeClr val="dk1"/>
              </a:buClr>
              <a:buSzPct val="36666"/>
              <a:buFont typeface="Arial"/>
              <a:buNone/>
            </a:pPr>
            <a:r>
              <a:rPr lang="en" sz="3000"/>
              <a:t>Single responsibility</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a:t>whereas single responsibility tells you that you should have only a single responsibility per class</a:t>
            </a:r>
          </a:p>
          <a:p>
            <a:pPr lvl="0">
              <a:spcBef>
                <a:spcPts val="0"/>
              </a:spcBef>
              <a:buNone/>
            </a:pPr>
            <a:endParaRPr sz="2400"/>
          </a:p>
        </p:txBody>
      </p:sp>
      <p:pic>
        <p:nvPicPr>
          <p:cNvPr id="102" name="Shape 102"/>
          <p:cNvPicPr preferRelativeResize="0"/>
          <p:nvPr/>
        </p:nvPicPr>
        <p:blipFill>
          <a:blip r:embed="rId3">
            <a:alphaModFix/>
          </a:blip>
          <a:stretch>
            <a:fillRect/>
          </a:stretch>
        </p:blipFill>
        <p:spPr>
          <a:xfrm>
            <a:off x="2636963" y="2987934"/>
            <a:ext cx="3870075" cy="3870065"/>
          </a:xfrm>
          <a:prstGeom prst="rect">
            <a:avLst/>
          </a:prstGeom>
          <a:noFill/>
          <a:ln>
            <a:noFill/>
          </a:ln>
        </p:spPr>
      </p:pic>
    </p:spTree>
    <p:extLst>
      <p:ext uri="{BB962C8B-B14F-4D97-AF65-F5344CB8AC3E}">
        <p14:creationId xmlns:p14="http://schemas.microsoft.com/office/powerpoint/2010/main" val="3767655816"/>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Team </a:t>
            </a:r>
            <a:r>
              <a:rPr lang="en" dirty="0" smtClean="0"/>
              <a:t>work</a:t>
            </a:r>
            <a:endParaRPr lang="en" dirty="0"/>
          </a:p>
        </p:txBody>
      </p:sp>
      <p:sp>
        <p:nvSpPr>
          <p:cNvPr id="114" name="Shape 114"/>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b="1">
                <a:solidFill>
                  <a:srgbClr val="2388DB"/>
                </a:solidFill>
              </a:rPr>
              <a:t>AS A</a:t>
            </a:r>
            <a:r>
              <a:rPr lang="en"/>
              <a:t> trainer </a:t>
            </a:r>
          </a:p>
          <a:p>
            <a:pPr lvl="0" rtl="0">
              <a:spcBef>
                <a:spcPts val="0"/>
              </a:spcBef>
              <a:buClr>
                <a:schemeClr val="dk1"/>
              </a:buClr>
              <a:buSzPct val="36666"/>
              <a:buFont typeface="Arial"/>
              <a:buNone/>
            </a:pPr>
            <a:r>
              <a:rPr lang="en" b="1">
                <a:solidFill>
                  <a:srgbClr val="2388DB"/>
                </a:solidFill>
              </a:rPr>
              <a:t>I WOULD LIKE </a:t>
            </a:r>
            <a:r>
              <a:rPr lang="en"/>
              <a:t>the teams to correct the following </a:t>
            </a:r>
            <a:r>
              <a:rPr lang="en" b="1"/>
              <a:t>bad example</a:t>
            </a:r>
            <a:r>
              <a:rPr lang="en"/>
              <a:t> </a:t>
            </a:r>
          </a:p>
          <a:p>
            <a:pPr lvl="0">
              <a:spcBef>
                <a:spcPts val="0"/>
              </a:spcBef>
              <a:buNone/>
            </a:pPr>
            <a:r>
              <a:rPr lang="en" b="1">
                <a:solidFill>
                  <a:srgbClr val="2388DB"/>
                </a:solidFill>
              </a:rPr>
              <a:t>SO THAT</a:t>
            </a:r>
            <a:r>
              <a:rPr lang="en" b="1"/>
              <a:t> </a:t>
            </a:r>
            <a:r>
              <a:rPr lang="en"/>
              <a:t>we can prove that we understood it right</a:t>
            </a:r>
          </a:p>
        </p:txBody>
      </p:sp>
    </p:spTree>
    <p:extLst>
      <p:ext uri="{BB962C8B-B14F-4D97-AF65-F5344CB8AC3E}">
        <p14:creationId xmlns:p14="http://schemas.microsoft.com/office/powerpoint/2010/main" val="33474754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Team </a:t>
            </a:r>
            <a:r>
              <a:rPr lang="en" dirty="0" smtClean="0"/>
              <a:t>work </a:t>
            </a:r>
            <a:r>
              <a:rPr lang="en" dirty="0"/>
              <a:t>code</a:t>
            </a:r>
          </a:p>
        </p:txBody>
      </p:sp>
      <p:sp>
        <p:nvSpPr>
          <p:cNvPr id="120" name="Shape 120"/>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800" b="1" dirty="0">
                <a:solidFill>
                  <a:srgbClr val="000080"/>
                </a:solidFill>
                <a:highlight>
                  <a:srgbClr val="FFFFFF"/>
                </a:highlight>
              </a:rPr>
              <a:t>interface </a:t>
            </a:r>
            <a:r>
              <a:rPr lang="en" sz="1800" dirty="0">
                <a:highlight>
                  <a:srgbClr val="FFFFFF"/>
                </a:highlight>
              </a:rPr>
              <a:t>Airport {</a:t>
            </a:r>
          </a:p>
          <a:p>
            <a:pPr lvl="0" rtl="0">
              <a:spcBef>
                <a:spcPts val="0"/>
              </a:spcBef>
              <a:buClr>
                <a:schemeClr val="dk1"/>
              </a:buClr>
              <a:buSzPct val="91666"/>
              <a:buFont typeface="Arial"/>
              <a:buNone/>
            </a:pPr>
            <a:r>
              <a:rPr lang="en" sz="1800" dirty="0">
                <a:highlight>
                  <a:srgbClr val="FFFFFF"/>
                </a:highlight>
              </a:rPr>
              <a:t>   String[] showDepartures();</a:t>
            </a:r>
          </a:p>
          <a:p>
            <a:pPr lvl="0" rtl="0">
              <a:spcBef>
                <a:spcPts val="0"/>
              </a:spcBef>
              <a:buClr>
                <a:schemeClr val="dk1"/>
              </a:buClr>
              <a:buSzPct val="91666"/>
              <a:buFont typeface="Arial"/>
              <a:buNone/>
            </a:pPr>
            <a:r>
              <a:rPr lang="en" sz="1800" dirty="0">
                <a:highlight>
                  <a:srgbClr val="FFFFFF"/>
                </a:highlight>
              </a:rPr>
              <a:t>   String[] showArrivals();</a:t>
            </a:r>
          </a:p>
          <a:p>
            <a:pPr lvl="0" rtl="0">
              <a:spcBef>
                <a:spcPts val="0"/>
              </a:spcBef>
              <a:buClr>
                <a:schemeClr val="dk1"/>
              </a:buClr>
              <a:buSzPct val="91666"/>
              <a:buFont typeface="Arial"/>
              <a:buNone/>
            </a:pPr>
            <a:r>
              <a:rPr lang="en" sz="1800" dirty="0">
                <a:highlight>
                  <a:srgbClr val="FFFFFF"/>
                </a:highlight>
              </a:rPr>
              <a:t>   </a:t>
            </a:r>
            <a:r>
              <a:rPr lang="en" sz="1800" b="1" dirty="0">
                <a:solidFill>
                  <a:srgbClr val="000080"/>
                </a:solidFill>
                <a:highlight>
                  <a:srgbClr val="FFFFFF"/>
                </a:highlight>
              </a:rPr>
              <a:t>boolean </a:t>
            </a:r>
            <a:r>
              <a:rPr lang="en" sz="1800" dirty="0">
                <a:highlight>
                  <a:srgbClr val="FFFFFF"/>
                </a:highlight>
              </a:rPr>
              <a:t>checkin(Person person, Luggage[] luggage);</a:t>
            </a:r>
          </a:p>
          <a:p>
            <a:pPr lvl="0" rtl="0">
              <a:spcBef>
                <a:spcPts val="0"/>
              </a:spcBef>
              <a:buClr>
                <a:schemeClr val="dk1"/>
              </a:buClr>
              <a:buSzPct val="91666"/>
              <a:buFont typeface="Arial"/>
              <a:buNone/>
            </a:pPr>
            <a:r>
              <a:rPr lang="en" sz="1800" dirty="0">
                <a:highlight>
                  <a:srgbClr val="FFFFFF"/>
                </a:highlight>
              </a:rPr>
              <a:t>   </a:t>
            </a:r>
            <a:r>
              <a:rPr lang="en" sz="1800" b="1" dirty="0">
                <a:solidFill>
                  <a:srgbClr val="000080"/>
                </a:solidFill>
                <a:highlight>
                  <a:srgbClr val="FFFFFF"/>
                </a:highlight>
              </a:rPr>
              <a:t>boolean </a:t>
            </a:r>
            <a:r>
              <a:rPr lang="en" sz="1800" dirty="0">
                <a:highlight>
                  <a:srgbClr val="FFFFFF"/>
                </a:highlight>
              </a:rPr>
              <a:t>isXRayed(Person person,</a:t>
            </a:r>
          </a:p>
          <a:p>
            <a:pPr lvl="0" rtl="0">
              <a:spcBef>
                <a:spcPts val="0"/>
              </a:spcBef>
              <a:buClr>
                <a:schemeClr val="dk1"/>
              </a:buClr>
              <a:buSzPct val="91666"/>
              <a:buFont typeface="Arial"/>
              <a:buNone/>
            </a:pPr>
            <a:r>
              <a:rPr lang="en" sz="1800" dirty="0">
                <a:highlight>
                  <a:srgbClr val="FFFFFF"/>
                </a:highlight>
              </a:rPr>
              <a:t>                           Luggage handLuggage);</a:t>
            </a:r>
          </a:p>
          <a:p>
            <a:pPr lvl="0" rtl="0">
              <a:spcBef>
                <a:spcPts val="0"/>
              </a:spcBef>
              <a:buClr>
                <a:schemeClr val="dk1"/>
              </a:buClr>
              <a:buSzPct val="91666"/>
              <a:buFont typeface="Arial"/>
              <a:buNone/>
            </a:pPr>
            <a:r>
              <a:rPr lang="en" sz="1800" dirty="0">
                <a:highlight>
                  <a:srgbClr val="FFFFFF"/>
                </a:highlight>
              </a:rPr>
              <a:t>   </a:t>
            </a:r>
            <a:r>
              <a:rPr lang="en" sz="1800" b="1" dirty="0">
                <a:solidFill>
                  <a:srgbClr val="000080"/>
                </a:solidFill>
                <a:highlight>
                  <a:srgbClr val="FFFFFF"/>
                </a:highlight>
              </a:rPr>
              <a:t>void </a:t>
            </a:r>
            <a:r>
              <a:rPr lang="en" sz="1800" dirty="0">
                <a:highlight>
                  <a:srgbClr val="FFFFFF"/>
                </a:highlight>
              </a:rPr>
              <a:t>changeMoney(Currency current,</a:t>
            </a:r>
          </a:p>
          <a:p>
            <a:pPr lvl="0" rtl="0">
              <a:spcBef>
                <a:spcPts val="0"/>
              </a:spcBef>
              <a:buClr>
                <a:schemeClr val="dk1"/>
              </a:buClr>
              <a:buSzPct val="91666"/>
              <a:buFont typeface="Arial"/>
              <a:buNone/>
            </a:pPr>
            <a:r>
              <a:rPr lang="en" sz="1800" dirty="0">
                <a:highlight>
                  <a:srgbClr val="FFFFFF"/>
                </a:highlight>
              </a:rPr>
              <a:t>                           Currency converted, </a:t>
            </a:r>
            <a:r>
              <a:rPr lang="en" sz="1800" b="1" dirty="0">
                <a:solidFill>
                  <a:srgbClr val="000080"/>
                </a:solidFill>
                <a:highlight>
                  <a:srgbClr val="FFFFFF"/>
                </a:highlight>
              </a:rPr>
              <a:t>int </a:t>
            </a:r>
            <a:r>
              <a:rPr lang="en" sz="1800" dirty="0">
                <a:highlight>
                  <a:srgbClr val="FFFFFF"/>
                </a:highlight>
              </a:rPr>
              <a:t>amount);</a:t>
            </a:r>
          </a:p>
          <a:p>
            <a:pPr lvl="0" rtl="0">
              <a:spcBef>
                <a:spcPts val="0"/>
              </a:spcBef>
              <a:buClr>
                <a:schemeClr val="dk1"/>
              </a:buClr>
              <a:buSzPct val="91666"/>
              <a:buFont typeface="Arial"/>
              <a:buNone/>
            </a:pPr>
            <a:r>
              <a:rPr lang="en" sz="1800" dirty="0">
                <a:highlight>
                  <a:srgbClr val="FFFFFF"/>
                </a:highlight>
              </a:rPr>
              <a:t>   </a:t>
            </a:r>
            <a:r>
              <a:rPr lang="en" sz="1800" b="1" dirty="0">
                <a:solidFill>
                  <a:srgbClr val="000080"/>
                </a:solidFill>
                <a:highlight>
                  <a:srgbClr val="FFFFFF"/>
                </a:highlight>
              </a:rPr>
              <a:t>boolean </a:t>
            </a:r>
            <a:r>
              <a:rPr lang="en" sz="1800" dirty="0">
                <a:highlight>
                  <a:srgbClr val="FFFFFF"/>
                </a:highlight>
              </a:rPr>
              <a:t>isIDChecked(Person person);</a:t>
            </a:r>
          </a:p>
          <a:p>
            <a:pPr lvl="0" rtl="0">
              <a:spcBef>
                <a:spcPts val="0"/>
              </a:spcBef>
              <a:buClr>
                <a:schemeClr val="dk1"/>
              </a:buClr>
              <a:buSzPct val="91666"/>
              <a:buFont typeface="Arial"/>
              <a:buNone/>
            </a:pPr>
            <a:r>
              <a:rPr lang="en" sz="1800" dirty="0">
                <a:highlight>
                  <a:srgbClr val="FFFFFF"/>
                </a:highlight>
              </a:rPr>
              <a:t>   </a:t>
            </a:r>
            <a:r>
              <a:rPr lang="en" sz="1800" b="1" dirty="0">
                <a:solidFill>
                  <a:srgbClr val="000080"/>
                </a:solidFill>
                <a:highlight>
                  <a:srgbClr val="FFFFFF"/>
                </a:highlight>
              </a:rPr>
              <a:t>void </a:t>
            </a:r>
            <a:r>
              <a:rPr lang="en" sz="1800" dirty="0">
                <a:highlight>
                  <a:srgbClr val="FFFFFF"/>
                </a:highlight>
              </a:rPr>
              <a:t>onDepart(Airplane airplane);</a:t>
            </a:r>
          </a:p>
          <a:p>
            <a:pPr lvl="0" rtl="0">
              <a:spcBef>
                <a:spcPts val="0"/>
              </a:spcBef>
              <a:buClr>
                <a:schemeClr val="dk1"/>
              </a:buClr>
              <a:buSzPct val="91666"/>
              <a:buFont typeface="Arial"/>
              <a:buNone/>
            </a:pPr>
            <a:r>
              <a:rPr lang="en" sz="1800" dirty="0">
                <a:highlight>
                  <a:srgbClr val="FFFFFF"/>
                </a:highlight>
              </a:rPr>
              <a:t>   </a:t>
            </a:r>
            <a:r>
              <a:rPr lang="en" sz="1800" b="1" dirty="0">
                <a:solidFill>
                  <a:srgbClr val="000080"/>
                </a:solidFill>
                <a:highlight>
                  <a:srgbClr val="FFFFFF"/>
                </a:highlight>
              </a:rPr>
              <a:t>void </a:t>
            </a:r>
            <a:r>
              <a:rPr lang="en" sz="1800" dirty="0">
                <a:highlight>
                  <a:srgbClr val="FFFFFF"/>
                </a:highlight>
              </a:rPr>
              <a:t>onLand(Airplane airplane);</a:t>
            </a:r>
          </a:p>
          <a:p>
            <a:pPr lvl="0" rtl="0">
              <a:spcBef>
                <a:spcPts val="0"/>
              </a:spcBef>
              <a:buClr>
                <a:schemeClr val="dk1"/>
              </a:buClr>
              <a:buSzPct val="91666"/>
              <a:buFont typeface="Arial"/>
              <a:buNone/>
            </a:pPr>
            <a:r>
              <a:rPr lang="en" sz="1800" dirty="0">
                <a:highlight>
                  <a:srgbClr val="FFFFFF"/>
                </a:highlight>
              </a:rPr>
              <a:t>}</a:t>
            </a:r>
          </a:p>
          <a:p>
            <a:pPr lvl="0" rtl="0">
              <a:spcBef>
                <a:spcPts val="0"/>
              </a:spcBef>
              <a:buClr>
                <a:schemeClr val="dk1"/>
              </a:buClr>
              <a:buSzPct val="110000"/>
              <a:buFont typeface="Arial"/>
              <a:buNone/>
            </a:pPr>
            <a:endParaRPr sz="1800" dirty="0"/>
          </a:p>
        </p:txBody>
      </p:sp>
    </p:spTree>
    <p:extLst>
      <p:ext uri="{BB962C8B-B14F-4D97-AF65-F5344CB8AC3E}">
        <p14:creationId xmlns:p14="http://schemas.microsoft.com/office/powerpoint/2010/main" val="207732158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1000"/>
                                        <p:tgtEl>
                                          <p:spTgt spid="120"/>
                                        </p:tgtEl>
                                        <p:attrNameLst>
                                          <p:attrName>ppt_w</p:attrName>
                                        </p:attrNameLst>
                                      </p:cBhvr>
                                      <p:tavLst>
                                        <p:tav tm="0">
                                          <p:val>
                                            <p:strVal val="0"/>
                                          </p:val>
                                        </p:tav>
                                        <p:tav tm="100000">
                                          <p:val>
                                            <p:strVal val="#ppt_w"/>
                                          </p:val>
                                        </p:tav>
                                      </p:tavLst>
                                    </p:anim>
                                    <p:anim calcmode="lin" valueType="num">
                                      <p:cBhvr additive="base">
                                        <p:cTn id="8" dur="1000"/>
                                        <p:tgtEl>
                                          <p:spTgt spid="1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Team </a:t>
            </a:r>
            <a:r>
              <a:rPr lang="en" dirty="0" smtClean="0"/>
              <a:t>work </a:t>
            </a:r>
            <a:r>
              <a:rPr lang="en" dirty="0"/>
              <a:t>mock code</a:t>
            </a:r>
          </a:p>
        </p:txBody>
      </p:sp>
      <p:sp>
        <p:nvSpPr>
          <p:cNvPr id="126" name="Shape 126"/>
          <p:cNvSpPr txBox="1">
            <a:spLocks noGrp="1"/>
          </p:cNvSpPr>
          <p:nvPr>
            <p:ph idx="1"/>
          </p:nvPr>
        </p:nvSpPr>
        <p:spPr>
          <a:xfrm>
            <a:off x="932802" y="1600200"/>
            <a:ext cx="3805453" cy="4525963"/>
          </a:xfrm>
          <a:prstGeom prst="rect">
            <a:avLst/>
          </a:prstGeom>
        </p:spPr>
        <p:txBody>
          <a:bodyPr lIns="91425" tIns="91425" rIns="91425" bIns="91425" anchor="t" anchorCtr="0">
            <a:noAutofit/>
          </a:bodyPr>
          <a:lstStyle/>
          <a:p>
            <a:pPr lvl="0" rtl="0">
              <a:spcBef>
                <a:spcPts val="0"/>
              </a:spcBef>
              <a:buNone/>
            </a:pPr>
            <a:r>
              <a:rPr lang="en" sz="1400" b="1" dirty="0">
                <a:solidFill>
                  <a:srgbClr val="000080"/>
                </a:solidFill>
                <a:highlight>
                  <a:srgbClr val="FFFFFF"/>
                </a:highlight>
              </a:rPr>
              <a:t>public class </a:t>
            </a:r>
            <a:r>
              <a:rPr lang="en" sz="1400" dirty="0">
                <a:highlight>
                  <a:srgbClr val="FFFFFF"/>
                </a:highlight>
              </a:rPr>
              <a:t>AirportTest {</a:t>
            </a:r>
          </a:p>
          <a:p>
            <a:pPr lvl="0" rtl="0">
              <a:spcBef>
                <a:spcPts val="0"/>
              </a:spcBef>
              <a:buNone/>
            </a:pPr>
            <a:r>
              <a:rPr lang="en" sz="1400" dirty="0">
                <a:highlight>
                  <a:srgbClr val="FFFFFF"/>
                </a:highlight>
              </a:rPr>
              <a:t>   private Airport mock;</a:t>
            </a:r>
          </a:p>
          <a:p>
            <a:pPr lvl="0" rtl="0">
              <a:spcBef>
                <a:spcPts val="0"/>
              </a:spcBef>
              <a:buNone/>
            </a:pPr>
            <a:r>
              <a:rPr lang="en" sz="1400" dirty="0">
                <a:highlight>
                  <a:srgbClr val="FFFFFF"/>
                </a:highlight>
              </a:rPr>
              <a:t>   private Person personMock;</a:t>
            </a:r>
          </a:p>
          <a:p>
            <a:pPr lvl="0" rtl="0">
              <a:spcBef>
                <a:spcPts val="0"/>
              </a:spcBef>
              <a:buNone/>
            </a:pPr>
            <a:r>
              <a:rPr lang="en" sz="1400" dirty="0">
                <a:highlight>
                  <a:srgbClr val="FFFFFF"/>
                </a:highlight>
              </a:rPr>
              <a:t>   private Luggage luggageMock;</a:t>
            </a:r>
          </a:p>
          <a:p>
            <a:pPr lvl="0" rtl="0">
              <a:spcBef>
                <a:spcPts val="0"/>
              </a:spcBef>
              <a:buNone/>
            </a:pPr>
            <a:endParaRPr sz="1400" dirty="0">
              <a:highlight>
                <a:srgbClr val="FFFFFF"/>
              </a:highlight>
            </a:endParaRPr>
          </a:p>
          <a:p>
            <a:pPr lvl="0" rtl="0">
              <a:spcBef>
                <a:spcPts val="0"/>
              </a:spcBef>
              <a:buNone/>
            </a:pPr>
            <a:r>
              <a:rPr lang="en" sz="1400" dirty="0">
                <a:highlight>
                  <a:srgbClr val="FFFFFF"/>
                </a:highlight>
              </a:rPr>
              <a:t>   </a:t>
            </a:r>
            <a:r>
              <a:rPr lang="en" sz="1400" dirty="0">
                <a:solidFill>
                  <a:srgbClr val="808000"/>
                </a:solidFill>
                <a:highlight>
                  <a:srgbClr val="FFFFFF"/>
                </a:highlight>
              </a:rPr>
              <a:t>@Before</a:t>
            </a:r>
          </a:p>
          <a:p>
            <a:pPr lvl="0" rtl="0">
              <a:spcBef>
                <a:spcPts val="0"/>
              </a:spcBef>
              <a:buNone/>
            </a:pPr>
            <a:r>
              <a:rPr lang="en" sz="1400" dirty="0">
                <a:solidFill>
                  <a:srgbClr val="808000"/>
                </a:solidFill>
                <a:highlight>
                  <a:srgbClr val="FFFFFF"/>
                </a:highlight>
              </a:rPr>
              <a:t>   </a:t>
            </a:r>
            <a:r>
              <a:rPr lang="en" sz="1400" b="1" dirty="0">
                <a:solidFill>
                  <a:srgbClr val="000080"/>
                </a:solidFill>
                <a:highlight>
                  <a:srgbClr val="FFFFFF"/>
                </a:highlight>
              </a:rPr>
              <a:t>public void </a:t>
            </a:r>
            <a:r>
              <a:rPr lang="en" sz="1400" dirty="0">
                <a:highlight>
                  <a:srgbClr val="FFFFFF"/>
                </a:highlight>
              </a:rPr>
              <a:t>setUp() {</a:t>
            </a:r>
          </a:p>
          <a:p>
            <a:pPr lvl="0" rtl="0">
              <a:spcBef>
                <a:spcPts val="0"/>
              </a:spcBef>
              <a:buNone/>
            </a:pPr>
            <a:r>
              <a:rPr lang="en" sz="1400" dirty="0">
                <a:highlight>
                  <a:srgbClr val="FFFFFF"/>
                </a:highlight>
              </a:rPr>
              <a:t>       mock = </a:t>
            </a:r>
            <a:r>
              <a:rPr lang="en" sz="1400" i="1" dirty="0">
                <a:highlight>
                  <a:srgbClr val="FFFFFF"/>
                </a:highlight>
              </a:rPr>
              <a:t>mock</a:t>
            </a:r>
            <a:r>
              <a:rPr lang="en" sz="1400" dirty="0">
                <a:highlight>
                  <a:srgbClr val="FFFFFF"/>
                </a:highlight>
              </a:rPr>
              <a:t>(Airport.</a:t>
            </a:r>
            <a:r>
              <a:rPr lang="en" sz="1400" b="1" dirty="0">
                <a:solidFill>
                  <a:srgbClr val="000080"/>
                </a:solidFill>
                <a:highlight>
                  <a:srgbClr val="FFFFFF"/>
                </a:highlight>
              </a:rPr>
              <a:t>class</a:t>
            </a:r>
            <a:r>
              <a:rPr lang="en" sz="1400" dirty="0">
                <a:highlight>
                  <a:srgbClr val="FFFFFF"/>
                </a:highlight>
              </a:rPr>
              <a:t>);</a:t>
            </a:r>
          </a:p>
          <a:p>
            <a:pPr lvl="0" rtl="0">
              <a:spcBef>
                <a:spcPts val="0"/>
              </a:spcBef>
              <a:buNone/>
            </a:pPr>
            <a:r>
              <a:rPr lang="en" sz="1400" dirty="0">
                <a:highlight>
                  <a:srgbClr val="FFFFFF"/>
                </a:highlight>
              </a:rPr>
              <a:t>       personMock = </a:t>
            </a:r>
            <a:r>
              <a:rPr lang="en" sz="1400" i="1" dirty="0">
                <a:highlight>
                  <a:srgbClr val="FFFFFF"/>
                </a:highlight>
              </a:rPr>
              <a:t>mock</a:t>
            </a:r>
            <a:r>
              <a:rPr lang="en" sz="1400" dirty="0">
                <a:highlight>
                  <a:srgbClr val="FFFFFF"/>
                </a:highlight>
              </a:rPr>
              <a:t>(Person.</a:t>
            </a:r>
            <a:r>
              <a:rPr lang="en" sz="1400" b="1" dirty="0">
                <a:solidFill>
                  <a:srgbClr val="000080"/>
                </a:solidFill>
                <a:highlight>
                  <a:srgbClr val="FFFFFF"/>
                </a:highlight>
              </a:rPr>
              <a:t>class</a:t>
            </a:r>
            <a:r>
              <a:rPr lang="en" sz="1400" dirty="0">
                <a:highlight>
                  <a:srgbClr val="FFFFFF"/>
                </a:highlight>
              </a:rPr>
              <a:t>);</a:t>
            </a:r>
          </a:p>
          <a:p>
            <a:pPr lvl="0" rtl="0">
              <a:spcBef>
                <a:spcPts val="0"/>
              </a:spcBef>
              <a:buNone/>
            </a:pPr>
            <a:r>
              <a:rPr lang="en" sz="1400" dirty="0">
                <a:highlight>
                  <a:srgbClr val="FFFFFF"/>
                </a:highlight>
              </a:rPr>
              <a:t>       luggageMock = </a:t>
            </a:r>
            <a:r>
              <a:rPr lang="en" sz="1400" i="1" dirty="0">
                <a:highlight>
                  <a:srgbClr val="FFFFFF"/>
                </a:highlight>
              </a:rPr>
              <a:t>mock</a:t>
            </a:r>
            <a:r>
              <a:rPr lang="en" sz="1400" dirty="0">
                <a:highlight>
                  <a:srgbClr val="FFFFFF"/>
                </a:highlight>
              </a:rPr>
              <a:t>(Luggage.</a:t>
            </a:r>
            <a:r>
              <a:rPr lang="en" sz="1400" b="1" dirty="0">
                <a:solidFill>
                  <a:srgbClr val="000080"/>
                </a:solidFill>
                <a:highlight>
                  <a:srgbClr val="FFFFFF"/>
                </a:highlight>
              </a:rPr>
              <a:t>class</a:t>
            </a:r>
            <a:r>
              <a:rPr lang="en" sz="1400" dirty="0">
                <a:highlight>
                  <a:srgbClr val="FFFFFF"/>
                </a:highlight>
              </a:rPr>
              <a:t>);</a:t>
            </a:r>
          </a:p>
          <a:p>
            <a:pPr lvl="0" rtl="0">
              <a:spcBef>
                <a:spcPts val="0"/>
              </a:spcBef>
              <a:buNone/>
            </a:pPr>
            <a:endParaRPr sz="1400" dirty="0">
              <a:highlight>
                <a:srgbClr val="FFFFFF"/>
              </a:highlight>
            </a:endParaRPr>
          </a:p>
          <a:p>
            <a:pPr lvl="0" rtl="0">
              <a:spcBef>
                <a:spcPts val="0"/>
              </a:spcBef>
              <a:buNone/>
            </a:pPr>
            <a:r>
              <a:rPr lang="en" sz="1400" dirty="0">
                <a:highlight>
                  <a:srgbClr val="FFFFFF"/>
                </a:highlight>
              </a:rPr>
              <a:t>       </a:t>
            </a:r>
            <a:r>
              <a:rPr lang="en" sz="1400" i="1" dirty="0">
                <a:highlight>
                  <a:srgbClr val="FFFFFF"/>
                </a:highlight>
              </a:rPr>
              <a:t>when</a:t>
            </a:r>
            <a:r>
              <a:rPr lang="en" sz="1400" dirty="0">
                <a:highlight>
                  <a:srgbClr val="FFFFFF"/>
                </a:highlight>
              </a:rPr>
              <a:t>(mock.showArrivals()).thenReturn(</a:t>
            </a:r>
            <a:br>
              <a:rPr lang="en" sz="1400" dirty="0">
                <a:highlight>
                  <a:srgbClr val="FFFFFF"/>
                </a:highlight>
              </a:rPr>
            </a:br>
            <a:r>
              <a:rPr lang="en" sz="1400" dirty="0">
                <a:highlight>
                  <a:srgbClr val="FFFFFF"/>
                </a:highlight>
              </a:rPr>
              <a:t>		</a:t>
            </a:r>
            <a:r>
              <a:rPr lang="en" sz="1400" b="1" dirty="0">
                <a:solidFill>
                  <a:srgbClr val="000080"/>
                </a:solidFill>
                <a:highlight>
                  <a:srgbClr val="FFFFFF"/>
                </a:highlight>
              </a:rPr>
              <a:t>new </a:t>
            </a:r>
            <a:r>
              <a:rPr lang="en" sz="1400" dirty="0">
                <a:highlight>
                  <a:srgbClr val="FFFFFF"/>
                </a:highlight>
              </a:rPr>
              <a:t>String[]{</a:t>
            </a:r>
            <a:r>
              <a:rPr lang="en" sz="1400" b="1" dirty="0">
                <a:solidFill>
                  <a:srgbClr val="008000"/>
                </a:solidFill>
                <a:highlight>
                  <a:srgbClr val="FFFFFF"/>
                </a:highlight>
              </a:rPr>
              <a:t>"CLJ"</a:t>
            </a:r>
            <a:r>
              <a:rPr lang="en" sz="1400" dirty="0">
                <a:highlight>
                  <a:srgbClr val="FFFFFF"/>
                </a:highlight>
              </a:rPr>
              <a:t>,</a:t>
            </a:r>
            <a:r>
              <a:rPr lang="en" sz="1400" b="1" dirty="0">
                <a:solidFill>
                  <a:srgbClr val="008000"/>
                </a:solidFill>
                <a:highlight>
                  <a:srgbClr val="FFFFFF"/>
                </a:highlight>
              </a:rPr>
              <a:t>"BUC"</a:t>
            </a:r>
            <a:r>
              <a:rPr lang="en" sz="1400" dirty="0">
                <a:highlight>
                  <a:srgbClr val="FFFFFF"/>
                </a:highlight>
              </a:rPr>
              <a:t>});</a:t>
            </a:r>
          </a:p>
          <a:p>
            <a:pPr lvl="0" rtl="0">
              <a:spcBef>
                <a:spcPts val="0"/>
              </a:spcBef>
              <a:buNone/>
            </a:pPr>
            <a:r>
              <a:rPr lang="en" sz="1400" dirty="0">
                <a:highlight>
                  <a:srgbClr val="FFFFFF"/>
                </a:highlight>
              </a:rPr>
              <a:t>       </a:t>
            </a:r>
            <a:r>
              <a:rPr lang="en" sz="1400" i="1" dirty="0">
                <a:highlight>
                  <a:srgbClr val="FFFFFF"/>
                </a:highlight>
              </a:rPr>
              <a:t>when</a:t>
            </a:r>
            <a:r>
              <a:rPr lang="en" sz="1400" dirty="0">
                <a:highlight>
                  <a:srgbClr val="FFFFFF"/>
                </a:highlight>
              </a:rPr>
              <a:t>(mock.showDepartures()).thenReturn(</a:t>
            </a:r>
            <a:br>
              <a:rPr lang="en" sz="1400" dirty="0">
                <a:highlight>
                  <a:srgbClr val="FFFFFF"/>
                </a:highlight>
              </a:rPr>
            </a:br>
            <a:r>
              <a:rPr lang="en" sz="1400" dirty="0">
                <a:highlight>
                  <a:srgbClr val="FFFFFF"/>
                </a:highlight>
              </a:rPr>
              <a:t>		</a:t>
            </a:r>
            <a:r>
              <a:rPr lang="en" sz="1400" b="1" dirty="0">
                <a:solidFill>
                  <a:srgbClr val="000080"/>
                </a:solidFill>
                <a:highlight>
                  <a:srgbClr val="FFFFFF"/>
                </a:highlight>
              </a:rPr>
              <a:t>new </a:t>
            </a:r>
            <a:r>
              <a:rPr lang="en" sz="1400" dirty="0">
                <a:highlight>
                  <a:srgbClr val="FFFFFF"/>
                </a:highlight>
              </a:rPr>
              <a:t>String[]{</a:t>
            </a:r>
            <a:r>
              <a:rPr lang="en" sz="1400" b="1" dirty="0">
                <a:solidFill>
                  <a:srgbClr val="008000"/>
                </a:solidFill>
                <a:highlight>
                  <a:srgbClr val="FFFFFF"/>
                </a:highlight>
              </a:rPr>
              <a:t>"LSB"</a:t>
            </a:r>
            <a:r>
              <a:rPr lang="en" sz="1400" dirty="0">
                <a:highlight>
                  <a:srgbClr val="FFFFFF"/>
                </a:highlight>
              </a:rPr>
              <a:t>,</a:t>
            </a:r>
            <a:r>
              <a:rPr lang="en" sz="1400" b="1" dirty="0">
                <a:solidFill>
                  <a:srgbClr val="008000"/>
                </a:solidFill>
                <a:highlight>
                  <a:srgbClr val="FFFFFF"/>
                </a:highlight>
              </a:rPr>
              <a:t>"CDG"</a:t>
            </a:r>
            <a:r>
              <a:rPr lang="en" sz="1400" dirty="0">
                <a:highlight>
                  <a:srgbClr val="FFFFFF"/>
                </a:highlight>
              </a:rPr>
              <a:t>});</a:t>
            </a:r>
          </a:p>
          <a:p>
            <a:pPr lvl="0">
              <a:spcBef>
                <a:spcPts val="0"/>
              </a:spcBef>
              <a:buClr>
                <a:schemeClr val="dk1"/>
              </a:buClr>
              <a:buSzPct val="110000"/>
              <a:buFont typeface="Arial"/>
              <a:buNone/>
            </a:pPr>
            <a:endParaRPr sz="1400" dirty="0"/>
          </a:p>
        </p:txBody>
      </p:sp>
      <p:sp>
        <p:nvSpPr>
          <p:cNvPr id="127" name="Shape 127"/>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lvl="0" rtl="0">
              <a:spcBef>
                <a:spcPts val="0"/>
              </a:spcBef>
              <a:buNone/>
            </a:pPr>
            <a:r>
              <a:rPr lang="en" sz="1400" dirty="0">
                <a:highlight>
                  <a:srgbClr val="FFFFFF"/>
                </a:highlight>
              </a:rPr>
              <a:t>  	</a:t>
            </a:r>
            <a:r>
              <a:rPr lang="en" sz="1400" dirty="0" smtClean="0">
                <a:highlight>
                  <a:srgbClr val="FFFFFF"/>
                </a:highlight>
              </a:rPr>
              <a:t>    </a:t>
            </a:r>
            <a:r>
              <a:rPr lang="en" sz="1400" dirty="0">
                <a:highlight>
                  <a:srgbClr val="FFFFFF"/>
                </a:highlight>
              </a:rPr>
              <a:t>	</a:t>
            </a:r>
            <a:r>
              <a:rPr lang="en" sz="1400" i="1" dirty="0">
                <a:highlight>
                  <a:srgbClr val="FFFFFF"/>
                </a:highlight>
              </a:rPr>
              <a:t>when</a:t>
            </a:r>
            <a:r>
              <a:rPr lang="en" sz="1400" dirty="0">
                <a:highlight>
                  <a:srgbClr val="FFFFFF"/>
                </a:highlight>
              </a:rPr>
              <a:t>(mock.isXRayed(personMock, </a:t>
            </a:r>
            <a:br>
              <a:rPr lang="en" sz="1400" dirty="0">
                <a:highlight>
                  <a:srgbClr val="FFFFFF"/>
                </a:highlight>
              </a:rPr>
            </a:br>
            <a:r>
              <a:rPr lang="en" sz="1400" dirty="0">
                <a:highlight>
                  <a:srgbClr val="FFFFFF"/>
                </a:highlight>
              </a:rPr>
              <a:t>		luggageMock)).thenReturn(</a:t>
            </a:r>
            <a:r>
              <a:rPr lang="en" sz="1400" b="1" dirty="0">
                <a:solidFill>
                  <a:srgbClr val="000080"/>
                </a:solidFill>
                <a:highlight>
                  <a:srgbClr val="FFFFFF"/>
                </a:highlight>
              </a:rPr>
              <a:t>true</a:t>
            </a:r>
            <a:r>
              <a:rPr lang="en" sz="1400" dirty="0">
                <a:highlight>
                  <a:srgbClr val="FFFFFF"/>
                </a:highlight>
              </a:rPr>
              <a:t>);</a:t>
            </a:r>
          </a:p>
          <a:p>
            <a:pPr lvl="0" indent="457200" rtl="0">
              <a:spcBef>
                <a:spcPts val="0"/>
              </a:spcBef>
              <a:buNone/>
            </a:pPr>
            <a:r>
              <a:rPr lang="en" sz="1400" dirty="0">
                <a:highlight>
                  <a:srgbClr val="FFFFFF"/>
                </a:highlight>
              </a:rPr>
              <a:t>//…. here goes more and more methods to be mocked (are they useful indeed?)</a:t>
            </a:r>
          </a:p>
          <a:p>
            <a:pPr lvl="0" indent="457200" rtl="0">
              <a:spcBef>
                <a:spcPts val="0"/>
              </a:spcBef>
              <a:buNone/>
            </a:pPr>
            <a:r>
              <a:rPr lang="en" sz="1400" dirty="0">
                <a:highlight>
                  <a:srgbClr val="FFFFFF"/>
                </a:highlight>
              </a:rPr>
              <a:t>}</a:t>
            </a:r>
          </a:p>
          <a:p>
            <a:pPr lvl="0" indent="457200" rtl="0">
              <a:spcBef>
                <a:spcPts val="0"/>
              </a:spcBef>
              <a:buNone/>
            </a:pPr>
            <a:r>
              <a:rPr lang="en" sz="1400" dirty="0">
                <a:highlight>
                  <a:srgbClr val="FFFFFF"/>
                </a:highlight>
              </a:rPr>
              <a:t>@Test</a:t>
            </a:r>
          </a:p>
          <a:p>
            <a:pPr lvl="0" indent="457200" rtl="0">
              <a:spcBef>
                <a:spcPts val="0"/>
              </a:spcBef>
              <a:buNone/>
            </a:pPr>
            <a:r>
              <a:rPr lang="en" sz="1400" dirty="0">
                <a:highlight>
                  <a:srgbClr val="FFFFFF"/>
                </a:highlight>
              </a:rPr>
              <a:t>public void testArrivals() {</a:t>
            </a:r>
          </a:p>
          <a:p>
            <a:pPr marL="457200" lvl="0" indent="457200" rtl="0">
              <a:spcBef>
                <a:spcPts val="0"/>
              </a:spcBef>
              <a:buNone/>
            </a:pPr>
            <a:r>
              <a:rPr lang="en" sz="1400" i="1" dirty="0">
                <a:highlight>
                  <a:srgbClr val="FFFFFF"/>
                </a:highlight>
              </a:rPr>
              <a:t>assertArrayEquals</a:t>
            </a:r>
            <a:r>
              <a:rPr lang="en" sz="1400" dirty="0">
                <a:highlight>
                  <a:srgbClr val="FFFFFF"/>
                </a:highlight>
              </a:rPr>
              <a:t>(</a:t>
            </a:r>
            <a:r>
              <a:rPr lang="en" sz="1400" b="1" dirty="0">
                <a:solidFill>
                  <a:srgbClr val="000080"/>
                </a:solidFill>
                <a:highlight>
                  <a:srgbClr val="FFFFFF"/>
                </a:highlight>
              </a:rPr>
              <a:t>new </a:t>
            </a:r>
            <a:r>
              <a:rPr lang="en" sz="1400" dirty="0">
                <a:highlight>
                  <a:srgbClr val="FFFFFF"/>
                </a:highlight>
              </a:rPr>
              <a:t>String[]{</a:t>
            </a:r>
            <a:r>
              <a:rPr lang="en" sz="1400" b="1" dirty="0">
                <a:solidFill>
                  <a:srgbClr val="008000"/>
                </a:solidFill>
                <a:highlight>
                  <a:srgbClr val="FFFFFF"/>
                </a:highlight>
              </a:rPr>
              <a:t>"CLJ"</a:t>
            </a:r>
            <a:r>
              <a:rPr lang="en" sz="1400" dirty="0">
                <a:highlight>
                  <a:srgbClr val="FFFFFF"/>
                </a:highlight>
              </a:rPr>
              <a:t>, </a:t>
            </a:r>
            <a:r>
              <a:rPr lang="en" sz="1400" b="1" dirty="0">
                <a:solidFill>
                  <a:srgbClr val="008000"/>
                </a:solidFill>
                <a:highlight>
                  <a:srgbClr val="FFFFFF"/>
                </a:highlight>
              </a:rPr>
              <a:t>"BUC"</a:t>
            </a:r>
            <a:r>
              <a:rPr lang="en" sz="1400" dirty="0">
                <a:highlight>
                  <a:srgbClr val="FFFFFF"/>
                </a:highlight>
              </a:rPr>
              <a:t>},</a:t>
            </a:r>
            <a:br>
              <a:rPr lang="en" sz="1400" dirty="0">
                <a:highlight>
                  <a:srgbClr val="FFFFFF"/>
                </a:highlight>
              </a:rPr>
            </a:br>
            <a:r>
              <a:rPr lang="en" sz="1400" dirty="0">
                <a:highlight>
                  <a:srgbClr val="FFFFFF"/>
                </a:highlight>
              </a:rPr>
              <a:t>			 mock.showArrivals());</a:t>
            </a:r>
            <a:br>
              <a:rPr lang="en" sz="1400" dirty="0">
                <a:highlight>
                  <a:srgbClr val="FFFFFF"/>
                </a:highlight>
              </a:rPr>
            </a:br>
            <a:r>
              <a:rPr lang="en" sz="1400" dirty="0">
                <a:highlight>
                  <a:srgbClr val="FFFFFF"/>
                </a:highlight>
              </a:rPr>
              <a:t/>
            </a:r>
            <a:br>
              <a:rPr lang="en" sz="1400" dirty="0">
                <a:highlight>
                  <a:srgbClr val="FFFFFF"/>
                </a:highlight>
              </a:rPr>
            </a:br>
            <a:r>
              <a:rPr lang="en" sz="1400" dirty="0">
                <a:highlight>
                  <a:srgbClr val="FFFFFF"/>
                </a:highlight>
              </a:rPr>
              <a:t>}</a:t>
            </a:r>
          </a:p>
          <a:p>
            <a:pPr marL="457200" lvl="0" indent="457200" rtl="0">
              <a:spcBef>
                <a:spcPts val="0"/>
              </a:spcBef>
              <a:buNone/>
            </a:pPr>
            <a:endParaRPr sz="1400" dirty="0">
              <a:highlight>
                <a:srgbClr val="FFFFFF"/>
              </a:highlight>
            </a:endParaRPr>
          </a:p>
          <a:p>
            <a:pPr marL="457200" lvl="0" indent="0" rtl="0">
              <a:spcBef>
                <a:spcPts val="0"/>
              </a:spcBef>
              <a:buNone/>
            </a:pPr>
            <a:r>
              <a:rPr lang="en" sz="1400" dirty="0">
                <a:highlight>
                  <a:srgbClr val="FFFFFF"/>
                </a:highlight>
              </a:rPr>
              <a:t>@Test</a:t>
            </a:r>
          </a:p>
          <a:p>
            <a:pPr marL="457200" lvl="0" indent="-69850" rtl="0">
              <a:spcBef>
                <a:spcPts val="0"/>
              </a:spcBef>
              <a:buClr>
                <a:schemeClr val="dk1"/>
              </a:buClr>
              <a:buSzPct val="110000"/>
              <a:buFont typeface="Arial"/>
              <a:buNone/>
            </a:pPr>
            <a:r>
              <a:rPr lang="en" sz="1400" dirty="0">
                <a:highlight>
                  <a:srgbClr val="FFFFFF"/>
                </a:highlight>
              </a:rPr>
              <a:t>public void testIsXRayed() {</a:t>
            </a:r>
          </a:p>
          <a:p>
            <a:pPr marL="457200" lvl="0" indent="387350" rtl="0">
              <a:spcBef>
                <a:spcPts val="0"/>
              </a:spcBef>
              <a:buClr>
                <a:schemeClr val="dk1"/>
              </a:buClr>
              <a:buSzPct val="110000"/>
              <a:buFont typeface="Arial"/>
              <a:buNone/>
            </a:pPr>
            <a:r>
              <a:rPr lang="en" sz="1400" i="1" dirty="0">
                <a:highlight>
                  <a:srgbClr val="FFFFFF"/>
                </a:highlight>
              </a:rPr>
              <a:t>assertEquals</a:t>
            </a:r>
            <a:r>
              <a:rPr lang="en" sz="1400" dirty="0">
                <a:highlight>
                  <a:srgbClr val="FFFFFF"/>
                </a:highlight>
              </a:rPr>
              <a:t>(</a:t>
            </a:r>
            <a:r>
              <a:rPr lang="en" sz="1400" b="1" dirty="0">
                <a:solidFill>
                  <a:srgbClr val="000080"/>
                </a:solidFill>
                <a:highlight>
                  <a:srgbClr val="FFFFFF"/>
                </a:highlight>
              </a:rPr>
              <a:t>true</a:t>
            </a:r>
            <a:r>
              <a:rPr lang="en" sz="1400" dirty="0">
                <a:highlight>
                  <a:srgbClr val="FFFFFF"/>
                </a:highlight>
              </a:rPr>
              <a:t>, mock.isXRayed(personMock,</a:t>
            </a:r>
            <a:br>
              <a:rPr lang="en" sz="1400" dirty="0">
                <a:highlight>
                  <a:srgbClr val="FFFFFF"/>
                </a:highlight>
              </a:rPr>
            </a:br>
            <a:r>
              <a:rPr lang="en" sz="1400" dirty="0">
                <a:highlight>
                  <a:srgbClr val="FFFFFF"/>
                </a:highlight>
              </a:rPr>
              <a:t>			 luggageMock));</a:t>
            </a:r>
          </a:p>
          <a:p>
            <a:pPr lvl="0" indent="387350" rtl="0">
              <a:spcBef>
                <a:spcPts val="0"/>
              </a:spcBef>
              <a:buClr>
                <a:schemeClr val="dk1"/>
              </a:buClr>
              <a:buSzPct val="110000"/>
              <a:buFont typeface="Arial"/>
              <a:buNone/>
            </a:pPr>
            <a:r>
              <a:rPr lang="en" sz="1400" dirty="0">
                <a:highlight>
                  <a:srgbClr val="FFFFFF"/>
                </a:highlight>
              </a:rPr>
              <a:t>}</a:t>
            </a:r>
          </a:p>
          <a:p>
            <a:pPr lvl="0" rtl="0">
              <a:spcBef>
                <a:spcPts val="0"/>
              </a:spcBef>
              <a:buClr>
                <a:schemeClr val="dk1"/>
              </a:buClr>
              <a:buSzPct val="110000"/>
              <a:buFont typeface="Arial"/>
              <a:buNone/>
            </a:pPr>
            <a:r>
              <a:rPr lang="en" sz="1400" dirty="0">
                <a:highlight>
                  <a:srgbClr val="FFFFFF"/>
                </a:highlight>
              </a:rPr>
              <a:t>}</a:t>
            </a:r>
          </a:p>
          <a:p>
            <a:pPr lvl="0">
              <a:spcBef>
                <a:spcPts val="0"/>
              </a:spcBef>
              <a:buNone/>
            </a:pPr>
            <a:endParaRPr sz="1400" dirty="0"/>
          </a:p>
        </p:txBody>
      </p:sp>
    </p:spTree>
    <p:extLst>
      <p:ext uri="{BB962C8B-B14F-4D97-AF65-F5344CB8AC3E}">
        <p14:creationId xmlns:p14="http://schemas.microsoft.com/office/powerpoint/2010/main" val="312377007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Conclusion for above example</a:t>
            </a:r>
          </a:p>
        </p:txBody>
      </p:sp>
      <p:sp>
        <p:nvSpPr>
          <p:cNvPr id="133" name="Shape 133"/>
          <p:cNvSpPr txBox="1">
            <a:spLocks noGrp="1"/>
          </p:cNvSpPr>
          <p:nvPr>
            <p:ph idx="1"/>
          </p:nvPr>
        </p:nvSpPr>
        <p:spPr>
          <a:prstGeom prst="rect">
            <a:avLst/>
          </a:prstGeom>
        </p:spPr>
        <p:txBody>
          <a:bodyPr lIns="91425" tIns="91425" rIns="91425" bIns="91425" anchor="t" anchorCtr="0">
            <a:noAutofit/>
          </a:bodyPr>
          <a:lstStyle/>
          <a:p>
            <a:pPr marL="457200" lvl="0" indent="-368300" rtl="0">
              <a:spcBef>
                <a:spcPts val="0"/>
              </a:spcBef>
              <a:buSzPct val="100000"/>
            </a:pPr>
            <a:r>
              <a:rPr lang="en" sz="2200"/>
              <a:t>don’t split thing just for the sake of splitting things but...</a:t>
            </a:r>
          </a:p>
          <a:p>
            <a:pPr lvl="0" rtl="0">
              <a:spcBef>
                <a:spcPts val="0"/>
              </a:spcBef>
              <a:buNone/>
            </a:pPr>
            <a:endParaRPr sz="2200"/>
          </a:p>
          <a:p>
            <a:pPr marL="457200" lvl="0" indent="-368300" rtl="0">
              <a:spcBef>
                <a:spcPts val="0"/>
              </a:spcBef>
              <a:buSzPct val="100000"/>
            </a:pPr>
            <a:r>
              <a:rPr lang="en" sz="2200"/>
              <a:t>group things from the perspective of someone that is going to </a:t>
            </a:r>
            <a:r>
              <a:rPr lang="en" sz="2200" b="1"/>
              <a:t>use</a:t>
            </a:r>
            <a:r>
              <a:rPr lang="en" sz="2200"/>
              <a:t> them</a:t>
            </a:r>
          </a:p>
          <a:p>
            <a:pPr lvl="0" rtl="0">
              <a:spcBef>
                <a:spcPts val="0"/>
              </a:spcBef>
              <a:buNone/>
            </a:pPr>
            <a:endParaRPr sz="2200"/>
          </a:p>
          <a:p>
            <a:pPr marL="457200" lvl="0" indent="-368300" rtl="0">
              <a:spcBef>
                <a:spcPts val="0"/>
              </a:spcBef>
              <a:buSzPct val="100000"/>
            </a:pPr>
            <a:r>
              <a:rPr lang="en" sz="2200"/>
              <a:t>always ask yourself: am i going to use this ever in a separate context? Is it useful as it is? How relevant to testing code is what I mock?</a:t>
            </a:r>
          </a:p>
          <a:p>
            <a:pPr lvl="0">
              <a:spcBef>
                <a:spcPts val="0"/>
              </a:spcBef>
              <a:buNone/>
            </a:pPr>
            <a:endParaRPr/>
          </a:p>
        </p:txBody>
      </p:sp>
    </p:spTree>
    <p:extLst>
      <p:ext uri="{BB962C8B-B14F-4D97-AF65-F5344CB8AC3E}">
        <p14:creationId xmlns:p14="http://schemas.microsoft.com/office/powerpoint/2010/main" val="5430543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Dependency Inversion</a:t>
            </a:r>
          </a:p>
        </p:txBody>
      </p:sp>
      <p:sp>
        <p:nvSpPr>
          <p:cNvPr id="45" name="Shape 45"/>
          <p:cNvSpPr txBox="1">
            <a:spLocks noGrp="1"/>
          </p:cNvSpPr>
          <p:nvPr>
            <p:ph type="body" idx="1"/>
          </p:nvPr>
        </p:nvSpPr>
        <p:spPr>
          <a:prstGeom prst="rect">
            <a:avLst/>
          </a:prstGeom>
        </p:spPr>
        <p:txBody>
          <a:bodyPr lIns="91425" tIns="91425" rIns="91425" bIns="91425" anchor="b" anchorCtr="0">
            <a:noAutofit/>
          </a:bodyPr>
          <a:lstStyle/>
          <a:p>
            <a:pPr lvl="0" algn="l">
              <a:spcBef>
                <a:spcPts val="0"/>
              </a:spcBef>
              <a:buNone/>
            </a:pPr>
            <a:r>
              <a:rPr lang="en"/>
              <a:t>architecture </a:t>
            </a:r>
            <a:r>
              <a:rPr lang="en" smtClean="0"/>
              <a:t>guidelines</a:t>
            </a:r>
          </a:p>
          <a:p>
            <a:pPr lvl="0" algn="l">
              <a:spcBef>
                <a:spcPts val="0"/>
              </a:spcBef>
              <a:buNone/>
            </a:pPr>
            <a:endParaRPr lang="en"/>
          </a:p>
        </p:txBody>
      </p:sp>
    </p:spTree>
    <p:extLst>
      <p:ext uri="{BB962C8B-B14F-4D97-AF65-F5344CB8AC3E}">
        <p14:creationId xmlns:p14="http://schemas.microsoft.com/office/powerpoint/2010/main" val="805628773"/>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What is Dependency Inversion?</a:t>
            </a:r>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marL="457200" lvl="0" indent="-381000" rtl="0">
              <a:lnSpc>
                <a:spcPct val="138843"/>
              </a:lnSpc>
              <a:spcBef>
                <a:spcPts val="0"/>
              </a:spcBef>
              <a:spcAft>
                <a:spcPts val="100"/>
              </a:spcAft>
              <a:buSzPct val="100000"/>
            </a:pPr>
            <a:r>
              <a:rPr lang="en" sz="2400">
                <a:solidFill>
                  <a:srgbClr val="252525"/>
                </a:solidFill>
                <a:highlight>
                  <a:srgbClr val="FFFFFF"/>
                </a:highlight>
              </a:rPr>
              <a:t>High-level modules should not depend on low-level modules. Both should depend on </a:t>
            </a:r>
            <a:r>
              <a:rPr lang="en" sz="2400">
                <a:solidFill>
                  <a:srgbClr val="0B0080"/>
                </a:solidFill>
                <a:highlight>
                  <a:srgbClr val="FFFFFF"/>
                </a:highlight>
                <a:hlinkClick r:id="rId3"/>
              </a:rPr>
              <a:t>abstractions</a:t>
            </a:r>
          </a:p>
          <a:p>
            <a:pPr lvl="0" rtl="0">
              <a:lnSpc>
                <a:spcPct val="138843"/>
              </a:lnSpc>
              <a:spcBef>
                <a:spcPts val="0"/>
              </a:spcBef>
              <a:spcAft>
                <a:spcPts val="100"/>
              </a:spcAft>
              <a:buNone/>
            </a:pPr>
            <a:endParaRPr sz="2400">
              <a:solidFill>
                <a:srgbClr val="252525"/>
              </a:solidFill>
              <a:highlight>
                <a:srgbClr val="FFFFFF"/>
              </a:highlight>
            </a:endParaRPr>
          </a:p>
          <a:p>
            <a:pPr marL="457200" lvl="0" indent="-381000" rtl="0">
              <a:lnSpc>
                <a:spcPct val="138843"/>
              </a:lnSpc>
              <a:spcBef>
                <a:spcPts val="0"/>
              </a:spcBef>
              <a:spcAft>
                <a:spcPts val="100"/>
              </a:spcAft>
              <a:buClr>
                <a:srgbClr val="252525"/>
              </a:buClr>
              <a:buSzPct val="100000"/>
            </a:pPr>
            <a:r>
              <a:rPr lang="en" sz="2400">
                <a:solidFill>
                  <a:srgbClr val="252525"/>
                </a:solidFill>
                <a:highlight>
                  <a:srgbClr val="FFFFFF"/>
                </a:highlight>
              </a:rPr>
              <a:t>Abstractions should not depend on details. Details should depend on abstractions</a:t>
            </a:r>
          </a:p>
          <a:p>
            <a:pPr lvl="0" algn="just" rtl="0">
              <a:spcBef>
                <a:spcPts val="0"/>
              </a:spcBef>
              <a:buNone/>
            </a:pPr>
            <a:endParaRPr sz="2400">
              <a:solidFill>
                <a:srgbClr val="252525"/>
              </a:solidFill>
              <a:highlight>
                <a:srgbClr val="FFFFFF"/>
              </a:highlight>
            </a:endParaRPr>
          </a:p>
          <a:p>
            <a:pPr lvl="0" rtl="0">
              <a:spcBef>
                <a:spcPts val="0"/>
              </a:spcBef>
              <a:buNone/>
            </a:pPr>
            <a:endParaRPr sz="2400">
              <a:solidFill>
                <a:srgbClr val="252525"/>
              </a:solidFill>
              <a:highlight>
                <a:srgbClr val="FFFFFF"/>
              </a:highlight>
            </a:endParaRPr>
          </a:p>
          <a:p>
            <a:pPr lvl="0" rtl="0">
              <a:spcBef>
                <a:spcPts val="0"/>
              </a:spcBef>
              <a:buNone/>
            </a:pPr>
            <a:endParaRPr sz="2400">
              <a:solidFill>
                <a:srgbClr val="000000"/>
              </a:solidFill>
              <a:highlight>
                <a:srgbClr val="FEFEFE"/>
              </a:highlight>
            </a:endParaRPr>
          </a:p>
        </p:txBody>
      </p:sp>
    </p:spTree>
    <p:extLst>
      <p:ext uri="{BB962C8B-B14F-4D97-AF65-F5344CB8AC3E}">
        <p14:creationId xmlns:p14="http://schemas.microsoft.com/office/powerpoint/2010/main" val="175407741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In plain English</a:t>
            </a:r>
          </a:p>
        </p:txBody>
      </p:sp>
      <p:sp>
        <p:nvSpPr>
          <p:cNvPr id="57" name="Shape 57"/>
          <p:cNvSpPr txBox="1">
            <a:spLocks noGrp="1"/>
          </p:cNvSpPr>
          <p:nvPr>
            <p:ph idx="1"/>
          </p:nvPr>
        </p:nvSpPr>
        <p:spPr>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rgbClr val="222222"/>
              </a:buClr>
              <a:buSzPct val="100000"/>
              <a:buFont typeface="Arial"/>
            </a:pPr>
            <a:r>
              <a:rPr lang="en" sz="2400" dirty="0">
                <a:solidFill>
                  <a:srgbClr val="222222"/>
                </a:solidFill>
                <a:highlight>
                  <a:srgbClr val="FFFFFF"/>
                </a:highlight>
              </a:rPr>
              <a:t>depend on abstractions rather than concrete implementations</a:t>
            </a:r>
            <a:br>
              <a:rPr lang="en" sz="2400" dirty="0">
                <a:solidFill>
                  <a:srgbClr val="222222"/>
                </a:solidFill>
                <a:highlight>
                  <a:srgbClr val="FFFFFF"/>
                </a:highlight>
              </a:rPr>
            </a:br>
            <a:endParaRPr lang="en" sz="2400" dirty="0">
              <a:solidFill>
                <a:srgbClr val="222222"/>
              </a:solidFill>
              <a:highlight>
                <a:srgbClr val="FFFFFF"/>
              </a:highlight>
            </a:endParaRPr>
          </a:p>
          <a:p>
            <a:pPr marL="457200" lvl="0" indent="-228600" rtl="0">
              <a:spcBef>
                <a:spcPts val="0"/>
              </a:spcBef>
              <a:buClr>
                <a:srgbClr val="333333"/>
              </a:buClr>
              <a:buNone/>
            </a:pPr>
            <a:r>
              <a:rPr lang="en" sz="1800" dirty="0">
                <a:solidFill>
                  <a:srgbClr val="222222"/>
                </a:solidFill>
                <a:highlight>
                  <a:srgbClr val="FFFFFF"/>
                </a:highlight>
              </a:rPr>
              <a:t>  </a:t>
            </a:r>
          </a:p>
          <a:p>
            <a:pPr marL="457200" lvl="0" indent="-228600" rtl="0">
              <a:spcBef>
                <a:spcPts val="0"/>
              </a:spcBef>
              <a:buClr>
                <a:srgbClr val="333333"/>
              </a:buClr>
              <a:buNone/>
            </a:pPr>
            <a:r>
              <a:rPr lang="en" sz="1800" dirty="0">
                <a:solidFill>
                  <a:srgbClr val="222222"/>
                </a:solidFill>
                <a:highlight>
                  <a:srgbClr val="FFFFFF"/>
                </a:highlight>
              </a:rPr>
              <a:t>i.e. “Hungry gorilla wants banana. (Doesn’t matter what species of banana it is as long is a banana)”</a:t>
            </a:r>
          </a:p>
        </p:txBody>
      </p:sp>
      <p:pic>
        <p:nvPicPr>
          <p:cNvPr id="58" name="Shape 58"/>
          <p:cNvPicPr preferRelativeResize="0"/>
          <p:nvPr/>
        </p:nvPicPr>
        <p:blipFill>
          <a:blip r:embed="rId3">
            <a:alphaModFix/>
          </a:blip>
          <a:stretch>
            <a:fillRect/>
          </a:stretch>
        </p:blipFill>
        <p:spPr>
          <a:xfrm>
            <a:off x="4692276" y="1600183"/>
            <a:ext cx="3686175" cy="2806700"/>
          </a:xfrm>
          <a:prstGeom prst="rect">
            <a:avLst/>
          </a:prstGeom>
          <a:noFill/>
          <a:ln>
            <a:noFill/>
          </a:ln>
        </p:spPr>
      </p:pic>
    </p:spTree>
    <p:extLst>
      <p:ext uri="{BB962C8B-B14F-4D97-AF65-F5344CB8AC3E}">
        <p14:creationId xmlns:p14="http://schemas.microsoft.com/office/powerpoint/2010/main" val="390616656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Why is it good?</a:t>
            </a:r>
          </a:p>
        </p:txBody>
      </p:sp>
      <p:sp>
        <p:nvSpPr>
          <p:cNvPr id="65" name="Shape 65"/>
          <p:cNvSpPr txBox="1">
            <a:spLocks noGrp="1"/>
          </p:cNvSpPr>
          <p:nvPr>
            <p:ph idx="1"/>
          </p:nvPr>
        </p:nvSpPr>
        <p:spPr>
          <a:prstGeom prst="rect">
            <a:avLst/>
          </a:prstGeom>
        </p:spPr>
        <p:txBody>
          <a:bodyPr lIns="91425" tIns="91425" rIns="91425" bIns="91425" anchor="t" anchorCtr="0">
            <a:noAutofit/>
          </a:bodyPr>
          <a:lstStyle/>
          <a:p>
            <a:pPr marL="457200" lvl="0" indent="-342900" rtl="0">
              <a:lnSpc>
                <a:spcPct val="136363"/>
              </a:lnSpc>
              <a:spcBef>
                <a:spcPts val="0"/>
              </a:spcBef>
              <a:spcAft>
                <a:spcPts val="800"/>
              </a:spcAft>
              <a:buClr>
                <a:srgbClr val="333333"/>
              </a:buClr>
              <a:buSzPct val="100000"/>
            </a:pPr>
            <a:r>
              <a:rPr lang="en" sz="1800" dirty="0">
                <a:solidFill>
                  <a:srgbClr val="333333"/>
                </a:solidFill>
                <a:highlight>
                  <a:srgbClr val="FFFFFF"/>
                </a:highlight>
              </a:rPr>
              <a:t>extensibility and maintainability</a:t>
            </a:r>
          </a:p>
          <a:p>
            <a:pPr marL="914400" lvl="1" indent="-342900" rtl="0">
              <a:lnSpc>
                <a:spcPct val="136363"/>
              </a:lnSpc>
              <a:spcBef>
                <a:spcPts val="0"/>
              </a:spcBef>
              <a:spcAft>
                <a:spcPts val="800"/>
              </a:spcAft>
              <a:buSzPct val="100000"/>
            </a:pPr>
            <a:r>
              <a:rPr lang="en" sz="1800" dirty="0">
                <a:solidFill>
                  <a:srgbClr val="333333"/>
                </a:solidFill>
              </a:rPr>
              <a:t>abstracting out things can provide a way to switch between different implementations easily</a:t>
            </a:r>
          </a:p>
        </p:txBody>
      </p:sp>
    </p:spTree>
    <p:extLst>
      <p:ext uri="{BB962C8B-B14F-4D97-AF65-F5344CB8AC3E}">
        <p14:creationId xmlns:p14="http://schemas.microsoft.com/office/powerpoint/2010/main" val="47581065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Good Example </a:t>
            </a:r>
          </a:p>
        </p:txBody>
      </p:sp>
      <p:sp>
        <p:nvSpPr>
          <p:cNvPr id="71" name="Shape 71"/>
          <p:cNvSpPr txBox="1">
            <a:spLocks noGrp="1"/>
          </p:cNvSpPr>
          <p:nvPr>
            <p:ph idx="1"/>
          </p:nvPr>
        </p:nvSpPr>
        <p:spPr>
          <a:xfrm>
            <a:off x="932802" y="1600200"/>
            <a:ext cx="3841079" cy="4525963"/>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sz="1600" dirty="0">
                <a:solidFill>
                  <a:schemeClr val="dk2"/>
                </a:solidFill>
              </a:rPr>
              <a:t>interface</a:t>
            </a:r>
            <a:r>
              <a:rPr lang="en" sz="1600" dirty="0">
                <a:solidFill>
                  <a:srgbClr val="2B91AF"/>
                </a:solidFill>
              </a:rPr>
              <a:t> NewsService</a:t>
            </a:r>
            <a:r>
              <a:rPr lang="en" sz="1600" dirty="0"/>
              <a:t> {</a:t>
            </a:r>
          </a:p>
          <a:p>
            <a:pPr lvl="0" indent="387350" rtl="0">
              <a:spcBef>
                <a:spcPts val="0"/>
              </a:spcBef>
              <a:buClr>
                <a:schemeClr val="dk1"/>
              </a:buClr>
              <a:buSzPct val="100000"/>
              <a:buFont typeface="Arial"/>
              <a:buNone/>
            </a:pPr>
            <a:r>
              <a:rPr lang="en" sz="1600" dirty="0"/>
              <a:t>void post(</a:t>
            </a:r>
            <a:r>
              <a:rPr lang="en" sz="1600" dirty="0">
                <a:solidFill>
                  <a:srgbClr val="2B91AF"/>
                </a:solidFill>
              </a:rPr>
              <a:t>String</a:t>
            </a:r>
            <a:r>
              <a:rPr lang="en" sz="1600" dirty="0"/>
              <a:t> text) ;</a:t>
            </a:r>
          </a:p>
          <a:p>
            <a:pPr lvl="0" rtl="0">
              <a:spcBef>
                <a:spcPts val="0"/>
              </a:spcBef>
              <a:buClr>
                <a:schemeClr val="dk1"/>
              </a:buClr>
              <a:buSzPct val="100000"/>
              <a:buFont typeface="Arial"/>
              <a:buNone/>
            </a:pPr>
            <a:r>
              <a:rPr lang="en" sz="1600" dirty="0"/>
              <a:t>}</a:t>
            </a:r>
          </a:p>
          <a:p>
            <a:pPr lvl="0" rtl="0">
              <a:spcBef>
                <a:spcPts val="0"/>
              </a:spcBef>
              <a:buClr>
                <a:schemeClr val="dk1"/>
              </a:buClr>
              <a:buSzPct val="100000"/>
              <a:buFont typeface="Arial"/>
              <a:buNone/>
            </a:pPr>
            <a:endParaRPr sz="1600" dirty="0">
              <a:solidFill>
                <a:schemeClr val="dk2"/>
              </a:solidFill>
            </a:endParaRPr>
          </a:p>
          <a:p>
            <a:pPr lvl="0" rtl="0">
              <a:spcBef>
                <a:spcPts val="0"/>
              </a:spcBef>
              <a:buClr>
                <a:schemeClr val="dk1"/>
              </a:buClr>
              <a:buSzPct val="100000"/>
              <a:buFont typeface="Arial"/>
              <a:buNone/>
            </a:pPr>
            <a:r>
              <a:rPr lang="en" sz="1600" dirty="0">
                <a:solidFill>
                  <a:schemeClr val="dk2"/>
                </a:solidFill>
              </a:rPr>
              <a:t>class</a:t>
            </a:r>
            <a:r>
              <a:rPr lang="en" sz="1600" dirty="0"/>
              <a:t> </a:t>
            </a:r>
            <a:r>
              <a:rPr lang="en" sz="1600" dirty="0">
                <a:solidFill>
                  <a:srgbClr val="2B91AF"/>
                </a:solidFill>
              </a:rPr>
              <a:t>NewsServiceImpl </a:t>
            </a:r>
            <a:r>
              <a:rPr lang="en" sz="1600" dirty="0">
                <a:solidFill>
                  <a:schemeClr val="dk2"/>
                </a:solidFill>
              </a:rPr>
              <a:t>implements</a:t>
            </a:r>
            <a:r>
              <a:rPr lang="en" sz="1600" dirty="0">
                <a:solidFill>
                  <a:srgbClr val="2B91AF"/>
                </a:solidFill>
              </a:rPr>
              <a:t> NewsService</a:t>
            </a:r>
            <a:r>
              <a:rPr lang="en" sz="1600" dirty="0"/>
              <a:t> {</a:t>
            </a:r>
          </a:p>
          <a:p>
            <a:pPr lvl="0" rtl="0">
              <a:spcBef>
                <a:spcPts val="0"/>
              </a:spcBef>
              <a:buClr>
                <a:schemeClr val="dk1"/>
              </a:buClr>
              <a:buSzPct val="100000"/>
              <a:buFont typeface="Arial"/>
              <a:buNone/>
            </a:pPr>
            <a:r>
              <a:rPr lang="en" sz="1600" dirty="0"/>
              <a:t>	</a:t>
            </a:r>
            <a:r>
              <a:rPr lang="en" sz="1600" dirty="0">
                <a:solidFill>
                  <a:srgbClr val="2B91AF"/>
                </a:solidFill>
              </a:rPr>
              <a:t>NewsPlatform</a:t>
            </a:r>
            <a:r>
              <a:rPr lang="en" sz="1600" dirty="0"/>
              <a:t> newsPlatform;</a:t>
            </a:r>
          </a:p>
          <a:p>
            <a:pPr lvl="0" rtl="0">
              <a:spcBef>
                <a:spcPts val="0"/>
              </a:spcBef>
              <a:buClr>
                <a:schemeClr val="dk1"/>
              </a:buClr>
              <a:buSzPct val="100000"/>
              <a:buFont typeface="Arial"/>
              <a:buNone/>
            </a:pPr>
            <a:r>
              <a:rPr lang="en" sz="1600" dirty="0"/>
              <a:t>	public NewsService(NewsPlatform newsPlatform) {</a:t>
            </a:r>
          </a:p>
          <a:p>
            <a:pPr lvl="0" rtl="0">
              <a:spcBef>
                <a:spcPts val="0"/>
              </a:spcBef>
              <a:buClr>
                <a:schemeClr val="dk1"/>
              </a:buClr>
              <a:buSzPct val="100000"/>
              <a:buFont typeface="Arial"/>
              <a:buNone/>
            </a:pPr>
            <a:r>
              <a:rPr lang="en" sz="1600" dirty="0"/>
              <a:t>		this.newsPlatform = newsPlatform</a:t>
            </a:r>
          </a:p>
          <a:p>
            <a:pPr lvl="0" rtl="0">
              <a:spcBef>
                <a:spcPts val="0"/>
              </a:spcBef>
              <a:buClr>
                <a:schemeClr val="dk1"/>
              </a:buClr>
              <a:buSzPct val="100000"/>
              <a:buFont typeface="Arial"/>
              <a:buNone/>
            </a:pPr>
            <a:r>
              <a:rPr lang="en" sz="1600" dirty="0"/>
              <a:t>	}</a:t>
            </a:r>
          </a:p>
          <a:p>
            <a:pPr lvl="0" indent="387350" rtl="0">
              <a:spcBef>
                <a:spcPts val="0"/>
              </a:spcBef>
              <a:buClr>
                <a:schemeClr val="dk1"/>
              </a:buClr>
              <a:buSzPct val="100000"/>
              <a:buFont typeface="Arial"/>
              <a:buNone/>
            </a:pPr>
            <a:r>
              <a:rPr lang="en" sz="1600" dirty="0"/>
              <a:t>public void post(</a:t>
            </a:r>
            <a:r>
              <a:rPr lang="en" sz="1600" dirty="0">
                <a:solidFill>
                  <a:srgbClr val="2B91AF"/>
                </a:solidFill>
              </a:rPr>
              <a:t>String</a:t>
            </a:r>
            <a:r>
              <a:rPr lang="en" sz="1600" dirty="0"/>
              <a:t> text) {</a:t>
            </a:r>
          </a:p>
          <a:p>
            <a:pPr lvl="0" indent="387350" rtl="0">
              <a:spcBef>
                <a:spcPts val="0"/>
              </a:spcBef>
              <a:buClr>
                <a:schemeClr val="dk1"/>
              </a:buClr>
              <a:buSzPct val="100000"/>
              <a:buFont typeface="Arial"/>
              <a:buNone/>
            </a:pPr>
            <a:r>
              <a:rPr lang="en" sz="1600" dirty="0"/>
              <a:t>	// do whatever first… then...</a:t>
            </a:r>
          </a:p>
          <a:p>
            <a:pPr lvl="0" indent="387350" rtl="0">
              <a:spcBef>
                <a:spcPts val="0"/>
              </a:spcBef>
              <a:buClr>
                <a:schemeClr val="dk1"/>
              </a:buClr>
              <a:buSzPct val="100000"/>
              <a:buFont typeface="Arial"/>
              <a:buNone/>
            </a:pPr>
            <a:r>
              <a:rPr lang="en" sz="1600" dirty="0"/>
              <a:t>	newsPlatform.publish(text);</a:t>
            </a:r>
          </a:p>
          <a:p>
            <a:pPr lvl="0" indent="387350" rtl="0">
              <a:spcBef>
                <a:spcPts val="0"/>
              </a:spcBef>
              <a:buClr>
                <a:schemeClr val="dk1"/>
              </a:buClr>
              <a:buSzPct val="100000"/>
              <a:buFont typeface="Arial"/>
              <a:buNone/>
            </a:pPr>
            <a:r>
              <a:rPr lang="en" sz="1600" dirty="0"/>
              <a:t>} </a:t>
            </a:r>
          </a:p>
          <a:p>
            <a:pPr marL="0" lvl="0" indent="-69850" rtl="0">
              <a:spcBef>
                <a:spcPts val="0"/>
              </a:spcBef>
              <a:buClr>
                <a:schemeClr val="dk1"/>
              </a:buClr>
              <a:buSzPct val="100000"/>
              <a:buFont typeface="Arial"/>
              <a:buNone/>
            </a:pPr>
            <a:r>
              <a:rPr lang="en" sz="1600" dirty="0"/>
              <a:t>}</a:t>
            </a:r>
          </a:p>
          <a:p>
            <a:pPr lvl="0" rtl="0">
              <a:spcBef>
                <a:spcPts val="0"/>
              </a:spcBef>
              <a:buNone/>
            </a:pPr>
            <a:endParaRPr sz="1600" dirty="0">
              <a:solidFill>
                <a:srgbClr val="000000"/>
              </a:solidFill>
            </a:endParaRPr>
          </a:p>
        </p:txBody>
      </p:sp>
      <p:sp>
        <p:nvSpPr>
          <p:cNvPr id="72" name="Shape 72"/>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sz="1600" dirty="0">
                <a:solidFill>
                  <a:schemeClr val="dk2"/>
                </a:solidFill>
              </a:rPr>
              <a:t>interface</a:t>
            </a:r>
            <a:r>
              <a:rPr lang="en" sz="1600" dirty="0">
                <a:solidFill>
                  <a:srgbClr val="2B91AF"/>
                </a:solidFill>
              </a:rPr>
              <a:t> NewsPlatform</a:t>
            </a:r>
            <a:r>
              <a:rPr lang="en" sz="1600" dirty="0"/>
              <a:t> {</a:t>
            </a:r>
          </a:p>
          <a:p>
            <a:pPr lvl="0" indent="387350" rtl="0">
              <a:spcBef>
                <a:spcPts val="0"/>
              </a:spcBef>
              <a:buClr>
                <a:schemeClr val="dk1"/>
              </a:buClr>
              <a:buSzPct val="100000"/>
              <a:buFont typeface="Arial"/>
              <a:buNone/>
            </a:pPr>
            <a:r>
              <a:rPr lang="en" sz="1600" dirty="0"/>
              <a:t>void publish(</a:t>
            </a:r>
            <a:r>
              <a:rPr lang="en" sz="1600" dirty="0">
                <a:solidFill>
                  <a:srgbClr val="2B91AF"/>
                </a:solidFill>
              </a:rPr>
              <a:t>String</a:t>
            </a:r>
            <a:r>
              <a:rPr lang="en" sz="1600" dirty="0"/>
              <a:t> text) ;</a:t>
            </a:r>
          </a:p>
          <a:p>
            <a:pPr lvl="0" rtl="0">
              <a:spcBef>
                <a:spcPts val="0"/>
              </a:spcBef>
              <a:buNone/>
            </a:pPr>
            <a:r>
              <a:rPr lang="en" sz="1600" dirty="0"/>
              <a:t>}</a:t>
            </a:r>
          </a:p>
          <a:p>
            <a:pPr lvl="0" rtl="0">
              <a:spcBef>
                <a:spcPts val="0"/>
              </a:spcBef>
              <a:buNone/>
            </a:pPr>
            <a:endParaRPr sz="1600" dirty="0"/>
          </a:p>
          <a:p>
            <a:pPr lvl="0" rtl="0">
              <a:spcBef>
                <a:spcPts val="0"/>
              </a:spcBef>
              <a:buNone/>
            </a:pPr>
            <a:r>
              <a:rPr lang="en" sz="1600" dirty="0">
                <a:solidFill>
                  <a:schemeClr val="dk2"/>
                </a:solidFill>
              </a:rPr>
              <a:t>class</a:t>
            </a:r>
            <a:r>
              <a:rPr lang="en" sz="1600" dirty="0">
                <a:solidFill>
                  <a:srgbClr val="2B91AF"/>
                </a:solidFill>
              </a:rPr>
              <a:t> BlogPlatform </a:t>
            </a:r>
            <a:r>
              <a:rPr lang="en" sz="1600" dirty="0">
                <a:solidFill>
                  <a:schemeClr val="dk2"/>
                </a:solidFill>
              </a:rPr>
              <a:t>implements </a:t>
            </a:r>
            <a:r>
              <a:rPr lang="en" sz="1600" dirty="0">
                <a:solidFill>
                  <a:srgbClr val="2B91AF"/>
                </a:solidFill>
              </a:rPr>
              <a:t>NewsPlatform</a:t>
            </a:r>
            <a:r>
              <a:rPr lang="en" sz="1600" dirty="0"/>
              <a:t> {</a:t>
            </a:r>
          </a:p>
          <a:p>
            <a:pPr lvl="0" indent="457200" rtl="0">
              <a:spcBef>
                <a:spcPts val="0"/>
              </a:spcBef>
              <a:buNone/>
            </a:pPr>
            <a:r>
              <a:rPr lang="en" sz="1600" dirty="0"/>
              <a:t>void publish(</a:t>
            </a:r>
            <a:r>
              <a:rPr lang="en" sz="1600" dirty="0">
                <a:solidFill>
                  <a:srgbClr val="2B91AF"/>
                </a:solidFill>
              </a:rPr>
              <a:t>String</a:t>
            </a:r>
            <a:r>
              <a:rPr lang="en" sz="1600" dirty="0"/>
              <a:t> text) {</a:t>
            </a:r>
          </a:p>
          <a:p>
            <a:pPr lvl="0" indent="457200" rtl="0">
              <a:spcBef>
                <a:spcPts val="0"/>
              </a:spcBef>
              <a:buNone/>
            </a:pPr>
            <a:r>
              <a:rPr lang="en" sz="1600" dirty="0"/>
              <a:t>	// publish to whatever blog platform</a:t>
            </a:r>
          </a:p>
          <a:p>
            <a:pPr lvl="0" indent="457200" rtl="0">
              <a:spcBef>
                <a:spcPts val="0"/>
              </a:spcBef>
              <a:buNone/>
            </a:pPr>
            <a:r>
              <a:rPr lang="en" sz="1600" dirty="0"/>
              <a:t>}</a:t>
            </a:r>
          </a:p>
          <a:p>
            <a:pPr lvl="0" rtl="0">
              <a:spcBef>
                <a:spcPts val="0"/>
              </a:spcBef>
              <a:buNone/>
            </a:pPr>
            <a:r>
              <a:rPr lang="en" sz="1600" dirty="0"/>
              <a:t>}</a:t>
            </a:r>
          </a:p>
          <a:p>
            <a:pPr lvl="0" rtl="0">
              <a:spcBef>
                <a:spcPts val="0"/>
              </a:spcBef>
              <a:buNone/>
            </a:pPr>
            <a:endParaRPr sz="1600" dirty="0"/>
          </a:p>
          <a:p>
            <a:pPr lvl="0" rtl="0">
              <a:spcBef>
                <a:spcPts val="0"/>
              </a:spcBef>
              <a:buNone/>
            </a:pPr>
            <a:r>
              <a:rPr lang="en" sz="1600" dirty="0"/>
              <a:t>public static void main(String[] args) {</a:t>
            </a:r>
          </a:p>
          <a:p>
            <a:pPr marL="0" lvl="0" indent="457200" rtl="0">
              <a:spcBef>
                <a:spcPts val="0"/>
              </a:spcBef>
              <a:buNone/>
            </a:pPr>
            <a:r>
              <a:rPr lang="en" sz="1600" dirty="0"/>
              <a:t>NewsService newsService = new</a:t>
            </a:r>
            <a:br>
              <a:rPr lang="en" sz="1600" dirty="0"/>
            </a:br>
            <a:r>
              <a:rPr lang="en" sz="1600" dirty="0"/>
              <a:t>		 NewsServiceImpl(new BlogPlatform());</a:t>
            </a:r>
          </a:p>
          <a:p>
            <a:pPr lvl="0" indent="457200" rtl="0">
              <a:spcBef>
                <a:spcPts val="0"/>
              </a:spcBef>
              <a:buNone/>
            </a:pPr>
            <a:r>
              <a:rPr lang="en" sz="1600" dirty="0"/>
              <a:t>newsService.post(“Weather is fine outside”);</a:t>
            </a:r>
          </a:p>
          <a:p>
            <a:pPr lvl="0">
              <a:spcBef>
                <a:spcPts val="0"/>
              </a:spcBef>
              <a:buClr>
                <a:schemeClr val="dk1"/>
              </a:buClr>
              <a:buSzPct val="100000"/>
              <a:buFont typeface="Arial"/>
              <a:buNone/>
            </a:pPr>
            <a:r>
              <a:rPr lang="en" sz="1600" dirty="0"/>
              <a:t>}</a:t>
            </a:r>
          </a:p>
        </p:txBody>
      </p:sp>
    </p:spTree>
    <p:extLst>
      <p:ext uri="{BB962C8B-B14F-4D97-AF65-F5344CB8AC3E}">
        <p14:creationId xmlns:p14="http://schemas.microsoft.com/office/powerpoint/2010/main" val="408393652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What is Interface segregation?</a:t>
            </a:r>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lvl="0" algn="just" rtl="0">
              <a:spcBef>
                <a:spcPts val="0"/>
              </a:spcBef>
              <a:buNone/>
            </a:pPr>
            <a:endParaRPr sz="2400" dirty="0">
              <a:solidFill>
                <a:srgbClr val="252525"/>
              </a:solidFill>
              <a:highlight>
                <a:srgbClr val="FFFFFF"/>
              </a:highlight>
            </a:endParaRPr>
          </a:p>
          <a:p>
            <a:pPr lvl="0" algn="just" rtl="0">
              <a:spcBef>
                <a:spcPts val="0"/>
              </a:spcBef>
              <a:buNone/>
            </a:pPr>
            <a:endParaRPr sz="2400" dirty="0">
              <a:solidFill>
                <a:srgbClr val="252525"/>
              </a:solidFill>
              <a:highlight>
                <a:srgbClr val="FFFFFF"/>
              </a:highlight>
            </a:endParaRPr>
          </a:p>
          <a:p>
            <a:pPr lvl="0" algn="just" rtl="0">
              <a:spcBef>
                <a:spcPts val="0"/>
              </a:spcBef>
              <a:buNone/>
            </a:pPr>
            <a:r>
              <a:rPr lang="en" sz="2400" dirty="0" smtClean="0">
                <a:solidFill>
                  <a:srgbClr val="252525"/>
                </a:solidFill>
                <a:highlight>
                  <a:srgbClr val="FFFFFF"/>
                </a:highlight>
              </a:rPr>
              <a:t>Clients </a:t>
            </a:r>
            <a:r>
              <a:rPr lang="en" sz="2400" dirty="0">
                <a:solidFill>
                  <a:srgbClr val="252525"/>
                </a:solidFill>
                <a:highlight>
                  <a:srgbClr val="FFFFFF"/>
                </a:highlight>
              </a:rPr>
              <a:t>should not be forced to depend upon interfaces that they don’t use</a:t>
            </a:r>
          </a:p>
          <a:p>
            <a:pPr lvl="0" algn="just" rtl="0">
              <a:spcBef>
                <a:spcPts val="0"/>
              </a:spcBef>
              <a:buNone/>
            </a:pPr>
            <a:endParaRPr sz="2400" dirty="0">
              <a:solidFill>
                <a:srgbClr val="252525"/>
              </a:solidFill>
              <a:highlight>
                <a:srgbClr val="FFFFFF"/>
              </a:highlight>
            </a:endParaRPr>
          </a:p>
          <a:p>
            <a:pPr lvl="0" rtl="0">
              <a:spcBef>
                <a:spcPts val="0"/>
              </a:spcBef>
              <a:buNone/>
            </a:pPr>
            <a:endParaRPr sz="2400" dirty="0">
              <a:solidFill>
                <a:srgbClr val="252525"/>
              </a:solidFill>
              <a:highlight>
                <a:srgbClr val="FFFFFF"/>
              </a:highlight>
            </a:endParaRPr>
          </a:p>
          <a:p>
            <a:pPr lvl="0" rtl="0">
              <a:spcBef>
                <a:spcPts val="0"/>
              </a:spcBef>
              <a:buNone/>
            </a:pPr>
            <a:endParaRPr sz="2400" dirty="0">
              <a:solidFill>
                <a:srgbClr val="000000"/>
              </a:solidFill>
              <a:highlight>
                <a:srgbClr val="FEFEFE"/>
              </a:highlight>
            </a:endParaRPr>
          </a:p>
        </p:txBody>
      </p:sp>
    </p:spTree>
    <p:extLst>
      <p:ext uri="{BB962C8B-B14F-4D97-AF65-F5344CB8AC3E}">
        <p14:creationId xmlns:p14="http://schemas.microsoft.com/office/powerpoint/2010/main" val="290539071"/>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Bad example</a:t>
            </a:r>
          </a:p>
        </p:txBody>
      </p:sp>
      <p:sp>
        <p:nvSpPr>
          <p:cNvPr id="78" name="Shape 78"/>
          <p:cNvSpPr txBox="1">
            <a:spLocks noGrp="1"/>
          </p:cNvSpPr>
          <p:nvPr>
            <p:ph idx="1"/>
          </p:nvPr>
        </p:nvSpPr>
        <p:spPr>
          <a:xfrm>
            <a:off x="932802" y="1600200"/>
            <a:ext cx="3710450" cy="4525963"/>
          </a:xfrm>
          <a:prstGeom prst="rect">
            <a:avLst/>
          </a:prstGeom>
        </p:spPr>
        <p:txBody>
          <a:bodyPr lIns="91425" tIns="91425" rIns="91425" bIns="91425" anchor="t" anchorCtr="0">
            <a:noAutofit/>
          </a:bodyPr>
          <a:lstStyle/>
          <a:p>
            <a:pPr lvl="0" rtl="0">
              <a:spcBef>
                <a:spcPts val="0"/>
              </a:spcBef>
              <a:buNone/>
            </a:pPr>
            <a:r>
              <a:rPr lang="en" sz="1600" dirty="0">
                <a:solidFill>
                  <a:schemeClr val="dk2"/>
                </a:solidFill>
              </a:rPr>
              <a:t>class</a:t>
            </a:r>
            <a:r>
              <a:rPr lang="en" sz="1600" dirty="0"/>
              <a:t> </a:t>
            </a:r>
            <a:r>
              <a:rPr lang="en" sz="1600" dirty="0">
                <a:solidFill>
                  <a:srgbClr val="FF0000"/>
                </a:solidFill>
              </a:rPr>
              <a:t>NewsServiceImpl</a:t>
            </a:r>
            <a:r>
              <a:rPr lang="en" sz="1600" dirty="0">
                <a:solidFill>
                  <a:srgbClr val="2B91AF"/>
                </a:solidFill>
              </a:rPr>
              <a:t> </a:t>
            </a:r>
            <a:r>
              <a:rPr lang="en" sz="1600" dirty="0"/>
              <a:t>{</a:t>
            </a:r>
          </a:p>
          <a:p>
            <a:pPr lvl="0" rtl="0">
              <a:spcBef>
                <a:spcPts val="0"/>
              </a:spcBef>
              <a:buNone/>
            </a:pPr>
            <a:r>
              <a:rPr lang="en" sz="1600" dirty="0"/>
              <a:t>	</a:t>
            </a:r>
            <a:r>
              <a:rPr lang="en" sz="1600" dirty="0">
                <a:solidFill>
                  <a:srgbClr val="FF0000"/>
                </a:solidFill>
              </a:rPr>
              <a:t>BlogPlatform newsPlatform;</a:t>
            </a:r>
          </a:p>
          <a:p>
            <a:pPr lvl="0" rtl="0">
              <a:spcBef>
                <a:spcPts val="0"/>
              </a:spcBef>
              <a:buNone/>
            </a:pPr>
            <a:endParaRPr sz="1600" dirty="0"/>
          </a:p>
          <a:p>
            <a:pPr lvl="0" rtl="0">
              <a:spcBef>
                <a:spcPts val="0"/>
              </a:spcBef>
              <a:buNone/>
            </a:pPr>
            <a:r>
              <a:rPr lang="en" sz="1600" dirty="0"/>
              <a:t>	public NewsService() {</a:t>
            </a:r>
          </a:p>
          <a:p>
            <a:pPr lvl="0" rtl="0">
              <a:spcBef>
                <a:spcPts val="0"/>
              </a:spcBef>
              <a:buNone/>
            </a:pPr>
            <a:r>
              <a:rPr lang="en" sz="1600" dirty="0"/>
              <a:t>		this.newsPlatform = = new BlogPlatform();</a:t>
            </a:r>
          </a:p>
          <a:p>
            <a:pPr lvl="0" rtl="0">
              <a:spcBef>
                <a:spcPts val="0"/>
              </a:spcBef>
              <a:buNone/>
            </a:pPr>
            <a:r>
              <a:rPr lang="en" sz="1600" dirty="0"/>
              <a:t>	}</a:t>
            </a:r>
          </a:p>
          <a:p>
            <a:pPr lvl="0" indent="457200" rtl="0">
              <a:spcBef>
                <a:spcPts val="0"/>
              </a:spcBef>
              <a:buNone/>
            </a:pPr>
            <a:endParaRPr sz="1600" dirty="0"/>
          </a:p>
          <a:p>
            <a:pPr lvl="0" indent="457200" rtl="0">
              <a:spcBef>
                <a:spcPts val="0"/>
              </a:spcBef>
              <a:buNone/>
            </a:pPr>
            <a:r>
              <a:rPr lang="en" sz="1600" dirty="0"/>
              <a:t>public void post(</a:t>
            </a:r>
            <a:r>
              <a:rPr lang="en" sz="1600" dirty="0">
                <a:solidFill>
                  <a:srgbClr val="2B91AF"/>
                </a:solidFill>
              </a:rPr>
              <a:t>String</a:t>
            </a:r>
            <a:r>
              <a:rPr lang="en" sz="1600" dirty="0"/>
              <a:t> text) {</a:t>
            </a:r>
          </a:p>
          <a:p>
            <a:pPr lvl="0" indent="457200" rtl="0">
              <a:spcBef>
                <a:spcPts val="0"/>
              </a:spcBef>
              <a:buNone/>
            </a:pPr>
            <a:r>
              <a:rPr lang="en" sz="1600" dirty="0"/>
              <a:t>	// do whatever first… then...</a:t>
            </a:r>
          </a:p>
          <a:p>
            <a:pPr lvl="0" indent="457200" rtl="0">
              <a:spcBef>
                <a:spcPts val="0"/>
              </a:spcBef>
              <a:buNone/>
            </a:pPr>
            <a:r>
              <a:rPr lang="en" sz="1600" dirty="0"/>
              <a:t>	newsPlatform.publish(text);</a:t>
            </a:r>
          </a:p>
          <a:p>
            <a:pPr lvl="0" indent="457200" rtl="0">
              <a:spcBef>
                <a:spcPts val="0"/>
              </a:spcBef>
              <a:buNone/>
            </a:pPr>
            <a:r>
              <a:rPr lang="en" sz="1600" dirty="0"/>
              <a:t>} </a:t>
            </a:r>
          </a:p>
          <a:p>
            <a:pPr lvl="0" rtl="0">
              <a:spcBef>
                <a:spcPts val="0"/>
              </a:spcBef>
              <a:buNone/>
            </a:pPr>
            <a:r>
              <a:rPr lang="en" sz="1600" dirty="0"/>
              <a:t>}</a:t>
            </a:r>
          </a:p>
          <a:p>
            <a:pPr lvl="0" rtl="0">
              <a:spcBef>
                <a:spcPts val="0"/>
              </a:spcBef>
              <a:buClr>
                <a:schemeClr val="dk1"/>
              </a:buClr>
              <a:buSzPct val="61111"/>
              <a:buFont typeface="Arial"/>
              <a:buNone/>
            </a:pPr>
            <a:endParaRPr sz="1600" dirty="0">
              <a:solidFill>
                <a:schemeClr val="dk2"/>
              </a:solidFill>
            </a:endParaRPr>
          </a:p>
        </p:txBody>
      </p:sp>
      <p:sp>
        <p:nvSpPr>
          <p:cNvPr id="79" name="Shape 79"/>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marL="457200" lvl="0" indent="-381000" rtl="0">
              <a:spcBef>
                <a:spcPts val="0"/>
              </a:spcBef>
              <a:buSzPct val="100000"/>
            </a:pPr>
            <a:r>
              <a:rPr lang="en" sz="2400" dirty="0"/>
              <a:t>NewsServiceImpl </a:t>
            </a:r>
          </a:p>
          <a:p>
            <a:pPr marL="914400" lvl="1" indent="-342900" rtl="0">
              <a:spcBef>
                <a:spcPts val="0"/>
              </a:spcBef>
              <a:buSzPct val="100000"/>
            </a:pPr>
            <a:r>
              <a:rPr lang="en" sz="1800" dirty="0"/>
              <a:t>is tight now to a BlogPlatform. What if you want now to use another platform to publish your messages?</a:t>
            </a:r>
          </a:p>
          <a:p>
            <a:pPr marL="914400" lvl="1" indent="-342900">
              <a:spcBef>
                <a:spcPts val="0"/>
              </a:spcBef>
              <a:buSzPct val="100000"/>
            </a:pPr>
            <a:r>
              <a:rPr lang="en" sz="1800" dirty="0"/>
              <a:t>is not abstracted out. someone who wants to swap it’s implementation with something else will have problems doing it</a:t>
            </a:r>
          </a:p>
        </p:txBody>
      </p:sp>
    </p:spTree>
    <p:extLst>
      <p:ext uri="{BB962C8B-B14F-4D97-AF65-F5344CB8AC3E}">
        <p14:creationId xmlns:p14="http://schemas.microsoft.com/office/powerpoint/2010/main" val="184793129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Key notes</a:t>
            </a:r>
          </a:p>
        </p:txBody>
      </p:sp>
      <p:sp>
        <p:nvSpPr>
          <p:cNvPr id="85" name="Shape 85"/>
          <p:cNvSpPr txBox="1">
            <a:spLocks noGrp="1"/>
          </p:cNvSpPr>
          <p:nvPr>
            <p:ph idx="1"/>
          </p:nvPr>
        </p:nvSpPr>
        <p:spPr>
          <a:prstGeom prst="rect">
            <a:avLst/>
          </a:prstGeom>
        </p:spPr>
        <p:txBody>
          <a:bodyPr lIns="91425" tIns="91425" rIns="91425" bIns="91425" anchor="t" anchorCtr="0">
            <a:noAutofit/>
          </a:bodyPr>
          <a:lstStyle/>
          <a:p>
            <a:pPr marL="457200" lvl="0" indent="-342900" rtl="0">
              <a:lnSpc>
                <a:spcPct val="138843"/>
              </a:lnSpc>
              <a:spcBef>
                <a:spcPts val="300"/>
              </a:spcBef>
              <a:spcAft>
                <a:spcPts val="100"/>
              </a:spcAft>
              <a:buClr>
                <a:srgbClr val="252525"/>
              </a:buClr>
              <a:buSzPct val="100000"/>
            </a:pPr>
            <a:r>
              <a:rPr lang="en" sz="1800">
                <a:solidFill>
                  <a:srgbClr val="252525"/>
                </a:solidFill>
                <a:highlight>
                  <a:srgbClr val="FFFFFF"/>
                </a:highlight>
              </a:rPr>
              <a:t>All member variables in a class must be interfaces or abstracts.</a:t>
            </a:r>
          </a:p>
          <a:p>
            <a:pPr marL="457200" lvl="0" indent="-342900" rtl="0">
              <a:lnSpc>
                <a:spcPct val="138843"/>
              </a:lnSpc>
              <a:spcBef>
                <a:spcPts val="300"/>
              </a:spcBef>
              <a:spcAft>
                <a:spcPts val="100"/>
              </a:spcAft>
              <a:buClr>
                <a:srgbClr val="252525"/>
              </a:buClr>
              <a:buSzPct val="100000"/>
            </a:pPr>
            <a:r>
              <a:rPr lang="en" sz="1800">
                <a:solidFill>
                  <a:srgbClr val="252525"/>
                </a:solidFill>
                <a:highlight>
                  <a:srgbClr val="FFFFFF"/>
                </a:highlight>
              </a:rPr>
              <a:t>All concrete class packages must connect only through interface/abstract classes packages</a:t>
            </a:r>
          </a:p>
          <a:p>
            <a:pPr marL="457200" lvl="0" indent="-342900" rtl="0">
              <a:lnSpc>
                <a:spcPct val="138843"/>
              </a:lnSpc>
              <a:spcBef>
                <a:spcPts val="300"/>
              </a:spcBef>
              <a:spcAft>
                <a:spcPts val="100"/>
              </a:spcAft>
              <a:buClr>
                <a:srgbClr val="252525"/>
              </a:buClr>
              <a:buSzPct val="100000"/>
            </a:pPr>
            <a:r>
              <a:rPr lang="en" sz="1800">
                <a:solidFill>
                  <a:srgbClr val="252525"/>
                </a:solidFill>
                <a:highlight>
                  <a:srgbClr val="FFFFFF"/>
                </a:highlight>
              </a:rPr>
              <a:t>No class should derive from a concrete class</a:t>
            </a:r>
          </a:p>
          <a:p>
            <a:pPr marL="457200" lvl="0" indent="-342900" rtl="0">
              <a:lnSpc>
                <a:spcPct val="138843"/>
              </a:lnSpc>
              <a:spcBef>
                <a:spcPts val="300"/>
              </a:spcBef>
              <a:spcAft>
                <a:spcPts val="100"/>
              </a:spcAft>
              <a:buClr>
                <a:srgbClr val="252525"/>
              </a:buClr>
              <a:buSzPct val="100000"/>
            </a:pPr>
            <a:r>
              <a:rPr lang="en" sz="1800">
                <a:solidFill>
                  <a:srgbClr val="252525"/>
                </a:solidFill>
                <a:highlight>
                  <a:srgbClr val="FFFFFF"/>
                </a:highlight>
              </a:rPr>
              <a:t>No method should override an implemented method</a:t>
            </a:r>
          </a:p>
          <a:p>
            <a:pPr marL="457200" lvl="0" indent="-342900" rtl="0">
              <a:lnSpc>
                <a:spcPct val="138843"/>
              </a:lnSpc>
              <a:spcBef>
                <a:spcPts val="300"/>
              </a:spcBef>
              <a:spcAft>
                <a:spcPts val="100"/>
              </a:spcAft>
              <a:buSzPct val="100000"/>
            </a:pPr>
            <a:r>
              <a:rPr lang="en" sz="1800">
                <a:solidFill>
                  <a:srgbClr val="252525"/>
                </a:solidFill>
                <a:highlight>
                  <a:srgbClr val="FFFFFF"/>
                </a:highlight>
              </a:rPr>
              <a:t>All variable instantiation requires the implementation of a </a:t>
            </a:r>
            <a:r>
              <a:rPr lang="en" sz="1800">
                <a:solidFill>
                  <a:srgbClr val="0B0080"/>
                </a:solidFill>
                <a:highlight>
                  <a:srgbClr val="FFFFFF"/>
                </a:highlight>
                <a:hlinkClick r:id="rId3"/>
              </a:rPr>
              <a:t>Creational pattern</a:t>
            </a:r>
            <a:r>
              <a:rPr lang="en" sz="1800">
                <a:solidFill>
                  <a:srgbClr val="252525"/>
                </a:solidFill>
                <a:highlight>
                  <a:srgbClr val="FFFFFF"/>
                </a:highlight>
              </a:rPr>
              <a:t> as the </a:t>
            </a:r>
            <a:r>
              <a:rPr lang="en" sz="1800">
                <a:solidFill>
                  <a:srgbClr val="0B0080"/>
                </a:solidFill>
                <a:highlight>
                  <a:srgbClr val="FFFFFF"/>
                </a:highlight>
                <a:hlinkClick r:id="rId4"/>
              </a:rPr>
              <a:t>Factory Method</a:t>
            </a:r>
            <a:r>
              <a:rPr lang="en" sz="1800">
                <a:solidFill>
                  <a:srgbClr val="252525"/>
                </a:solidFill>
                <a:highlight>
                  <a:srgbClr val="FFFFFF"/>
                </a:highlight>
              </a:rPr>
              <a:t> or the </a:t>
            </a:r>
            <a:r>
              <a:rPr lang="en" sz="1800">
                <a:solidFill>
                  <a:srgbClr val="0B0080"/>
                </a:solidFill>
                <a:highlight>
                  <a:srgbClr val="FFFFFF"/>
                </a:highlight>
                <a:hlinkClick r:id="rId5"/>
              </a:rPr>
              <a:t>Factory</a:t>
            </a:r>
            <a:r>
              <a:rPr lang="en" sz="1800">
                <a:solidFill>
                  <a:srgbClr val="252525"/>
                </a:solidFill>
                <a:highlight>
                  <a:srgbClr val="FFFFFF"/>
                </a:highlight>
              </a:rPr>
              <a:t> pattern, or the more complex use of a </a:t>
            </a:r>
            <a:r>
              <a:rPr lang="en" sz="1800">
                <a:solidFill>
                  <a:srgbClr val="0B0080"/>
                </a:solidFill>
                <a:highlight>
                  <a:srgbClr val="FFFFFF"/>
                </a:highlight>
                <a:hlinkClick r:id="rId6"/>
              </a:rPr>
              <a:t>Dependency Injection</a:t>
            </a:r>
            <a:r>
              <a:rPr lang="en" sz="1800">
                <a:solidFill>
                  <a:srgbClr val="252525"/>
                </a:solidFill>
                <a:highlight>
                  <a:srgbClr val="FFFFFF"/>
                </a:highlight>
              </a:rPr>
              <a:t> framework</a:t>
            </a:r>
          </a:p>
        </p:txBody>
      </p:sp>
    </p:spTree>
    <p:extLst>
      <p:ext uri="{BB962C8B-B14F-4D97-AF65-F5344CB8AC3E}">
        <p14:creationId xmlns:p14="http://schemas.microsoft.com/office/powerpoint/2010/main" val="3502919750"/>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000"/>
              <a:t>Dependency inversion vs</a:t>
            </a:r>
          </a:p>
          <a:p>
            <a:pPr lvl="0">
              <a:spcBef>
                <a:spcPts val="0"/>
              </a:spcBef>
              <a:buNone/>
            </a:pPr>
            <a:r>
              <a:rPr lang="en" sz="3000"/>
              <a:t>Dependency injection</a:t>
            </a:r>
          </a:p>
        </p:txBody>
      </p:sp>
      <p:sp>
        <p:nvSpPr>
          <p:cNvPr id="91" name="Shape 91"/>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1800">
                <a:solidFill>
                  <a:srgbClr val="222222"/>
                </a:solidFill>
                <a:highlight>
                  <a:srgbClr val="FFFFFF"/>
                </a:highlight>
              </a:rPr>
              <a:t>Dependency inversion </a:t>
            </a:r>
            <a:r>
              <a:rPr lang="en" sz="900">
                <a:solidFill>
                  <a:srgbClr val="555555"/>
                </a:solidFill>
                <a:highlight>
                  <a:srgbClr val="FFFFFF"/>
                </a:highlight>
              </a:rPr>
              <a:t> </a:t>
            </a:r>
          </a:p>
          <a:p>
            <a:pPr marL="457200" lvl="0" indent="-342900" rtl="0">
              <a:spcBef>
                <a:spcPts val="0"/>
              </a:spcBef>
              <a:buClr>
                <a:srgbClr val="555555"/>
              </a:buClr>
              <a:buSzPct val="100000"/>
            </a:pPr>
            <a:r>
              <a:rPr lang="en" sz="1800">
                <a:solidFill>
                  <a:srgbClr val="555555"/>
                </a:solidFill>
                <a:highlight>
                  <a:srgbClr val="FFFFFF"/>
                </a:highlight>
              </a:rPr>
              <a:t>helps to decouple your code by ensuring that you depend on abstractions rather than concrete implementations</a:t>
            </a:r>
          </a:p>
          <a:p>
            <a:pPr lvl="0" rtl="0">
              <a:spcBef>
                <a:spcPts val="0"/>
              </a:spcBef>
              <a:buNone/>
            </a:pPr>
            <a:endParaRPr sz="1800">
              <a:solidFill>
                <a:srgbClr val="222222"/>
              </a:solidFill>
              <a:highlight>
                <a:srgbClr val="FFFFFF"/>
              </a:highlight>
            </a:endParaRPr>
          </a:p>
          <a:p>
            <a:pPr lvl="0" rtl="0">
              <a:spcBef>
                <a:spcPts val="0"/>
              </a:spcBef>
              <a:buNone/>
            </a:pPr>
            <a:r>
              <a:rPr lang="en" sz="1800">
                <a:solidFill>
                  <a:srgbClr val="222222"/>
                </a:solidFill>
                <a:highlight>
                  <a:srgbClr val="FFFFFF"/>
                </a:highlight>
              </a:rPr>
              <a:t>Dependency injection </a:t>
            </a:r>
          </a:p>
          <a:p>
            <a:pPr marL="457200" lvl="0" indent="-342900">
              <a:spcBef>
                <a:spcPts val="0"/>
              </a:spcBef>
              <a:buClr>
                <a:srgbClr val="222222"/>
              </a:buClr>
              <a:buSzPct val="100000"/>
            </a:pPr>
            <a:r>
              <a:rPr lang="en" sz="1800">
                <a:solidFill>
                  <a:srgbClr val="555555"/>
                </a:solidFill>
                <a:highlight>
                  <a:srgbClr val="FFFFFF"/>
                </a:highlight>
              </a:rPr>
              <a:t>is an implementation of Dependency inversion principle</a:t>
            </a:r>
          </a:p>
        </p:txBody>
      </p:sp>
    </p:spTree>
    <p:extLst>
      <p:ext uri="{BB962C8B-B14F-4D97-AF65-F5344CB8AC3E}">
        <p14:creationId xmlns:p14="http://schemas.microsoft.com/office/powerpoint/2010/main" val="198951316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Team </a:t>
            </a:r>
            <a:r>
              <a:rPr lang="en" dirty="0" smtClean="0"/>
              <a:t>work</a:t>
            </a:r>
            <a:endParaRPr lang="en" dirty="0"/>
          </a:p>
        </p:txBody>
      </p:sp>
      <p:sp>
        <p:nvSpPr>
          <p:cNvPr id="109" name="Shape 109"/>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b="1">
                <a:solidFill>
                  <a:srgbClr val="2388DB"/>
                </a:solidFill>
              </a:rPr>
              <a:t>AS A</a:t>
            </a:r>
            <a:r>
              <a:rPr lang="en"/>
              <a:t> trainer </a:t>
            </a:r>
          </a:p>
          <a:p>
            <a:pPr lvl="0" rtl="0">
              <a:spcBef>
                <a:spcPts val="0"/>
              </a:spcBef>
              <a:buClr>
                <a:schemeClr val="dk1"/>
              </a:buClr>
              <a:buSzPct val="36666"/>
              <a:buFont typeface="Arial"/>
              <a:buNone/>
            </a:pPr>
            <a:r>
              <a:rPr lang="en" b="1">
                <a:solidFill>
                  <a:srgbClr val="2388DB"/>
                </a:solidFill>
              </a:rPr>
              <a:t>I WOULD LIKE </a:t>
            </a:r>
            <a:r>
              <a:rPr lang="en"/>
              <a:t>the teams to modify the following </a:t>
            </a:r>
            <a:r>
              <a:rPr lang="en" b="1"/>
              <a:t>example</a:t>
            </a:r>
            <a:r>
              <a:rPr lang="en"/>
              <a:t> </a:t>
            </a:r>
          </a:p>
          <a:p>
            <a:pPr lvl="0">
              <a:spcBef>
                <a:spcPts val="0"/>
              </a:spcBef>
              <a:buNone/>
            </a:pPr>
            <a:r>
              <a:rPr lang="en" b="1">
                <a:solidFill>
                  <a:srgbClr val="2388DB"/>
                </a:solidFill>
              </a:rPr>
              <a:t>SO THAT</a:t>
            </a:r>
            <a:r>
              <a:rPr lang="en" b="1"/>
              <a:t> </a:t>
            </a:r>
            <a:r>
              <a:rPr lang="en"/>
              <a:t>we can prove that we understood Dependency Inversion right</a:t>
            </a:r>
          </a:p>
        </p:txBody>
      </p:sp>
    </p:spTree>
    <p:extLst>
      <p:ext uri="{BB962C8B-B14F-4D97-AF65-F5344CB8AC3E}">
        <p14:creationId xmlns:p14="http://schemas.microsoft.com/office/powerpoint/2010/main" val="2347241993"/>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Team work 3 code</a:t>
            </a:r>
          </a:p>
        </p:txBody>
      </p:sp>
      <p:sp>
        <p:nvSpPr>
          <p:cNvPr id="115" name="Shape 115"/>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800" dirty="0"/>
              <a:t>class Gorila {</a:t>
            </a:r>
          </a:p>
          <a:p>
            <a:pPr lvl="0" rtl="0">
              <a:spcBef>
                <a:spcPts val="0"/>
              </a:spcBef>
              <a:buClr>
                <a:schemeClr val="dk1"/>
              </a:buClr>
              <a:buSzPct val="110000"/>
              <a:buFont typeface="Arial"/>
              <a:buNone/>
            </a:pPr>
            <a:r>
              <a:rPr lang="en" sz="1800" dirty="0"/>
              <a:t>	RiverWater water = new RiverWater();</a:t>
            </a:r>
          </a:p>
          <a:p>
            <a:pPr lvl="0" rtl="0">
              <a:spcBef>
                <a:spcPts val="0"/>
              </a:spcBef>
              <a:buClr>
                <a:schemeClr val="dk1"/>
              </a:buClr>
              <a:buSzPct val="110000"/>
              <a:buFont typeface="Arial"/>
              <a:buNone/>
            </a:pPr>
            <a:endParaRPr sz="1800" dirty="0"/>
          </a:p>
          <a:p>
            <a:pPr lvl="0" rtl="0">
              <a:spcBef>
                <a:spcPts val="0"/>
              </a:spcBef>
              <a:buClr>
                <a:schemeClr val="dk1"/>
              </a:buClr>
              <a:buSzPct val="110000"/>
              <a:buFont typeface="Arial"/>
              <a:buNone/>
            </a:pPr>
            <a:r>
              <a:rPr lang="en" sz="1800" dirty="0"/>
              <a:t>	public void eat(MoradoBanana banana) {</a:t>
            </a:r>
          </a:p>
          <a:p>
            <a:pPr lvl="0" rtl="0">
              <a:spcBef>
                <a:spcPts val="0"/>
              </a:spcBef>
              <a:buClr>
                <a:schemeClr val="dk1"/>
              </a:buClr>
              <a:buSzPct val="110000"/>
              <a:buFont typeface="Arial"/>
              <a:buNone/>
            </a:pPr>
            <a:r>
              <a:rPr lang="en" sz="1800" dirty="0"/>
              <a:t>		// eats a banana</a:t>
            </a:r>
          </a:p>
          <a:p>
            <a:pPr lvl="0" rtl="0">
              <a:spcBef>
                <a:spcPts val="0"/>
              </a:spcBef>
              <a:buClr>
                <a:schemeClr val="dk1"/>
              </a:buClr>
              <a:buSzPct val="110000"/>
              <a:buFont typeface="Arial"/>
              <a:buNone/>
            </a:pPr>
            <a:r>
              <a:rPr lang="en" sz="1800" dirty="0"/>
              <a:t>	}</a:t>
            </a:r>
          </a:p>
          <a:p>
            <a:pPr lvl="0" rtl="0">
              <a:spcBef>
                <a:spcPts val="0"/>
              </a:spcBef>
              <a:buClr>
                <a:schemeClr val="dk1"/>
              </a:buClr>
              <a:buSzPct val="110000"/>
              <a:buFont typeface="Arial"/>
              <a:buNone/>
            </a:pPr>
            <a:endParaRPr sz="1800" dirty="0"/>
          </a:p>
          <a:p>
            <a:pPr lvl="0" rtl="0">
              <a:spcBef>
                <a:spcPts val="0"/>
              </a:spcBef>
              <a:buClr>
                <a:schemeClr val="dk1"/>
              </a:buClr>
              <a:buSzPct val="110000"/>
              <a:buFont typeface="Arial"/>
              <a:buNone/>
            </a:pPr>
            <a:r>
              <a:rPr lang="en" sz="1800" dirty="0"/>
              <a:t>	public void drink() {</a:t>
            </a:r>
          </a:p>
          <a:p>
            <a:pPr lvl="0" indent="387350" rtl="0">
              <a:spcBef>
                <a:spcPts val="0"/>
              </a:spcBef>
              <a:buClr>
                <a:schemeClr val="dk1"/>
              </a:buClr>
              <a:buSzPct val="110000"/>
              <a:buFont typeface="Arial"/>
              <a:buNone/>
            </a:pPr>
            <a:r>
              <a:rPr lang="en" sz="1800" dirty="0"/>
              <a:t>	water.sip();</a:t>
            </a:r>
          </a:p>
          <a:p>
            <a:pPr lvl="0" rtl="0">
              <a:spcBef>
                <a:spcPts val="0"/>
              </a:spcBef>
              <a:buClr>
                <a:schemeClr val="dk1"/>
              </a:buClr>
              <a:buSzPct val="110000"/>
              <a:buFont typeface="Arial"/>
              <a:buNone/>
            </a:pPr>
            <a:r>
              <a:rPr lang="en" sz="1800" dirty="0"/>
              <a:t>	}	</a:t>
            </a:r>
          </a:p>
          <a:p>
            <a:pPr lvl="0" rtl="0">
              <a:spcBef>
                <a:spcPts val="0"/>
              </a:spcBef>
              <a:buClr>
                <a:schemeClr val="dk1"/>
              </a:buClr>
              <a:buSzPct val="110000"/>
              <a:buFont typeface="Arial"/>
              <a:buNone/>
            </a:pPr>
            <a:r>
              <a:rPr lang="en" sz="1800" dirty="0"/>
              <a:t>}</a:t>
            </a:r>
          </a:p>
        </p:txBody>
      </p:sp>
    </p:spTree>
    <p:extLst>
      <p:ext uri="{BB962C8B-B14F-4D97-AF65-F5344CB8AC3E}">
        <p14:creationId xmlns:p14="http://schemas.microsoft.com/office/powerpoint/2010/main" val="14827065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1000"/>
                                        <p:tgtEl>
                                          <p:spTgt spid="115"/>
                                        </p:tgtEl>
                                        <p:attrNameLst>
                                          <p:attrName>ppt_w</p:attrName>
                                        </p:attrNameLst>
                                      </p:cBhvr>
                                      <p:tavLst>
                                        <p:tav tm="0">
                                          <p:val>
                                            <p:strVal val="0"/>
                                          </p:val>
                                        </p:tav>
                                        <p:tav tm="100000">
                                          <p:val>
                                            <p:strVal val="#ppt_w"/>
                                          </p:val>
                                        </p:tav>
                                      </p:tavLst>
                                    </p:anim>
                                    <p:anim calcmode="lin" valueType="num">
                                      <p:cBhvr additive="base">
                                        <p:cTn id="8" dur="1000"/>
                                        <p:tgtEl>
                                          <p:spTgt spid="11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 Copyright 2012   </a:t>
            </a:r>
            <a:r>
              <a:rPr lang="en-US" b="1" smtClean="0">
                <a:solidFill>
                  <a:srgbClr val="212492"/>
                </a:solidFill>
                <a:latin typeface="Trebuchet MS"/>
              </a:rPr>
              <a:t>3PILLAR GLOBAL  </a:t>
            </a:r>
            <a:r>
              <a:rPr lang="en-US" smtClean="0">
                <a:solidFill>
                  <a:prstClr val="black">
                    <a:tint val="75000"/>
                  </a:prstClr>
                </a:solidFill>
              </a:rPr>
              <a:t>All rights reserved</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C3F30E4-165E-5D48-94E1-285BDED80538}" type="slidenum">
              <a:rPr lang="en-US" smtClean="0"/>
              <a:pPr/>
              <a:t>25</a:t>
            </a:fld>
            <a:endParaRPr lang="en-US"/>
          </a:p>
        </p:txBody>
      </p:sp>
      <p:pic>
        <p:nvPicPr>
          <p:cNvPr id="1026" name="Picture 2" descr="C:\Users\sumit.mathur\AppData\Local\Microsoft\Windows\INetCache\IE\CG3II5H8\bulb_o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422" y="1609293"/>
            <a:ext cx="3634444" cy="383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167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tint val="75000"/>
                  </a:prstClr>
                </a:solidFill>
              </a:rPr>
              <a:t>© Copyright 2012   </a:t>
            </a:r>
            <a:r>
              <a:rPr lang="en-US" b="1" smtClean="0">
                <a:solidFill>
                  <a:srgbClr val="212492"/>
                </a:solidFill>
                <a:latin typeface="Trebuchet MS"/>
              </a:rPr>
              <a:t>3PILLAR GLOBAL  </a:t>
            </a:r>
            <a:r>
              <a:rPr lang="en-US" smtClean="0">
                <a:solidFill>
                  <a:prstClr val="black">
                    <a:tint val="75000"/>
                  </a:prstClr>
                </a:solidFill>
              </a:rPr>
              <a:t>All rights reserved</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C3F30E4-165E-5D48-94E1-285BDED80538}" type="slidenum">
              <a:rPr lang="en-US" smtClean="0"/>
              <a:pPr/>
              <a:t>26</a:t>
            </a:fld>
            <a:endParaRPr lang="en-US"/>
          </a:p>
        </p:txBody>
      </p:sp>
      <p:pic>
        <p:nvPicPr>
          <p:cNvPr id="1030" name="Picture 6" descr="C:\Users\sumit.mathur\Desktop\Thank-you-pinned-no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176" y="1356043"/>
            <a:ext cx="4335648" cy="414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2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In plain English</a:t>
            </a:r>
          </a:p>
        </p:txBody>
      </p:sp>
      <p:sp>
        <p:nvSpPr>
          <p:cNvPr id="57" name="Shape 57"/>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buClr>
                <a:srgbClr val="333333"/>
              </a:buClr>
            </a:pPr>
            <a:r>
              <a:rPr lang="en">
                <a:solidFill>
                  <a:srgbClr val="222222"/>
                </a:solidFill>
                <a:highlight>
                  <a:srgbClr val="FFFFFF"/>
                </a:highlight>
              </a:rPr>
              <a:t>it tells us that you should not be forced to be confronted with more than you actually need</a:t>
            </a:r>
          </a:p>
          <a:p>
            <a:pPr lvl="0" rtl="0">
              <a:spcBef>
                <a:spcPts val="0"/>
              </a:spcBef>
              <a:buNone/>
            </a:pPr>
            <a:endParaRPr>
              <a:solidFill>
                <a:srgbClr val="222222"/>
              </a:solidFill>
              <a:highlight>
                <a:srgbClr val="FFFFFF"/>
              </a:highlight>
            </a:endParaRPr>
          </a:p>
          <a:p>
            <a:pPr marL="457200" lvl="0" indent="-228600" rtl="0">
              <a:spcBef>
                <a:spcPts val="0"/>
              </a:spcBef>
              <a:buClr>
                <a:srgbClr val="333333"/>
              </a:buClr>
              <a:buNone/>
            </a:pPr>
            <a:r>
              <a:rPr lang="en">
                <a:solidFill>
                  <a:srgbClr val="222222"/>
                </a:solidFill>
                <a:highlight>
                  <a:srgbClr val="FFFFFF"/>
                </a:highlight>
              </a:rPr>
              <a:t>  i.e. “You wanted a banana but what you got was a gorilla holding the banana and the entire jungle”</a:t>
            </a:r>
          </a:p>
          <a:p>
            <a:pPr lvl="0" rtl="0">
              <a:spcBef>
                <a:spcPts val="0"/>
              </a:spcBef>
              <a:buNone/>
            </a:pPr>
            <a:endParaRPr sz="2400" b="1">
              <a:solidFill>
                <a:srgbClr val="333333"/>
              </a:solidFill>
              <a:highlight>
                <a:srgbClr val="FFFFFF"/>
              </a:highlight>
            </a:endParaRPr>
          </a:p>
          <a:p>
            <a:pPr lvl="0" rtl="0">
              <a:spcBef>
                <a:spcPts val="0"/>
              </a:spcBef>
              <a:buNone/>
            </a:pPr>
            <a:endParaRPr sz="2400">
              <a:solidFill>
                <a:srgbClr val="333333"/>
              </a:solidFill>
              <a:highlight>
                <a:srgbClr val="FFFFFF"/>
              </a:highlight>
            </a:endParaRPr>
          </a:p>
        </p:txBody>
      </p:sp>
    </p:spTree>
    <p:extLst>
      <p:ext uri="{BB962C8B-B14F-4D97-AF65-F5344CB8AC3E}">
        <p14:creationId xmlns:p14="http://schemas.microsoft.com/office/powerpoint/2010/main" val="342452577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Why is it good?</a:t>
            </a:r>
          </a:p>
        </p:txBody>
      </p:sp>
      <p:sp>
        <p:nvSpPr>
          <p:cNvPr id="63" name="Shape 63"/>
          <p:cNvSpPr txBox="1">
            <a:spLocks noGrp="1"/>
          </p:cNvSpPr>
          <p:nvPr>
            <p:ph idx="1"/>
          </p:nvPr>
        </p:nvSpPr>
        <p:spPr>
          <a:prstGeom prst="rect">
            <a:avLst/>
          </a:prstGeom>
        </p:spPr>
        <p:txBody>
          <a:bodyPr lIns="91425" tIns="91425" rIns="91425" bIns="91425" anchor="t" anchorCtr="0">
            <a:noAutofit/>
          </a:bodyPr>
          <a:lstStyle/>
          <a:p>
            <a:pPr marL="457200" lvl="0" indent="-342900" rtl="0">
              <a:lnSpc>
                <a:spcPct val="136363"/>
              </a:lnSpc>
              <a:spcBef>
                <a:spcPts val="0"/>
              </a:spcBef>
              <a:spcAft>
                <a:spcPts val="800"/>
              </a:spcAft>
              <a:buClr>
                <a:srgbClr val="333333"/>
              </a:buClr>
              <a:buSzPct val="100000"/>
            </a:pPr>
            <a:r>
              <a:rPr lang="en" sz="1800">
                <a:solidFill>
                  <a:srgbClr val="333333"/>
                </a:solidFill>
                <a:highlight>
                  <a:srgbClr val="FFFFFF"/>
                </a:highlight>
              </a:rPr>
              <a:t>extensibility </a:t>
            </a:r>
          </a:p>
          <a:p>
            <a:pPr marL="914400" lvl="1" indent="-342900" rtl="0">
              <a:lnSpc>
                <a:spcPct val="136363"/>
              </a:lnSpc>
              <a:spcBef>
                <a:spcPts val="0"/>
              </a:spcBef>
              <a:spcAft>
                <a:spcPts val="800"/>
              </a:spcAft>
              <a:buSzPct val="100000"/>
            </a:pPr>
            <a:r>
              <a:rPr lang="en" sz="1800">
                <a:solidFill>
                  <a:srgbClr val="333333"/>
                </a:solidFill>
                <a:highlight>
                  <a:srgbClr val="FFFFFF"/>
                </a:highlight>
              </a:rPr>
              <a:t>add new implementations easily (as we deal with light, focused interfaces)</a:t>
            </a:r>
          </a:p>
          <a:p>
            <a:pPr marL="457200" lvl="0" indent="0" rtl="0">
              <a:lnSpc>
                <a:spcPct val="136363"/>
              </a:lnSpc>
              <a:spcBef>
                <a:spcPts val="0"/>
              </a:spcBef>
              <a:spcAft>
                <a:spcPts val="800"/>
              </a:spcAft>
              <a:buNone/>
            </a:pPr>
            <a:endParaRPr sz="1800">
              <a:solidFill>
                <a:srgbClr val="333333"/>
              </a:solidFill>
              <a:highlight>
                <a:srgbClr val="FFFFFF"/>
              </a:highlight>
            </a:endParaRPr>
          </a:p>
          <a:p>
            <a:pPr marL="457200" lvl="0" indent="-342900" rtl="0">
              <a:lnSpc>
                <a:spcPct val="136363"/>
              </a:lnSpc>
              <a:spcBef>
                <a:spcPts val="0"/>
              </a:spcBef>
              <a:spcAft>
                <a:spcPts val="800"/>
              </a:spcAft>
              <a:buClr>
                <a:srgbClr val="333333"/>
              </a:buClr>
              <a:buSzPct val="100000"/>
            </a:pPr>
            <a:r>
              <a:rPr lang="en" sz="1800">
                <a:solidFill>
                  <a:srgbClr val="333333"/>
                </a:solidFill>
                <a:highlight>
                  <a:srgbClr val="FFFFFF"/>
                </a:highlight>
              </a:rPr>
              <a:t>maintainability</a:t>
            </a:r>
          </a:p>
          <a:p>
            <a:pPr marL="914400" lvl="1" indent="-342900" rtl="0">
              <a:lnSpc>
                <a:spcPct val="136363"/>
              </a:lnSpc>
              <a:spcBef>
                <a:spcPts val="0"/>
              </a:spcBef>
              <a:spcAft>
                <a:spcPts val="800"/>
              </a:spcAft>
              <a:buClr>
                <a:srgbClr val="333333"/>
              </a:buClr>
              <a:buSzPct val="100000"/>
            </a:pPr>
            <a:r>
              <a:rPr lang="en" sz="1800">
                <a:solidFill>
                  <a:srgbClr val="333333"/>
                </a:solidFill>
                <a:highlight>
                  <a:srgbClr val="FFFFFF"/>
                </a:highlight>
              </a:rPr>
              <a:t>light interfaces can be easily mocked and tested</a:t>
            </a:r>
          </a:p>
        </p:txBody>
      </p:sp>
    </p:spTree>
    <p:extLst>
      <p:ext uri="{BB962C8B-B14F-4D97-AF65-F5344CB8AC3E}">
        <p14:creationId xmlns:p14="http://schemas.microsoft.com/office/powerpoint/2010/main" val="349110795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Good Example </a:t>
            </a:r>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dirty="0">
                <a:solidFill>
                  <a:schemeClr val="dk2"/>
                </a:solidFill>
              </a:rPr>
              <a:t>public</a:t>
            </a:r>
            <a:r>
              <a:rPr lang="en" sz="1800" dirty="0"/>
              <a:t> </a:t>
            </a:r>
            <a:r>
              <a:rPr lang="en" sz="1800" dirty="0">
                <a:solidFill>
                  <a:schemeClr val="dk2"/>
                </a:solidFill>
              </a:rPr>
              <a:t>interface</a:t>
            </a:r>
            <a:r>
              <a:rPr lang="en" sz="1800" dirty="0"/>
              <a:t> </a:t>
            </a:r>
            <a:r>
              <a:rPr lang="en" sz="1800" dirty="0">
                <a:solidFill>
                  <a:srgbClr val="2B91AF"/>
                </a:solidFill>
              </a:rPr>
              <a:t>AdminService</a:t>
            </a:r>
            <a:r>
              <a:rPr lang="en" sz="1800" dirty="0"/>
              <a:t> {</a:t>
            </a:r>
          </a:p>
          <a:p>
            <a:pPr lvl="0" indent="387350" rtl="0">
              <a:spcBef>
                <a:spcPts val="0"/>
              </a:spcBef>
              <a:buClr>
                <a:schemeClr val="dk1"/>
              </a:buClr>
              <a:buSzPct val="61111"/>
              <a:buFont typeface="Arial"/>
              <a:buNone/>
            </a:pPr>
            <a:r>
              <a:rPr lang="en" sz="1800" dirty="0"/>
              <a:t>void delete(</a:t>
            </a:r>
            <a:r>
              <a:rPr lang="en" sz="1800" dirty="0">
                <a:solidFill>
                  <a:srgbClr val="2B91AF"/>
                </a:solidFill>
              </a:rPr>
              <a:t>Account</a:t>
            </a:r>
            <a:r>
              <a:rPr lang="en" sz="1800" dirty="0"/>
              <a:t> client); </a:t>
            </a:r>
          </a:p>
          <a:p>
            <a:pPr lvl="0" indent="387350" rtl="0">
              <a:spcBef>
                <a:spcPts val="0"/>
              </a:spcBef>
              <a:buClr>
                <a:schemeClr val="dk1"/>
              </a:buClr>
              <a:buSzPct val="61111"/>
              <a:buFont typeface="Arial"/>
              <a:buNone/>
            </a:pPr>
            <a:r>
              <a:rPr lang="en" sz="1800" dirty="0"/>
              <a:t>void create(</a:t>
            </a:r>
            <a:r>
              <a:rPr lang="en" sz="1800" dirty="0">
                <a:solidFill>
                  <a:srgbClr val="2B91AF"/>
                </a:solidFill>
              </a:rPr>
              <a:t>Account</a:t>
            </a:r>
            <a:r>
              <a:rPr lang="en" sz="1800" dirty="0"/>
              <a:t> client); </a:t>
            </a:r>
          </a:p>
          <a:p>
            <a:pPr marL="0" lvl="0" indent="-69850" rtl="0">
              <a:spcBef>
                <a:spcPts val="0"/>
              </a:spcBef>
              <a:buClr>
                <a:schemeClr val="dk1"/>
              </a:buClr>
              <a:buSzPct val="61111"/>
              <a:buFont typeface="Arial"/>
              <a:buNone/>
            </a:pPr>
            <a:r>
              <a:rPr lang="en" sz="1800" dirty="0"/>
              <a:t>}</a:t>
            </a:r>
          </a:p>
          <a:p>
            <a:pPr lvl="0" rtl="0">
              <a:spcBef>
                <a:spcPts val="0"/>
              </a:spcBef>
              <a:buClr>
                <a:schemeClr val="dk1"/>
              </a:buClr>
              <a:buSzPct val="61111"/>
              <a:buFont typeface="Arial"/>
              <a:buNone/>
            </a:pPr>
            <a:r>
              <a:rPr lang="en" sz="1800" dirty="0">
                <a:solidFill>
                  <a:schemeClr val="dk2"/>
                </a:solidFill>
              </a:rPr>
              <a:t>public</a:t>
            </a:r>
            <a:r>
              <a:rPr lang="en" sz="1800" dirty="0"/>
              <a:t> </a:t>
            </a:r>
            <a:r>
              <a:rPr lang="en" sz="1800" dirty="0">
                <a:solidFill>
                  <a:schemeClr val="dk2"/>
                </a:solidFill>
              </a:rPr>
              <a:t>interface</a:t>
            </a:r>
            <a:r>
              <a:rPr lang="en" sz="1800" dirty="0"/>
              <a:t> </a:t>
            </a:r>
            <a:r>
              <a:rPr lang="en" sz="1800" dirty="0">
                <a:solidFill>
                  <a:srgbClr val="2B91AF"/>
                </a:solidFill>
              </a:rPr>
              <a:t>UserService</a:t>
            </a:r>
            <a:r>
              <a:rPr lang="en" sz="1800" dirty="0"/>
              <a:t> {</a:t>
            </a:r>
          </a:p>
          <a:p>
            <a:pPr lvl="0" indent="387350" rtl="0">
              <a:spcBef>
                <a:spcPts val="0"/>
              </a:spcBef>
              <a:buClr>
                <a:schemeClr val="dk1"/>
              </a:buClr>
              <a:buSzPct val="61111"/>
              <a:buFont typeface="Arial"/>
              <a:buNone/>
            </a:pPr>
            <a:r>
              <a:rPr lang="en" sz="1800" dirty="0"/>
              <a:t>void changePassword(</a:t>
            </a:r>
            <a:r>
              <a:rPr lang="en" sz="1800" dirty="0">
                <a:solidFill>
                  <a:srgbClr val="2B91AF"/>
                </a:solidFill>
              </a:rPr>
              <a:t>Account</a:t>
            </a:r>
            <a:r>
              <a:rPr lang="en" sz="1800" dirty="0"/>
              <a:t> client);</a:t>
            </a:r>
          </a:p>
          <a:p>
            <a:pPr lvl="0" rtl="0">
              <a:spcBef>
                <a:spcPts val="0"/>
              </a:spcBef>
              <a:buClr>
                <a:schemeClr val="dk1"/>
              </a:buClr>
              <a:buSzPct val="61111"/>
              <a:buFont typeface="Arial"/>
              <a:buNone/>
            </a:pPr>
            <a:r>
              <a:rPr lang="en" sz="1800" dirty="0" smtClean="0"/>
              <a:t>}</a:t>
            </a:r>
          </a:p>
          <a:p>
            <a:pPr lvl="0" rtl="0">
              <a:spcBef>
                <a:spcPts val="0"/>
              </a:spcBef>
              <a:buClr>
                <a:schemeClr val="dk1"/>
              </a:buClr>
              <a:buSzPct val="61111"/>
              <a:buFont typeface="Arial"/>
              <a:buNone/>
            </a:pPr>
            <a:endParaRPr lang="en" sz="1800" dirty="0"/>
          </a:p>
          <a:p>
            <a:pPr marL="457200" lvl="0" indent="-317500" rtl="0">
              <a:spcBef>
                <a:spcPts val="0"/>
              </a:spcBef>
              <a:buSzPct val="77777"/>
              <a:buChar char="●"/>
            </a:pPr>
            <a:r>
              <a:rPr lang="en" sz="1800" dirty="0"/>
              <a:t>more easy to extend/change/implement new functionality from this two interfaces instead of extending/changing/implement </a:t>
            </a:r>
          </a:p>
          <a:p>
            <a:pPr marL="457200" lvl="0" indent="-342900" rtl="0">
              <a:spcBef>
                <a:spcPts val="0"/>
              </a:spcBef>
              <a:buSzPct val="100000"/>
              <a:buChar char="●"/>
            </a:pPr>
            <a:r>
              <a:rPr lang="en" sz="1800" dirty="0"/>
              <a:t>interfaces here are used as example; it applies also to abstract/root classes</a:t>
            </a:r>
          </a:p>
        </p:txBody>
      </p:sp>
    </p:spTree>
    <p:extLst>
      <p:ext uri="{BB962C8B-B14F-4D97-AF65-F5344CB8AC3E}">
        <p14:creationId xmlns:p14="http://schemas.microsoft.com/office/powerpoint/2010/main" val="304481220"/>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Bad example</a:t>
            </a:r>
          </a:p>
        </p:txBody>
      </p:sp>
      <p:sp>
        <p:nvSpPr>
          <p:cNvPr id="75" name="Shape 75"/>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1800" dirty="0">
                <a:solidFill>
                  <a:schemeClr val="accent4"/>
                </a:solidFill>
              </a:rPr>
              <a:t>interface</a:t>
            </a:r>
            <a:r>
              <a:rPr lang="en" sz="1800" dirty="0"/>
              <a:t> </a:t>
            </a:r>
            <a:r>
              <a:rPr lang="en" sz="1800" dirty="0">
                <a:solidFill>
                  <a:schemeClr val="dk2"/>
                </a:solidFill>
              </a:rPr>
              <a:t>ATM</a:t>
            </a:r>
            <a:r>
              <a:rPr lang="en" sz="1800" dirty="0"/>
              <a:t> {</a:t>
            </a:r>
          </a:p>
          <a:p>
            <a:pPr lvl="0" rtl="0">
              <a:spcBef>
                <a:spcPts val="0"/>
              </a:spcBef>
              <a:buNone/>
            </a:pPr>
            <a:r>
              <a:rPr lang="en" sz="1800" dirty="0"/>
              <a:t>	void isPinOk(String pin, Card card);</a:t>
            </a:r>
          </a:p>
          <a:p>
            <a:pPr lvl="0" rtl="0">
              <a:spcBef>
                <a:spcPts val="0"/>
              </a:spcBef>
              <a:buNone/>
            </a:pPr>
            <a:r>
              <a:rPr lang="en" sz="1800" dirty="0"/>
              <a:t>	void showMenu();</a:t>
            </a:r>
          </a:p>
          <a:p>
            <a:pPr lvl="0" rtl="0">
              <a:spcBef>
                <a:spcPts val="0"/>
              </a:spcBef>
              <a:buNone/>
            </a:pPr>
            <a:r>
              <a:rPr lang="en" sz="1800" dirty="0"/>
              <a:t>	String[] getOptions();</a:t>
            </a:r>
          </a:p>
          <a:p>
            <a:pPr lvl="0" rtl="0">
              <a:spcBef>
                <a:spcPts val="0"/>
              </a:spcBef>
              <a:buNone/>
            </a:pPr>
            <a:r>
              <a:rPr lang="en" sz="1800" dirty="0"/>
              <a:t>	void chooseOption(int optionNumber);</a:t>
            </a:r>
          </a:p>
          <a:p>
            <a:pPr lvl="0" rtl="0">
              <a:spcBef>
                <a:spcPts val="0"/>
              </a:spcBef>
              <a:buNone/>
            </a:pPr>
            <a:r>
              <a:rPr lang="en" sz="1800" dirty="0"/>
              <a:t>	insertCard();</a:t>
            </a:r>
          </a:p>
          <a:p>
            <a:pPr lvl="0" rtl="0">
              <a:spcBef>
                <a:spcPts val="0"/>
              </a:spcBef>
              <a:buNone/>
            </a:pPr>
            <a:r>
              <a:rPr lang="en" sz="1800" dirty="0"/>
              <a:t>	ejectCard();</a:t>
            </a:r>
          </a:p>
          <a:p>
            <a:pPr lvl="0" indent="457200" rtl="0">
              <a:spcBef>
                <a:spcPts val="0"/>
              </a:spcBef>
              <a:buNone/>
            </a:pPr>
            <a:r>
              <a:rPr lang="en" sz="1800" dirty="0"/>
              <a:t>void ejectMoney();</a:t>
            </a:r>
          </a:p>
          <a:p>
            <a:pPr lvl="0">
              <a:spcBef>
                <a:spcPts val="0"/>
              </a:spcBef>
              <a:buNone/>
            </a:pPr>
            <a:r>
              <a:rPr lang="en" sz="1800" dirty="0"/>
              <a:t>}</a:t>
            </a:r>
          </a:p>
        </p:txBody>
      </p:sp>
    </p:spTree>
    <p:extLst>
      <p:ext uri="{BB962C8B-B14F-4D97-AF65-F5344CB8AC3E}">
        <p14:creationId xmlns:p14="http://schemas.microsoft.com/office/powerpoint/2010/main" val="364586335"/>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Bad example made good</a:t>
            </a:r>
          </a:p>
        </p:txBody>
      </p:sp>
      <p:sp>
        <p:nvSpPr>
          <p:cNvPr id="81" name="Shape 81"/>
          <p:cNvSpPr txBox="1">
            <a:spLocks noGrp="1"/>
          </p:cNvSpPr>
          <p:nvPr>
            <p:ph idx="1"/>
          </p:nvPr>
        </p:nvSpPr>
        <p:spPr>
          <a:xfrm>
            <a:off x="932802" y="1600200"/>
            <a:ext cx="3627323" cy="4525963"/>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800" dirty="0">
                <a:solidFill>
                  <a:schemeClr val="accent4"/>
                </a:solidFill>
              </a:rPr>
              <a:t>interface</a:t>
            </a:r>
            <a:r>
              <a:rPr lang="en" sz="1800" dirty="0"/>
              <a:t> </a:t>
            </a:r>
            <a:r>
              <a:rPr lang="en" sz="1800" dirty="0">
                <a:solidFill>
                  <a:schemeClr val="dk2"/>
                </a:solidFill>
              </a:rPr>
              <a:t>ATMAuthorization</a:t>
            </a:r>
            <a:r>
              <a:rPr lang="en" sz="1800" dirty="0"/>
              <a:t> {</a:t>
            </a:r>
          </a:p>
          <a:p>
            <a:pPr lvl="0" rtl="0">
              <a:spcBef>
                <a:spcPts val="0"/>
              </a:spcBef>
              <a:buClr>
                <a:schemeClr val="dk1"/>
              </a:buClr>
              <a:buSzPct val="91666"/>
              <a:buFont typeface="Arial"/>
              <a:buNone/>
            </a:pPr>
            <a:r>
              <a:rPr lang="en" sz="1800" dirty="0"/>
              <a:t>	void isPinOk(String pin, Card card);</a:t>
            </a:r>
          </a:p>
          <a:p>
            <a:pPr lvl="0" rtl="0">
              <a:spcBef>
                <a:spcPts val="0"/>
              </a:spcBef>
              <a:buNone/>
            </a:pPr>
            <a:r>
              <a:rPr lang="en" sz="1800" dirty="0"/>
              <a:t>}</a:t>
            </a:r>
          </a:p>
          <a:p>
            <a:pPr lvl="0" rtl="0">
              <a:spcBef>
                <a:spcPts val="0"/>
              </a:spcBef>
              <a:buNone/>
            </a:pPr>
            <a:r>
              <a:rPr lang="en" sz="1800" dirty="0">
                <a:solidFill>
                  <a:schemeClr val="accent4"/>
                </a:solidFill>
              </a:rPr>
              <a:t>interface</a:t>
            </a:r>
            <a:r>
              <a:rPr lang="en" sz="1800" dirty="0"/>
              <a:t> </a:t>
            </a:r>
            <a:r>
              <a:rPr lang="en" sz="1800" dirty="0">
                <a:solidFill>
                  <a:schemeClr val="dk2"/>
                </a:solidFill>
              </a:rPr>
              <a:t>ATMNavigation</a:t>
            </a:r>
            <a:r>
              <a:rPr lang="en" sz="1800" dirty="0"/>
              <a:t> {</a:t>
            </a:r>
          </a:p>
          <a:p>
            <a:pPr lvl="0" rtl="0">
              <a:spcBef>
                <a:spcPts val="0"/>
              </a:spcBef>
              <a:buNone/>
            </a:pPr>
            <a:r>
              <a:rPr lang="en" sz="1800" dirty="0"/>
              <a:t>	void showMenu();</a:t>
            </a:r>
          </a:p>
          <a:p>
            <a:pPr lvl="0" rtl="0">
              <a:spcBef>
                <a:spcPts val="0"/>
              </a:spcBef>
              <a:buNone/>
            </a:pPr>
            <a:r>
              <a:rPr lang="en" sz="1800" dirty="0"/>
              <a:t>	String[] getOptions();</a:t>
            </a:r>
          </a:p>
          <a:p>
            <a:pPr lvl="0" rtl="0">
              <a:spcBef>
                <a:spcPts val="0"/>
              </a:spcBef>
              <a:buNone/>
            </a:pPr>
            <a:r>
              <a:rPr lang="en" sz="1800" dirty="0"/>
              <a:t>	void chooseOption(int optionNumber);</a:t>
            </a:r>
          </a:p>
          <a:p>
            <a:pPr lvl="0" rtl="0">
              <a:spcBef>
                <a:spcPts val="0"/>
              </a:spcBef>
              <a:buNone/>
            </a:pPr>
            <a:r>
              <a:rPr lang="en" sz="1800" dirty="0"/>
              <a:t>}</a:t>
            </a:r>
          </a:p>
          <a:p>
            <a:pPr lvl="0" rtl="0">
              <a:spcBef>
                <a:spcPts val="0"/>
              </a:spcBef>
              <a:buNone/>
            </a:pPr>
            <a:r>
              <a:rPr lang="en" sz="1800" dirty="0">
                <a:solidFill>
                  <a:schemeClr val="accent4"/>
                </a:solidFill>
              </a:rPr>
              <a:t>interface</a:t>
            </a:r>
            <a:r>
              <a:rPr lang="en" sz="1800" dirty="0"/>
              <a:t> </a:t>
            </a:r>
            <a:r>
              <a:rPr lang="en" sz="1800" dirty="0">
                <a:solidFill>
                  <a:schemeClr val="dk2"/>
                </a:solidFill>
              </a:rPr>
              <a:t>ATMOperations</a:t>
            </a:r>
            <a:r>
              <a:rPr lang="en" sz="1800" dirty="0"/>
              <a:t> {	</a:t>
            </a:r>
          </a:p>
          <a:p>
            <a:pPr lvl="0" rtl="0">
              <a:spcBef>
                <a:spcPts val="0"/>
              </a:spcBef>
              <a:buNone/>
            </a:pPr>
            <a:r>
              <a:rPr lang="en" sz="1800" dirty="0"/>
              <a:t>	void insertCard();</a:t>
            </a:r>
          </a:p>
          <a:p>
            <a:pPr lvl="0" rtl="0">
              <a:spcBef>
                <a:spcPts val="0"/>
              </a:spcBef>
              <a:buNone/>
            </a:pPr>
            <a:r>
              <a:rPr lang="en" sz="1800" dirty="0"/>
              <a:t>	void ejectCard();</a:t>
            </a:r>
          </a:p>
          <a:p>
            <a:pPr lvl="0" rtl="0">
              <a:spcBef>
                <a:spcPts val="0"/>
              </a:spcBef>
              <a:buNone/>
            </a:pPr>
            <a:r>
              <a:rPr lang="en" sz="1800" dirty="0"/>
              <a:t>	void ejectMoney(Card card);</a:t>
            </a:r>
          </a:p>
          <a:p>
            <a:pPr lvl="0">
              <a:spcBef>
                <a:spcPts val="0"/>
              </a:spcBef>
              <a:buClr>
                <a:schemeClr val="dk1"/>
              </a:buClr>
              <a:buSzPct val="91666"/>
              <a:buFont typeface="Arial"/>
              <a:buNone/>
            </a:pPr>
            <a:r>
              <a:rPr lang="en" sz="1800" dirty="0"/>
              <a:t>}</a:t>
            </a:r>
          </a:p>
        </p:txBody>
      </p:sp>
      <p:sp>
        <p:nvSpPr>
          <p:cNvPr id="82" name="Shape 82"/>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marL="457200" lvl="0" indent="-317500" rtl="0">
              <a:spcBef>
                <a:spcPts val="0"/>
              </a:spcBef>
              <a:buSzPct val="100000"/>
            </a:pPr>
            <a:r>
              <a:rPr lang="en" sz="1600" dirty="0"/>
              <a:t>PINless ATMs? We shouldn’t care about ATMAuthorization anymore</a:t>
            </a:r>
            <a:br>
              <a:rPr lang="en" sz="1600" dirty="0"/>
            </a:br>
            <a:endParaRPr lang="en" sz="1600" dirty="0"/>
          </a:p>
          <a:p>
            <a:pPr marL="457200" lvl="0" indent="-317500" rtl="0">
              <a:spcBef>
                <a:spcPts val="0"/>
              </a:spcBef>
              <a:buSzPct val="100000"/>
            </a:pPr>
            <a:r>
              <a:rPr lang="en" sz="1600" dirty="0"/>
              <a:t>Touchless ATM supporting cards? No ATMOperations implemented</a:t>
            </a:r>
            <a:br>
              <a:rPr lang="en" sz="1600" dirty="0"/>
            </a:br>
            <a:endParaRPr lang="en" sz="1600" dirty="0"/>
          </a:p>
          <a:p>
            <a:pPr marL="457200" lvl="0" indent="-317500" rtl="0">
              <a:spcBef>
                <a:spcPts val="0"/>
              </a:spcBef>
              <a:buSzPct val="100000"/>
            </a:pPr>
            <a:r>
              <a:rPr lang="en" sz="1600" dirty="0"/>
              <a:t>Express ATMs that gives you pocket money in 20$ bills? No ATMNavigation implemented </a:t>
            </a:r>
          </a:p>
          <a:p>
            <a:pPr lvl="0" rtl="0">
              <a:spcBef>
                <a:spcPts val="0"/>
              </a:spcBef>
              <a:buNone/>
            </a:pPr>
            <a:endParaRPr sz="1600" dirty="0"/>
          </a:p>
          <a:p>
            <a:pPr marL="457200" lvl="0" indent="-317500" rtl="0">
              <a:spcBef>
                <a:spcPts val="0"/>
              </a:spcBef>
              <a:buSzPct val="100000"/>
            </a:pPr>
            <a:r>
              <a:rPr lang="en" sz="1600" dirty="0"/>
              <a:t>affecting one of these interfaces will affect now less code</a:t>
            </a:r>
            <a:br>
              <a:rPr lang="en" sz="1600" dirty="0"/>
            </a:br>
            <a:endParaRPr lang="en" sz="1600" dirty="0"/>
          </a:p>
          <a:p>
            <a:pPr marL="457200" lvl="0" indent="-317500" rtl="0">
              <a:spcBef>
                <a:spcPts val="0"/>
              </a:spcBef>
              <a:buSzPct val="100000"/>
            </a:pPr>
            <a:r>
              <a:rPr lang="en" sz="1600" dirty="0"/>
              <a:t>adding new functionalities to current ATM ones? lot easier.</a:t>
            </a:r>
          </a:p>
        </p:txBody>
      </p:sp>
    </p:spTree>
    <p:extLst>
      <p:ext uri="{BB962C8B-B14F-4D97-AF65-F5344CB8AC3E}">
        <p14:creationId xmlns:p14="http://schemas.microsoft.com/office/powerpoint/2010/main" val="267982785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Key notes</a:t>
            </a:r>
          </a:p>
        </p:txBody>
      </p:sp>
      <p:sp>
        <p:nvSpPr>
          <p:cNvPr id="88" name="Shape 88"/>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Clr>
                <a:srgbClr val="333333"/>
              </a:buClr>
              <a:buSzPct val="100000"/>
              <a:buFont typeface="Verdana"/>
            </a:pPr>
            <a:r>
              <a:rPr lang="en" sz="2400">
                <a:solidFill>
                  <a:srgbClr val="333333"/>
                </a:solidFill>
              </a:rPr>
              <a:t>Always understand how your clients </a:t>
            </a:r>
            <a:r>
              <a:rPr lang="en" sz="2400" b="1">
                <a:solidFill>
                  <a:srgbClr val="333333"/>
                </a:solidFill>
              </a:rPr>
              <a:t>are going to use</a:t>
            </a:r>
            <a:r>
              <a:rPr lang="en" sz="2400">
                <a:solidFill>
                  <a:srgbClr val="333333"/>
                </a:solidFill>
              </a:rPr>
              <a:t> the thing that you design, </a:t>
            </a:r>
            <a:r>
              <a:rPr lang="en" sz="2400" b="1">
                <a:solidFill>
                  <a:srgbClr val="333333"/>
                </a:solidFill>
              </a:rPr>
              <a:t>than design</a:t>
            </a:r>
          </a:p>
          <a:p>
            <a:pPr lvl="0" rtl="0">
              <a:spcBef>
                <a:spcPts val="0"/>
              </a:spcBef>
              <a:buClr>
                <a:schemeClr val="dk1"/>
              </a:buClr>
              <a:buSzPct val="45833"/>
              <a:buFont typeface="Arial"/>
              <a:buNone/>
            </a:pPr>
            <a:endParaRPr sz="2400" b="1">
              <a:solidFill>
                <a:srgbClr val="333333"/>
              </a:solidFill>
            </a:endParaRPr>
          </a:p>
          <a:p>
            <a:pPr marL="457200" lvl="0" indent="-381000" rtl="0">
              <a:spcBef>
                <a:spcPts val="0"/>
              </a:spcBef>
              <a:buClr>
                <a:srgbClr val="333333"/>
              </a:buClr>
              <a:buSzPct val="100000"/>
              <a:buFont typeface="Verdana"/>
            </a:pPr>
            <a:r>
              <a:rPr lang="en" sz="2400">
                <a:solidFill>
                  <a:srgbClr val="333333"/>
                </a:solidFill>
              </a:rPr>
              <a:t>Split your interfaces according to your clients’ common individual needs</a:t>
            </a:r>
          </a:p>
          <a:p>
            <a:pPr lvl="0" rtl="0">
              <a:spcBef>
                <a:spcPts val="0"/>
              </a:spcBef>
              <a:buClr>
                <a:schemeClr val="dk1"/>
              </a:buClr>
              <a:buSzPct val="45833"/>
              <a:buFont typeface="Arial"/>
              <a:buNone/>
            </a:pPr>
            <a:endParaRPr sz="2400">
              <a:solidFill>
                <a:srgbClr val="333333"/>
              </a:solidFill>
            </a:endParaRPr>
          </a:p>
          <a:p>
            <a:pPr marL="457200" lvl="0" indent="-381000">
              <a:spcBef>
                <a:spcPts val="0"/>
              </a:spcBef>
              <a:buClr>
                <a:srgbClr val="333333"/>
              </a:buClr>
              <a:buSzPct val="100000"/>
              <a:buFont typeface="Verdana"/>
            </a:pPr>
            <a:r>
              <a:rPr lang="en" sz="2400">
                <a:solidFill>
                  <a:srgbClr val="333333"/>
                </a:solidFill>
              </a:rPr>
              <a:t>Clients should be able to solve their </a:t>
            </a:r>
            <a:r>
              <a:rPr lang="en" sz="2400" b="1">
                <a:solidFill>
                  <a:srgbClr val="333333"/>
                </a:solidFill>
              </a:rPr>
              <a:t>particular problems through </a:t>
            </a:r>
            <a:r>
              <a:rPr lang="en" sz="2400">
                <a:solidFill>
                  <a:srgbClr val="333333"/>
                </a:solidFill>
              </a:rPr>
              <a:t>provided interfaces</a:t>
            </a:r>
            <a:r>
              <a:rPr lang="en" sz="2400" b="1">
                <a:solidFill>
                  <a:srgbClr val="333333"/>
                </a:solidFill>
              </a:rPr>
              <a:t> without </a:t>
            </a:r>
            <a:r>
              <a:rPr lang="en" sz="2400">
                <a:solidFill>
                  <a:srgbClr val="333333"/>
                </a:solidFill>
              </a:rPr>
              <a:t>reusing everything</a:t>
            </a:r>
          </a:p>
        </p:txBody>
      </p:sp>
    </p:spTree>
    <p:extLst>
      <p:ext uri="{BB962C8B-B14F-4D97-AF65-F5344CB8AC3E}">
        <p14:creationId xmlns:p14="http://schemas.microsoft.com/office/powerpoint/2010/main" val="36700044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000"/>
              <a:t>Interface segregation vs </a:t>
            </a:r>
          </a:p>
          <a:p>
            <a:pPr lvl="0">
              <a:spcBef>
                <a:spcPts val="0"/>
              </a:spcBef>
              <a:buNone/>
            </a:pPr>
            <a:r>
              <a:rPr lang="en" sz="3000"/>
              <a:t>Single responsibility</a:t>
            </a:r>
          </a:p>
        </p:txBody>
      </p:sp>
      <p:sp>
        <p:nvSpPr>
          <p:cNvPr id="94" name="Shape 94"/>
          <p:cNvSpPr txBox="1">
            <a:spLocks noGrp="1"/>
          </p:cNvSpPr>
          <p:nvPr>
            <p:ph idx="1"/>
          </p:nvPr>
        </p:nvSpPr>
        <p:spPr>
          <a:prstGeom prst="rect">
            <a:avLst/>
          </a:prstGeom>
        </p:spPr>
        <p:txBody>
          <a:bodyPr lIns="91425" tIns="91425" rIns="91425" bIns="91425" anchor="t" anchorCtr="0">
            <a:noAutofit/>
          </a:bodyPr>
          <a:lstStyle/>
          <a:p>
            <a:pPr marL="457200" lvl="0" indent="-342900" rtl="0">
              <a:spcBef>
                <a:spcPts val="0"/>
              </a:spcBef>
              <a:buSzPct val="100000"/>
            </a:pPr>
            <a:r>
              <a:rPr lang="en" sz="1800">
                <a:solidFill>
                  <a:srgbClr val="222222"/>
                </a:solidFill>
                <a:highlight>
                  <a:srgbClr val="FFFFFF"/>
                </a:highlight>
              </a:rPr>
              <a:t>IS tells you that you should not be forced to be confronted with more than you actually need. If you need an USB cable perhaps you don’t need the whole USB charger but only the cable from it</a:t>
            </a:r>
          </a:p>
          <a:p>
            <a:pPr lvl="0">
              <a:spcBef>
                <a:spcPts val="0"/>
              </a:spcBef>
              <a:buNone/>
            </a:pPr>
            <a:endParaRPr sz="1800">
              <a:solidFill>
                <a:srgbClr val="222222"/>
              </a:solidFill>
              <a:highlight>
                <a:srgbClr val="FFFFFF"/>
              </a:highlight>
            </a:endParaRPr>
          </a:p>
        </p:txBody>
      </p:sp>
      <p:pic>
        <p:nvPicPr>
          <p:cNvPr id="95" name="Shape 95"/>
          <p:cNvPicPr preferRelativeResize="0"/>
          <p:nvPr/>
        </p:nvPicPr>
        <p:blipFill>
          <a:blip r:embed="rId3">
            <a:alphaModFix/>
          </a:blip>
          <a:stretch>
            <a:fillRect/>
          </a:stretch>
        </p:blipFill>
        <p:spPr>
          <a:xfrm>
            <a:off x="3150676" y="3279568"/>
            <a:ext cx="2466175" cy="3288233"/>
          </a:xfrm>
          <a:prstGeom prst="rect">
            <a:avLst/>
          </a:prstGeom>
          <a:noFill/>
          <a:ln>
            <a:noFill/>
          </a:ln>
        </p:spPr>
      </p:pic>
    </p:spTree>
    <p:extLst>
      <p:ext uri="{BB962C8B-B14F-4D97-AF65-F5344CB8AC3E}">
        <p14:creationId xmlns:p14="http://schemas.microsoft.com/office/powerpoint/2010/main" val="325979300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3PillarPresentation_Final_1347884250_ver_1">
  <a:themeElements>
    <a:clrScheme name="3Pillar">
      <a:dk1>
        <a:sysClr val="windowText" lastClr="000000"/>
      </a:dk1>
      <a:lt1>
        <a:sysClr val="window" lastClr="FFFFFF"/>
      </a:lt1>
      <a:dk2>
        <a:srgbClr val="212492"/>
      </a:dk2>
      <a:lt2>
        <a:srgbClr val="747678"/>
      </a:lt2>
      <a:accent1>
        <a:srgbClr val="FF7900"/>
      </a:accent1>
      <a:accent2>
        <a:srgbClr val="A22B38"/>
      </a:accent2>
      <a:accent3>
        <a:srgbClr val="557630"/>
      </a:accent3>
      <a:accent4>
        <a:srgbClr val="0098DB"/>
      </a:accent4>
      <a:accent5>
        <a:srgbClr val="175E54"/>
      </a:accent5>
      <a:accent6>
        <a:srgbClr val="EAAB00"/>
      </a:accent6>
      <a:hlink>
        <a:srgbClr val="0000FF"/>
      </a:hlink>
      <a:folHlink>
        <a:srgbClr val="800080"/>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15841</TotalTime>
  <Words>783</Words>
  <Application>Microsoft Office PowerPoint</Application>
  <PresentationFormat>On-screen Show (4:3)</PresentationFormat>
  <Paragraphs>212</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3PillarPresentation_Final_1347884250_ver_1</vt:lpstr>
      <vt:lpstr>Interface segregation</vt:lpstr>
      <vt:lpstr>What is Interface segregation?</vt:lpstr>
      <vt:lpstr>In plain English</vt:lpstr>
      <vt:lpstr>Why is it good?</vt:lpstr>
      <vt:lpstr>The Good Example </vt:lpstr>
      <vt:lpstr>The Bad example</vt:lpstr>
      <vt:lpstr>Bad example made good</vt:lpstr>
      <vt:lpstr>Key notes</vt:lpstr>
      <vt:lpstr>Interface segregation vs  Single responsibility</vt:lpstr>
      <vt:lpstr>Interface segregation vs  Single responsibility</vt:lpstr>
      <vt:lpstr>Team work</vt:lpstr>
      <vt:lpstr>Team work code</vt:lpstr>
      <vt:lpstr>Team work mock code</vt:lpstr>
      <vt:lpstr>Conclusion for above example</vt:lpstr>
      <vt:lpstr>Dependency Inversion</vt:lpstr>
      <vt:lpstr>What is Dependency Inversion?</vt:lpstr>
      <vt:lpstr>In plain English</vt:lpstr>
      <vt:lpstr>Why is it good?</vt:lpstr>
      <vt:lpstr>The Good Example </vt:lpstr>
      <vt:lpstr>The Bad example</vt:lpstr>
      <vt:lpstr>Key notes</vt:lpstr>
      <vt:lpstr>Dependency inversion vs Dependency injection</vt:lpstr>
      <vt:lpstr>Team work</vt:lpstr>
      <vt:lpstr>Team work 3 code</vt:lpstr>
      <vt:lpstr>QUESTIONS</vt:lpstr>
      <vt:lpstr>PowerPoint Presentation</vt:lpstr>
    </vt:vector>
  </TitlesOfParts>
  <Company>Three Pillar Global,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Colin Desa</dc:creator>
  <cp:lastModifiedBy>Sumit Mathur</cp:lastModifiedBy>
  <cp:revision>203</cp:revision>
  <cp:lastPrinted>2012-10-11T22:29:51Z</cp:lastPrinted>
  <dcterms:created xsi:type="dcterms:W3CDTF">2012-10-11T20:23:44Z</dcterms:created>
  <dcterms:modified xsi:type="dcterms:W3CDTF">2016-03-11T06:17:40Z</dcterms:modified>
</cp:coreProperties>
</file>