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
      <p:font typeface="Oswald"/>
      <p:regular r:id="rId28"/>
      <p:bold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8C7898-FFE4-4587-ACA0-7535A0FB9FC2}">
  <a:tblStyle styleId="{518C7898-FFE4-4587-ACA0-7535A0FB9F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maticSC-regular.fntdata"/><Relationship Id="rId21" Type="http://schemas.openxmlformats.org/officeDocument/2006/relationships/slide" Target="slides/slide15.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schemas.openxmlformats.org/officeDocument/2006/relationships/font" Target="fonts/Oswald-regular.fntdata"/><Relationship Id="rId27" Type="http://schemas.openxmlformats.org/officeDocument/2006/relationships/font" Target="fonts/SourceCode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ad41ec738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ad41ec738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41ec7380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d41ec7380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d41ec7380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d41ec7380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41ec738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41ec7380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41ec7380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d41ec7380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41ec738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d41ec738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d4186ac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d4186ac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d41ec7380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d41ec7380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41ec7380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d41ec7380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41ec7380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d41ec7380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d41ec7380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d41ec7380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41ec7380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41ec7380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d41ec7380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d41ec7380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d41ec7380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d41ec7380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cricsheet.org/downloa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ICS-214</a:t>
            </a:r>
            <a:endParaRPr/>
          </a:p>
        </p:txBody>
      </p:sp>
      <p:sp>
        <p:nvSpPr>
          <p:cNvPr id="57" name="Google Shape;57;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Done by:</a:t>
            </a:r>
            <a:endParaRPr>
              <a:latin typeface="Oswald"/>
              <a:ea typeface="Oswald"/>
              <a:cs typeface="Oswald"/>
              <a:sym typeface="Oswald"/>
            </a:endParaRPr>
          </a:p>
          <a:p>
            <a:pPr indent="0" lvl="0" marL="0" rtl="0" algn="l">
              <a:spcBef>
                <a:spcPts val="1600"/>
              </a:spcBef>
              <a:spcAft>
                <a:spcPts val="0"/>
              </a:spcAft>
              <a:buNone/>
            </a:pPr>
            <a:r>
              <a:rPr lang="en">
                <a:latin typeface="Oswald"/>
                <a:ea typeface="Oswald"/>
                <a:cs typeface="Oswald"/>
                <a:sym typeface="Oswald"/>
              </a:rPr>
              <a:t>B V Surya Ashish</a:t>
            </a:r>
            <a:endParaRPr>
              <a:latin typeface="Oswald"/>
              <a:ea typeface="Oswald"/>
              <a:cs typeface="Oswald"/>
              <a:sym typeface="Oswald"/>
            </a:endParaRPr>
          </a:p>
          <a:p>
            <a:pPr indent="0" lvl="0" marL="0" rtl="0" algn="l">
              <a:spcBef>
                <a:spcPts val="1600"/>
              </a:spcBef>
              <a:spcAft>
                <a:spcPts val="0"/>
              </a:spcAft>
              <a:buNone/>
            </a:pPr>
            <a:r>
              <a:rPr lang="en">
                <a:latin typeface="Oswald"/>
                <a:ea typeface="Oswald"/>
                <a:cs typeface="Oswald"/>
                <a:sym typeface="Oswald"/>
              </a:rPr>
              <a:t>Sk Shareef</a:t>
            </a:r>
            <a:endParaRPr>
              <a:latin typeface="Oswald"/>
              <a:ea typeface="Oswald"/>
              <a:cs typeface="Oswald"/>
              <a:sym typeface="Oswald"/>
            </a:endParaRPr>
          </a:p>
          <a:p>
            <a:pPr indent="0" lvl="0" marL="0" rtl="0" algn="l">
              <a:spcBef>
                <a:spcPts val="1600"/>
              </a:spcBef>
              <a:spcAft>
                <a:spcPts val="0"/>
              </a:spcAft>
              <a:buNone/>
            </a:pPr>
            <a:r>
              <a:rPr lang="en">
                <a:latin typeface="Oswald"/>
                <a:ea typeface="Oswald"/>
                <a:cs typeface="Oswald"/>
                <a:sym typeface="Oswald"/>
              </a:rPr>
              <a:t>Ch Jashwanth Reddy</a:t>
            </a:r>
            <a:endParaRPr>
              <a:latin typeface="Oswald"/>
              <a:ea typeface="Oswald"/>
              <a:cs typeface="Oswald"/>
              <a:sym typeface="Oswald"/>
            </a:endParaRPr>
          </a:p>
          <a:p>
            <a:pPr indent="0" lvl="0" marL="0" rtl="0" algn="l">
              <a:spcBef>
                <a:spcPts val="1600"/>
              </a:spcBef>
              <a:spcAft>
                <a:spcPts val="0"/>
              </a:spcAft>
              <a:buNone/>
            </a:pPr>
            <a:r>
              <a:rPr lang="en">
                <a:latin typeface="Oswald"/>
                <a:ea typeface="Oswald"/>
                <a:cs typeface="Oswald"/>
                <a:sym typeface="Oswald"/>
              </a:rPr>
              <a:t>Yashwanth L</a:t>
            </a:r>
            <a:endParaRPr>
              <a:latin typeface="Oswald"/>
              <a:ea typeface="Oswald"/>
              <a:cs typeface="Oswald"/>
              <a:sym typeface="Oswald"/>
            </a:endParaRPr>
          </a:p>
          <a:p>
            <a:pPr indent="0" lvl="0" marL="0" rtl="0" algn="l">
              <a:spcBef>
                <a:spcPts val="1600"/>
              </a:spcBef>
              <a:spcAft>
                <a:spcPts val="1600"/>
              </a:spcAft>
              <a:buNone/>
            </a:pPr>
            <a:r>
              <a:rPr lang="en">
                <a:latin typeface="Oswald"/>
                <a:ea typeface="Oswald"/>
                <a:cs typeface="Oswald"/>
                <a:sym typeface="Oswald"/>
              </a:rPr>
              <a:t>Yashwanth M</a:t>
            </a:r>
            <a:endParaRPr>
              <a:latin typeface="Oswald"/>
              <a:ea typeface="Oswald"/>
              <a:cs typeface="Oswald"/>
              <a:sym typeface="Oswald"/>
            </a:endParaRPr>
          </a:p>
        </p:txBody>
      </p:sp>
      <p:sp>
        <p:nvSpPr>
          <p:cNvPr id="58" name="Google Shape;58;p13"/>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PROJECT REVIEW-2</a:t>
            </a:r>
            <a:endParaRPr>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Calculating Metrics</a:t>
            </a:r>
            <a:endParaRPr/>
          </a:p>
        </p:txBody>
      </p:sp>
      <p:sp>
        <p:nvSpPr>
          <p:cNvPr id="123" name="Google Shape;123;p22"/>
          <p:cNvSpPr txBox="1"/>
          <p:nvPr>
            <p:ph idx="1" type="body"/>
          </p:nvPr>
        </p:nvSpPr>
        <p:spPr>
          <a:xfrm>
            <a:off x="311700" y="1228675"/>
            <a:ext cx="8520600" cy="38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The three metrics used are </a:t>
            </a:r>
            <a:endParaRPr>
              <a:latin typeface="Comfortaa"/>
              <a:ea typeface="Comfortaa"/>
              <a:cs typeface="Comfortaa"/>
              <a:sym typeface="Comfortaa"/>
            </a:endParaRPr>
          </a:p>
          <a:p>
            <a:pPr indent="-342900" lvl="0" marL="457200" rtl="0" algn="l">
              <a:spcBef>
                <a:spcPts val="1600"/>
              </a:spcBef>
              <a:spcAft>
                <a:spcPts val="0"/>
              </a:spcAft>
              <a:buSzPts val="1800"/>
              <a:buFont typeface="Comfortaa"/>
              <a:buAutoNum type="arabicPeriod"/>
            </a:pPr>
            <a:r>
              <a:rPr lang="en">
                <a:latin typeface="Comfortaa"/>
                <a:ea typeface="Comfortaa"/>
                <a:cs typeface="Comfortaa"/>
                <a:sym typeface="Comfortaa"/>
              </a:rPr>
              <a:t>Mean Absolute Error</a:t>
            </a:r>
            <a:endParaRPr>
              <a:latin typeface="Comfortaa"/>
              <a:ea typeface="Comfortaa"/>
              <a:cs typeface="Comfortaa"/>
              <a:sym typeface="Comfortaa"/>
            </a:endParaRPr>
          </a:p>
          <a:p>
            <a:pPr indent="-342900" lvl="0" marL="457200" rtl="0" algn="l">
              <a:spcBef>
                <a:spcPts val="0"/>
              </a:spcBef>
              <a:spcAft>
                <a:spcPts val="0"/>
              </a:spcAft>
              <a:buSzPts val="1800"/>
              <a:buFont typeface="Comfortaa"/>
              <a:buAutoNum type="arabicPeriod"/>
            </a:pPr>
            <a:r>
              <a:rPr lang="en">
                <a:latin typeface="Comfortaa"/>
                <a:ea typeface="Comfortaa"/>
                <a:cs typeface="Comfortaa"/>
                <a:sym typeface="Comfortaa"/>
              </a:rPr>
              <a:t>Mean Squared Error</a:t>
            </a:r>
            <a:endParaRPr>
              <a:latin typeface="Comfortaa"/>
              <a:ea typeface="Comfortaa"/>
              <a:cs typeface="Comfortaa"/>
              <a:sym typeface="Comfortaa"/>
            </a:endParaRPr>
          </a:p>
          <a:p>
            <a:pPr indent="-342900" lvl="0" marL="457200" rtl="0" algn="l">
              <a:spcBef>
                <a:spcPts val="0"/>
              </a:spcBef>
              <a:spcAft>
                <a:spcPts val="0"/>
              </a:spcAft>
              <a:buSzPts val="1800"/>
              <a:buFont typeface="Comfortaa"/>
              <a:buAutoNum type="arabicPeriod"/>
            </a:pPr>
            <a:r>
              <a:rPr lang="en">
                <a:latin typeface="Comfortaa"/>
                <a:ea typeface="Comfortaa"/>
                <a:cs typeface="Comfortaa"/>
                <a:sym typeface="Comfortaa"/>
              </a:rPr>
              <a:t>Root Mean Squared Error</a:t>
            </a:r>
            <a:endParaRPr>
              <a:latin typeface="Comfortaa"/>
              <a:ea typeface="Comfortaa"/>
              <a:cs typeface="Comfortaa"/>
              <a:sym typeface="Comfortaa"/>
            </a:endParaRPr>
          </a:p>
          <a:p>
            <a:pPr indent="0" lvl="0" marL="0" rtl="0" algn="l">
              <a:spcBef>
                <a:spcPts val="1600"/>
              </a:spcBef>
              <a:spcAft>
                <a:spcPts val="0"/>
              </a:spcAft>
              <a:buNone/>
            </a:pPr>
            <a:r>
              <a:rPr lang="en" u="sng">
                <a:latin typeface="Comfortaa"/>
                <a:ea typeface="Comfortaa"/>
                <a:cs typeface="Comfortaa"/>
                <a:sym typeface="Comfortaa"/>
              </a:rPr>
              <a:t>Mean Absolute Error:</a:t>
            </a:r>
            <a:endParaRPr u="sng">
              <a:latin typeface="Comfortaa"/>
              <a:ea typeface="Comfortaa"/>
              <a:cs typeface="Comfortaa"/>
              <a:sym typeface="Comfortaa"/>
            </a:endParaRPr>
          </a:p>
          <a:p>
            <a:pPr indent="0" lvl="0" marL="0" rtl="0" algn="l">
              <a:spcBef>
                <a:spcPts val="1600"/>
              </a:spcBef>
              <a:spcAft>
                <a:spcPts val="0"/>
              </a:spcAft>
              <a:buNone/>
            </a:pPr>
            <a:r>
              <a:rPr lang="en" u="sng">
                <a:latin typeface="Comfortaa"/>
                <a:ea typeface="Comfortaa"/>
                <a:cs typeface="Comfortaa"/>
                <a:sym typeface="Comfortaa"/>
              </a:rPr>
              <a:t>		</a:t>
            </a:r>
            <a:r>
              <a:rPr lang="en">
                <a:latin typeface="Comfortaa"/>
                <a:ea typeface="Comfortaa"/>
                <a:cs typeface="Comfortaa"/>
                <a:sym typeface="Comfortaa"/>
              </a:rPr>
              <a:t>This is the mean of the absolute difference between the true values and the predicted values</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MAE = [ ∑ ( y</a:t>
            </a:r>
            <a:r>
              <a:rPr baseline="-25000" lang="en">
                <a:latin typeface="Comfortaa"/>
                <a:ea typeface="Comfortaa"/>
                <a:cs typeface="Comfortaa"/>
                <a:sym typeface="Comfortaa"/>
              </a:rPr>
              <a:t>i</a:t>
            </a:r>
            <a:r>
              <a:rPr lang="en">
                <a:latin typeface="Comfortaa"/>
                <a:ea typeface="Comfortaa"/>
                <a:cs typeface="Comfortaa"/>
                <a:sym typeface="Comfortaa"/>
              </a:rPr>
              <a:t> - ŷ) ] / n</a:t>
            </a:r>
            <a:endParaRPr>
              <a:latin typeface="Comfortaa"/>
              <a:ea typeface="Comfortaa"/>
              <a:cs typeface="Comfortaa"/>
              <a:sym typeface="Comfortaa"/>
            </a:endParaRPr>
          </a:p>
          <a:p>
            <a:pPr indent="0" lvl="0" marL="0" rtl="0" algn="l">
              <a:spcBef>
                <a:spcPts val="1600"/>
              </a:spcBef>
              <a:spcAft>
                <a:spcPts val="1600"/>
              </a:spcAft>
              <a:buNone/>
            </a:pPr>
            <a:r>
              <a:t/>
            </a:r>
            <a:endParaRPr>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Calculating Metrics</a:t>
            </a:r>
            <a:endParaRPr/>
          </a:p>
        </p:txBody>
      </p:sp>
      <p:sp>
        <p:nvSpPr>
          <p:cNvPr id="129" name="Google Shape;129;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Mean Squared Error:</a:t>
            </a:r>
            <a:endParaRPr u="sng">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This is the mean of the squared values of difference between real values and predicted values</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MSE = </a:t>
            </a:r>
            <a:r>
              <a:rPr lang="en">
                <a:latin typeface="Comfortaa"/>
                <a:ea typeface="Comfortaa"/>
                <a:cs typeface="Comfortaa"/>
                <a:sym typeface="Comfortaa"/>
              </a:rPr>
              <a:t>[ ∑ ( y</a:t>
            </a:r>
            <a:r>
              <a:rPr baseline="-25000" lang="en">
                <a:latin typeface="Comfortaa"/>
                <a:ea typeface="Comfortaa"/>
                <a:cs typeface="Comfortaa"/>
                <a:sym typeface="Comfortaa"/>
              </a:rPr>
              <a:t>i</a:t>
            </a:r>
            <a:r>
              <a:rPr lang="en">
                <a:latin typeface="Comfortaa"/>
                <a:ea typeface="Comfortaa"/>
                <a:cs typeface="Comfortaa"/>
                <a:sym typeface="Comfortaa"/>
              </a:rPr>
              <a:t> - ŷ)</a:t>
            </a:r>
            <a:r>
              <a:rPr baseline="30000" lang="en">
                <a:latin typeface="Comfortaa"/>
                <a:ea typeface="Comfortaa"/>
                <a:cs typeface="Comfortaa"/>
                <a:sym typeface="Comfortaa"/>
              </a:rPr>
              <a:t> 2</a:t>
            </a:r>
            <a:r>
              <a:rPr lang="en">
                <a:latin typeface="Comfortaa"/>
                <a:ea typeface="Comfortaa"/>
                <a:cs typeface="Comfortaa"/>
                <a:sym typeface="Comfortaa"/>
              </a:rPr>
              <a:t> ] / n</a:t>
            </a:r>
            <a:endParaRPr>
              <a:latin typeface="Comfortaa"/>
              <a:ea typeface="Comfortaa"/>
              <a:cs typeface="Comfortaa"/>
              <a:sym typeface="Comfortaa"/>
            </a:endParaRPr>
          </a:p>
          <a:p>
            <a:pPr indent="0" lvl="0" marL="0" rtl="0" algn="l">
              <a:spcBef>
                <a:spcPts val="1600"/>
              </a:spcBef>
              <a:spcAft>
                <a:spcPts val="1600"/>
              </a:spcAft>
              <a:buNone/>
            </a:pPr>
            <a:r>
              <a:rPr lang="en">
                <a:latin typeface="Comfortaa"/>
                <a:ea typeface="Comfortaa"/>
                <a:cs typeface="Comfortaa"/>
                <a:sym typeface="Comfortaa"/>
              </a:rPr>
              <a:t>This is more accurate when compared to MAE , because it does not take large errors into consideration . This may affect our predictions </a:t>
            </a:r>
            <a:endParaRPr>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Calculating Metrics</a:t>
            </a:r>
            <a:endParaRPr/>
          </a:p>
        </p:txBody>
      </p:sp>
      <p:sp>
        <p:nvSpPr>
          <p:cNvPr id="135" name="Google Shape;135;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Root Mean Squared Error:</a:t>
            </a:r>
            <a:endParaRPr u="sng">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This is simply the square root of the mean square error.</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RMSE = √MSE</a:t>
            </a:r>
            <a:endParaRPr>
              <a:latin typeface="Comfortaa"/>
              <a:ea typeface="Comfortaa"/>
              <a:cs typeface="Comfortaa"/>
              <a:sym typeface="Comfortaa"/>
            </a:endParaRPr>
          </a:p>
          <a:p>
            <a:pPr indent="0" lvl="0" marL="0" rtl="0" algn="l">
              <a:spcBef>
                <a:spcPts val="1600"/>
              </a:spcBef>
              <a:spcAft>
                <a:spcPts val="1600"/>
              </a:spcAft>
              <a:buNone/>
            </a:pPr>
            <a:r>
              <a:rPr lang="en">
                <a:latin typeface="Comfortaa"/>
                <a:ea typeface="Comfortaa"/>
                <a:cs typeface="Comfortaa"/>
                <a:sym typeface="Comfortaa"/>
              </a:rPr>
              <a:t>This will be more used because when we calculate the MSE the units of the label is also squared, by calculating the root of the MSE we will be getting the same units as of the label</a:t>
            </a:r>
            <a:endParaRPr>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 of The Model</a:t>
            </a:r>
            <a:endParaRPr/>
          </a:p>
        </p:txBody>
      </p:sp>
      <p:sp>
        <p:nvSpPr>
          <p:cNvPr id="141" name="Google Shape;141;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Based on this one metric we can also take accuracy of our model into account. This value lies between 0 and 1 (both inclusive).</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Higher the value higher the accuracy,this is calculated as,</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R</a:t>
            </a:r>
            <a:r>
              <a:rPr baseline="30000" lang="en">
                <a:latin typeface="Comfortaa"/>
                <a:ea typeface="Comfortaa"/>
                <a:cs typeface="Comfortaa"/>
                <a:sym typeface="Comfortaa"/>
              </a:rPr>
              <a:t>2</a:t>
            </a:r>
            <a:r>
              <a:rPr lang="en">
                <a:latin typeface="Comfortaa"/>
                <a:ea typeface="Comfortaa"/>
                <a:cs typeface="Comfortaa"/>
                <a:sym typeface="Comfortaa"/>
              </a:rPr>
              <a:t> = 1- ( RSS / TSS )</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We already seen RSS, so TSS stands for Total Sum of Squares</a:t>
            </a:r>
            <a:endParaRPr>
              <a:latin typeface="Comfortaa"/>
              <a:ea typeface="Comfortaa"/>
              <a:cs typeface="Comfortaa"/>
              <a:sym typeface="Comfortaa"/>
            </a:endParaRPr>
          </a:p>
          <a:p>
            <a:pPr indent="457200" lvl="0" marL="0" rtl="0" algn="l">
              <a:spcBef>
                <a:spcPts val="1600"/>
              </a:spcBef>
              <a:spcAft>
                <a:spcPts val="1600"/>
              </a:spcAft>
              <a:buNone/>
            </a:pPr>
            <a:r>
              <a:rPr lang="en">
                <a:latin typeface="Comfortaa"/>
                <a:ea typeface="Comfortaa"/>
                <a:cs typeface="Comfortaa"/>
                <a:sym typeface="Comfortaa"/>
              </a:rPr>
              <a:t>TSS =  ∑ ( y - m</a:t>
            </a:r>
            <a:r>
              <a:rPr baseline="-25000" lang="en">
                <a:latin typeface="Comfortaa"/>
                <a:ea typeface="Comfortaa"/>
                <a:cs typeface="Comfortaa"/>
                <a:sym typeface="Comfortaa"/>
              </a:rPr>
              <a:t>y</a:t>
            </a:r>
            <a:r>
              <a:rPr lang="en">
                <a:latin typeface="Comfortaa"/>
                <a:ea typeface="Comfortaa"/>
                <a:cs typeface="Comfortaa"/>
                <a:sym typeface="Comfortaa"/>
              </a:rPr>
              <a:t>)</a:t>
            </a:r>
            <a:r>
              <a:rPr baseline="30000" lang="en">
                <a:latin typeface="Comfortaa"/>
                <a:ea typeface="Comfortaa"/>
                <a:cs typeface="Comfortaa"/>
                <a:sym typeface="Comfortaa"/>
              </a:rPr>
              <a:t>2</a:t>
            </a:r>
            <a:r>
              <a:rPr lang="en">
                <a:latin typeface="Comfortaa"/>
                <a:ea typeface="Comfortaa"/>
                <a:cs typeface="Comfortaa"/>
                <a:sym typeface="Comfortaa"/>
              </a:rPr>
              <a:t> </a:t>
            </a:r>
            <a:endParaRPr>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Steps</a:t>
            </a:r>
            <a:endParaRPr/>
          </a:p>
        </p:txBody>
      </p:sp>
      <p:sp>
        <p:nvSpPr>
          <p:cNvPr id="147" name="Google Shape;147;p26"/>
          <p:cNvSpPr txBox="1"/>
          <p:nvPr>
            <p:ph idx="1" type="body"/>
          </p:nvPr>
        </p:nvSpPr>
        <p:spPr>
          <a:xfrm>
            <a:off x="311700" y="1228675"/>
            <a:ext cx="31800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fortaa"/>
                <a:ea typeface="Comfortaa"/>
                <a:cs typeface="Comfortaa"/>
                <a:sym typeface="Comfortaa"/>
              </a:rPr>
              <a:t>Data Collection</a:t>
            </a:r>
            <a:endParaRPr sz="1600">
              <a:latin typeface="Comfortaa"/>
              <a:ea typeface="Comfortaa"/>
              <a:cs typeface="Comfortaa"/>
              <a:sym typeface="Comfortaa"/>
            </a:endParaRPr>
          </a:p>
          <a:p>
            <a:pPr indent="0" lvl="0" marL="0" rtl="0" algn="l">
              <a:spcBef>
                <a:spcPts val="1600"/>
              </a:spcBef>
              <a:spcAft>
                <a:spcPts val="0"/>
              </a:spcAft>
              <a:buNone/>
            </a:pPr>
            <a:r>
              <a:rPr lang="en" sz="1600">
                <a:latin typeface="Comfortaa"/>
                <a:ea typeface="Comfortaa"/>
                <a:cs typeface="Comfortaa"/>
                <a:sym typeface="Comfortaa"/>
              </a:rPr>
              <a:t>Data Cleaning</a:t>
            </a:r>
            <a:endParaRPr sz="1600">
              <a:latin typeface="Comfortaa"/>
              <a:ea typeface="Comfortaa"/>
              <a:cs typeface="Comfortaa"/>
              <a:sym typeface="Comfortaa"/>
            </a:endParaRPr>
          </a:p>
          <a:p>
            <a:pPr indent="0" lvl="0" marL="0" rtl="0" algn="l">
              <a:spcBef>
                <a:spcPts val="1600"/>
              </a:spcBef>
              <a:spcAft>
                <a:spcPts val="0"/>
              </a:spcAft>
              <a:buNone/>
            </a:pPr>
            <a:r>
              <a:rPr lang="en" sz="1600">
                <a:latin typeface="Comfortaa"/>
                <a:ea typeface="Comfortaa"/>
                <a:cs typeface="Comfortaa"/>
                <a:sym typeface="Comfortaa"/>
              </a:rPr>
              <a:t>Data Splitting</a:t>
            </a:r>
            <a:endParaRPr sz="1600">
              <a:latin typeface="Comfortaa"/>
              <a:ea typeface="Comfortaa"/>
              <a:cs typeface="Comfortaa"/>
              <a:sym typeface="Comfortaa"/>
            </a:endParaRPr>
          </a:p>
          <a:p>
            <a:pPr indent="0" lvl="0" marL="0" rtl="0" algn="l">
              <a:spcBef>
                <a:spcPts val="1600"/>
              </a:spcBef>
              <a:spcAft>
                <a:spcPts val="0"/>
              </a:spcAft>
              <a:buNone/>
            </a:pPr>
            <a:r>
              <a:rPr lang="en" sz="1600">
                <a:latin typeface="Comfortaa"/>
                <a:ea typeface="Comfortaa"/>
                <a:cs typeface="Comfortaa"/>
                <a:sym typeface="Comfortaa"/>
              </a:rPr>
              <a:t>Choosing a ML Algorithm</a:t>
            </a:r>
            <a:endParaRPr sz="1600">
              <a:latin typeface="Comfortaa"/>
              <a:ea typeface="Comfortaa"/>
              <a:cs typeface="Comfortaa"/>
              <a:sym typeface="Comfortaa"/>
            </a:endParaRPr>
          </a:p>
          <a:p>
            <a:pPr indent="0" lvl="0" marL="0" rtl="0" algn="l">
              <a:spcBef>
                <a:spcPts val="1600"/>
              </a:spcBef>
              <a:spcAft>
                <a:spcPts val="0"/>
              </a:spcAft>
              <a:buNone/>
            </a:pPr>
            <a:r>
              <a:rPr lang="en" sz="1600">
                <a:latin typeface="Comfortaa"/>
                <a:ea typeface="Comfortaa"/>
                <a:cs typeface="Comfortaa"/>
                <a:sym typeface="Comfortaa"/>
              </a:rPr>
              <a:t>Train the model</a:t>
            </a:r>
            <a:endParaRPr sz="1600">
              <a:latin typeface="Comfortaa"/>
              <a:ea typeface="Comfortaa"/>
              <a:cs typeface="Comfortaa"/>
              <a:sym typeface="Comfortaa"/>
            </a:endParaRPr>
          </a:p>
          <a:p>
            <a:pPr indent="0" lvl="0" marL="0" rtl="0" algn="l">
              <a:spcBef>
                <a:spcPts val="1600"/>
              </a:spcBef>
              <a:spcAft>
                <a:spcPts val="0"/>
              </a:spcAft>
              <a:buNone/>
            </a:pPr>
            <a:r>
              <a:rPr lang="en" sz="1600">
                <a:latin typeface="Comfortaa"/>
                <a:ea typeface="Comfortaa"/>
                <a:cs typeface="Comfortaa"/>
                <a:sym typeface="Comfortaa"/>
              </a:rPr>
              <a:t>Predictions</a:t>
            </a:r>
            <a:endParaRPr sz="1600">
              <a:latin typeface="Comfortaa"/>
              <a:ea typeface="Comfortaa"/>
              <a:cs typeface="Comfortaa"/>
              <a:sym typeface="Comfortaa"/>
            </a:endParaRPr>
          </a:p>
          <a:p>
            <a:pPr indent="0" lvl="0" marL="0" rtl="0" algn="l">
              <a:spcBef>
                <a:spcPts val="1600"/>
              </a:spcBef>
              <a:spcAft>
                <a:spcPts val="1600"/>
              </a:spcAft>
              <a:buNone/>
            </a:pPr>
            <a:r>
              <a:rPr lang="en" sz="1600">
                <a:latin typeface="Comfortaa"/>
                <a:ea typeface="Comfortaa"/>
                <a:cs typeface="Comfortaa"/>
                <a:sym typeface="Comfortaa"/>
              </a:rPr>
              <a:t>Metrics</a:t>
            </a:r>
            <a:endParaRPr sz="1600">
              <a:latin typeface="Comfortaa"/>
              <a:ea typeface="Comfortaa"/>
              <a:cs typeface="Comfortaa"/>
              <a:sym typeface="Comfortaa"/>
            </a:endParaRPr>
          </a:p>
        </p:txBody>
      </p:sp>
      <p:sp>
        <p:nvSpPr>
          <p:cNvPr id="148" name="Google Shape;148;p26"/>
          <p:cNvSpPr txBox="1"/>
          <p:nvPr>
            <p:ph idx="2" type="body"/>
          </p:nvPr>
        </p:nvSpPr>
        <p:spPr>
          <a:xfrm>
            <a:off x="3491700" y="1228675"/>
            <a:ext cx="5246400" cy="3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swald"/>
                <a:ea typeface="Oswald"/>
                <a:cs typeface="Oswald"/>
                <a:sym typeface="Oswald"/>
              </a:rPr>
              <a:t>Collected from </a:t>
            </a:r>
            <a:r>
              <a:rPr lang="en" sz="1600" u="sng">
                <a:solidFill>
                  <a:schemeClr val="hlink"/>
                </a:solidFill>
                <a:latin typeface="Oswald"/>
                <a:ea typeface="Oswald"/>
                <a:cs typeface="Oswald"/>
                <a:sym typeface="Oswald"/>
                <a:hlinkClick r:id="rId3"/>
              </a:rPr>
              <a:t>Cricsheet</a:t>
            </a:r>
            <a:endParaRPr sz="1600">
              <a:latin typeface="Oswald"/>
              <a:ea typeface="Oswald"/>
              <a:cs typeface="Oswald"/>
              <a:sym typeface="Oswald"/>
            </a:endParaRPr>
          </a:p>
          <a:p>
            <a:pPr indent="0" lvl="0" marL="0" rtl="0" algn="l">
              <a:spcBef>
                <a:spcPts val="1600"/>
              </a:spcBef>
              <a:spcAft>
                <a:spcPts val="0"/>
              </a:spcAft>
              <a:buNone/>
            </a:pPr>
            <a:r>
              <a:rPr lang="en" sz="1600">
                <a:latin typeface="Oswald"/>
                <a:ea typeface="Oswald"/>
                <a:cs typeface="Oswald"/>
                <a:sym typeface="Oswald"/>
              </a:rPr>
              <a:t>Getting rid of unwanted columns</a:t>
            </a:r>
            <a:endParaRPr sz="1600">
              <a:latin typeface="Oswald"/>
              <a:ea typeface="Oswald"/>
              <a:cs typeface="Oswald"/>
              <a:sym typeface="Oswald"/>
            </a:endParaRPr>
          </a:p>
          <a:p>
            <a:pPr indent="0" lvl="0" marL="0" rtl="0" algn="l">
              <a:spcBef>
                <a:spcPts val="1600"/>
              </a:spcBef>
              <a:spcAft>
                <a:spcPts val="0"/>
              </a:spcAft>
              <a:buNone/>
            </a:pPr>
            <a:r>
              <a:rPr lang="en" sz="1600">
                <a:latin typeface="Oswald"/>
                <a:ea typeface="Oswald"/>
                <a:cs typeface="Oswald"/>
                <a:sym typeface="Oswald"/>
              </a:rPr>
              <a:t>Splitting the final data into </a:t>
            </a:r>
            <a:r>
              <a:rPr i="1" lang="en" sz="1600" u="sng">
                <a:latin typeface="Oswald"/>
                <a:ea typeface="Oswald"/>
                <a:cs typeface="Oswald"/>
                <a:sym typeface="Oswald"/>
              </a:rPr>
              <a:t>training data</a:t>
            </a:r>
            <a:r>
              <a:rPr lang="en" sz="1600">
                <a:latin typeface="Oswald"/>
                <a:ea typeface="Oswald"/>
                <a:cs typeface="Oswald"/>
                <a:sym typeface="Oswald"/>
              </a:rPr>
              <a:t> and </a:t>
            </a:r>
            <a:r>
              <a:rPr i="1" lang="en" sz="1600" u="sng">
                <a:latin typeface="Oswald"/>
                <a:ea typeface="Oswald"/>
                <a:cs typeface="Oswald"/>
                <a:sym typeface="Oswald"/>
              </a:rPr>
              <a:t>testing data</a:t>
            </a:r>
            <a:endParaRPr i="1" sz="1600" u="sng">
              <a:latin typeface="Oswald"/>
              <a:ea typeface="Oswald"/>
              <a:cs typeface="Oswald"/>
              <a:sym typeface="Oswald"/>
            </a:endParaRPr>
          </a:p>
          <a:p>
            <a:pPr indent="0" lvl="0" marL="0" rtl="0" algn="l">
              <a:spcBef>
                <a:spcPts val="1600"/>
              </a:spcBef>
              <a:spcAft>
                <a:spcPts val="0"/>
              </a:spcAft>
              <a:buNone/>
            </a:pPr>
            <a:r>
              <a:rPr lang="en" sz="1500">
                <a:latin typeface="Oswald"/>
                <a:ea typeface="Oswald"/>
                <a:cs typeface="Oswald"/>
                <a:sym typeface="Oswald"/>
              </a:rPr>
              <a:t>Regression in this case, since we are predicting a continuous value</a:t>
            </a:r>
            <a:endParaRPr sz="1500">
              <a:latin typeface="Oswald"/>
              <a:ea typeface="Oswald"/>
              <a:cs typeface="Oswald"/>
              <a:sym typeface="Oswald"/>
            </a:endParaRPr>
          </a:p>
          <a:p>
            <a:pPr indent="0" lvl="0" marL="0" rtl="0" algn="l">
              <a:spcBef>
                <a:spcPts val="1600"/>
              </a:spcBef>
              <a:spcAft>
                <a:spcPts val="0"/>
              </a:spcAft>
              <a:buNone/>
            </a:pPr>
            <a:r>
              <a:rPr lang="en" sz="1700">
                <a:latin typeface="Oswald"/>
                <a:ea typeface="Oswald"/>
                <a:cs typeface="Oswald"/>
                <a:sym typeface="Oswald"/>
              </a:rPr>
              <a:t>We will be training our model using training data</a:t>
            </a:r>
            <a:endParaRPr sz="1700">
              <a:latin typeface="Oswald"/>
              <a:ea typeface="Oswald"/>
              <a:cs typeface="Oswald"/>
              <a:sym typeface="Oswald"/>
            </a:endParaRPr>
          </a:p>
          <a:p>
            <a:pPr indent="0" lvl="0" marL="0" rtl="0" algn="l">
              <a:spcBef>
                <a:spcPts val="1600"/>
              </a:spcBef>
              <a:spcAft>
                <a:spcPts val="0"/>
              </a:spcAft>
              <a:buNone/>
            </a:pPr>
            <a:r>
              <a:rPr lang="en" sz="1700">
                <a:latin typeface="Oswald"/>
                <a:ea typeface="Oswald"/>
                <a:cs typeface="Oswald"/>
                <a:sym typeface="Oswald"/>
              </a:rPr>
              <a:t>We will be predicting our model based on the </a:t>
            </a:r>
            <a:r>
              <a:rPr i="1" lang="en" sz="1700" u="sng">
                <a:latin typeface="Oswald"/>
                <a:ea typeface="Oswald"/>
                <a:cs typeface="Oswald"/>
                <a:sym typeface="Oswald"/>
              </a:rPr>
              <a:t>testing_features</a:t>
            </a:r>
            <a:endParaRPr i="1" sz="1700" u="sng">
              <a:latin typeface="Oswald"/>
              <a:ea typeface="Oswald"/>
              <a:cs typeface="Oswald"/>
              <a:sym typeface="Oswald"/>
            </a:endParaRPr>
          </a:p>
          <a:p>
            <a:pPr indent="0" lvl="0" marL="0" rtl="0" algn="l">
              <a:spcBef>
                <a:spcPts val="1600"/>
              </a:spcBef>
              <a:spcAft>
                <a:spcPts val="0"/>
              </a:spcAft>
              <a:buNone/>
            </a:pPr>
            <a:r>
              <a:rPr lang="en" sz="1700">
                <a:latin typeface="Oswald"/>
                <a:ea typeface="Oswald"/>
                <a:cs typeface="Oswald"/>
                <a:sym typeface="Oswald"/>
              </a:rPr>
              <a:t>We will calculate metrics based on our testing_labels and predictions</a:t>
            </a:r>
            <a:endParaRPr sz="1700">
              <a:latin typeface="Oswald"/>
              <a:ea typeface="Oswald"/>
              <a:cs typeface="Oswald"/>
              <a:sym typeface="Oswald"/>
            </a:endParaRPr>
          </a:p>
          <a:p>
            <a:pPr indent="0" lvl="0" marL="0" rtl="0" algn="l">
              <a:spcBef>
                <a:spcPts val="1600"/>
              </a:spcBef>
              <a:spcAft>
                <a:spcPts val="1600"/>
              </a:spcAft>
              <a:buNone/>
            </a:pPr>
            <a:r>
              <a:t/>
            </a:r>
            <a:endParaRPr sz="17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Score Predictor</a:t>
            </a:r>
            <a:endParaRPr/>
          </a:p>
        </p:txBody>
      </p:sp>
      <p:sp>
        <p:nvSpPr>
          <p:cNvPr id="64" name="Google Shape;64;p1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Using ML,tKinter</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70" name="Google Shape;70;p15"/>
          <p:cNvSpPr txBox="1"/>
          <p:nvPr>
            <p:ph idx="1" type="body"/>
          </p:nvPr>
        </p:nvSpPr>
        <p:spPr>
          <a:xfrm>
            <a:off x="311700" y="1228675"/>
            <a:ext cx="8520600" cy="38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Machine Learning is the science (and art) of programming computers so they can learn from data.</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Input</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Set of Rules</a:t>
            </a:r>
            <a:endParaRPr>
              <a:latin typeface="Comfortaa"/>
              <a:ea typeface="Comfortaa"/>
              <a:cs typeface="Comfortaa"/>
              <a:sym typeface="Comfortaa"/>
            </a:endParaRPr>
          </a:p>
          <a:p>
            <a:pPr indent="0" lvl="0" marL="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Input</a:t>
            </a:r>
            <a:endParaRPr>
              <a:latin typeface="Comfortaa"/>
              <a:ea typeface="Comfortaa"/>
              <a:cs typeface="Comfortaa"/>
              <a:sym typeface="Comfortaa"/>
            </a:endParaRPr>
          </a:p>
          <a:p>
            <a:pPr indent="0" lvl="0" marL="0" rtl="0" algn="l">
              <a:spcBef>
                <a:spcPts val="1600"/>
              </a:spcBef>
              <a:spcAft>
                <a:spcPts val="1600"/>
              </a:spcAft>
              <a:buNone/>
            </a:pPr>
            <a:r>
              <a:rPr lang="en">
                <a:latin typeface="Comfortaa"/>
                <a:ea typeface="Comfortaa"/>
                <a:cs typeface="Comfortaa"/>
                <a:sym typeface="Comfortaa"/>
              </a:rPr>
              <a:t>		Output</a:t>
            </a:r>
            <a:endParaRPr>
              <a:latin typeface="Comfortaa"/>
              <a:ea typeface="Comfortaa"/>
              <a:cs typeface="Comfortaa"/>
              <a:sym typeface="Comfortaa"/>
            </a:endParaRPr>
          </a:p>
        </p:txBody>
      </p:sp>
      <p:sp>
        <p:nvSpPr>
          <p:cNvPr id="71" name="Google Shape;71;p15"/>
          <p:cNvSpPr/>
          <p:nvPr/>
        </p:nvSpPr>
        <p:spPr>
          <a:xfrm>
            <a:off x="3336325" y="2004100"/>
            <a:ext cx="1644900" cy="106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Normal </a:t>
            </a:r>
            <a:endParaRPr/>
          </a:p>
          <a:p>
            <a:pPr indent="0" lvl="0" marL="0" rtl="0" algn="ctr">
              <a:spcBef>
                <a:spcPts val="0"/>
              </a:spcBef>
              <a:spcAft>
                <a:spcPts val="0"/>
              </a:spcAft>
              <a:buNone/>
            </a:pPr>
            <a:r>
              <a:rPr lang="en"/>
              <a:t>Program</a:t>
            </a:r>
            <a:endParaRPr/>
          </a:p>
        </p:txBody>
      </p:sp>
      <p:cxnSp>
        <p:nvCxnSpPr>
          <p:cNvPr id="72" name="Google Shape;72;p15"/>
          <p:cNvCxnSpPr>
            <a:endCxn id="71" idx="1"/>
          </p:cNvCxnSpPr>
          <p:nvPr/>
        </p:nvCxnSpPr>
        <p:spPr>
          <a:xfrm>
            <a:off x="2050525" y="2305450"/>
            <a:ext cx="1285800" cy="2316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5"/>
          <p:cNvCxnSpPr>
            <a:endCxn id="71" idx="1"/>
          </p:cNvCxnSpPr>
          <p:nvPr/>
        </p:nvCxnSpPr>
        <p:spPr>
          <a:xfrm flipH="1" rot="10800000">
            <a:off x="2757025" y="2537050"/>
            <a:ext cx="579300" cy="347400"/>
          </a:xfrm>
          <a:prstGeom prst="straightConnector1">
            <a:avLst/>
          </a:prstGeom>
          <a:noFill/>
          <a:ln cap="flat" cmpd="sng" w="9525">
            <a:solidFill>
              <a:schemeClr val="dk2"/>
            </a:solidFill>
            <a:prstDash val="solid"/>
            <a:round/>
            <a:headEnd len="med" w="med" type="none"/>
            <a:tailEnd len="med" w="med" type="triangle"/>
          </a:ln>
        </p:spPr>
      </p:cxnSp>
      <p:sp>
        <p:nvSpPr>
          <p:cNvPr id="74" name="Google Shape;74;p15"/>
          <p:cNvSpPr txBox="1"/>
          <p:nvPr/>
        </p:nvSpPr>
        <p:spPr>
          <a:xfrm>
            <a:off x="5780725" y="2299600"/>
            <a:ext cx="9849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 </a:t>
            </a:r>
            <a:r>
              <a:rPr lang="en">
                <a:latin typeface="Comfortaa"/>
                <a:ea typeface="Comfortaa"/>
                <a:cs typeface="Comfortaa"/>
                <a:sym typeface="Comfortaa"/>
              </a:rPr>
              <a:t>Output</a:t>
            </a:r>
            <a:endParaRPr>
              <a:latin typeface="Comfortaa"/>
              <a:ea typeface="Comfortaa"/>
              <a:cs typeface="Comfortaa"/>
              <a:sym typeface="Comfortaa"/>
            </a:endParaRPr>
          </a:p>
        </p:txBody>
      </p:sp>
      <p:cxnSp>
        <p:nvCxnSpPr>
          <p:cNvPr id="75" name="Google Shape;75;p15"/>
          <p:cNvCxnSpPr>
            <a:stCxn id="71" idx="3"/>
            <a:endCxn id="74" idx="1"/>
          </p:cNvCxnSpPr>
          <p:nvPr/>
        </p:nvCxnSpPr>
        <p:spPr>
          <a:xfrm>
            <a:off x="4981225" y="2537050"/>
            <a:ext cx="799500" cy="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5"/>
          <p:cNvSpPr/>
          <p:nvPr/>
        </p:nvSpPr>
        <p:spPr>
          <a:xfrm>
            <a:off x="3382650" y="3498500"/>
            <a:ext cx="1644900" cy="1193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Model</a:t>
            </a:r>
            <a:endParaRPr/>
          </a:p>
        </p:txBody>
      </p:sp>
      <p:cxnSp>
        <p:nvCxnSpPr>
          <p:cNvPr id="77" name="Google Shape;77;p15"/>
          <p:cNvCxnSpPr>
            <a:endCxn id="76" idx="1"/>
          </p:cNvCxnSpPr>
          <p:nvPr/>
        </p:nvCxnSpPr>
        <p:spPr>
          <a:xfrm>
            <a:off x="1969350" y="3822950"/>
            <a:ext cx="1413300" cy="2721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5"/>
          <p:cNvCxnSpPr>
            <a:endCxn id="76" idx="1"/>
          </p:cNvCxnSpPr>
          <p:nvPr/>
        </p:nvCxnSpPr>
        <p:spPr>
          <a:xfrm flipH="1" rot="10800000">
            <a:off x="2270550" y="4095050"/>
            <a:ext cx="1112100" cy="272400"/>
          </a:xfrm>
          <a:prstGeom prst="straightConnector1">
            <a:avLst/>
          </a:prstGeom>
          <a:noFill/>
          <a:ln cap="flat" cmpd="sng" w="9525">
            <a:solidFill>
              <a:schemeClr val="dk2"/>
            </a:solidFill>
            <a:prstDash val="solid"/>
            <a:round/>
            <a:headEnd len="med" w="med" type="none"/>
            <a:tailEnd len="med" w="med" type="triangle"/>
          </a:ln>
        </p:spPr>
      </p:cxnSp>
      <p:sp>
        <p:nvSpPr>
          <p:cNvPr id="79" name="Google Shape;79;p15"/>
          <p:cNvSpPr txBox="1"/>
          <p:nvPr/>
        </p:nvSpPr>
        <p:spPr>
          <a:xfrm>
            <a:off x="6000750" y="3805400"/>
            <a:ext cx="984900" cy="5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Set of Rules</a:t>
            </a:r>
            <a:endParaRPr>
              <a:latin typeface="Comfortaa"/>
              <a:ea typeface="Comfortaa"/>
              <a:cs typeface="Comfortaa"/>
              <a:sym typeface="Comfortaa"/>
            </a:endParaRPr>
          </a:p>
        </p:txBody>
      </p:sp>
      <p:cxnSp>
        <p:nvCxnSpPr>
          <p:cNvPr id="80" name="Google Shape;80;p15"/>
          <p:cNvCxnSpPr>
            <a:stCxn id="76" idx="3"/>
            <a:endCxn id="79" idx="1"/>
          </p:cNvCxnSpPr>
          <p:nvPr/>
        </p:nvCxnSpPr>
        <p:spPr>
          <a:xfrm>
            <a:off x="5027550" y="4095050"/>
            <a:ext cx="973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DC8"/>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86" name="Google Shape;86;p16"/>
          <p:cNvSpPr txBox="1"/>
          <p:nvPr>
            <p:ph idx="1" type="body"/>
          </p:nvPr>
        </p:nvSpPr>
        <p:spPr>
          <a:xfrm>
            <a:off x="311700" y="1228675"/>
            <a:ext cx="8520600" cy="37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Regression is a Machine Learning algorithm which will be used when we are predicting a continuous value</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Ex:</a:t>
            </a:r>
            <a:endParaRPr>
              <a:latin typeface="Comfortaa"/>
              <a:ea typeface="Comfortaa"/>
              <a:cs typeface="Comfortaa"/>
              <a:sym typeface="Comfortaa"/>
            </a:endParaRPr>
          </a:p>
          <a:p>
            <a:pPr indent="-342900" lvl="0" marL="457200" rtl="0" algn="l">
              <a:spcBef>
                <a:spcPts val="1600"/>
              </a:spcBef>
              <a:spcAft>
                <a:spcPts val="0"/>
              </a:spcAft>
              <a:buSzPts val="1800"/>
              <a:buFont typeface="Comfortaa"/>
              <a:buAutoNum type="arabicPeriod"/>
            </a:pPr>
            <a:r>
              <a:rPr lang="en">
                <a:latin typeface="Comfortaa"/>
                <a:ea typeface="Comfortaa"/>
                <a:cs typeface="Comfortaa"/>
                <a:sym typeface="Comfortaa"/>
              </a:rPr>
              <a:t>Predicting Stock Values</a:t>
            </a:r>
            <a:endParaRPr>
              <a:latin typeface="Comfortaa"/>
              <a:ea typeface="Comfortaa"/>
              <a:cs typeface="Comfortaa"/>
              <a:sym typeface="Comfortaa"/>
            </a:endParaRPr>
          </a:p>
          <a:p>
            <a:pPr indent="-342900" lvl="0" marL="457200" rtl="0" algn="l">
              <a:spcBef>
                <a:spcPts val="0"/>
              </a:spcBef>
              <a:spcAft>
                <a:spcPts val="0"/>
              </a:spcAft>
              <a:buSzPts val="1800"/>
              <a:buFont typeface="Comfortaa"/>
              <a:buAutoNum type="arabicPeriod"/>
            </a:pPr>
            <a:r>
              <a:rPr lang="en">
                <a:latin typeface="Comfortaa"/>
                <a:ea typeface="Comfortaa"/>
                <a:cs typeface="Comfortaa"/>
                <a:sym typeface="Comfortaa"/>
              </a:rPr>
              <a:t>Our Project</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Linear Regression means deriving a hyperplane that best suites our data points i.e the error should be minimum</a:t>
            </a:r>
            <a:endParaRPr>
              <a:latin typeface="Comfortaa"/>
              <a:ea typeface="Comfortaa"/>
              <a:cs typeface="Comfortaa"/>
              <a:sym typeface="Comfortaa"/>
            </a:endParaRPr>
          </a:p>
          <a:p>
            <a:pPr indent="0" lvl="0" marL="0" rtl="0" algn="l">
              <a:spcBef>
                <a:spcPts val="1600"/>
              </a:spcBef>
              <a:spcAft>
                <a:spcPts val="1600"/>
              </a:spcAft>
              <a:buNone/>
            </a:pPr>
            <a:r>
              <a:rPr lang="en">
                <a:latin typeface="Comfortaa"/>
                <a:ea typeface="Comfortaa"/>
                <a:cs typeface="Comfortaa"/>
                <a:sym typeface="Comfortaa"/>
              </a:rPr>
              <a:t>When we give unknown data to our model it predicts the value by using the equation of the hyperplane</a:t>
            </a:r>
            <a:endParaRPr>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92" name="Google Shape;9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As the name suggest , in this case our hyperplane will be a straight line </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In a Simple Linear Regression there will be only one label and feature</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Here Y will be the label, X</a:t>
            </a:r>
            <a:r>
              <a:rPr baseline="-25000" lang="en">
                <a:latin typeface="Comfortaa"/>
                <a:ea typeface="Comfortaa"/>
                <a:cs typeface="Comfortaa"/>
                <a:sym typeface="Comfortaa"/>
              </a:rPr>
              <a:t>i</a:t>
            </a:r>
            <a:r>
              <a:rPr lang="en">
                <a:latin typeface="Comfortaa"/>
                <a:ea typeface="Comfortaa"/>
                <a:cs typeface="Comfortaa"/>
                <a:sym typeface="Comfortaa"/>
              </a:rPr>
              <a:t> represents the i</a:t>
            </a:r>
            <a:r>
              <a:rPr baseline="30000" lang="en">
                <a:latin typeface="Comfortaa"/>
                <a:ea typeface="Comfortaa"/>
                <a:cs typeface="Comfortaa"/>
                <a:sym typeface="Comfortaa"/>
              </a:rPr>
              <a:t>th</a:t>
            </a:r>
            <a:r>
              <a:rPr baseline="-25000" lang="en">
                <a:latin typeface="Comfortaa"/>
                <a:ea typeface="Comfortaa"/>
                <a:cs typeface="Comfortaa"/>
                <a:sym typeface="Comfortaa"/>
              </a:rPr>
              <a:t> </a:t>
            </a:r>
            <a:r>
              <a:rPr lang="en">
                <a:latin typeface="Comfortaa"/>
                <a:ea typeface="Comfortaa"/>
                <a:cs typeface="Comfortaa"/>
                <a:sym typeface="Comfortaa"/>
              </a:rPr>
              <a:t> feature, 𝛃</a:t>
            </a:r>
            <a:r>
              <a:rPr baseline="-25000" lang="en">
                <a:latin typeface="Comfortaa"/>
                <a:ea typeface="Comfortaa"/>
                <a:cs typeface="Comfortaa"/>
                <a:sym typeface="Comfortaa"/>
              </a:rPr>
              <a:t>0 </a:t>
            </a:r>
            <a:r>
              <a:rPr lang="en">
                <a:latin typeface="Comfortaa"/>
                <a:ea typeface="Comfortaa"/>
                <a:cs typeface="Comfortaa"/>
                <a:sym typeface="Comfortaa"/>
              </a:rPr>
              <a:t>represents the Y-intercept and 𝛃</a:t>
            </a:r>
            <a:r>
              <a:rPr baseline="-25000" lang="en">
                <a:latin typeface="Comfortaa"/>
                <a:ea typeface="Comfortaa"/>
                <a:cs typeface="Comfortaa"/>
                <a:sym typeface="Comfortaa"/>
              </a:rPr>
              <a:t>i</a:t>
            </a:r>
            <a:r>
              <a:rPr lang="en">
                <a:latin typeface="Comfortaa"/>
                <a:ea typeface="Comfortaa"/>
                <a:cs typeface="Comfortaa"/>
                <a:sym typeface="Comfortaa"/>
              </a:rPr>
              <a:t> represents the coefficient of i</a:t>
            </a:r>
            <a:r>
              <a:rPr baseline="30000" lang="en">
                <a:latin typeface="Comfortaa"/>
                <a:ea typeface="Comfortaa"/>
                <a:cs typeface="Comfortaa"/>
                <a:sym typeface="Comfortaa"/>
              </a:rPr>
              <a:t>th</a:t>
            </a:r>
            <a:r>
              <a:rPr baseline="-25000" lang="en">
                <a:latin typeface="Comfortaa"/>
                <a:ea typeface="Comfortaa"/>
                <a:cs typeface="Comfortaa"/>
                <a:sym typeface="Comfortaa"/>
              </a:rPr>
              <a:t> </a:t>
            </a:r>
            <a:r>
              <a:rPr lang="en">
                <a:latin typeface="Comfortaa"/>
                <a:ea typeface="Comfortaa"/>
                <a:cs typeface="Comfortaa"/>
                <a:sym typeface="Comfortaa"/>
              </a:rPr>
              <a:t> feature.</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Equation will be </a:t>
            </a:r>
            <a:r>
              <a:rPr lang="en" sz="2200">
                <a:latin typeface="Comfortaa"/>
                <a:ea typeface="Comfortaa"/>
                <a:cs typeface="Comfortaa"/>
                <a:sym typeface="Comfortaa"/>
              </a:rPr>
              <a:t>Y = 𝛃</a:t>
            </a:r>
            <a:r>
              <a:rPr baseline="-25000" lang="en" sz="2200">
                <a:latin typeface="Comfortaa"/>
                <a:ea typeface="Comfortaa"/>
                <a:cs typeface="Comfortaa"/>
                <a:sym typeface="Comfortaa"/>
              </a:rPr>
              <a:t>0</a:t>
            </a:r>
            <a:r>
              <a:rPr lang="en" sz="2200">
                <a:latin typeface="Comfortaa"/>
                <a:ea typeface="Comfortaa"/>
                <a:cs typeface="Comfortaa"/>
                <a:sym typeface="Comfortaa"/>
              </a:rPr>
              <a:t> + 𝛃</a:t>
            </a:r>
            <a:r>
              <a:rPr baseline="-25000" lang="en" sz="2200">
                <a:latin typeface="Comfortaa"/>
                <a:ea typeface="Comfortaa"/>
                <a:cs typeface="Comfortaa"/>
                <a:sym typeface="Comfortaa"/>
              </a:rPr>
              <a:t>1</a:t>
            </a:r>
            <a:r>
              <a:rPr lang="en" sz="2200">
                <a:latin typeface="Comfortaa"/>
                <a:ea typeface="Comfortaa"/>
                <a:cs typeface="Comfortaa"/>
                <a:sym typeface="Comfortaa"/>
              </a:rPr>
              <a:t>X</a:t>
            </a:r>
            <a:r>
              <a:rPr baseline="-25000" lang="en" sz="2200">
                <a:latin typeface="Comfortaa"/>
                <a:ea typeface="Comfortaa"/>
                <a:cs typeface="Comfortaa"/>
                <a:sym typeface="Comfortaa"/>
              </a:rPr>
              <a:t>1</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98" name="Google Shape;98;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 a Multiple Linear Regression, the hyperplane will be of higher dimensions, the equation will be </a:t>
            </a:r>
            <a:endParaRPr>
              <a:latin typeface="Comfortaa"/>
              <a:ea typeface="Comfortaa"/>
              <a:cs typeface="Comfortaa"/>
              <a:sym typeface="Comfortaa"/>
            </a:endParaRPr>
          </a:p>
          <a:p>
            <a:pPr indent="457200" lvl="0" marL="457200" rtl="0" algn="l">
              <a:spcBef>
                <a:spcPts val="1600"/>
              </a:spcBef>
              <a:spcAft>
                <a:spcPts val="0"/>
              </a:spcAft>
              <a:buNone/>
            </a:pPr>
            <a:r>
              <a:rPr lang="en" sz="2500">
                <a:latin typeface="Comfortaa"/>
                <a:ea typeface="Comfortaa"/>
                <a:cs typeface="Comfortaa"/>
                <a:sym typeface="Comfortaa"/>
              </a:rPr>
              <a:t>Y</a:t>
            </a:r>
            <a:r>
              <a:rPr lang="en">
                <a:latin typeface="Comfortaa"/>
                <a:ea typeface="Comfortaa"/>
                <a:cs typeface="Comfortaa"/>
                <a:sym typeface="Comfortaa"/>
              </a:rPr>
              <a:t> = </a:t>
            </a:r>
            <a:r>
              <a:rPr lang="en" sz="2100">
                <a:latin typeface="Comfortaa"/>
                <a:ea typeface="Comfortaa"/>
                <a:cs typeface="Comfortaa"/>
                <a:sym typeface="Comfortaa"/>
              </a:rPr>
              <a:t>𝛃</a:t>
            </a:r>
            <a:r>
              <a:rPr baseline="-25000" lang="en" sz="2100">
                <a:latin typeface="Comfortaa"/>
                <a:ea typeface="Comfortaa"/>
                <a:cs typeface="Comfortaa"/>
                <a:sym typeface="Comfortaa"/>
              </a:rPr>
              <a:t>0</a:t>
            </a:r>
            <a:r>
              <a:rPr lang="en" sz="2100">
                <a:latin typeface="Comfortaa"/>
                <a:ea typeface="Comfortaa"/>
                <a:cs typeface="Comfortaa"/>
                <a:sym typeface="Comfortaa"/>
              </a:rPr>
              <a:t> </a:t>
            </a:r>
            <a:r>
              <a:rPr lang="en">
                <a:latin typeface="Comfortaa"/>
                <a:ea typeface="Comfortaa"/>
                <a:cs typeface="Comfortaa"/>
                <a:sym typeface="Comfortaa"/>
              </a:rPr>
              <a:t>+ </a:t>
            </a:r>
            <a:r>
              <a:rPr lang="en" sz="2500">
                <a:latin typeface="Comfortaa"/>
                <a:ea typeface="Comfortaa"/>
                <a:cs typeface="Comfortaa"/>
                <a:sym typeface="Comfortaa"/>
              </a:rPr>
              <a:t>∑</a:t>
            </a:r>
            <a:r>
              <a:rPr baseline="-25000" lang="en" sz="2500">
                <a:latin typeface="Comfortaa"/>
                <a:ea typeface="Comfortaa"/>
                <a:cs typeface="Comfortaa"/>
                <a:sym typeface="Comfortaa"/>
              </a:rPr>
              <a:t>i=</a:t>
            </a:r>
            <a:r>
              <a:rPr baseline="30000" lang="en" sz="2500">
                <a:latin typeface="Comfortaa"/>
                <a:ea typeface="Comfortaa"/>
                <a:cs typeface="Comfortaa"/>
                <a:sym typeface="Comfortaa"/>
              </a:rPr>
              <a:t>n</a:t>
            </a:r>
            <a:r>
              <a:rPr lang="en" sz="2500">
                <a:latin typeface="Comfortaa"/>
                <a:ea typeface="Comfortaa"/>
                <a:cs typeface="Comfortaa"/>
                <a:sym typeface="Comfortaa"/>
              </a:rPr>
              <a:t> 𝛃</a:t>
            </a:r>
            <a:r>
              <a:rPr baseline="-25000" lang="en" sz="2500">
                <a:latin typeface="Comfortaa"/>
                <a:ea typeface="Comfortaa"/>
                <a:cs typeface="Comfortaa"/>
                <a:sym typeface="Comfortaa"/>
              </a:rPr>
              <a:t>i</a:t>
            </a:r>
            <a:r>
              <a:rPr lang="en" sz="2500">
                <a:latin typeface="Comfortaa"/>
                <a:ea typeface="Comfortaa"/>
                <a:cs typeface="Comfortaa"/>
                <a:sym typeface="Comfortaa"/>
              </a:rPr>
              <a:t>X</a:t>
            </a:r>
            <a:r>
              <a:rPr baseline="-25000" lang="en" sz="2500">
                <a:latin typeface="Comfortaa"/>
                <a:ea typeface="Comfortaa"/>
                <a:cs typeface="Comfortaa"/>
                <a:sym typeface="Comfortaa"/>
              </a:rPr>
              <a:t>i</a:t>
            </a:r>
            <a:endParaRPr baseline="-25000" sz="2500">
              <a:latin typeface="Comfortaa"/>
              <a:ea typeface="Comfortaa"/>
              <a:cs typeface="Comfortaa"/>
              <a:sym typeface="Comfortaa"/>
            </a:endParaRPr>
          </a:p>
          <a:p>
            <a:pPr indent="457200" lvl="0" marL="457200" rtl="0" algn="l">
              <a:spcBef>
                <a:spcPts val="1600"/>
              </a:spcBef>
              <a:spcAft>
                <a:spcPts val="0"/>
              </a:spcAft>
              <a:buNone/>
            </a:pPr>
            <a:r>
              <a:t/>
            </a:r>
            <a:endParaRPr baseline="-25000" sz="2500">
              <a:latin typeface="Comfortaa"/>
              <a:ea typeface="Comfortaa"/>
              <a:cs typeface="Comfortaa"/>
              <a:sym typeface="Comfortaa"/>
            </a:endParaRPr>
          </a:p>
          <a:p>
            <a:pPr indent="457200" lvl="0" marL="457200" rtl="0" algn="l">
              <a:spcBef>
                <a:spcPts val="1600"/>
              </a:spcBef>
              <a:spcAft>
                <a:spcPts val="1600"/>
              </a:spcAft>
              <a:buNone/>
            </a:pPr>
            <a:r>
              <a:t/>
            </a:r>
            <a:endParaRPr baseline="-25000" sz="25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152400" y="152400"/>
            <a:ext cx="3608875" cy="4778450"/>
          </a:xfrm>
          <a:prstGeom prst="rect">
            <a:avLst/>
          </a:prstGeom>
          <a:noFill/>
          <a:ln>
            <a:noFill/>
          </a:ln>
        </p:spPr>
      </p:pic>
      <p:sp>
        <p:nvSpPr>
          <p:cNvPr id="104" name="Google Shape;104;p19"/>
          <p:cNvSpPr txBox="1"/>
          <p:nvPr/>
        </p:nvSpPr>
        <p:spPr>
          <a:xfrm>
            <a:off x="3987200" y="152475"/>
            <a:ext cx="4917600" cy="47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Our main goal is to reduce the sum of the squares of the lengths of the green lines</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This value is called as Residual Sum of Squares (RSS)</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Ex:</a:t>
            </a:r>
            <a:endParaRPr sz="1800">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	Here,</a:t>
            </a:r>
            <a:endParaRPr sz="1800">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		RSS = </a:t>
            </a:r>
            <a:r>
              <a:rPr lang="en" sz="2700">
                <a:latin typeface="Comfortaa"/>
                <a:ea typeface="Comfortaa"/>
                <a:cs typeface="Comfortaa"/>
                <a:sym typeface="Comfortaa"/>
              </a:rPr>
              <a:t>∑</a:t>
            </a:r>
            <a:r>
              <a:rPr baseline="30000" lang="en" sz="2700">
                <a:latin typeface="Comfortaa"/>
                <a:ea typeface="Comfortaa"/>
                <a:cs typeface="Comfortaa"/>
                <a:sym typeface="Comfortaa"/>
              </a:rPr>
              <a:t>4</a:t>
            </a:r>
            <a:r>
              <a:rPr baseline="-25000" lang="en" sz="2700">
                <a:latin typeface="Comfortaa"/>
                <a:ea typeface="Comfortaa"/>
                <a:cs typeface="Comfortaa"/>
                <a:sym typeface="Comfortaa"/>
              </a:rPr>
              <a:t>i=1</a:t>
            </a:r>
            <a:r>
              <a:rPr lang="en" sz="2700">
                <a:latin typeface="Comfortaa"/>
                <a:ea typeface="Comfortaa"/>
                <a:cs typeface="Comfortaa"/>
                <a:sym typeface="Comfortaa"/>
              </a:rPr>
              <a:t>  e</a:t>
            </a:r>
            <a:r>
              <a:rPr baseline="-25000" lang="en" sz="2700">
                <a:latin typeface="Comfortaa"/>
                <a:ea typeface="Comfortaa"/>
                <a:cs typeface="Comfortaa"/>
                <a:sym typeface="Comfortaa"/>
              </a:rPr>
              <a:t>i</a:t>
            </a:r>
            <a:r>
              <a:rPr baseline="30000" lang="en" sz="2700">
                <a:latin typeface="Comfortaa"/>
                <a:ea typeface="Comfortaa"/>
                <a:cs typeface="Comfortaa"/>
                <a:sym typeface="Comfortaa"/>
              </a:rPr>
              <a:t>2</a:t>
            </a:r>
            <a:r>
              <a:rPr lang="en" sz="2700">
                <a:latin typeface="Comfortaa"/>
                <a:ea typeface="Comfortaa"/>
                <a:cs typeface="Comfortaa"/>
                <a:sym typeface="Comfortaa"/>
              </a:rPr>
              <a:t>    </a:t>
            </a:r>
            <a:r>
              <a:rPr lang="en" sz="2000">
                <a:latin typeface="Comfortaa"/>
                <a:ea typeface="Comfortaa"/>
                <a:cs typeface="Comfortaa"/>
                <a:sym typeface="Comfortaa"/>
              </a:rPr>
              <a:t>(</a:t>
            </a:r>
            <a:r>
              <a:rPr lang="en" sz="2000">
                <a:latin typeface="Comfortaa"/>
                <a:ea typeface="Comfortaa"/>
                <a:cs typeface="Comfortaa"/>
                <a:sym typeface="Comfortaa"/>
              </a:rPr>
              <a:t>e</a:t>
            </a:r>
            <a:r>
              <a:rPr baseline="-25000" lang="en" sz="2000">
                <a:latin typeface="Comfortaa"/>
                <a:ea typeface="Comfortaa"/>
                <a:cs typeface="Comfortaa"/>
                <a:sym typeface="Comfortaa"/>
              </a:rPr>
              <a:t>i</a:t>
            </a:r>
            <a:r>
              <a:rPr lang="en" sz="2000">
                <a:latin typeface="Comfortaa"/>
                <a:ea typeface="Comfortaa"/>
                <a:cs typeface="Comfortaa"/>
                <a:sym typeface="Comfortaa"/>
              </a:rPr>
              <a:t> = y</a:t>
            </a:r>
            <a:r>
              <a:rPr baseline="-25000" lang="en" sz="2000">
                <a:latin typeface="Comfortaa"/>
                <a:ea typeface="Comfortaa"/>
                <a:cs typeface="Comfortaa"/>
                <a:sym typeface="Comfortaa"/>
              </a:rPr>
              <a:t>i</a:t>
            </a:r>
            <a:r>
              <a:rPr lang="en" sz="2000">
                <a:latin typeface="Comfortaa"/>
                <a:ea typeface="Comfortaa"/>
                <a:cs typeface="Comfortaa"/>
                <a:sym typeface="Comfortaa"/>
              </a:rPr>
              <a:t> - ŷ</a:t>
            </a:r>
            <a:r>
              <a:rPr baseline="-25000" lang="en" sz="2000">
                <a:latin typeface="Comfortaa"/>
                <a:ea typeface="Comfortaa"/>
                <a:cs typeface="Comfortaa"/>
                <a:sym typeface="Comfortaa"/>
              </a:rPr>
              <a:t>i</a:t>
            </a:r>
            <a:r>
              <a:rPr lang="en" sz="2000">
                <a:latin typeface="Comfortaa"/>
                <a:ea typeface="Comfortaa"/>
                <a:cs typeface="Comfortaa"/>
                <a:sym typeface="Comfortaa"/>
              </a:rPr>
              <a:t>)</a:t>
            </a:r>
            <a:endParaRPr sz="2000">
              <a:latin typeface="Comfortaa"/>
              <a:ea typeface="Comfortaa"/>
              <a:cs typeface="Comfortaa"/>
              <a:sym typeface="Comfortaa"/>
            </a:endParaRPr>
          </a:p>
          <a:p>
            <a:pPr indent="0" lvl="0" marL="0" rtl="0" algn="l">
              <a:spcBef>
                <a:spcPts val="0"/>
              </a:spcBef>
              <a:spcAft>
                <a:spcPts val="0"/>
              </a:spcAft>
              <a:buNone/>
            </a:pPr>
            <a:r>
              <a:t/>
            </a:r>
            <a:endParaRPr sz="2700">
              <a:latin typeface="Comfortaa"/>
              <a:ea typeface="Comfortaa"/>
              <a:cs typeface="Comfortaa"/>
              <a:sym typeface="Comfortaa"/>
            </a:endParaRPr>
          </a:p>
          <a:p>
            <a:pPr indent="0" lvl="0" marL="0" rtl="0" algn="l">
              <a:spcBef>
                <a:spcPts val="0"/>
              </a:spcBef>
              <a:spcAft>
                <a:spcPts val="0"/>
              </a:spcAft>
              <a:buNone/>
            </a:pPr>
            <a:r>
              <a:rPr lang="en" sz="2700">
                <a:latin typeface="Comfortaa"/>
                <a:ea typeface="Comfortaa"/>
                <a:cs typeface="Comfortaa"/>
                <a:sym typeface="Comfortaa"/>
              </a:rPr>
              <a:t>	                  </a:t>
            </a:r>
            <a:endParaRPr baseline="-25000" sz="27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ERRORs in Linear Regression</a:t>
            </a:r>
            <a:endParaRPr/>
          </a:p>
        </p:txBody>
      </p:sp>
      <p:sp>
        <p:nvSpPr>
          <p:cNvPr id="110" name="Google Shape;110;p20"/>
          <p:cNvSpPr txBox="1"/>
          <p:nvPr>
            <p:ph idx="1" type="body"/>
          </p:nvPr>
        </p:nvSpPr>
        <p:spPr>
          <a:xfrm>
            <a:off x="311700" y="1093850"/>
            <a:ext cx="8520600" cy="34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Let us take an example </a:t>
            </a:r>
            <a:r>
              <a:rPr lang="en" sz="2200">
                <a:latin typeface="Comfortaa"/>
                <a:ea typeface="Comfortaa"/>
                <a:cs typeface="Comfortaa"/>
                <a:sym typeface="Comfortaa"/>
              </a:rPr>
              <a:t>Y = 𝛃</a:t>
            </a:r>
            <a:r>
              <a:rPr baseline="-25000" lang="en" sz="2200">
                <a:latin typeface="Comfortaa"/>
                <a:ea typeface="Comfortaa"/>
                <a:cs typeface="Comfortaa"/>
                <a:sym typeface="Comfortaa"/>
              </a:rPr>
              <a:t>0</a:t>
            </a:r>
            <a:r>
              <a:rPr lang="en" sz="2200">
                <a:latin typeface="Comfortaa"/>
                <a:ea typeface="Comfortaa"/>
                <a:cs typeface="Comfortaa"/>
                <a:sym typeface="Comfortaa"/>
              </a:rPr>
              <a:t> + 𝛃</a:t>
            </a:r>
            <a:r>
              <a:rPr baseline="-25000" lang="en" sz="2200">
                <a:latin typeface="Comfortaa"/>
                <a:ea typeface="Comfortaa"/>
                <a:cs typeface="Comfortaa"/>
                <a:sym typeface="Comfortaa"/>
              </a:rPr>
              <a:t>1</a:t>
            </a:r>
            <a:r>
              <a:rPr lang="en" sz="2200">
                <a:latin typeface="Comfortaa"/>
                <a:ea typeface="Comfortaa"/>
                <a:cs typeface="Comfortaa"/>
                <a:sym typeface="Comfortaa"/>
              </a:rPr>
              <a:t>X</a:t>
            </a:r>
            <a:r>
              <a:rPr baseline="-25000" lang="en" sz="2200">
                <a:latin typeface="Comfortaa"/>
                <a:ea typeface="Comfortaa"/>
                <a:cs typeface="Comfortaa"/>
                <a:sym typeface="Comfortaa"/>
              </a:rPr>
              <a:t>1</a:t>
            </a:r>
            <a:endParaRPr baseline="-25000" sz="2200">
              <a:latin typeface="Comfortaa"/>
              <a:ea typeface="Comfortaa"/>
              <a:cs typeface="Comfortaa"/>
              <a:sym typeface="Comfortaa"/>
            </a:endParaRPr>
          </a:p>
          <a:p>
            <a:pPr indent="0" lvl="0" marL="0" rtl="0" algn="l">
              <a:spcBef>
                <a:spcPts val="1600"/>
              </a:spcBef>
              <a:spcAft>
                <a:spcPts val="0"/>
              </a:spcAft>
              <a:buNone/>
            </a:pPr>
            <a:r>
              <a:rPr baseline="-25000" lang="en" sz="2200">
                <a:latin typeface="Comfortaa"/>
                <a:ea typeface="Comfortaa"/>
                <a:cs typeface="Comfortaa"/>
                <a:sym typeface="Comfortaa"/>
              </a:rPr>
              <a:t> </a:t>
            </a:r>
            <a:endParaRPr baseline="-25000" sz="2200">
              <a:latin typeface="Comfortaa"/>
              <a:ea typeface="Comfortaa"/>
              <a:cs typeface="Comfortaa"/>
              <a:sym typeface="Comfortaa"/>
            </a:endParaRPr>
          </a:p>
          <a:p>
            <a:pPr indent="0" lvl="0" marL="0" rtl="0" algn="l">
              <a:spcBef>
                <a:spcPts val="1600"/>
              </a:spcBef>
              <a:spcAft>
                <a:spcPts val="0"/>
              </a:spcAft>
              <a:buNone/>
            </a:pPr>
            <a:r>
              <a:rPr baseline="-25000" lang="en" sz="2200">
                <a:latin typeface="Comfortaa"/>
                <a:ea typeface="Comfortaa"/>
                <a:cs typeface="Comfortaa"/>
                <a:sym typeface="Comfortaa"/>
              </a:rPr>
              <a:t> </a:t>
            </a:r>
            <a:endParaRPr sz="2200">
              <a:latin typeface="Comfortaa"/>
              <a:ea typeface="Comfortaa"/>
              <a:cs typeface="Comfortaa"/>
              <a:sym typeface="Comfortaa"/>
            </a:endParaRPr>
          </a:p>
          <a:p>
            <a:pPr indent="0" lvl="0" marL="0" rtl="0" algn="l">
              <a:spcBef>
                <a:spcPts val="1600"/>
              </a:spcBef>
              <a:spcAft>
                <a:spcPts val="1600"/>
              </a:spcAft>
              <a:buNone/>
            </a:pPr>
            <a:r>
              <a:t/>
            </a:r>
            <a:endParaRPr sz="2200">
              <a:latin typeface="Comfortaa"/>
              <a:ea typeface="Comfortaa"/>
              <a:cs typeface="Comfortaa"/>
              <a:sym typeface="Comfortaa"/>
            </a:endParaRPr>
          </a:p>
        </p:txBody>
      </p:sp>
      <p:graphicFrame>
        <p:nvGraphicFramePr>
          <p:cNvPr id="111" name="Google Shape;111;p20"/>
          <p:cNvGraphicFramePr/>
          <p:nvPr/>
        </p:nvGraphicFramePr>
        <p:xfrm>
          <a:off x="504675" y="1621275"/>
          <a:ext cx="3000000" cy="3000000"/>
        </p:xfrm>
        <a:graphic>
          <a:graphicData uri="http://schemas.openxmlformats.org/drawingml/2006/table">
            <a:tbl>
              <a:tblPr>
                <a:noFill/>
                <a:tableStyleId>{518C7898-FFE4-4587-ACA0-7535A0FB9FC2}</a:tableStyleId>
              </a:tblPr>
              <a:tblGrid>
                <a:gridCol w="691975"/>
                <a:gridCol w="749025"/>
                <a:gridCol w="784350"/>
                <a:gridCol w="865975"/>
                <a:gridCol w="1302650"/>
                <a:gridCol w="1870325"/>
                <a:gridCol w="1870325"/>
              </a:tblGrid>
              <a:tr h="688450">
                <a:tc>
                  <a:txBody>
                    <a:bodyPr/>
                    <a:lstStyle/>
                    <a:p>
                      <a:pPr indent="0" lvl="0" marL="0" rtl="0" algn="l">
                        <a:spcBef>
                          <a:spcPts val="0"/>
                        </a:spcBef>
                        <a:spcAft>
                          <a:spcPts val="0"/>
                        </a:spcAft>
                        <a:buNone/>
                      </a:pPr>
                      <a:r>
                        <a:rPr lang="en">
                          <a:latin typeface="Oswald"/>
                          <a:ea typeface="Oswald"/>
                          <a:cs typeface="Oswald"/>
                          <a:sym typeface="Oswald"/>
                        </a:rPr>
                        <a:t>S.No</a:t>
                      </a:r>
                      <a:endParaRPr>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lang="en"/>
                        <a:t>X</a:t>
                      </a:r>
                      <a:endParaRPr/>
                    </a:p>
                  </a:txBody>
                  <a:tcPr marT="91425" marB="91425" marR="91425" marL="91425" anchor="ctr"/>
                </a:tc>
                <a:tc>
                  <a:txBody>
                    <a:bodyPr/>
                    <a:lstStyle/>
                    <a:p>
                      <a:pPr indent="0" lvl="0" marL="0" rtl="0" algn="ctr">
                        <a:spcBef>
                          <a:spcPts val="0"/>
                        </a:spcBef>
                        <a:spcAft>
                          <a:spcPts val="0"/>
                        </a:spcAft>
                        <a:buNone/>
                      </a:pPr>
                      <a:r>
                        <a:rPr lang="en"/>
                        <a:t>Y</a:t>
                      </a:r>
                      <a:endParaRPr/>
                    </a:p>
                  </a:txBody>
                  <a:tcPr marT="91425" marB="91425" marR="91425" marL="91425" anchor="ctr"/>
                </a:tc>
                <a:tc>
                  <a:txBody>
                    <a:bodyPr/>
                    <a:lstStyle/>
                    <a:p>
                      <a:pPr indent="0" lvl="0" marL="0" rtl="0" algn="ctr">
                        <a:spcBef>
                          <a:spcPts val="0"/>
                        </a:spcBef>
                        <a:spcAft>
                          <a:spcPts val="0"/>
                        </a:spcAft>
                        <a:buNone/>
                      </a:pPr>
                      <a:r>
                        <a:rPr lang="en"/>
                        <a:t>X</a:t>
                      </a:r>
                      <a:r>
                        <a:rPr baseline="-25000" lang="en"/>
                        <a:t>i</a:t>
                      </a:r>
                      <a:r>
                        <a:rPr lang="en"/>
                        <a:t> - </a:t>
                      </a:r>
                      <a:r>
                        <a:rPr b="1" lang="en" sz="1550">
                          <a:solidFill>
                            <a:srgbClr val="202122"/>
                          </a:solidFill>
                        </a:rPr>
                        <a:t>X̄</a:t>
                      </a:r>
                      <a:endParaRPr baseline="30000" sz="1900"/>
                    </a:p>
                  </a:txBody>
                  <a:tcPr marT="91425" marB="91425" marR="91425" marL="91425" anchor="ctr"/>
                </a:tc>
                <a:tc>
                  <a:txBody>
                    <a:bodyPr/>
                    <a:lstStyle/>
                    <a:p>
                      <a:pPr indent="0" lvl="0" marL="0" rtl="0" algn="ctr">
                        <a:spcBef>
                          <a:spcPts val="0"/>
                        </a:spcBef>
                        <a:spcAft>
                          <a:spcPts val="0"/>
                        </a:spcAft>
                        <a:buNone/>
                      </a:pPr>
                      <a:r>
                        <a:rPr lang="en"/>
                        <a:t>Y</a:t>
                      </a:r>
                      <a:r>
                        <a:rPr baseline="-25000" lang="en"/>
                        <a:t>i</a:t>
                      </a:r>
                      <a:r>
                        <a:rPr lang="en"/>
                        <a:t> - Ӯ</a:t>
                      </a:r>
                      <a:endParaRPr/>
                    </a:p>
                  </a:txBody>
                  <a:tcPr marT="91425" marB="91425" marR="91425" marL="91425" anchor="ctr"/>
                </a:tc>
                <a:tc>
                  <a:txBody>
                    <a:bodyPr/>
                    <a:lstStyle/>
                    <a:p>
                      <a:pPr indent="0" lvl="0" marL="0" rtl="0" algn="ctr">
                        <a:spcBef>
                          <a:spcPts val="0"/>
                        </a:spcBef>
                        <a:spcAft>
                          <a:spcPts val="0"/>
                        </a:spcAft>
                        <a:buNone/>
                      </a:pPr>
                      <a:r>
                        <a:rPr lang="en" sz="1900"/>
                        <a:t>∑ (</a:t>
                      </a:r>
                      <a:r>
                        <a:rPr lang="en"/>
                        <a:t>X</a:t>
                      </a:r>
                      <a:r>
                        <a:rPr baseline="-25000" lang="en"/>
                        <a:t>i</a:t>
                      </a:r>
                      <a:r>
                        <a:rPr lang="en"/>
                        <a:t> - </a:t>
                      </a:r>
                      <a:r>
                        <a:rPr b="1" lang="en" sz="1550">
                          <a:solidFill>
                            <a:srgbClr val="202122"/>
                          </a:solidFill>
                        </a:rPr>
                        <a:t>X̄</a:t>
                      </a:r>
                      <a:r>
                        <a:rPr lang="en" sz="1900"/>
                        <a:t>)</a:t>
                      </a:r>
                      <a:r>
                        <a:rPr baseline="30000" lang="en" sz="1900"/>
                        <a:t>2</a:t>
                      </a:r>
                      <a:endParaRPr baseline="30000" sz="1900"/>
                    </a:p>
                  </a:txBody>
                  <a:tcPr marT="91425" marB="91425" marR="91425" marL="91425" anchor="ctr"/>
                </a:tc>
                <a:tc>
                  <a:txBody>
                    <a:bodyPr/>
                    <a:lstStyle/>
                    <a:p>
                      <a:pPr indent="0" lvl="0" marL="0" rtl="0" algn="ctr">
                        <a:spcBef>
                          <a:spcPts val="0"/>
                        </a:spcBef>
                        <a:spcAft>
                          <a:spcPts val="0"/>
                        </a:spcAft>
                        <a:buNone/>
                      </a:pPr>
                      <a:r>
                        <a:rPr lang="en" sz="1900"/>
                        <a:t>∑(</a:t>
                      </a:r>
                      <a:r>
                        <a:rPr lang="en"/>
                        <a:t>X</a:t>
                      </a:r>
                      <a:r>
                        <a:rPr baseline="-25000" lang="en"/>
                        <a:t>i</a:t>
                      </a:r>
                      <a:r>
                        <a:rPr lang="en"/>
                        <a:t> - </a:t>
                      </a:r>
                      <a:r>
                        <a:rPr b="1" lang="en" sz="1550">
                          <a:solidFill>
                            <a:srgbClr val="202122"/>
                          </a:solidFill>
                        </a:rPr>
                        <a:t>X̄</a:t>
                      </a:r>
                      <a:r>
                        <a:rPr lang="en" sz="1900"/>
                        <a:t>)(</a:t>
                      </a:r>
                      <a:r>
                        <a:rPr lang="en" sz="1700"/>
                        <a:t>Y</a:t>
                      </a:r>
                      <a:r>
                        <a:rPr baseline="-25000" lang="en" sz="1700"/>
                        <a:t>i</a:t>
                      </a:r>
                      <a:r>
                        <a:rPr lang="en" sz="1700"/>
                        <a:t> - Ӯ)</a:t>
                      </a:r>
                      <a:endParaRPr sz="2200"/>
                    </a:p>
                  </a:txBody>
                  <a:tcPr marT="91425" marB="91425" marR="91425" marL="91425" anchor="ctr"/>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-1.6</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3.2</a:t>
                      </a:r>
                      <a:endParaRPr/>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145375" marL="91425"/>
                </a:tc>
                <a:tc>
                  <a:txBody>
                    <a:bodyPr/>
                    <a:lstStyle/>
                    <a:p>
                      <a:pPr indent="0" lvl="0" marL="0" rtl="0" algn="ctr">
                        <a:spcBef>
                          <a:spcPts val="0"/>
                        </a:spcBef>
                        <a:spcAft>
                          <a:spcPts val="0"/>
                        </a:spcAft>
                        <a:buNone/>
                      </a:pPr>
                      <a:r>
                        <a:rPr lang="en"/>
                        <a:t>1.4</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-1.4</a:t>
                      </a:r>
                      <a:endParaRPr/>
                    </a:p>
                  </a:txBody>
                  <a:tcPr marT="91425" marB="91425" marR="91425" marL="91425"/>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3.6</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r h="4271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0.6</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0.6</a:t>
                      </a:r>
                      <a:endParaRPr/>
                    </a:p>
                  </a:txBody>
                  <a:tcPr marT="91425" marB="91425" marR="91425" marL="91425"/>
                </a:tc>
              </a:tr>
              <a:tr h="3962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-2.6</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-5.2</a:t>
                      </a:r>
                      <a:endParaRPr/>
                    </a:p>
                  </a:txBody>
                  <a:tcPr marT="91425" marB="91425" marR="91425" marL="91425"/>
                </a:tc>
              </a:tr>
              <a:tr h="613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sz="1550">
                          <a:solidFill>
                            <a:srgbClr val="202122"/>
                          </a:solidFill>
                        </a:rPr>
                        <a:t>X̄=3</a:t>
                      </a:r>
                      <a:endParaRPr/>
                    </a:p>
                  </a:txBody>
                  <a:tcPr marT="91425" marB="91425" marR="91425" marL="91425"/>
                </a:tc>
                <a:tc>
                  <a:txBody>
                    <a:bodyPr/>
                    <a:lstStyle/>
                    <a:p>
                      <a:pPr indent="0" lvl="0" marL="0" rtl="0" algn="ctr">
                        <a:spcBef>
                          <a:spcPts val="0"/>
                        </a:spcBef>
                        <a:spcAft>
                          <a:spcPts val="0"/>
                        </a:spcAft>
                        <a:buNone/>
                      </a:pPr>
                      <a:r>
                        <a:rPr lang="en"/>
                        <a:t>Ӯ=3.6</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700"/>
                        <a:t>∑</a:t>
                      </a:r>
                      <a:r>
                        <a:rPr lang="en" sz="1900"/>
                        <a:t>=10</a:t>
                      </a:r>
                      <a:endParaRPr/>
                    </a:p>
                  </a:txBody>
                  <a:tcPr marT="91425" marB="91425" marR="91425" marL="91425" anchor="ctr"/>
                </a:tc>
                <a:tc>
                  <a:txBody>
                    <a:bodyPr/>
                    <a:lstStyle/>
                    <a:p>
                      <a:pPr indent="0" lvl="0" marL="0" rtl="0" algn="ctr">
                        <a:spcBef>
                          <a:spcPts val="0"/>
                        </a:spcBef>
                        <a:spcAft>
                          <a:spcPts val="0"/>
                        </a:spcAft>
                        <a:buNone/>
                      </a:pPr>
                      <a:r>
                        <a:rPr lang="en" sz="1700"/>
                        <a:t>∑= -3.1</a:t>
                      </a:r>
                      <a:endParaRPr sz="1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Coefficients</a:t>
            </a:r>
            <a:endParaRPr/>
          </a:p>
        </p:txBody>
      </p:sp>
      <p:sp>
        <p:nvSpPr>
          <p:cNvPr id="117" name="Google Shape;117;p21"/>
          <p:cNvSpPr txBox="1"/>
          <p:nvPr>
            <p:ph idx="1" type="body"/>
          </p:nvPr>
        </p:nvSpPr>
        <p:spPr>
          <a:xfrm>
            <a:off x="311700" y="98467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For keeping things simple, </a:t>
            </a:r>
            <a:endParaRPr>
              <a:latin typeface="Comfortaa"/>
              <a:ea typeface="Comfortaa"/>
              <a:cs typeface="Comfortaa"/>
              <a:sym typeface="Comfortaa"/>
            </a:endParaRPr>
          </a:p>
          <a:p>
            <a:pPr indent="-342900" lvl="0" marL="914400" rtl="0" algn="l">
              <a:spcBef>
                <a:spcPts val="1600"/>
              </a:spcBef>
              <a:spcAft>
                <a:spcPts val="0"/>
              </a:spcAft>
              <a:buSzPts val="1800"/>
              <a:buFont typeface="Comfortaa"/>
              <a:buChar char="●"/>
            </a:pPr>
            <a:r>
              <a:rPr lang="en">
                <a:latin typeface="Comfortaa"/>
                <a:ea typeface="Comfortaa"/>
                <a:cs typeface="Comfortaa"/>
                <a:sym typeface="Comfortaa"/>
              </a:rPr>
              <a:t> Mean of all X values = m</a:t>
            </a:r>
            <a:r>
              <a:rPr baseline="-25000" lang="en">
                <a:latin typeface="Comfortaa"/>
                <a:ea typeface="Comfortaa"/>
                <a:cs typeface="Comfortaa"/>
                <a:sym typeface="Comfortaa"/>
              </a:rPr>
              <a:t>x</a:t>
            </a:r>
            <a:endParaRPr>
              <a:latin typeface="Comfortaa"/>
              <a:ea typeface="Comfortaa"/>
              <a:cs typeface="Comfortaa"/>
              <a:sym typeface="Comfortaa"/>
            </a:endParaRPr>
          </a:p>
          <a:p>
            <a:pPr indent="-342900" lvl="0" marL="914400" rtl="0" algn="l">
              <a:spcBef>
                <a:spcPts val="0"/>
              </a:spcBef>
              <a:spcAft>
                <a:spcPts val="0"/>
              </a:spcAft>
              <a:buSzPts val="1800"/>
              <a:buFont typeface="Comfortaa"/>
              <a:buChar char="●"/>
            </a:pPr>
            <a:r>
              <a:rPr lang="en">
                <a:latin typeface="Comfortaa"/>
                <a:ea typeface="Comfortaa"/>
                <a:cs typeface="Comfortaa"/>
                <a:sym typeface="Comfortaa"/>
              </a:rPr>
              <a:t> Mean of all Y values = m</a:t>
            </a:r>
            <a:r>
              <a:rPr baseline="-25000" lang="en">
                <a:latin typeface="Comfortaa"/>
                <a:ea typeface="Comfortaa"/>
                <a:cs typeface="Comfortaa"/>
                <a:sym typeface="Comfortaa"/>
              </a:rPr>
              <a:t>y</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𝜷</a:t>
            </a:r>
            <a:r>
              <a:rPr baseline="-25000" lang="en">
                <a:latin typeface="Comfortaa"/>
                <a:ea typeface="Comfortaa"/>
                <a:cs typeface="Comfortaa"/>
                <a:sym typeface="Comfortaa"/>
              </a:rPr>
              <a:t>1</a:t>
            </a:r>
            <a:r>
              <a:rPr lang="en">
                <a:latin typeface="Comfortaa"/>
                <a:ea typeface="Comfortaa"/>
                <a:cs typeface="Comfortaa"/>
                <a:sym typeface="Comfortaa"/>
              </a:rPr>
              <a:t> =   [ ∑ (x</a:t>
            </a:r>
            <a:r>
              <a:rPr baseline="-25000" lang="en">
                <a:latin typeface="Comfortaa"/>
                <a:ea typeface="Comfortaa"/>
                <a:cs typeface="Comfortaa"/>
                <a:sym typeface="Comfortaa"/>
              </a:rPr>
              <a:t>i</a:t>
            </a:r>
            <a:r>
              <a:rPr lang="en">
                <a:latin typeface="Comfortaa"/>
                <a:ea typeface="Comfortaa"/>
                <a:cs typeface="Comfortaa"/>
                <a:sym typeface="Comfortaa"/>
              </a:rPr>
              <a:t> - m</a:t>
            </a:r>
            <a:r>
              <a:rPr baseline="-25000" lang="en">
                <a:latin typeface="Comfortaa"/>
                <a:ea typeface="Comfortaa"/>
                <a:cs typeface="Comfortaa"/>
                <a:sym typeface="Comfortaa"/>
              </a:rPr>
              <a:t>x</a:t>
            </a:r>
            <a:r>
              <a:rPr lang="en">
                <a:latin typeface="Comfortaa"/>
                <a:ea typeface="Comfortaa"/>
                <a:cs typeface="Comfortaa"/>
                <a:sym typeface="Comfortaa"/>
              </a:rPr>
              <a:t>)(y</a:t>
            </a:r>
            <a:r>
              <a:rPr baseline="-25000" lang="en">
                <a:latin typeface="Comfortaa"/>
                <a:ea typeface="Comfortaa"/>
                <a:cs typeface="Comfortaa"/>
                <a:sym typeface="Comfortaa"/>
              </a:rPr>
              <a:t>i</a:t>
            </a:r>
            <a:r>
              <a:rPr lang="en">
                <a:latin typeface="Comfortaa"/>
                <a:ea typeface="Comfortaa"/>
                <a:cs typeface="Comfortaa"/>
                <a:sym typeface="Comfortaa"/>
              </a:rPr>
              <a:t> - m</a:t>
            </a:r>
            <a:r>
              <a:rPr baseline="-25000" lang="en">
                <a:latin typeface="Comfortaa"/>
                <a:ea typeface="Comfortaa"/>
                <a:cs typeface="Comfortaa"/>
                <a:sym typeface="Comfortaa"/>
              </a:rPr>
              <a:t>y</a:t>
            </a:r>
            <a:r>
              <a:rPr lang="en">
                <a:latin typeface="Comfortaa"/>
                <a:ea typeface="Comfortaa"/>
                <a:cs typeface="Comfortaa"/>
                <a:sym typeface="Comfortaa"/>
              </a:rPr>
              <a:t>) ] / ∑ (x</a:t>
            </a:r>
            <a:r>
              <a:rPr baseline="-25000" lang="en">
                <a:latin typeface="Comfortaa"/>
                <a:ea typeface="Comfortaa"/>
                <a:cs typeface="Comfortaa"/>
                <a:sym typeface="Comfortaa"/>
              </a:rPr>
              <a:t>i</a:t>
            </a:r>
            <a:r>
              <a:rPr lang="en">
                <a:latin typeface="Comfortaa"/>
                <a:ea typeface="Comfortaa"/>
                <a:cs typeface="Comfortaa"/>
                <a:sym typeface="Comfortaa"/>
              </a:rPr>
              <a:t> - m</a:t>
            </a:r>
            <a:r>
              <a:rPr baseline="-25000" lang="en">
                <a:latin typeface="Comfortaa"/>
                <a:ea typeface="Comfortaa"/>
                <a:cs typeface="Comfortaa"/>
                <a:sym typeface="Comfortaa"/>
              </a:rPr>
              <a:t>x</a:t>
            </a:r>
            <a:r>
              <a:rPr lang="en">
                <a:latin typeface="Comfortaa"/>
                <a:ea typeface="Comfortaa"/>
                <a:cs typeface="Comfortaa"/>
                <a:sym typeface="Comfortaa"/>
              </a:rPr>
              <a:t>)</a:t>
            </a:r>
            <a:r>
              <a:rPr baseline="30000" lang="en">
                <a:latin typeface="Comfortaa"/>
                <a:ea typeface="Comfortaa"/>
                <a:cs typeface="Comfortaa"/>
                <a:sym typeface="Comfortaa"/>
              </a:rPr>
              <a:t>2</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𝜷</a:t>
            </a:r>
            <a:r>
              <a:rPr baseline="-25000" lang="en">
                <a:latin typeface="Comfortaa"/>
                <a:ea typeface="Comfortaa"/>
                <a:cs typeface="Comfortaa"/>
                <a:sym typeface="Comfortaa"/>
              </a:rPr>
              <a:t>0</a:t>
            </a:r>
            <a:r>
              <a:rPr lang="en">
                <a:latin typeface="Comfortaa"/>
                <a:ea typeface="Comfortaa"/>
                <a:cs typeface="Comfortaa"/>
                <a:sym typeface="Comfortaa"/>
              </a:rPr>
              <a:t> = m</a:t>
            </a:r>
            <a:r>
              <a:rPr baseline="-25000" lang="en">
                <a:latin typeface="Comfortaa"/>
                <a:ea typeface="Comfortaa"/>
                <a:cs typeface="Comfortaa"/>
                <a:sym typeface="Comfortaa"/>
              </a:rPr>
              <a:t>y</a:t>
            </a:r>
            <a:r>
              <a:rPr lang="en">
                <a:latin typeface="Comfortaa"/>
                <a:ea typeface="Comfortaa"/>
                <a:cs typeface="Comfortaa"/>
                <a:sym typeface="Comfortaa"/>
              </a:rPr>
              <a:t> - 𝜷</a:t>
            </a:r>
            <a:r>
              <a:rPr baseline="-25000" lang="en">
                <a:latin typeface="Comfortaa"/>
                <a:ea typeface="Comfortaa"/>
                <a:cs typeface="Comfortaa"/>
                <a:sym typeface="Comfortaa"/>
              </a:rPr>
              <a:t>1</a:t>
            </a:r>
            <a:r>
              <a:rPr lang="en">
                <a:latin typeface="Comfortaa"/>
                <a:ea typeface="Comfortaa"/>
                <a:cs typeface="Comfortaa"/>
                <a:sym typeface="Comfortaa"/>
              </a:rPr>
              <a:t>m</a:t>
            </a:r>
            <a:r>
              <a:rPr baseline="-25000" lang="en">
                <a:latin typeface="Comfortaa"/>
                <a:ea typeface="Comfortaa"/>
                <a:cs typeface="Comfortaa"/>
                <a:sym typeface="Comfortaa"/>
              </a:rPr>
              <a:t>x</a:t>
            </a:r>
            <a:endParaRPr>
              <a:latin typeface="Comfortaa"/>
              <a:ea typeface="Comfortaa"/>
              <a:cs typeface="Comfortaa"/>
              <a:sym typeface="Comfortaa"/>
            </a:endParaRPr>
          </a:p>
          <a:p>
            <a:pPr indent="-342900" lvl="0" marL="457200" rtl="0" algn="l">
              <a:spcBef>
                <a:spcPts val="1600"/>
              </a:spcBef>
              <a:spcAft>
                <a:spcPts val="0"/>
              </a:spcAft>
              <a:buSzPts val="1800"/>
              <a:buFont typeface="Comfortaa"/>
              <a:buChar char="●"/>
            </a:pPr>
            <a:r>
              <a:rPr lang="en">
                <a:latin typeface="Comfortaa"/>
                <a:ea typeface="Comfortaa"/>
                <a:cs typeface="Comfortaa"/>
                <a:sym typeface="Comfortaa"/>
              </a:rPr>
              <a:t>In the previous table,  𝜷</a:t>
            </a:r>
            <a:r>
              <a:rPr baseline="-25000" lang="en">
                <a:latin typeface="Comfortaa"/>
                <a:ea typeface="Comfortaa"/>
                <a:cs typeface="Comfortaa"/>
                <a:sym typeface="Comfortaa"/>
              </a:rPr>
              <a:t>1</a:t>
            </a:r>
            <a:r>
              <a:rPr lang="en">
                <a:latin typeface="Comfortaa"/>
                <a:ea typeface="Comfortaa"/>
                <a:cs typeface="Comfortaa"/>
                <a:sym typeface="Comfortaa"/>
              </a:rPr>
              <a:t> = -0.31 and 𝜷</a:t>
            </a:r>
            <a:r>
              <a:rPr baseline="-25000" lang="en">
                <a:latin typeface="Comfortaa"/>
                <a:ea typeface="Comfortaa"/>
                <a:cs typeface="Comfortaa"/>
                <a:sym typeface="Comfortaa"/>
              </a:rPr>
              <a:t>0</a:t>
            </a:r>
            <a:r>
              <a:rPr lang="en">
                <a:latin typeface="Comfortaa"/>
                <a:ea typeface="Comfortaa"/>
                <a:cs typeface="Comfortaa"/>
                <a:sym typeface="Comfortaa"/>
              </a:rPr>
              <a:t> = 4.53</a:t>
            </a:r>
            <a:endParaRPr b="1">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         </a:t>
            </a:r>
            <a:endParaRPr>
              <a:latin typeface="Comfortaa"/>
              <a:ea typeface="Comfortaa"/>
              <a:cs typeface="Comfortaa"/>
              <a:sym typeface="Comfortaa"/>
            </a:endParaRPr>
          </a:p>
          <a:p>
            <a:pPr indent="0" lvl="0" marL="0" rtl="0" algn="l">
              <a:spcBef>
                <a:spcPts val="1600"/>
              </a:spcBef>
              <a:spcAft>
                <a:spcPts val="1600"/>
              </a:spcAft>
              <a:buNone/>
            </a:pPr>
            <a:r>
              <a:rPr lang="en">
                <a:latin typeface="Comfortaa"/>
                <a:ea typeface="Comfortaa"/>
                <a:cs typeface="Comfortaa"/>
                <a:sym typeface="Comfortaa"/>
              </a:rPr>
              <a:t>	</a:t>
            </a:r>
            <a:endParaRPr>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