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1" r:id="rId7"/>
    <p:sldId id="266" r:id="rId8"/>
    <p:sldId id="263" r:id="rId9"/>
    <p:sldId id="264" r:id="rId10"/>
    <p:sldId id="265"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386876-BB72-4F45-9899-1530BDF52BE7}"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34685-D896-480D-9C12-C62B5B9CEBA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386876-BB72-4F45-9899-1530BDF52BE7}"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34685-D896-480D-9C12-C62B5B9CEBA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386876-BB72-4F45-9899-1530BDF52BE7}"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34685-D896-480D-9C12-C62B5B9CEBA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386876-BB72-4F45-9899-1530BDF52BE7}"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34685-D896-480D-9C12-C62B5B9CEBA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86876-BB72-4F45-9899-1530BDF52BE7}"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34685-D896-480D-9C12-C62B5B9CEBA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386876-BB72-4F45-9899-1530BDF52BE7}" type="datetimeFigureOut">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F34685-D896-480D-9C12-C62B5B9CEBA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386876-BB72-4F45-9899-1530BDF52BE7}" type="datetimeFigureOut">
              <a:rPr lang="en-US" smtClean="0"/>
              <a:t>11/23/2020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F34685-D896-480D-9C12-C62B5B9CEBA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386876-BB72-4F45-9899-1530BDF52BE7}" type="datetimeFigureOut">
              <a:rPr lang="en-US" smtClean="0"/>
              <a:t>11/23/2020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F34685-D896-480D-9C12-C62B5B9CEBA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386876-BB72-4F45-9899-1530BDF52BE7}" type="datetimeFigureOut">
              <a:rPr lang="en-US" smtClean="0"/>
              <a:t>11/23/2020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F34685-D896-480D-9C12-C62B5B9CEBA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386876-BB72-4F45-9899-1530BDF52BE7}" type="datetimeFigureOut">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F34685-D896-480D-9C12-C62B5B9CEBA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386876-BB72-4F45-9899-1530BDF52BE7}" type="datetimeFigureOut">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F34685-D896-480D-9C12-C62B5B9CEBA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386876-BB72-4F45-9899-1530BDF52BE7}" type="datetimeFigureOut">
              <a:rPr lang="en-US" smtClean="0"/>
              <a:t>11/23/2020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F34685-D896-480D-9C12-C62B5B9CEBA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19200"/>
            <a:ext cx="8534400" cy="1603375"/>
          </a:xfrm>
        </p:spPr>
        <p:txBody>
          <a:bodyPr>
            <a:normAutofit fontScale="90000"/>
          </a:bodyPr>
          <a:lstStyle/>
          <a:p>
            <a:r>
              <a:rPr lang="en-US" b="1" dirty="0" smtClean="0">
                <a:solidFill>
                  <a:srgbClr val="0070C0"/>
                </a:solidFill>
              </a:rPr>
              <a:t>Handwriting Recognition and Writer Identification on text-independent data</a:t>
            </a:r>
            <a:endParaRPr lang="en-US" b="1" dirty="0">
              <a:solidFill>
                <a:srgbClr val="0070C0"/>
              </a:solidFill>
            </a:endParaRPr>
          </a:p>
        </p:txBody>
      </p:sp>
      <p:sp>
        <p:nvSpPr>
          <p:cNvPr id="3" name="Subtitle 2"/>
          <p:cNvSpPr>
            <a:spLocks noGrp="1"/>
          </p:cNvSpPr>
          <p:nvPr>
            <p:ph type="subTitle" idx="1"/>
          </p:nvPr>
        </p:nvSpPr>
        <p:spPr>
          <a:xfrm>
            <a:off x="457200" y="4724400"/>
            <a:ext cx="8305800" cy="1752600"/>
          </a:xfrm>
        </p:spPr>
        <p:txBody>
          <a:bodyPr>
            <a:normAutofit/>
          </a:bodyPr>
          <a:lstStyle/>
          <a:p>
            <a:r>
              <a:rPr lang="en-US" sz="2400" dirty="0" smtClean="0"/>
              <a:t>	        </a:t>
            </a:r>
            <a:r>
              <a:rPr lang="en-US" sz="2000" b="1" dirty="0" smtClean="0">
                <a:solidFill>
                  <a:srgbClr val="0070C0"/>
                </a:solidFill>
              </a:rPr>
              <a:t>Team Members</a:t>
            </a:r>
            <a:r>
              <a:rPr lang="en-US" sz="2000" b="1" dirty="0" smtClean="0">
                <a:solidFill>
                  <a:schemeClr val="accent1"/>
                </a:solidFill>
              </a:rPr>
              <a:t>:</a:t>
            </a:r>
          </a:p>
          <a:p>
            <a:r>
              <a:rPr lang="en-US" sz="2000" dirty="0" smtClean="0"/>
              <a:t>			</a:t>
            </a:r>
            <a:r>
              <a:rPr lang="en-US" sz="2000" b="1" dirty="0" smtClean="0"/>
              <a:t>-Nag Ashish S V    </a:t>
            </a:r>
            <a:r>
              <a:rPr lang="en-US" sz="2000" b="1" dirty="0" smtClean="0"/>
              <a:t>(</a:t>
            </a:r>
            <a:r>
              <a:rPr lang="en-US" sz="2000" b="1" dirty="0" smtClean="0"/>
              <a:t>221003064)</a:t>
            </a:r>
          </a:p>
          <a:p>
            <a:r>
              <a:rPr lang="en-US" sz="2000" b="1" dirty="0" smtClean="0"/>
              <a:t>			        -Satya Viswa Pavan R (221003080)</a:t>
            </a:r>
          </a:p>
          <a:p>
            <a:r>
              <a:rPr lang="en-US" sz="2000" b="1" dirty="0" smtClean="0"/>
              <a:t>	                      	        -Pramodh Sairam P V (221003117) </a:t>
            </a:r>
          </a:p>
        </p:txBody>
      </p:sp>
      <p:sp>
        <p:nvSpPr>
          <p:cNvPr id="4" name="TextBox 3"/>
          <p:cNvSpPr txBox="1"/>
          <p:nvPr/>
        </p:nvSpPr>
        <p:spPr>
          <a:xfrm>
            <a:off x="762000" y="4800600"/>
            <a:ext cx="2590800" cy="707886"/>
          </a:xfrm>
          <a:prstGeom prst="rect">
            <a:avLst/>
          </a:prstGeom>
          <a:noFill/>
        </p:spPr>
        <p:txBody>
          <a:bodyPr wrap="square" rtlCol="0">
            <a:spAutoFit/>
          </a:bodyPr>
          <a:lstStyle/>
          <a:p>
            <a:r>
              <a:rPr lang="en-US" sz="2000" b="1" dirty="0" smtClean="0">
                <a:solidFill>
                  <a:srgbClr val="0070C0"/>
                </a:solidFill>
              </a:rPr>
              <a:t>Project Guide:</a:t>
            </a:r>
          </a:p>
          <a:p>
            <a:r>
              <a:rPr lang="en-US" sz="2000" b="1" dirty="0" smtClean="0">
                <a:solidFill>
                  <a:prstClr val="black">
                    <a:tint val="75000"/>
                  </a:prstClr>
                </a:solidFill>
              </a:rPr>
              <a:t>-Dr Durga Karthik</a:t>
            </a:r>
            <a:endParaRPr lang="en-US" b="1" dirty="0"/>
          </a:p>
        </p:txBody>
      </p:sp>
      <p:pic>
        <p:nvPicPr>
          <p:cNvPr id="18437" name="Picture 5" descr="ICDMDS'18"/>
          <p:cNvPicPr>
            <a:picLocks noChangeAspect="1" noChangeArrowheads="1"/>
          </p:cNvPicPr>
          <p:nvPr/>
        </p:nvPicPr>
        <p:blipFill>
          <a:blip r:embed="rId2" cstate="print"/>
          <a:srcRect/>
          <a:stretch>
            <a:fillRect/>
          </a:stretch>
        </p:blipFill>
        <p:spPr bwMode="auto">
          <a:xfrm>
            <a:off x="457200" y="228600"/>
            <a:ext cx="1981200" cy="679269"/>
          </a:xfrm>
          <a:prstGeom prst="rect">
            <a:avLst/>
          </a:prstGeom>
          <a:noFill/>
        </p:spPr>
      </p:pic>
      <p:sp>
        <p:nvSpPr>
          <p:cNvPr id="8" name="TextBox 7"/>
          <p:cNvSpPr txBox="1"/>
          <p:nvPr/>
        </p:nvSpPr>
        <p:spPr>
          <a:xfrm>
            <a:off x="2514600" y="2819400"/>
            <a:ext cx="3505200" cy="461665"/>
          </a:xfrm>
          <a:prstGeom prst="rect">
            <a:avLst/>
          </a:prstGeom>
          <a:noFill/>
        </p:spPr>
        <p:txBody>
          <a:bodyPr wrap="square" rtlCol="0">
            <a:spAutoFit/>
          </a:bodyPr>
          <a:lstStyle/>
          <a:p>
            <a:pPr algn="ctr"/>
            <a:r>
              <a:rPr lang="en-US" sz="2400" dirty="0" smtClean="0">
                <a:solidFill>
                  <a:schemeClr val="accent1"/>
                </a:solidFill>
                <a:latin typeface="+mj-lt"/>
              </a:rPr>
              <a:t>REVIEW-2</a:t>
            </a:r>
            <a:endParaRPr lang="en-US" sz="2400" dirty="0">
              <a:solidFill>
                <a:schemeClr val="accent1"/>
              </a:solidFill>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Model Analysis</a:t>
            </a:r>
            <a:endParaRPr lang="en-US" dirty="0">
              <a:solidFill>
                <a:schemeClr val="accent1"/>
              </a:solidFill>
            </a:endParaRPr>
          </a:p>
        </p:txBody>
      </p:sp>
      <p:sp>
        <p:nvSpPr>
          <p:cNvPr id="3" name="Content Placeholder 2"/>
          <p:cNvSpPr>
            <a:spLocks noGrp="1"/>
          </p:cNvSpPr>
          <p:nvPr>
            <p:ph idx="1"/>
          </p:nvPr>
        </p:nvSpPr>
        <p:spPr>
          <a:xfrm>
            <a:off x="457200" y="1600200"/>
            <a:ext cx="8458200" cy="4525963"/>
          </a:xfrm>
        </p:spPr>
        <p:txBody>
          <a:bodyPr>
            <a:normAutofit lnSpcReduction="10000"/>
          </a:bodyPr>
          <a:lstStyle/>
          <a:p>
            <a:r>
              <a:rPr lang="en-US" sz="2200" dirty="0" smtClean="0"/>
              <a:t>In the feature extraction step, the main feature that the CNN algorithms will be using is a Raw Pixel(value of every Image pixel)</a:t>
            </a:r>
          </a:p>
          <a:p>
            <a:r>
              <a:rPr lang="en-US" sz="2200" dirty="0" smtClean="0"/>
              <a:t>Apart from the pixel value, the following features will also play an important role in classification.</a:t>
            </a:r>
          </a:p>
          <a:p>
            <a:pPr lvl="1"/>
            <a:r>
              <a:rPr lang="en-US" sz="2000" dirty="0" smtClean="0"/>
              <a:t>Spacing between letters, Words, Sentences, lines etc. Ex:- In cursive handwriting letter space will be 0.</a:t>
            </a:r>
          </a:p>
          <a:p>
            <a:pPr lvl="1"/>
            <a:r>
              <a:rPr lang="en-US" sz="2000" dirty="0" smtClean="0"/>
              <a:t>The pressure applied by different writers while writing will change the thickness of letters.</a:t>
            </a:r>
          </a:p>
          <a:p>
            <a:pPr lvl="1"/>
            <a:r>
              <a:rPr lang="en-US" sz="2000" dirty="0" smtClean="0"/>
              <a:t>Curvature along with depth and height of letters.</a:t>
            </a:r>
            <a:endParaRPr lang="en-US" sz="1800" dirty="0" smtClean="0"/>
          </a:p>
          <a:p>
            <a:r>
              <a:rPr lang="en-US" sz="2200" dirty="0" smtClean="0"/>
              <a:t>The extracted feature vector is sent to ANN to perform handwriting classification.</a:t>
            </a:r>
          </a:p>
          <a:p>
            <a:r>
              <a:rPr lang="en-US" sz="2200" dirty="0" smtClean="0"/>
              <a:t>The obtained training and testing accuracy is considered as the evaluation parameter for the model</a:t>
            </a:r>
          </a:p>
          <a:p>
            <a:endParaRPr lang="en-US" sz="2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a:bodyPr>
          <a:lstStyle/>
          <a:p>
            <a:r>
              <a:rPr lang="en-US" sz="2400" b="1" dirty="0" smtClean="0"/>
              <a:t>Activation Functions Used:-</a:t>
            </a:r>
          </a:p>
          <a:p>
            <a:pPr>
              <a:buNone/>
            </a:pPr>
            <a:r>
              <a:rPr lang="en-US" sz="2000" dirty="0" smtClean="0"/>
              <a:t>		-</a:t>
            </a:r>
            <a:r>
              <a:rPr lang="en-US" sz="2000" b="1" dirty="0" smtClean="0"/>
              <a:t>In Convolution Layers:-</a:t>
            </a:r>
            <a:r>
              <a:rPr lang="en-US" sz="2000" dirty="0" smtClean="0"/>
              <a:t> Relu</a:t>
            </a:r>
          </a:p>
          <a:p>
            <a:pPr>
              <a:buNone/>
            </a:pPr>
            <a:r>
              <a:rPr lang="en-US" sz="2000" dirty="0" smtClean="0"/>
              <a:t>		-</a:t>
            </a:r>
            <a:r>
              <a:rPr lang="en-US" sz="2000" b="1" dirty="0" smtClean="0"/>
              <a:t>In Output Layer:-  </a:t>
            </a:r>
            <a:r>
              <a:rPr lang="en-US" sz="2000" dirty="0" smtClean="0"/>
              <a:t>Softmax</a:t>
            </a:r>
          </a:p>
          <a:p>
            <a:r>
              <a:rPr lang="en-US" sz="2400" b="1" dirty="0" smtClean="0"/>
              <a:t>Optimizer Used:-</a:t>
            </a:r>
            <a:r>
              <a:rPr lang="en-US" sz="2000" dirty="0" smtClean="0"/>
              <a:t> Stochastic Gradient Descent (SGD)</a:t>
            </a:r>
          </a:p>
          <a:p>
            <a:r>
              <a:rPr lang="en-US" sz="2400" b="1" dirty="0" smtClean="0"/>
              <a:t>Loss Function Used :-</a:t>
            </a:r>
            <a:r>
              <a:rPr lang="en-US" sz="2000" dirty="0" smtClean="0"/>
              <a:t> categorical_crossentropy</a:t>
            </a:r>
          </a:p>
          <a:p>
            <a:r>
              <a:rPr lang="en-US" sz="2400" b="1" dirty="0" smtClean="0"/>
              <a:t>No of epochs:-</a:t>
            </a:r>
            <a:r>
              <a:rPr lang="en-US" sz="2000" dirty="0" smtClean="0"/>
              <a:t> 20</a:t>
            </a:r>
          </a:p>
          <a:p>
            <a:r>
              <a:rPr lang="en-US" sz="2400" b="1" dirty="0" smtClean="0"/>
              <a:t>Evaluation Metric Used:-</a:t>
            </a:r>
            <a:r>
              <a:rPr lang="en-US" sz="2000" dirty="0" smtClean="0"/>
              <a:t> accuracy</a:t>
            </a:r>
          </a:p>
          <a:p>
            <a:pPr>
              <a:buNone/>
            </a:pPr>
            <a:r>
              <a:rPr lang="en-US" sz="2000" dirty="0" smtClean="0"/>
              <a:t>	To reduce overfitting Batch Normalization and Dropout of 40% are used in CNN and ANN layers respectively</a:t>
            </a:r>
          </a:p>
          <a:p>
            <a:pPr>
              <a:buNone/>
            </a:pPr>
            <a:endParaRPr lang="en-US" sz="2000" dirty="0" smtClean="0"/>
          </a:p>
          <a:p>
            <a:pPr>
              <a:buNone/>
            </a:pPr>
            <a:r>
              <a:rPr lang="en-US" sz="2800" b="1" dirty="0" smtClean="0"/>
              <a:t>	</a:t>
            </a:r>
            <a:r>
              <a:rPr lang="en-US" sz="2800" b="1" dirty="0" smtClean="0">
                <a:solidFill>
                  <a:srgbClr val="7030A0"/>
                </a:solidFill>
              </a:rPr>
              <a:t>RESULTS:-</a:t>
            </a:r>
          </a:p>
          <a:p>
            <a:r>
              <a:rPr lang="en-US" sz="2400" b="1" dirty="0" smtClean="0"/>
              <a:t>Training accuracy:- </a:t>
            </a:r>
            <a:r>
              <a:rPr lang="en-US" sz="2400" dirty="0" smtClean="0"/>
              <a:t>0.9919 (~99%)</a:t>
            </a:r>
            <a:endParaRPr lang="en-US" sz="2400" b="1" dirty="0" smtClean="0"/>
          </a:p>
          <a:p>
            <a:r>
              <a:rPr lang="en-US" sz="2400" b="1" dirty="0" smtClean="0"/>
              <a:t>Testing /Validation accuracy:-  </a:t>
            </a:r>
            <a:r>
              <a:rPr lang="en-US" sz="2400" dirty="0" smtClean="0"/>
              <a:t>0.9900 (~99%)</a:t>
            </a:r>
            <a:endParaRPr lang="en-US" sz="2400" b="1" dirty="0" smtClean="0"/>
          </a:p>
          <a:p>
            <a:r>
              <a:rPr lang="en-US" sz="2400" b="1" dirty="0" smtClean="0"/>
              <a:t>Loss</a:t>
            </a:r>
            <a:r>
              <a:rPr lang="en-US" sz="2400" dirty="0" smtClean="0"/>
              <a:t>:- 0.04208</a:t>
            </a:r>
            <a:endParaRPr lang="en-US" sz="28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143000"/>
          </a:xfrm>
        </p:spPr>
        <p:txBody>
          <a:bodyPr/>
          <a:lstStyle/>
          <a:p>
            <a:r>
              <a:rPr lang="en-US" dirty="0" smtClean="0">
                <a:solidFill>
                  <a:schemeClr val="accent1"/>
                </a:solidFill>
              </a:rPr>
              <a:t>Tech Stack</a:t>
            </a:r>
            <a:endParaRPr lang="en-US" dirty="0">
              <a:solidFill>
                <a:schemeClr val="accent1"/>
              </a:solidFill>
            </a:endParaRPr>
          </a:p>
        </p:txBody>
      </p:sp>
      <p:sp>
        <p:nvSpPr>
          <p:cNvPr id="3" name="Text Placeholder 2"/>
          <p:cNvSpPr>
            <a:spLocks noGrp="1"/>
          </p:cNvSpPr>
          <p:nvPr>
            <p:ph type="body" idx="1"/>
          </p:nvPr>
        </p:nvSpPr>
        <p:spPr/>
        <p:txBody>
          <a:bodyPr>
            <a:normAutofit/>
          </a:bodyPr>
          <a:lstStyle/>
          <a:p>
            <a:r>
              <a:rPr lang="en-US" sz="2800" dirty="0" smtClean="0"/>
              <a:t>Backend</a:t>
            </a:r>
            <a:endParaRPr lang="en-US" sz="2800" dirty="0"/>
          </a:p>
        </p:txBody>
      </p:sp>
      <p:sp>
        <p:nvSpPr>
          <p:cNvPr id="4" name="Content Placeholder 3"/>
          <p:cNvSpPr>
            <a:spLocks noGrp="1"/>
          </p:cNvSpPr>
          <p:nvPr>
            <p:ph sz="half" idx="2"/>
          </p:nvPr>
        </p:nvSpPr>
        <p:spPr/>
        <p:txBody>
          <a:bodyPr/>
          <a:lstStyle/>
          <a:p>
            <a:r>
              <a:rPr lang="en-US" dirty="0"/>
              <a:t>f</a:t>
            </a:r>
            <a:r>
              <a:rPr lang="en-US" dirty="0" smtClean="0"/>
              <a:t>lask</a:t>
            </a:r>
          </a:p>
          <a:p>
            <a:r>
              <a:rPr lang="en-US" dirty="0" smtClean="0"/>
              <a:t>flask-</a:t>
            </a:r>
            <a:r>
              <a:rPr lang="en-US" dirty="0" err="1" smtClean="0"/>
              <a:t>ngrok</a:t>
            </a:r>
            <a:endParaRPr lang="en-US" dirty="0" smtClean="0"/>
          </a:p>
          <a:p>
            <a:pPr>
              <a:buNone/>
            </a:pPr>
            <a:endParaRPr lang="en-US" dirty="0" smtClean="0"/>
          </a:p>
          <a:p>
            <a:pPr>
              <a:buNone/>
            </a:pPr>
            <a:r>
              <a:rPr lang="en-US" b="1" dirty="0" smtClean="0"/>
              <a:t>Output from API</a:t>
            </a:r>
          </a:p>
          <a:p>
            <a:endParaRPr lang="en-US" dirty="0" smtClean="0"/>
          </a:p>
          <a:p>
            <a:endParaRPr lang="en-US" dirty="0"/>
          </a:p>
        </p:txBody>
      </p:sp>
      <p:sp>
        <p:nvSpPr>
          <p:cNvPr id="5" name="Text Placeholder 4"/>
          <p:cNvSpPr>
            <a:spLocks noGrp="1"/>
          </p:cNvSpPr>
          <p:nvPr>
            <p:ph type="body" sz="quarter" idx="3"/>
          </p:nvPr>
        </p:nvSpPr>
        <p:spPr/>
        <p:txBody>
          <a:bodyPr>
            <a:normAutofit/>
          </a:bodyPr>
          <a:lstStyle/>
          <a:p>
            <a:r>
              <a:rPr lang="en-US" sz="2800" dirty="0" smtClean="0"/>
              <a:t>Frontend</a:t>
            </a:r>
            <a:endParaRPr lang="en-US" sz="2800" dirty="0"/>
          </a:p>
        </p:txBody>
      </p:sp>
      <p:sp>
        <p:nvSpPr>
          <p:cNvPr id="6" name="Content Placeholder 5"/>
          <p:cNvSpPr>
            <a:spLocks noGrp="1"/>
          </p:cNvSpPr>
          <p:nvPr>
            <p:ph sz="quarter" idx="4"/>
          </p:nvPr>
        </p:nvSpPr>
        <p:spPr/>
        <p:txBody>
          <a:bodyPr/>
          <a:lstStyle/>
          <a:p>
            <a:endParaRPr lang="en-US" dirty="0" smtClean="0"/>
          </a:p>
          <a:p>
            <a:r>
              <a:rPr lang="en-US" dirty="0" smtClean="0"/>
              <a:t>HTML</a:t>
            </a:r>
          </a:p>
          <a:p>
            <a:r>
              <a:rPr lang="en-US" dirty="0" smtClean="0"/>
              <a:t>CSS</a:t>
            </a:r>
          </a:p>
          <a:p>
            <a:r>
              <a:rPr lang="en-US" dirty="0" smtClean="0"/>
              <a:t>JavaScript</a:t>
            </a:r>
          </a:p>
          <a:p>
            <a:r>
              <a:rPr lang="en-US" dirty="0" smtClean="0"/>
              <a:t>Jquery</a:t>
            </a:r>
          </a:p>
          <a:p>
            <a:r>
              <a:rPr lang="en-US" dirty="0" smtClean="0"/>
              <a:t>AJAX</a:t>
            </a:r>
            <a:endParaRPr lang="en-US" dirty="0"/>
          </a:p>
        </p:txBody>
      </p:sp>
      <p:pic>
        <p:nvPicPr>
          <p:cNvPr id="7" name="Picture 6"/>
          <p:cNvPicPr/>
          <p:nvPr/>
        </p:nvPicPr>
        <p:blipFill>
          <a:blip r:embed="rId2"/>
          <a:srcRect l="58654" t="25926" r="24359" b="11111"/>
          <a:stretch>
            <a:fillRect/>
          </a:stretch>
        </p:blipFill>
        <p:spPr bwMode="auto">
          <a:xfrm>
            <a:off x="6553200" y="1752600"/>
            <a:ext cx="1981200" cy="4144453"/>
          </a:xfrm>
          <a:prstGeom prst="rect">
            <a:avLst/>
          </a:prstGeom>
          <a:noFill/>
          <a:ln w="9525">
            <a:noFill/>
            <a:miter lim="800000"/>
            <a:headEnd/>
            <a:tailEnd/>
          </a:ln>
        </p:spPr>
      </p:pic>
      <p:pic>
        <p:nvPicPr>
          <p:cNvPr id="8" name="Picture 7"/>
          <p:cNvPicPr/>
          <p:nvPr/>
        </p:nvPicPr>
        <p:blipFill>
          <a:blip r:embed="rId3"/>
          <a:srcRect t="51449" r="65545" b="34188"/>
          <a:stretch>
            <a:fillRect/>
          </a:stretch>
        </p:blipFill>
        <p:spPr bwMode="auto">
          <a:xfrm>
            <a:off x="533400" y="4038600"/>
            <a:ext cx="3657600" cy="1485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Conclusion</a:t>
            </a:r>
            <a:endParaRPr lang="en-US" dirty="0">
              <a:solidFill>
                <a:schemeClr val="accent1"/>
              </a:solidFill>
            </a:endParaRPr>
          </a:p>
        </p:txBody>
      </p:sp>
      <p:sp>
        <p:nvSpPr>
          <p:cNvPr id="3" name="Content Placeholder 2"/>
          <p:cNvSpPr>
            <a:spLocks noGrp="1"/>
          </p:cNvSpPr>
          <p:nvPr>
            <p:ph idx="1"/>
          </p:nvPr>
        </p:nvSpPr>
        <p:spPr>
          <a:xfrm>
            <a:off x="457200" y="1600201"/>
            <a:ext cx="8229600" cy="3200400"/>
          </a:xfrm>
        </p:spPr>
        <p:txBody>
          <a:bodyPr>
            <a:noAutofit/>
          </a:bodyPr>
          <a:lstStyle/>
          <a:p>
            <a:r>
              <a:rPr lang="en-US" sz="2000" dirty="0" smtClean="0"/>
              <a:t>Automatic writer identification is very intriguing research  problem in the field of document analysis and handwriting recognition. </a:t>
            </a:r>
          </a:p>
          <a:p>
            <a:r>
              <a:rPr lang="en-US" sz="2000" dirty="0" smtClean="0"/>
              <a:t>The effective implementation of writer identification systems can be applicable in forensic and historical analysis, banks, check processing , signature analysis, graphology, legal documents, ancient manuscripts etc</a:t>
            </a:r>
          </a:p>
          <a:p>
            <a:r>
              <a:rPr lang="en-US" sz="2000" dirty="0" smtClean="0"/>
              <a:t>We have implemented a classification model based on AlexNet state of art CNN architecture model and got a decent accuracy.</a:t>
            </a:r>
          </a:p>
          <a:p>
            <a:r>
              <a:rPr lang="en-US" sz="2000" dirty="0" smtClean="0"/>
              <a:t>In future, we will employ various State of Art deep learning models like GoogleNet, VGG, ResNet and other variants for writer identification</a:t>
            </a:r>
            <a:endParaRPr lang="en-US" sz="2000" dirty="0"/>
          </a:p>
        </p:txBody>
      </p:sp>
      <p:sp>
        <p:nvSpPr>
          <p:cNvPr id="5" name="TextBox 4"/>
          <p:cNvSpPr txBox="1"/>
          <p:nvPr/>
        </p:nvSpPr>
        <p:spPr>
          <a:xfrm>
            <a:off x="2667000" y="5715000"/>
            <a:ext cx="3733800" cy="584775"/>
          </a:xfrm>
          <a:prstGeom prst="rect">
            <a:avLst/>
          </a:prstGeom>
          <a:noFill/>
        </p:spPr>
        <p:txBody>
          <a:bodyPr wrap="square" rtlCol="0">
            <a:spAutoFit/>
          </a:bodyPr>
          <a:lstStyle/>
          <a:p>
            <a:pPr algn="ctr"/>
            <a:r>
              <a:rPr lang="en-US" sz="3200" b="1" dirty="0" smtClean="0">
                <a:solidFill>
                  <a:srgbClr val="00B0F0"/>
                </a:solidFill>
              </a:rPr>
              <a:t>Thank You…!!</a:t>
            </a:r>
            <a:endParaRPr lang="en-US" sz="3200" b="1" dirty="0">
              <a:solidFill>
                <a:srgbClr val="00B0F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solidFill>
                  <a:schemeClr val="accent1"/>
                </a:solidFill>
              </a:rPr>
              <a:t>Agenda</a:t>
            </a:r>
            <a:endParaRPr lang="en-US" dirty="0">
              <a:solidFill>
                <a:schemeClr val="accent1"/>
              </a:solidFill>
            </a:endParaRPr>
          </a:p>
        </p:txBody>
      </p:sp>
      <p:sp>
        <p:nvSpPr>
          <p:cNvPr id="3" name="Content Placeholder 2"/>
          <p:cNvSpPr>
            <a:spLocks noGrp="1"/>
          </p:cNvSpPr>
          <p:nvPr>
            <p:ph idx="1"/>
          </p:nvPr>
        </p:nvSpPr>
        <p:spPr>
          <a:xfrm>
            <a:off x="457200" y="1981200"/>
            <a:ext cx="8229600" cy="3581400"/>
          </a:xfrm>
        </p:spPr>
        <p:txBody>
          <a:bodyPr>
            <a:noAutofit/>
          </a:bodyPr>
          <a:lstStyle/>
          <a:p>
            <a:r>
              <a:rPr lang="en-US" sz="2800" dirty="0" smtClean="0"/>
              <a:t>Abstract</a:t>
            </a:r>
            <a:endParaRPr lang="en-US" sz="2800" dirty="0" smtClean="0"/>
          </a:p>
          <a:p>
            <a:r>
              <a:rPr lang="en-US" sz="2800" dirty="0" smtClean="0"/>
              <a:t>Problem Formulation</a:t>
            </a:r>
          </a:p>
          <a:p>
            <a:r>
              <a:rPr lang="en-US" sz="2800" dirty="0" smtClean="0"/>
              <a:t>Design and Workflow</a:t>
            </a:r>
            <a:endParaRPr lang="en-US" sz="2800" dirty="0" smtClean="0"/>
          </a:p>
          <a:p>
            <a:r>
              <a:rPr lang="en-US" sz="2800" dirty="0" smtClean="0"/>
              <a:t>Analysis</a:t>
            </a:r>
          </a:p>
          <a:p>
            <a:r>
              <a:rPr lang="en-US" sz="2800" dirty="0" smtClean="0"/>
              <a:t>Parameters and</a:t>
            </a:r>
            <a:r>
              <a:rPr lang="en-US" sz="2800" dirty="0" smtClean="0"/>
              <a:t> Results</a:t>
            </a:r>
          </a:p>
          <a:p>
            <a:r>
              <a:rPr lang="en-US" sz="2800" dirty="0" smtClean="0"/>
              <a:t>Novelty</a:t>
            </a:r>
          </a:p>
          <a:p>
            <a:r>
              <a:rPr lang="en-US" sz="2800" dirty="0" smtClean="0"/>
              <a:t>Conclusion</a:t>
            </a: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Abstract</a:t>
            </a:r>
            <a:endParaRPr lang="en-US" dirty="0"/>
          </a:p>
        </p:txBody>
      </p:sp>
      <p:sp>
        <p:nvSpPr>
          <p:cNvPr id="3" name="Content Placeholder 2"/>
          <p:cNvSpPr>
            <a:spLocks noGrp="1"/>
          </p:cNvSpPr>
          <p:nvPr>
            <p:ph idx="1"/>
          </p:nvPr>
        </p:nvSpPr>
        <p:spPr>
          <a:xfrm>
            <a:off x="457200" y="1676401"/>
            <a:ext cx="8229600" cy="4419600"/>
          </a:xfrm>
        </p:spPr>
        <p:txBody>
          <a:bodyPr>
            <a:normAutofit fontScale="77500" lnSpcReduction="20000"/>
          </a:bodyPr>
          <a:lstStyle/>
          <a:p>
            <a:pPr algn="just"/>
            <a:r>
              <a:rPr lang="en-US" sz="2900" dirty="0" smtClean="0">
                <a:latin typeface="Calibri" pitchFamily="34" charset="0"/>
                <a:cs typeface="Calibri" pitchFamily="34" charset="0"/>
              </a:rPr>
              <a:t>Identification of a person from his writing is one of the challenging problems. Handwriting plays a key role in presentation of learned behavior of the person. </a:t>
            </a:r>
          </a:p>
          <a:p>
            <a:pPr algn="just"/>
            <a:r>
              <a:rPr lang="en-US" sz="2900" dirty="0" smtClean="0">
                <a:latin typeface="Calibri" pitchFamily="34" charset="0"/>
                <a:cs typeface="Calibri" pitchFamily="34" charset="0"/>
              </a:rPr>
              <a:t>No one can repudiate its applications in a number of domains, such as biometrics, forensic analysis, historical documents analysis, ancient manuscripts analysis, check processing, signature analysis etc.</a:t>
            </a:r>
          </a:p>
          <a:p>
            <a:pPr algn="just"/>
            <a:r>
              <a:rPr lang="en-US" sz="2900" dirty="0" smtClean="0">
                <a:latin typeface="Calibri" pitchFamily="34" charset="0"/>
                <a:cs typeface="Calibri" pitchFamily="34" charset="0"/>
              </a:rPr>
              <a:t>The primary objective of this project is to develop an ‘Automatic writer identification system that helps in determining and identifying whether the given handwriting is truly matched and assigned to the claimed writer of handwriting.’</a:t>
            </a:r>
          </a:p>
          <a:p>
            <a:pPr algn="just"/>
            <a:r>
              <a:rPr lang="en-US" sz="2900" dirty="0" smtClean="0">
                <a:latin typeface="Calibri" pitchFamily="34" charset="0"/>
                <a:cs typeface="Calibri" pitchFamily="34" charset="0"/>
              </a:rPr>
              <a:t>Text independent writer identification cope with the images of arbitrary text that do not depend on the text content, but depends on the various styles in writings.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lstStyle/>
          <a:p>
            <a:r>
              <a:rPr lang="en-US" dirty="0" smtClean="0">
                <a:solidFill>
                  <a:srgbClr val="0070C0"/>
                </a:solidFill>
              </a:rPr>
              <a:t>Problem  Formulation</a:t>
            </a:r>
            <a:endParaRPr lang="en-US" dirty="0"/>
          </a:p>
        </p:txBody>
      </p:sp>
      <p:sp>
        <p:nvSpPr>
          <p:cNvPr id="3" name="Content Placeholder 2"/>
          <p:cNvSpPr>
            <a:spLocks noGrp="1"/>
          </p:cNvSpPr>
          <p:nvPr>
            <p:ph idx="1"/>
          </p:nvPr>
        </p:nvSpPr>
        <p:spPr>
          <a:xfrm>
            <a:off x="457200" y="1828800"/>
            <a:ext cx="8382000" cy="4114799"/>
          </a:xfrm>
        </p:spPr>
        <p:txBody>
          <a:bodyPr>
            <a:normAutofit/>
          </a:bodyPr>
          <a:lstStyle/>
          <a:p>
            <a:r>
              <a:rPr lang="en-US" sz="2200" dirty="0" smtClean="0"/>
              <a:t>To extract discriminate features from the handwritings we use CNN. We followed an architecture similar to AlexNet CNN architecture. </a:t>
            </a:r>
          </a:p>
          <a:p>
            <a:r>
              <a:rPr lang="en-US" sz="2200" dirty="0" smtClean="0"/>
              <a:t>CNN is a type of artificial neural network used in image recognition  and processing that is designed to process pixel data.</a:t>
            </a:r>
          </a:p>
          <a:p>
            <a:r>
              <a:rPr lang="en-US" sz="2200" dirty="0" smtClean="0"/>
              <a:t>A sequence of Fully Connected  layers(ANN’s) are used in the end of Convolution Layer to classify the handwritings.</a:t>
            </a:r>
          </a:p>
          <a:p>
            <a:r>
              <a:rPr lang="en-US" sz="2200" dirty="0" smtClean="0"/>
              <a:t>With the help of various data augmentation techniques we increase the size of image dataset that will be helpful while training the neural network.</a:t>
            </a:r>
          </a:p>
          <a:p>
            <a:r>
              <a:rPr lang="en-US" sz="2200" dirty="0" smtClean="0"/>
              <a:t>A Web application will be designed to showcase the entire workflow.</a:t>
            </a:r>
          </a:p>
          <a:p>
            <a:endParaRPr lang="en-US" sz="2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8229600" cy="1143000"/>
          </a:xfrm>
        </p:spPr>
        <p:txBody>
          <a:bodyPr/>
          <a:lstStyle/>
          <a:p>
            <a:r>
              <a:rPr lang="en-US" dirty="0" smtClean="0">
                <a:solidFill>
                  <a:srgbClr val="0070C0"/>
                </a:solidFill>
              </a:rPr>
              <a:t>Design Workflow</a:t>
            </a:r>
            <a:endParaRPr lang="en-US" dirty="0">
              <a:solidFill>
                <a:srgbClr val="0070C0"/>
              </a:solidFill>
            </a:endParaRPr>
          </a:p>
        </p:txBody>
      </p:sp>
      <p:sp>
        <p:nvSpPr>
          <p:cNvPr id="5" name="Rounded Rectangle 4"/>
          <p:cNvSpPr/>
          <p:nvPr/>
        </p:nvSpPr>
        <p:spPr>
          <a:xfrm>
            <a:off x="457200" y="5334000"/>
            <a:ext cx="1752600" cy="83515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Stage-1</a:t>
            </a:r>
          </a:p>
          <a:p>
            <a:pPr algn="ctr"/>
            <a:r>
              <a:rPr lang="en-US" b="1" dirty="0" smtClean="0"/>
              <a:t>CNN+ANN</a:t>
            </a:r>
            <a:endParaRPr lang="en-US" b="1" dirty="0"/>
          </a:p>
        </p:txBody>
      </p:sp>
      <p:sp>
        <p:nvSpPr>
          <p:cNvPr id="6" name="Rounded Rectangle 5"/>
          <p:cNvSpPr/>
          <p:nvPr/>
        </p:nvSpPr>
        <p:spPr>
          <a:xfrm>
            <a:off x="3505200" y="5334000"/>
            <a:ext cx="1905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Stage-2</a:t>
            </a:r>
          </a:p>
          <a:p>
            <a:pPr algn="ctr"/>
            <a:r>
              <a:rPr lang="en-US" b="1" dirty="0" smtClean="0"/>
              <a:t>Backend API</a:t>
            </a:r>
          </a:p>
        </p:txBody>
      </p:sp>
      <p:sp>
        <p:nvSpPr>
          <p:cNvPr id="7" name="Rounded Rectangle 6"/>
          <p:cNvSpPr/>
          <p:nvPr/>
        </p:nvSpPr>
        <p:spPr>
          <a:xfrm>
            <a:off x="6629400" y="5334000"/>
            <a:ext cx="1752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Stage-3</a:t>
            </a:r>
          </a:p>
          <a:p>
            <a:pPr algn="ctr"/>
            <a:r>
              <a:rPr lang="en-US" b="1" dirty="0" smtClean="0"/>
              <a:t>Frontend</a:t>
            </a:r>
            <a:endParaRPr lang="en-US" b="1" dirty="0"/>
          </a:p>
        </p:txBody>
      </p:sp>
      <p:cxnSp>
        <p:nvCxnSpPr>
          <p:cNvPr id="15" name="Straight Arrow Connector 14"/>
          <p:cNvCxnSpPr>
            <a:stCxn id="5" idx="3"/>
            <a:endCxn id="6" idx="1"/>
          </p:cNvCxnSpPr>
          <p:nvPr/>
        </p:nvCxnSpPr>
        <p:spPr>
          <a:xfrm>
            <a:off x="2209800" y="5751576"/>
            <a:ext cx="1295400" cy="15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3"/>
            <a:endCxn id="7" idx="1"/>
          </p:cNvCxnSpPr>
          <p:nvPr/>
        </p:nvCxnSpPr>
        <p:spPr>
          <a:xfrm>
            <a:off x="5410200" y="57531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57200" y="1295400"/>
            <a:ext cx="8382000" cy="3985706"/>
          </a:xfrm>
          <a:prstGeom prst="rect">
            <a:avLst/>
          </a:prstGeom>
          <a:noFill/>
        </p:spPr>
        <p:txBody>
          <a:bodyPr wrap="square" rtlCol="0">
            <a:spAutoFit/>
          </a:bodyPr>
          <a:lstStyle/>
          <a:p>
            <a:pPr>
              <a:buFont typeface="Arial" pitchFamily="34" charset="0"/>
              <a:buChar char="•"/>
            </a:pPr>
            <a:r>
              <a:rPr lang="en-US" sz="2200" dirty="0" smtClean="0"/>
              <a:t> We designed the work flow as </a:t>
            </a:r>
            <a:r>
              <a:rPr lang="en-US" sz="2200" dirty="0" smtClean="0"/>
              <a:t>below</a:t>
            </a:r>
          </a:p>
          <a:p>
            <a:endParaRPr lang="en-US" sz="1100" dirty="0" smtClean="0"/>
          </a:p>
          <a:p>
            <a:r>
              <a:rPr lang="en-US" sz="2200" dirty="0" smtClean="0"/>
              <a:t>     </a:t>
            </a:r>
            <a:r>
              <a:rPr lang="en-US" sz="2200" b="1" dirty="0" smtClean="0"/>
              <a:t>Stage </a:t>
            </a:r>
            <a:r>
              <a:rPr lang="en-US" sz="2200" b="1" dirty="0" smtClean="0"/>
              <a:t>1:-</a:t>
            </a:r>
            <a:r>
              <a:rPr lang="en-US" sz="2200" dirty="0" smtClean="0"/>
              <a:t> Designing the classification model using neural </a:t>
            </a:r>
            <a:r>
              <a:rPr lang="en-US" sz="2200" dirty="0" smtClean="0"/>
              <a:t>networks</a:t>
            </a:r>
          </a:p>
          <a:p>
            <a:endParaRPr lang="en-US" sz="2200" dirty="0" smtClean="0"/>
          </a:p>
          <a:p>
            <a:r>
              <a:rPr lang="en-US" sz="2200" dirty="0" smtClean="0"/>
              <a:t>     </a:t>
            </a:r>
            <a:r>
              <a:rPr lang="en-US" sz="2200" b="1" dirty="0" smtClean="0"/>
              <a:t>Stage </a:t>
            </a:r>
            <a:r>
              <a:rPr lang="en-US" sz="2200" b="1" dirty="0" smtClean="0"/>
              <a:t>2:-</a:t>
            </a:r>
            <a:r>
              <a:rPr lang="en-US" sz="2200" dirty="0" smtClean="0"/>
              <a:t> Designing the backend API for the application using the </a:t>
            </a:r>
            <a:r>
              <a:rPr lang="en-US" sz="2200" dirty="0" smtClean="0"/>
              <a:t>  	         trained model</a:t>
            </a:r>
          </a:p>
          <a:p>
            <a:endParaRPr lang="en-US" sz="2200" dirty="0" smtClean="0"/>
          </a:p>
          <a:p>
            <a:r>
              <a:rPr lang="en-US" sz="2200" dirty="0" smtClean="0"/>
              <a:t>     </a:t>
            </a:r>
            <a:r>
              <a:rPr lang="en-US" sz="2200" b="1" dirty="0" smtClean="0"/>
              <a:t>Stage </a:t>
            </a:r>
            <a:r>
              <a:rPr lang="en-US" sz="2200" b="1" dirty="0" smtClean="0"/>
              <a:t>3:-</a:t>
            </a:r>
            <a:r>
              <a:rPr lang="en-US" sz="2200" dirty="0" smtClean="0"/>
              <a:t> Designing the front end of the application to upload any </a:t>
            </a:r>
            <a:r>
              <a:rPr lang="en-US" sz="2200" dirty="0" smtClean="0"/>
              <a:t>	         handwriting</a:t>
            </a:r>
            <a:endParaRPr lang="en-US" sz="2200" dirty="0" smtClean="0"/>
          </a:p>
          <a:p>
            <a:endParaRPr lang="en-US" sz="2200" dirty="0" smtClean="0"/>
          </a:p>
          <a:p>
            <a:pPr>
              <a:buFont typeface="Arial" pitchFamily="34" charset="0"/>
              <a:buChar char="•"/>
            </a:pPr>
            <a:r>
              <a:rPr lang="en-US" sz="2200" dirty="0" smtClean="0"/>
              <a:t> We used handwritings of </a:t>
            </a:r>
            <a:r>
              <a:rPr lang="en-US" sz="2200" dirty="0" smtClean="0"/>
              <a:t>10 </a:t>
            </a:r>
            <a:r>
              <a:rPr lang="en-US" sz="2200" dirty="0" smtClean="0"/>
              <a:t>different people for classification</a:t>
            </a:r>
          </a:p>
          <a:p>
            <a:endParaRPr lang="en-US" sz="2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8229600" cy="1143000"/>
          </a:xfrm>
        </p:spPr>
        <p:txBody>
          <a:bodyPr/>
          <a:lstStyle/>
          <a:p>
            <a:r>
              <a:rPr lang="en-US" dirty="0" smtClean="0">
                <a:solidFill>
                  <a:srgbClr val="0070C0"/>
                </a:solidFill>
              </a:rPr>
              <a:t>Stage-1</a:t>
            </a:r>
            <a:endParaRPr lang="en-US" dirty="0">
              <a:solidFill>
                <a:srgbClr val="0070C0"/>
              </a:solidFill>
            </a:endParaRPr>
          </a:p>
        </p:txBody>
      </p:sp>
      <p:sp>
        <p:nvSpPr>
          <p:cNvPr id="5" name="Rounded Rectangle 4"/>
          <p:cNvSpPr/>
          <p:nvPr/>
        </p:nvSpPr>
        <p:spPr>
          <a:xfrm>
            <a:off x="228600" y="5334000"/>
            <a:ext cx="1752600" cy="83515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Image Transformation</a:t>
            </a:r>
            <a:endParaRPr lang="en-US" b="1" dirty="0"/>
          </a:p>
        </p:txBody>
      </p:sp>
      <p:sp>
        <p:nvSpPr>
          <p:cNvPr id="6" name="Rounded Rectangle 5"/>
          <p:cNvSpPr/>
          <p:nvPr/>
        </p:nvSpPr>
        <p:spPr>
          <a:xfrm>
            <a:off x="2514600" y="5334000"/>
            <a:ext cx="1676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Image Augmentation</a:t>
            </a:r>
            <a:endParaRPr lang="en-US" b="1" dirty="0"/>
          </a:p>
        </p:txBody>
      </p:sp>
      <p:sp>
        <p:nvSpPr>
          <p:cNvPr id="7" name="Rounded Rectangle 6"/>
          <p:cNvSpPr/>
          <p:nvPr/>
        </p:nvSpPr>
        <p:spPr>
          <a:xfrm>
            <a:off x="4648200" y="5334000"/>
            <a:ext cx="1752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Creation of dataset</a:t>
            </a:r>
            <a:endParaRPr lang="en-US" b="1" dirty="0"/>
          </a:p>
        </p:txBody>
      </p:sp>
      <p:sp>
        <p:nvSpPr>
          <p:cNvPr id="12" name="Rounded Rectangle 11"/>
          <p:cNvSpPr/>
          <p:nvPr/>
        </p:nvSpPr>
        <p:spPr>
          <a:xfrm>
            <a:off x="7010400" y="5334000"/>
            <a:ext cx="1984248"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CNN Model based on AlexNet</a:t>
            </a:r>
            <a:endParaRPr lang="en-US" b="1" dirty="0"/>
          </a:p>
        </p:txBody>
      </p:sp>
      <p:cxnSp>
        <p:nvCxnSpPr>
          <p:cNvPr id="15" name="Straight Arrow Connector 14"/>
          <p:cNvCxnSpPr>
            <a:stCxn id="5" idx="3"/>
            <a:endCxn id="6" idx="1"/>
          </p:cNvCxnSpPr>
          <p:nvPr/>
        </p:nvCxnSpPr>
        <p:spPr>
          <a:xfrm>
            <a:off x="1981200" y="5751576"/>
            <a:ext cx="533400" cy="15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3"/>
            <a:endCxn id="7" idx="1"/>
          </p:cNvCxnSpPr>
          <p:nvPr/>
        </p:nvCxnSpPr>
        <p:spPr>
          <a:xfrm>
            <a:off x="4191000" y="57531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3"/>
            <a:endCxn id="12" idx="1"/>
          </p:cNvCxnSpPr>
          <p:nvPr/>
        </p:nvCxnSpPr>
        <p:spPr>
          <a:xfrm>
            <a:off x="6400800" y="57531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04800" y="1219201"/>
            <a:ext cx="8686800" cy="4093428"/>
          </a:xfrm>
          <a:prstGeom prst="rect">
            <a:avLst/>
          </a:prstGeom>
          <a:noFill/>
        </p:spPr>
        <p:txBody>
          <a:bodyPr wrap="square" rtlCol="0">
            <a:spAutoFit/>
          </a:bodyPr>
          <a:lstStyle/>
          <a:p>
            <a:endParaRPr lang="en-US" sz="2000" dirty="0" smtClean="0"/>
          </a:p>
          <a:p>
            <a:pPr>
              <a:buFont typeface="Arial" pitchFamily="34" charset="0"/>
              <a:buChar char="•"/>
            </a:pPr>
            <a:r>
              <a:rPr lang="en-US" sz="2200" dirty="0" smtClean="0"/>
              <a:t> Stage 1 is executed as a sequence of 4 pipelines</a:t>
            </a:r>
            <a:r>
              <a:rPr lang="en-US" sz="2000" dirty="0" smtClean="0"/>
              <a:t> </a:t>
            </a:r>
            <a:endParaRPr lang="en-US" sz="2000" dirty="0" smtClean="0"/>
          </a:p>
          <a:p>
            <a:endParaRPr lang="en-US" sz="1200" dirty="0" smtClean="0"/>
          </a:p>
          <a:p>
            <a:r>
              <a:rPr lang="en-US" sz="2200" dirty="0" smtClean="0"/>
              <a:t>     </a:t>
            </a:r>
            <a:r>
              <a:rPr lang="en-US" sz="2200" dirty="0" smtClean="0"/>
              <a:t> </a:t>
            </a:r>
            <a:r>
              <a:rPr lang="en-US" sz="2200" b="1" dirty="0" smtClean="0"/>
              <a:t>Pipeline 1:-</a:t>
            </a:r>
            <a:r>
              <a:rPr lang="en-US" sz="2200" dirty="0" smtClean="0"/>
              <a:t> Image Transformation to eliminate noise and extracting </a:t>
            </a:r>
            <a:r>
              <a:rPr lang="en-US" sz="2200" dirty="0" smtClean="0"/>
              <a:t>		              edges</a:t>
            </a:r>
            <a:r>
              <a:rPr lang="en-US" sz="2200" dirty="0" smtClean="0"/>
              <a:t>.</a:t>
            </a:r>
          </a:p>
          <a:p>
            <a:r>
              <a:rPr lang="en-US" sz="2200" dirty="0" smtClean="0"/>
              <a:t>     </a:t>
            </a:r>
            <a:r>
              <a:rPr lang="en-US" sz="2200" dirty="0"/>
              <a:t> </a:t>
            </a:r>
            <a:r>
              <a:rPr lang="en-US" sz="2200" b="1" dirty="0" smtClean="0"/>
              <a:t>Pipeline </a:t>
            </a:r>
            <a:r>
              <a:rPr lang="en-US" sz="2200" b="1" dirty="0" smtClean="0"/>
              <a:t>2:-</a:t>
            </a:r>
            <a:r>
              <a:rPr lang="en-US" sz="2200" dirty="0" smtClean="0"/>
              <a:t> Image Augmentation by rotation and distortion of the </a:t>
            </a:r>
            <a:r>
              <a:rPr lang="en-US" sz="2200" dirty="0" smtClean="0"/>
              <a:t>	  	              i</a:t>
            </a:r>
            <a:r>
              <a:rPr lang="en-US" sz="2200" dirty="0" smtClean="0"/>
              <a:t>nput </a:t>
            </a:r>
            <a:r>
              <a:rPr lang="en-US" sz="2200" dirty="0" smtClean="0"/>
              <a:t>image</a:t>
            </a:r>
            <a:r>
              <a:rPr lang="en-US" sz="2200" dirty="0" smtClean="0"/>
              <a:t>.</a:t>
            </a:r>
          </a:p>
          <a:p>
            <a:r>
              <a:rPr lang="en-US" sz="2200" dirty="0" smtClean="0"/>
              <a:t>     </a:t>
            </a:r>
            <a:r>
              <a:rPr lang="en-US" sz="2200" dirty="0" smtClean="0"/>
              <a:t> </a:t>
            </a:r>
            <a:r>
              <a:rPr lang="en-US" sz="2200" b="1" dirty="0" smtClean="0"/>
              <a:t>Pipeline 3:-</a:t>
            </a:r>
            <a:r>
              <a:rPr lang="en-US" sz="2200" dirty="0" smtClean="0"/>
              <a:t> Image Dataset Preparation(training set and testing set</a:t>
            </a:r>
            <a:r>
              <a:rPr lang="en-US" sz="2200" dirty="0" smtClean="0"/>
              <a:t>)</a:t>
            </a:r>
          </a:p>
          <a:p>
            <a:endParaRPr lang="en-US" sz="1400" dirty="0" smtClean="0"/>
          </a:p>
          <a:p>
            <a:r>
              <a:rPr lang="en-US" sz="2200" dirty="0" smtClean="0"/>
              <a:t>     </a:t>
            </a:r>
            <a:r>
              <a:rPr lang="en-US" sz="2200" dirty="0" smtClean="0"/>
              <a:t> </a:t>
            </a:r>
            <a:r>
              <a:rPr lang="en-US" sz="2200" b="1" dirty="0" smtClean="0"/>
              <a:t>Pipeline 4:-</a:t>
            </a:r>
            <a:r>
              <a:rPr lang="en-US" sz="2200" dirty="0" smtClean="0"/>
              <a:t> Building a CNN+ANN model based on AlexNet </a:t>
            </a:r>
            <a:r>
              <a:rPr lang="en-US" sz="2200" dirty="0" smtClean="0"/>
              <a:t>architecture   	              and saving the trained model to disk.</a:t>
            </a:r>
            <a:endParaRPr lang="en-US" sz="2200" dirty="0" smtClean="0"/>
          </a:p>
          <a:p>
            <a:endParaRPr lang="en-US" sz="2000"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100" dirty="0" smtClean="0">
                <a:solidFill>
                  <a:schemeClr val="accent1"/>
                </a:solidFill>
              </a:rPr>
              <a:t>CNN </a:t>
            </a:r>
            <a:r>
              <a:rPr lang="en-US" sz="3100" dirty="0" smtClean="0">
                <a:solidFill>
                  <a:schemeClr val="accent1"/>
                </a:solidFill>
              </a:rPr>
              <a:t>Model based on AlexNet architecture</a:t>
            </a:r>
            <a:endParaRPr lang="en-US" dirty="0">
              <a:solidFill>
                <a:schemeClr val="accent1"/>
              </a:solidFill>
            </a:endParaRPr>
          </a:p>
        </p:txBody>
      </p:sp>
      <p:sp>
        <p:nvSpPr>
          <p:cNvPr id="3" name="Content Placeholder 2"/>
          <p:cNvSpPr>
            <a:spLocks noGrp="1"/>
          </p:cNvSpPr>
          <p:nvPr>
            <p:ph idx="1"/>
          </p:nvPr>
        </p:nvSpPr>
        <p:spPr>
          <a:xfrm>
            <a:off x="685800" y="1295400"/>
            <a:ext cx="8153400" cy="5562600"/>
          </a:xfrm>
        </p:spPr>
        <p:txBody>
          <a:bodyPr>
            <a:normAutofit fontScale="92500" lnSpcReduction="10000"/>
          </a:bodyPr>
          <a:lstStyle/>
          <a:p>
            <a:r>
              <a:rPr lang="en-US" sz="2000" dirty="0" smtClean="0"/>
              <a:t>The  entire Neural Network is designed using Keras </a:t>
            </a:r>
            <a:r>
              <a:rPr lang="en-US" sz="2000" dirty="0" smtClean="0"/>
              <a:t>Library</a:t>
            </a:r>
            <a:endParaRPr lang="en-US" sz="2000" dirty="0" smtClean="0"/>
          </a:p>
          <a:p>
            <a:pPr>
              <a:buNone/>
            </a:pPr>
            <a:r>
              <a:rPr lang="en-US" sz="3000" b="1" dirty="0" smtClean="0"/>
              <a:t>	</a:t>
            </a:r>
            <a:r>
              <a:rPr lang="en-US" sz="3000" b="1" dirty="0" smtClean="0">
                <a:solidFill>
                  <a:srgbClr val="00B0F0"/>
                </a:solidFill>
              </a:rPr>
              <a:t>Architecture Description:-</a:t>
            </a:r>
          </a:p>
          <a:p>
            <a:pPr>
              <a:buNone/>
            </a:pPr>
            <a:endParaRPr lang="en-US" sz="1500" b="1" dirty="0" smtClean="0"/>
          </a:p>
          <a:p>
            <a:pPr>
              <a:buNone/>
            </a:pPr>
            <a:r>
              <a:rPr lang="en-US" sz="2000" b="1" dirty="0" smtClean="0"/>
              <a:t>	Layer                  </a:t>
            </a:r>
            <a:r>
              <a:rPr lang="en-US" sz="2000" b="1" dirty="0" smtClean="0"/>
              <a:t>Input            kernel   filters     strides       OutputDimension</a:t>
            </a:r>
          </a:p>
          <a:p>
            <a:pPr>
              <a:buNone/>
            </a:pPr>
            <a:r>
              <a:rPr lang="en-US" sz="2000" dirty="0" smtClean="0"/>
              <a:t>    ConvLayer 1     224*224*3       7*7       32            2*2               109*109*32</a:t>
            </a:r>
          </a:p>
          <a:p>
            <a:pPr>
              <a:buNone/>
            </a:pPr>
            <a:r>
              <a:rPr lang="en-US" sz="2000" dirty="0" smtClean="0"/>
              <a:t>   poolingLayer    109*109*32     3*3       32            2*2                  54*54*32</a:t>
            </a:r>
          </a:p>
          <a:p>
            <a:pPr>
              <a:buNone/>
            </a:pPr>
            <a:r>
              <a:rPr lang="en-US" sz="2000" dirty="0" smtClean="0"/>
              <a:t>    ConvLayer 2      54*54*32        5*5       64            2*2                  25*25*64</a:t>
            </a:r>
          </a:p>
          <a:p>
            <a:pPr>
              <a:buNone/>
            </a:pPr>
            <a:r>
              <a:rPr lang="en-US" sz="2000" dirty="0" smtClean="0"/>
              <a:t>   poolingLayer      25*25*64        3*3       64            2*2                  12*12*64 </a:t>
            </a:r>
          </a:p>
          <a:p>
            <a:pPr>
              <a:buNone/>
            </a:pPr>
            <a:r>
              <a:rPr lang="en-US" sz="2000" dirty="0" smtClean="0"/>
              <a:t>    ConvLayer 3      12*12*64        3*3       96            1*1                  10*10*96</a:t>
            </a:r>
          </a:p>
          <a:p>
            <a:pPr>
              <a:buNone/>
            </a:pPr>
            <a:r>
              <a:rPr lang="en-US" sz="2000" dirty="0" smtClean="0"/>
              <a:t>   poolingLayer      10*10*96        2*2       96            2*2                   5*5*96</a:t>
            </a:r>
          </a:p>
          <a:p>
            <a:pPr>
              <a:buNone/>
            </a:pPr>
            <a:r>
              <a:rPr lang="en-US" sz="2000" dirty="0" smtClean="0"/>
              <a:t>    ConvLayer 4        5*5*96          1*1      128           1*1                   5*5*128</a:t>
            </a:r>
          </a:p>
          <a:p>
            <a:pPr>
              <a:buNone/>
            </a:pPr>
            <a:r>
              <a:rPr lang="en-US" sz="2000" dirty="0" smtClean="0"/>
              <a:t>   poolingLayer       5*5*128         3*3      128           2*2                   2*2*128</a:t>
            </a:r>
          </a:p>
          <a:p>
            <a:pPr>
              <a:buNone/>
            </a:pPr>
            <a:r>
              <a:rPr lang="en-US" sz="2000" dirty="0" smtClean="0"/>
              <a:t>    FlattenLayer       2*2*128            -            -                 -                         512</a:t>
            </a:r>
          </a:p>
          <a:p>
            <a:pPr>
              <a:buNone/>
            </a:pPr>
            <a:r>
              <a:rPr lang="en-US" sz="2000" dirty="0" smtClean="0"/>
              <a:t> ANN-FC-Layer-1      512                   -            -                 -                        256</a:t>
            </a:r>
          </a:p>
          <a:p>
            <a:pPr>
              <a:buNone/>
            </a:pPr>
            <a:r>
              <a:rPr lang="en-US" sz="2000" dirty="0" smtClean="0"/>
              <a:t> ANN-FC-Layer-2      256                   -            -                 -                        256</a:t>
            </a:r>
          </a:p>
          <a:p>
            <a:pPr>
              <a:buNone/>
            </a:pPr>
            <a:r>
              <a:rPr lang="en-US" sz="2000" dirty="0" smtClean="0"/>
              <a:t>   Output Layer         256                   -            -                 -                          10 </a:t>
            </a:r>
          </a:p>
          <a:p>
            <a:pPr>
              <a:buNone/>
            </a:pPr>
            <a:r>
              <a:rPr lang="en-US" sz="2000" dirty="0" smtClean="0"/>
              <a:t>	</a:t>
            </a: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8229600" cy="1143000"/>
          </a:xfrm>
        </p:spPr>
        <p:txBody>
          <a:bodyPr/>
          <a:lstStyle/>
          <a:p>
            <a:r>
              <a:rPr lang="en-US" dirty="0" smtClean="0">
                <a:solidFill>
                  <a:srgbClr val="0070C0"/>
                </a:solidFill>
              </a:rPr>
              <a:t>Stage-2</a:t>
            </a:r>
            <a:endParaRPr lang="en-US" dirty="0">
              <a:solidFill>
                <a:srgbClr val="0070C0"/>
              </a:solidFill>
            </a:endParaRPr>
          </a:p>
        </p:txBody>
      </p:sp>
      <p:sp>
        <p:nvSpPr>
          <p:cNvPr id="5" name="Rounded Rectangle 4"/>
          <p:cNvSpPr/>
          <p:nvPr/>
        </p:nvSpPr>
        <p:spPr>
          <a:xfrm>
            <a:off x="304800" y="5334000"/>
            <a:ext cx="1981200" cy="83515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Loading trained model</a:t>
            </a:r>
            <a:endParaRPr lang="en-US" b="1" dirty="0"/>
          </a:p>
        </p:txBody>
      </p:sp>
      <p:sp>
        <p:nvSpPr>
          <p:cNvPr id="6" name="Rounded Rectangle 5"/>
          <p:cNvSpPr/>
          <p:nvPr/>
        </p:nvSpPr>
        <p:spPr>
          <a:xfrm>
            <a:off x="3581400" y="5334000"/>
            <a:ext cx="2133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 Designing IOG Method</a:t>
            </a:r>
            <a:endParaRPr lang="en-US" b="1" dirty="0"/>
          </a:p>
        </p:txBody>
      </p:sp>
      <p:sp>
        <p:nvSpPr>
          <p:cNvPr id="7" name="Rounded Rectangle 6"/>
          <p:cNvSpPr/>
          <p:nvPr/>
        </p:nvSpPr>
        <p:spPr>
          <a:xfrm>
            <a:off x="6934200" y="5334000"/>
            <a:ext cx="1752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Designing API Routes</a:t>
            </a:r>
            <a:endParaRPr lang="en-US" b="1" dirty="0"/>
          </a:p>
        </p:txBody>
      </p:sp>
      <p:cxnSp>
        <p:nvCxnSpPr>
          <p:cNvPr id="15" name="Straight Arrow Connector 14"/>
          <p:cNvCxnSpPr>
            <a:stCxn id="5" idx="3"/>
            <a:endCxn id="6" idx="1"/>
          </p:cNvCxnSpPr>
          <p:nvPr/>
        </p:nvCxnSpPr>
        <p:spPr>
          <a:xfrm>
            <a:off x="2286000" y="5751576"/>
            <a:ext cx="1295400" cy="15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3"/>
            <a:endCxn id="7" idx="1"/>
          </p:cNvCxnSpPr>
          <p:nvPr/>
        </p:nvCxnSpPr>
        <p:spPr>
          <a:xfrm>
            <a:off x="5715000" y="57531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57200" y="1143000"/>
            <a:ext cx="8458200" cy="3785652"/>
          </a:xfrm>
          <a:prstGeom prst="rect">
            <a:avLst/>
          </a:prstGeom>
          <a:noFill/>
        </p:spPr>
        <p:txBody>
          <a:bodyPr wrap="square" rtlCol="0">
            <a:spAutoFit/>
          </a:bodyPr>
          <a:lstStyle/>
          <a:p>
            <a:endParaRPr lang="en-US" sz="2000" dirty="0" smtClean="0"/>
          </a:p>
          <a:p>
            <a:pPr>
              <a:buFont typeface="Arial" pitchFamily="34" charset="0"/>
              <a:buChar char="•"/>
            </a:pPr>
            <a:r>
              <a:rPr lang="en-US" sz="2200" dirty="0" smtClean="0"/>
              <a:t> Stage </a:t>
            </a:r>
            <a:r>
              <a:rPr lang="en-US" sz="2200" dirty="0" smtClean="0"/>
              <a:t>2 </a:t>
            </a:r>
            <a:r>
              <a:rPr lang="en-US" sz="2200" dirty="0" smtClean="0"/>
              <a:t>is executed as a sequence of </a:t>
            </a:r>
            <a:r>
              <a:rPr lang="en-US" sz="2200" dirty="0" smtClean="0"/>
              <a:t>3 </a:t>
            </a:r>
            <a:r>
              <a:rPr lang="en-US" sz="2200" dirty="0" smtClean="0"/>
              <a:t>pipelines</a:t>
            </a:r>
            <a:r>
              <a:rPr lang="en-US" sz="2000" dirty="0" smtClean="0"/>
              <a:t> </a:t>
            </a:r>
            <a:endParaRPr lang="en-US" sz="2000" dirty="0" smtClean="0"/>
          </a:p>
          <a:p>
            <a:endParaRPr lang="en-US" sz="1200" dirty="0" smtClean="0"/>
          </a:p>
          <a:p>
            <a:r>
              <a:rPr lang="en-US" sz="2200" smtClean="0"/>
              <a:t>     </a:t>
            </a:r>
            <a:r>
              <a:rPr lang="en-US" sz="2200" smtClean="0"/>
              <a:t> </a:t>
            </a:r>
            <a:r>
              <a:rPr lang="en-US" sz="2200" b="1" smtClean="0"/>
              <a:t>Pipeline 1:-</a:t>
            </a:r>
            <a:r>
              <a:rPr lang="en-US" sz="2200" smtClean="0"/>
              <a:t> </a:t>
            </a:r>
            <a:r>
              <a:rPr lang="en-US" sz="2200" dirty="0" smtClean="0"/>
              <a:t>Loading the trained AlexNet </a:t>
            </a:r>
            <a:r>
              <a:rPr lang="en-US" sz="2200" smtClean="0"/>
              <a:t>based HW classifier model     	             from the disk.</a:t>
            </a:r>
            <a:endParaRPr lang="en-US" sz="2200" dirty="0" smtClean="0"/>
          </a:p>
          <a:p>
            <a:r>
              <a:rPr lang="en-US" sz="2200" smtClean="0"/>
              <a:t>     </a:t>
            </a:r>
            <a:r>
              <a:rPr lang="en-US" sz="2200" smtClean="0"/>
              <a:t> </a:t>
            </a:r>
            <a:r>
              <a:rPr lang="en-US" sz="2200" b="1" smtClean="0"/>
              <a:t>Pipeline 2:- </a:t>
            </a:r>
            <a:r>
              <a:rPr lang="en-US" sz="2200" smtClean="0"/>
              <a:t>Designing an Image Output Generator(IOG) method    	   	             which returns classification results of the input HW image</a:t>
            </a:r>
          </a:p>
          <a:p>
            <a:endParaRPr lang="en-US" sz="1000" smtClean="0"/>
          </a:p>
          <a:p>
            <a:r>
              <a:rPr lang="en-US" sz="2200" smtClean="0"/>
              <a:t>      </a:t>
            </a:r>
            <a:r>
              <a:rPr lang="en-US" sz="2200" b="1" smtClean="0"/>
              <a:t>Pipeline 3:- </a:t>
            </a:r>
            <a:r>
              <a:rPr lang="en-US" sz="2200" smtClean="0"/>
              <a:t>Designing a Flask based API having 2 routes</a:t>
            </a:r>
          </a:p>
          <a:p>
            <a:r>
              <a:rPr lang="en-US" sz="2200" smtClean="0"/>
              <a:t>	             </a:t>
            </a:r>
            <a:r>
              <a:rPr lang="en-US" sz="2200" b="1" smtClean="0"/>
              <a:t>i.  ‘/’  GET </a:t>
            </a:r>
            <a:r>
              <a:rPr lang="en-US" sz="2200" smtClean="0"/>
              <a:t>route   for displaying home page of the app</a:t>
            </a:r>
          </a:p>
          <a:p>
            <a:r>
              <a:rPr lang="en-US" sz="2200"/>
              <a:t> </a:t>
            </a:r>
            <a:r>
              <a:rPr lang="en-US" sz="2200" smtClean="0"/>
              <a:t>                         </a:t>
            </a:r>
            <a:r>
              <a:rPr lang="en-US" sz="2200" b="1" smtClean="0"/>
              <a:t> ii.  ‘/predict’  POST </a:t>
            </a:r>
            <a:r>
              <a:rPr lang="en-US" sz="2200" smtClean="0"/>
              <a:t>route which calls predict function  	   	                    and sends the result string to the frontend.</a:t>
            </a:r>
            <a:endParaRPr lang="en-US" sz="2000"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8229600" cy="1143000"/>
          </a:xfrm>
        </p:spPr>
        <p:txBody>
          <a:bodyPr/>
          <a:lstStyle/>
          <a:p>
            <a:r>
              <a:rPr lang="en-US" dirty="0" smtClean="0">
                <a:solidFill>
                  <a:srgbClr val="0070C0"/>
                </a:solidFill>
              </a:rPr>
              <a:t>Stage-3</a:t>
            </a:r>
            <a:endParaRPr lang="en-US" dirty="0">
              <a:solidFill>
                <a:srgbClr val="0070C0"/>
              </a:solidFill>
            </a:endParaRPr>
          </a:p>
        </p:txBody>
      </p:sp>
      <p:sp>
        <p:nvSpPr>
          <p:cNvPr id="5" name="Rounded Rectangle 4"/>
          <p:cNvSpPr/>
          <p:nvPr/>
        </p:nvSpPr>
        <p:spPr>
          <a:xfrm>
            <a:off x="304800" y="5334000"/>
            <a:ext cx="1981200" cy="83515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Making AJAX calls to REST API</a:t>
            </a:r>
            <a:endParaRPr lang="en-US" b="1" dirty="0"/>
          </a:p>
        </p:txBody>
      </p:sp>
      <p:sp>
        <p:nvSpPr>
          <p:cNvPr id="6" name="Rounded Rectangle 5"/>
          <p:cNvSpPr/>
          <p:nvPr/>
        </p:nvSpPr>
        <p:spPr>
          <a:xfrm>
            <a:off x="3581400" y="5334000"/>
            <a:ext cx="2133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Formatting the Result String</a:t>
            </a:r>
            <a:endParaRPr lang="en-US" b="1" dirty="0"/>
          </a:p>
        </p:txBody>
      </p:sp>
      <p:sp>
        <p:nvSpPr>
          <p:cNvPr id="7" name="Rounded Rectangle 6"/>
          <p:cNvSpPr/>
          <p:nvPr/>
        </p:nvSpPr>
        <p:spPr>
          <a:xfrm>
            <a:off x="6934200" y="5334000"/>
            <a:ext cx="1752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Rendering UI elements</a:t>
            </a:r>
            <a:endParaRPr lang="en-US" b="1" dirty="0"/>
          </a:p>
        </p:txBody>
      </p:sp>
      <p:cxnSp>
        <p:nvCxnSpPr>
          <p:cNvPr id="15" name="Straight Arrow Connector 14"/>
          <p:cNvCxnSpPr>
            <a:stCxn id="5" idx="3"/>
            <a:endCxn id="6" idx="1"/>
          </p:cNvCxnSpPr>
          <p:nvPr/>
        </p:nvCxnSpPr>
        <p:spPr>
          <a:xfrm>
            <a:off x="2286000" y="5751576"/>
            <a:ext cx="1295400" cy="15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3"/>
            <a:endCxn id="7" idx="1"/>
          </p:cNvCxnSpPr>
          <p:nvPr/>
        </p:nvCxnSpPr>
        <p:spPr>
          <a:xfrm>
            <a:off x="5715000" y="57531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57200" y="1143000"/>
            <a:ext cx="8458200" cy="3693319"/>
          </a:xfrm>
          <a:prstGeom prst="rect">
            <a:avLst/>
          </a:prstGeom>
          <a:noFill/>
        </p:spPr>
        <p:txBody>
          <a:bodyPr wrap="square" rtlCol="0">
            <a:spAutoFit/>
          </a:bodyPr>
          <a:lstStyle/>
          <a:p>
            <a:endParaRPr lang="en-US" sz="2000" dirty="0" smtClean="0"/>
          </a:p>
          <a:p>
            <a:pPr>
              <a:buFont typeface="Arial" pitchFamily="34" charset="0"/>
              <a:buChar char="•"/>
            </a:pPr>
            <a:r>
              <a:rPr lang="en-US" sz="2200" dirty="0" smtClean="0"/>
              <a:t> Stage </a:t>
            </a:r>
            <a:r>
              <a:rPr lang="en-US" sz="2200" dirty="0"/>
              <a:t>3</a:t>
            </a:r>
            <a:r>
              <a:rPr lang="en-US" sz="2200" dirty="0" smtClean="0"/>
              <a:t> </a:t>
            </a:r>
            <a:r>
              <a:rPr lang="en-US" sz="2200" dirty="0" smtClean="0"/>
              <a:t>is executed as a sequence of </a:t>
            </a:r>
            <a:r>
              <a:rPr lang="en-US" sz="2200" dirty="0" smtClean="0"/>
              <a:t>3 </a:t>
            </a:r>
            <a:r>
              <a:rPr lang="en-US" sz="2200" dirty="0" smtClean="0"/>
              <a:t>pipelines</a:t>
            </a:r>
            <a:r>
              <a:rPr lang="en-US" sz="2000" dirty="0" smtClean="0"/>
              <a:t> </a:t>
            </a:r>
            <a:endParaRPr lang="en-US" sz="2000" dirty="0" smtClean="0"/>
          </a:p>
          <a:p>
            <a:endParaRPr lang="en-US" sz="1200" dirty="0" smtClean="0"/>
          </a:p>
          <a:p>
            <a:r>
              <a:rPr lang="en-US" sz="2200" dirty="0" smtClean="0"/>
              <a:t>     </a:t>
            </a:r>
            <a:r>
              <a:rPr lang="en-US" sz="2200" dirty="0" smtClean="0"/>
              <a:t> </a:t>
            </a:r>
            <a:r>
              <a:rPr lang="en-US" sz="2200" b="1" dirty="0" smtClean="0"/>
              <a:t>Pipeline 1:-</a:t>
            </a:r>
            <a:r>
              <a:rPr lang="en-US" sz="2200" dirty="0" smtClean="0"/>
              <a:t> </a:t>
            </a:r>
            <a:r>
              <a:rPr lang="en-US" sz="2200" dirty="0" smtClean="0"/>
              <a:t>Sending AJAX calls to the backend API to get the result  	  	             for the input HW image.</a:t>
            </a:r>
          </a:p>
          <a:p>
            <a:endParaRPr lang="en-US" sz="1400" dirty="0" smtClean="0"/>
          </a:p>
          <a:p>
            <a:r>
              <a:rPr lang="en-US" sz="2200" dirty="0" smtClean="0"/>
              <a:t>     </a:t>
            </a:r>
            <a:r>
              <a:rPr lang="en-US" sz="2200" dirty="0" smtClean="0"/>
              <a:t> </a:t>
            </a:r>
            <a:r>
              <a:rPr lang="en-US" sz="2200" b="1" dirty="0" smtClean="0"/>
              <a:t>Pipeline 2:- </a:t>
            </a:r>
            <a:r>
              <a:rPr lang="en-US" sz="2200" dirty="0" smtClean="0"/>
              <a:t>The result string will be having the no of votes (out of 20)   	             each possible person has got, the person with more votes          	             will be most prior and possible output.</a:t>
            </a:r>
          </a:p>
          <a:p>
            <a:endParaRPr lang="en-US" sz="400" dirty="0" smtClean="0"/>
          </a:p>
          <a:p>
            <a:r>
              <a:rPr lang="en-US" sz="2200" dirty="0" smtClean="0"/>
              <a:t>      </a:t>
            </a:r>
            <a:r>
              <a:rPr lang="en-US" sz="2200" b="1" dirty="0" smtClean="0"/>
              <a:t>Pipeline 3:- </a:t>
            </a:r>
            <a:r>
              <a:rPr lang="en-US" sz="2200" dirty="0" smtClean="0"/>
              <a:t>Displaying appropriate UI elements using HTML CSS and          	             JavaScript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TotalTime>
  <Words>662</Words>
  <Application>Microsoft Office PowerPoint</Application>
  <PresentationFormat>On-screen Show (4:3)</PresentationFormat>
  <Paragraphs>139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Handwriting Recognition and Writer Identification on text-independent data</vt:lpstr>
      <vt:lpstr>Agenda</vt:lpstr>
      <vt:lpstr>Abstract</vt:lpstr>
      <vt:lpstr>Problem  Formulation</vt:lpstr>
      <vt:lpstr>Design Workflow</vt:lpstr>
      <vt:lpstr>Stage-1</vt:lpstr>
      <vt:lpstr>CNN Model based on AlexNet architecture</vt:lpstr>
      <vt:lpstr>Stage-2</vt:lpstr>
      <vt:lpstr>Stage-3</vt:lpstr>
      <vt:lpstr>Model Analysis</vt:lpstr>
      <vt:lpstr>Slide 11</vt:lpstr>
      <vt:lpstr>Tech Stack</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Handwriting Recognition and Writer Identification on text-independent data</dc:title>
  <dc:creator>LRG</dc:creator>
  <cp:lastModifiedBy>LRG</cp:lastModifiedBy>
  <cp:revision>30</cp:revision>
  <dcterms:created xsi:type="dcterms:W3CDTF">2020-11-23T16:49:54Z</dcterms:created>
  <dcterms:modified xsi:type="dcterms:W3CDTF">2020-11-23T21:49:47Z</dcterms:modified>
</cp:coreProperties>
</file>