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2" r:id="rId7"/>
    <p:sldId id="261" r:id="rId8"/>
    <p:sldId id="264" r:id="rId9"/>
    <p:sldId id="265"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75" autoAdjust="0"/>
  </p:normalViewPr>
  <p:slideViewPr>
    <p:cSldViewPr>
      <p:cViewPr varScale="1">
        <p:scale>
          <a:sx n="52" d="100"/>
          <a:sy n="52" d="100"/>
        </p:scale>
        <p:origin x="-181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4A884B-3962-4033-B38F-5320F696144E}" type="datetimeFigureOut">
              <a:rPr lang="en-US" smtClean="0"/>
              <a:t>3/6/2013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346258-84A0-43C8-9D6E-100E4B07C5D1}" type="slidenum">
              <a:rPr lang="en-US" smtClean="0"/>
              <a:t>‹#›</a:t>
            </a:fld>
            <a:endParaRPr lang="en-US"/>
          </a:p>
        </p:txBody>
      </p:sp>
    </p:spTree>
    <p:extLst>
      <p:ext uri="{BB962C8B-B14F-4D97-AF65-F5344CB8AC3E}">
        <p14:creationId xmlns:p14="http://schemas.microsoft.com/office/powerpoint/2010/main" val="2411148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346258-84A0-43C8-9D6E-100E4B07C5D1}" type="slidenum">
              <a:rPr lang="en-US" smtClean="0"/>
              <a:t>1</a:t>
            </a:fld>
            <a:endParaRPr lang="en-US"/>
          </a:p>
        </p:txBody>
      </p:sp>
    </p:spTree>
    <p:extLst>
      <p:ext uri="{BB962C8B-B14F-4D97-AF65-F5344CB8AC3E}">
        <p14:creationId xmlns:p14="http://schemas.microsoft.com/office/powerpoint/2010/main" val="2482973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1" dirty="0" smtClean="0"/>
              <a:t>Kanban</a:t>
            </a:r>
            <a:r>
              <a:rPr lang="en-US" dirty="0" smtClean="0"/>
              <a:t> is a method for developing software products and processes with an emphasis on just-in-time delivery while not overloading the software developers.</a:t>
            </a:r>
          </a:p>
          <a:p>
            <a:endParaRPr lang="en-US" dirty="0" smtClean="0"/>
          </a:p>
          <a:p>
            <a:pPr marL="171450" indent="-171450">
              <a:buFont typeface="Arial" pitchFamily="34" charset="0"/>
              <a:buChar char="•"/>
            </a:pPr>
            <a:r>
              <a:rPr lang="en-US" dirty="0" smtClean="0"/>
              <a:t>In this approach, the process, from definition of a task to its delivery to the customer, is displayed for participants to see and developers pull work from a queue.</a:t>
            </a:r>
          </a:p>
          <a:p>
            <a:pPr marL="171450" indent="-171450">
              <a:buFont typeface="Arial" pitchFamily="34" charset="0"/>
              <a:buChar char="•"/>
            </a:pPr>
            <a:endParaRPr lang="en-US" dirty="0" smtClean="0"/>
          </a:p>
          <a:p>
            <a:pPr marL="171450" indent="-171450">
              <a:buFont typeface="Arial" pitchFamily="34" charset="0"/>
              <a:buChar char="•"/>
            </a:pPr>
            <a:r>
              <a:rPr lang="en-US" sz="1200" b="0" i="0" kern="1200" dirty="0" smtClean="0">
                <a:solidFill>
                  <a:schemeClr val="tx1"/>
                </a:solidFill>
                <a:effectLst/>
                <a:latin typeface="+mn-lt"/>
                <a:ea typeface="+mn-ea"/>
                <a:cs typeface="+mn-cs"/>
              </a:rPr>
              <a:t>The name 'Kanban' originates from Japanese, and translates roughly as "signboard"</a:t>
            </a:r>
            <a:endParaRPr lang="en-US" dirty="0"/>
          </a:p>
        </p:txBody>
      </p:sp>
      <p:sp>
        <p:nvSpPr>
          <p:cNvPr id="4" name="Slide Number Placeholder 3"/>
          <p:cNvSpPr>
            <a:spLocks noGrp="1"/>
          </p:cNvSpPr>
          <p:nvPr>
            <p:ph type="sldNum" sz="quarter" idx="10"/>
          </p:nvPr>
        </p:nvSpPr>
        <p:spPr/>
        <p:txBody>
          <a:bodyPr/>
          <a:lstStyle/>
          <a:p>
            <a:fld id="{2D346258-84A0-43C8-9D6E-100E4B07C5D1}" type="slidenum">
              <a:rPr lang="en-US" smtClean="0"/>
              <a:t>2</a:t>
            </a:fld>
            <a:endParaRPr lang="en-US"/>
          </a:p>
        </p:txBody>
      </p:sp>
    </p:spTree>
    <p:extLst>
      <p:ext uri="{BB962C8B-B14F-4D97-AF65-F5344CB8AC3E}">
        <p14:creationId xmlns:p14="http://schemas.microsoft.com/office/powerpoint/2010/main" val="3466001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dirty="0" smtClean="0">
                <a:solidFill>
                  <a:schemeClr val="tx1"/>
                </a:solidFill>
                <a:effectLst/>
                <a:latin typeface="+mn-lt"/>
                <a:ea typeface="+mn-ea"/>
                <a:cs typeface="+mn-cs"/>
              </a:rPr>
              <a:t>Kanban</a:t>
            </a:r>
            <a:r>
              <a:rPr lang="en-US" sz="1200" b="0" i="0" kern="1200" dirty="0" smtClean="0">
                <a:solidFill>
                  <a:schemeClr val="tx1"/>
                </a:solidFill>
                <a:effectLst/>
                <a:latin typeface="+mn-lt"/>
                <a:ea typeface="+mn-ea"/>
                <a:cs typeface="+mn-cs"/>
              </a:rPr>
              <a:t> – A visual </a:t>
            </a:r>
            <a:r>
              <a:rPr lang="en-US" sz="1200" b="0" i="0" u="none" strike="noStrike" kern="1200" dirty="0" smtClean="0">
                <a:solidFill>
                  <a:schemeClr val="tx1"/>
                </a:solidFill>
                <a:effectLst/>
                <a:latin typeface="+mn-lt"/>
                <a:ea typeface="+mn-ea"/>
                <a:cs typeface="+mn-cs"/>
              </a:rPr>
              <a:t>process management</a:t>
            </a:r>
            <a:r>
              <a:rPr lang="en-US" sz="1200" b="0" i="0" kern="1200" dirty="0" smtClean="0">
                <a:solidFill>
                  <a:schemeClr val="tx1"/>
                </a:solidFill>
                <a:effectLst/>
                <a:latin typeface="+mn-lt"/>
                <a:ea typeface="+mn-ea"/>
                <a:cs typeface="+mn-cs"/>
              </a:rPr>
              <a:t> system that tells what to produce, when to produce it, and how much to produce.</a:t>
            </a:r>
          </a:p>
          <a:p>
            <a:pPr marL="171450" indent="-171450">
              <a:buFont typeface="Arial" pitchFamily="34" charset="0"/>
              <a:buChar char="•"/>
            </a:pPr>
            <a:endParaRPr lang="en-US" sz="1200" b="0" i="0" kern="1200" dirty="0" smtClean="0">
              <a:solidFill>
                <a:schemeClr val="tx1"/>
              </a:solidFill>
              <a:effectLst/>
              <a:latin typeface="+mn-lt"/>
              <a:ea typeface="+mn-ea"/>
              <a:cs typeface="+mn-cs"/>
            </a:endParaRPr>
          </a:p>
          <a:p>
            <a:pPr marL="171450" indent="-171450">
              <a:buFont typeface="Arial" pitchFamily="34" charset="0"/>
              <a:buChar char="•"/>
            </a:pPr>
            <a:r>
              <a:rPr lang="en-US" sz="1200" b="0" i="0" kern="1200" dirty="0" smtClean="0">
                <a:solidFill>
                  <a:schemeClr val="tx1"/>
                </a:solidFill>
                <a:effectLst/>
                <a:latin typeface="+mn-lt"/>
                <a:ea typeface="+mn-ea"/>
                <a:cs typeface="+mn-cs"/>
              </a:rPr>
              <a:t>The Kanban method – An approach to incremental, evolutionary process change for organizations.</a:t>
            </a:r>
          </a:p>
          <a:p>
            <a:endParaRPr lang="en-US" dirty="0"/>
          </a:p>
        </p:txBody>
      </p:sp>
      <p:sp>
        <p:nvSpPr>
          <p:cNvPr id="4" name="Slide Number Placeholder 3"/>
          <p:cNvSpPr>
            <a:spLocks noGrp="1"/>
          </p:cNvSpPr>
          <p:nvPr>
            <p:ph type="sldNum" sz="quarter" idx="10"/>
          </p:nvPr>
        </p:nvSpPr>
        <p:spPr/>
        <p:txBody>
          <a:bodyPr/>
          <a:lstStyle/>
          <a:p>
            <a:fld id="{2D346258-84A0-43C8-9D6E-100E4B07C5D1}" type="slidenum">
              <a:rPr lang="en-US" smtClean="0"/>
              <a:t>3</a:t>
            </a:fld>
            <a:endParaRPr lang="en-US"/>
          </a:p>
        </p:txBody>
      </p:sp>
    </p:spTree>
    <p:extLst>
      <p:ext uri="{BB962C8B-B14F-4D97-AF65-F5344CB8AC3E}">
        <p14:creationId xmlns:p14="http://schemas.microsoft.com/office/powerpoint/2010/main" val="48758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Start with what you do now</a:t>
            </a:r>
          </a:p>
          <a:p>
            <a:r>
              <a:rPr lang="en-US" dirty="0" smtClean="0"/>
              <a:t>The Kanban method does not prescribe a specific set of roles or process steps. There is no such thing as the Kanban software development process or the Kanban project management method. The Kanban method starts with the roles and processes you have and stimulates continuous, incremental and evolutionary changes to your system.</a:t>
            </a:r>
          </a:p>
          <a:p>
            <a:endParaRPr lang="en-US" dirty="0" smtClean="0"/>
          </a:p>
          <a:p>
            <a:r>
              <a:rPr lang="en-US" b="1" dirty="0" smtClean="0"/>
              <a:t>Agree to pursue incremental, evolutionary change</a:t>
            </a:r>
          </a:p>
          <a:p>
            <a:r>
              <a:rPr lang="en-US" dirty="0" smtClean="0"/>
              <a:t>The organization (or team) must agree that continuous, incremental and evolutionary change is the way to make system improvements and make them stick. Sweeping changes may seem more effective but more often than not fail due to resistance and fear in the organization. The Kanban method encourages continuous small incremental and evolutionary changes to your current system.</a:t>
            </a:r>
          </a:p>
          <a:p>
            <a:endParaRPr lang="en-US" dirty="0" smtClean="0"/>
          </a:p>
          <a:p>
            <a:r>
              <a:rPr lang="en-US" b="1" dirty="0" smtClean="0"/>
              <a:t>Respect the current process, roles, responsibilities &amp; titles</a:t>
            </a:r>
          </a:p>
          <a:p>
            <a:r>
              <a:rPr lang="en-US" dirty="0" smtClean="0"/>
              <a:t>It is likely that the organization currently has some elements that work acceptably and are worth preserving. We must also seek to drive out fear in order to facilitate future change. By agreeing to respect current roles, responsibilities and job titles we eliminate initial fears. This should enable us to gain broader support for our Kanban initiative. Perhaps presenting Kanban against an alternative more sweeping approach that would lead to changes in titles, roles, responsibilities and perhaps the wholesale removal of certain positions will help individuals to realize the benefits.</a:t>
            </a:r>
          </a:p>
          <a:p>
            <a:endParaRPr lang="en-US" dirty="0" smtClean="0"/>
          </a:p>
          <a:p>
            <a:r>
              <a:rPr lang="en-US" b="1" dirty="0" smtClean="0"/>
              <a:t>Leadership at all levels</a:t>
            </a:r>
          </a:p>
          <a:p>
            <a:r>
              <a:rPr lang="en-US" dirty="0" smtClean="0"/>
              <a:t>Acts of leadership at all levels in the organization from individual contributors to senior management should be encouraged.</a:t>
            </a:r>
            <a:endParaRPr lang="en-US" dirty="0"/>
          </a:p>
        </p:txBody>
      </p:sp>
      <p:sp>
        <p:nvSpPr>
          <p:cNvPr id="4" name="Slide Number Placeholder 3"/>
          <p:cNvSpPr>
            <a:spLocks noGrp="1"/>
          </p:cNvSpPr>
          <p:nvPr>
            <p:ph type="sldNum" sz="quarter" idx="10"/>
          </p:nvPr>
        </p:nvSpPr>
        <p:spPr/>
        <p:txBody>
          <a:bodyPr/>
          <a:lstStyle/>
          <a:p>
            <a:fld id="{2D346258-84A0-43C8-9D6E-100E4B07C5D1}" type="slidenum">
              <a:rPr lang="en-US" smtClean="0"/>
              <a:t>4</a:t>
            </a:fld>
            <a:endParaRPr lang="en-US"/>
          </a:p>
        </p:txBody>
      </p:sp>
    </p:spTree>
    <p:extLst>
      <p:ext uri="{BB962C8B-B14F-4D97-AF65-F5344CB8AC3E}">
        <p14:creationId xmlns:p14="http://schemas.microsoft.com/office/powerpoint/2010/main" val="2433301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US" sz="1200" b="1" kern="1200" dirty="0" smtClean="0">
                <a:solidFill>
                  <a:schemeClr val="tx1"/>
                </a:solidFill>
                <a:effectLst/>
                <a:latin typeface="+mn-lt"/>
                <a:ea typeface="+mn-ea"/>
                <a:cs typeface="+mn-cs"/>
              </a:rPr>
              <a:t>Visualize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workflow of knowledge work is inherently invisible. Visualizing the flow of work and making it visible is core to understanding how work proceeds. Without understanding the workflow, making the right changes is harder.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common way to visualize the workflow is to use a card wall with cards and columns. The columns on the card wall representing the different states or steps in the workflow.</a:t>
            </a:r>
          </a:p>
          <a:p>
            <a:endParaRPr lang="en-US" dirty="0" smtClean="0"/>
          </a:p>
          <a:p>
            <a:pPr lvl="0"/>
            <a:r>
              <a:rPr lang="en-US" sz="1200" b="1" kern="1200" dirty="0" smtClean="0">
                <a:solidFill>
                  <a:schemeClr val="tx1"/>
                </a:solidFill>
                <a:effectLst/>
                <a:latin typeface="+mn-lt"/>
                <a:ea typeface="+mn-ea"/>
                <a:cs typeface="+mn-cs"/>
              </a:rPr>
              <a:t>Limit WIP</a:t>
            </a:r>
          </a:p>
          <a:p>
            <a:r>
              <a:rPr lang="en-US" sz="1200" kern="1200" dirty="0" smtClean="0">
                <a:solidFill>
                  <a:schemeClr val="tx1"/>
                </a:solidFill>
                <a:effectLst/>
                <a:latin typeface="+mn-lt"/>
                <a:ea typeface="+mn-ea"/>
                <a:cs typeface="+mn-cs"/>
              </a:rPr>
              <a:t>Limiting work-in-process implies that a pull system is implemented on parts or all of the workflow. The pull system will act as one of the main stimuli for continuous, incremental and evolutionary changes to your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pull system can be implemented as a </a:t>
            </a:r>
            <a:r>
              <a:rPr lang="en-US" sz="1200" kern="1200" dirty="0" err="1" smtClean="0">
                <a:solidFill>
                  <a:schemeClr val="tx1"/>
                </a:solidFill>
                <a:effectLst/>
                <a:latin typeface="+mn-lt"/>
                <a:ea typeface="+mn-ea"/>
                <a:cs typeface="+mn-cs"/>
              </a:rPr>
              <a:t>kanban</a:t>
            </a:r>
            <a:r>
              <a:rPr lang="en-US" sz="1200" kern="1200" dirty="0" smtClean="0">
                <a:solidFill>
                  <a:schemeClr val="tx1"/>
                </a:solidFill>
                <a:effectLst/>
                <a:latin typeface="+mn-lt"/>
                <a:ea typeface="+mn-ea"/>
                <a:cs typeface="+mn-cs"/>
              </a:rPr>
              <a:t> system. The critical elements are that work-in-process at each state in the workflow is limited and that new work is “pulled” into the new information discovery activity when there is available capacity within the local WIP limit.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D346258-84A0-43C8-9D6E-100E4B07C5D1}" type="slidenum">
              <a:rPr lang="en-US" smtClean="0"/>
              <a:t>5</a:t>
            </a:fld>
            <a:endParaRPr lang="en-US"/>
          </a:p>
        </p:txBody>
      </p:sp>
    </p:spTree>
    <p:extLst>
      <p:ext uri="{BB962C8B-B14F-4D97-AF65-F5344CB8AC3E}">
        <p14:creationId xmlns:p14="http://schemas.microsoft.com/office/powerpoint/2010/main" val="3950225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fontAlgn="base"/>
            <a:r>
              <a:rPr lang="en-US" b="1" dirty="0" smtClean="0"/>
              <a:t>To do</a:t>
            </a:r>
            <a:r>
              <a:rPr lang="en-US" dirty="0" smtClean="0"/>
              <a:t> to store and organize things we want to work on.</a:t>
            </a:r>
          </a:p>
          <a:p>
            <a:pPr lvl="1" fontAlgn="base"/>
            <a:endParaRPr lang="en-US" b="1" dirty="0" smtClean="0"/>
          </a:p>
          <a:p>
            <a:pPr lvl="1" fontAlgn="base"/>
            <a:r>
              <a:rPr lang="en-US" b="1" dirty="0" smtClean="0"/>
              <a:t>In progress</a:t>
            </a:r>
            <a:r>
              <a:rPr lang="en-US" dirty="0" smtClean="0"/>
              <a:t> with limit to keep us</a:t>
            </a:r>
            <a:r>
              <a:rPr lang="en-US" baseline="0" dirty="0" smtClean="0"/>
              <a:t> </a:t>
            </a:r>
            <a:r>
              <a:rPr lang="en-US" dirty="0" smtClean="0"/>
              <a:t>from doing too many things at the same time.</a:t>
            </a:r>
          </a:p>
          <a:p>
            <a:pPr lvl="1" fontAlgn="base"/>
            <a:endParaRPr lang="en-US" b="1" dirty="0" smtClean="0"/>
          </a:p>
          <a:p>
            <a:pPr lvl="1" fontAlgn="base"/>
            <a:r>
              <a:rPr lang="en-US" b="1" dirty="0" smtClean="0"/>
              <a:t>Done</a:t>
            </a:r>
            <a:r>
              <a:rPr lang="en-US" dirty="0" smtClean="0"/>
              <a:t> for reference and to track your performance.</a:t>
            </a:r>
          </a:p>
          <a:p>
            <a:endParaRPr lang="en-US" dirty="0"/>
          </a:p>
        </p:txBody>
      </p:sp>
      <p:sp>
        <p:nvSpPr>
          <p:cNvPr id="4" name="Slide Number Placeholder 3"/>
          <p:cNvSpPr>
            <a:spLocks noGrp="1"/>
          </p:cNvSpPr>
          <p:nvPr>
            <p:ph type="sldNum" sz="quarter" idx="10"/>
          </p:nvPr>
        </p:nvSpPr>
        <p:spPr/>
        <p:txBody>
          <a:bodyPr/>
          <a:lstStyle/>
          <a:p>
            <a:fld id="{2D346258-84A0-43C8-9D6E-100E4B07C5D1}" type="slidenum">
              <a:rPr lang="en-US" smtClean="0"/>
              <a:t>6</a:t>
            </a:fld>
            <a:endParaRPr lang="en-US"/>
          </a:p>
        </p:txBody>
      </p:sp>
    </p:spTree>
    <p:extLst>
      <p:ext uri="{BB962C8B-B14F-4D97-AF65-F5344CB8AC3E}">
        <p14:creationId xmlns:p14="http://schemas.microsoft.com/office/powerpoint/2010/main" val="3843569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1" dirty="0" smtClean="0"/>
              <a:t>To do</a:t>
            </a:r>
            <a:endParaRPr lang="en-US" dirty="0" smtClean="0"/>
          </a:p>
          <a:p>
            <a:pPr fontAlgn="base"/>
            <a:r>
              <a:rPr lang="en-US" b="1" dirty="0" smtClean="0"/>
              <a:t>Scheduled</a:t>
            </a:r>
            <a:r>
              <a:rPr lang="en-US" dirty="0" smtClean="0"/>
              <a:t> with three categories:</a:t>
            </a:r>
          </a:p>
          <a:p>
            <a:pPr lvl="1" fontAlgn="base"/>
            <a:r>
              <a:rPr lang="en-US" b="1" dirty="0" smtClean="0"/>
              <a:t>Soon</a:t>
            </a:r>
            <a:r>
              <a:rPr lang="en-US" dirty="0" smtClean="0"/>
              <a:t> - things to do in near future</a:t>
            </a:r>
          </a:p>
          <a:p>
            <a:pPr lvl="1" fontAlgn="base"/>
            <a:r>
              <a:rPr lang="en-US" b="1" dirty="0" smtClean="0"/>
              <a:t>Tomorrow</a:t>
            </a:r>
            <a:r>
              <a:rPr lang="en-US" dirty="0" smtClean="0"/>
              <a:t> - limited number of things scheduled for tomorrow</a:t>
            </a:r>
          </a:p>
          <a:p>
            <a:pPr lvl="1" fontAlgn="base"/>
            <a:r>
              <a:rPr lang="en-US" b="1" dirty="0" smtClean="0"/>
              <a:t>Today</a:t>
            </a:r>
            <a:r>
              <a:rPr lang="en-US" dirty="0" smtClean="0"/>
              <a:t> - things to do today with limit of 7 cards to keep you focused and organized</a:t>
            </a:r>
          </a:p>
          <a:p>
            <a:pPr fontAlgn="base"/>
            <a:r>
              <a:rPr lang="en-US" b="1" dirty="0" smtClean="0"/>
              <a:t>In progress</a:t>
            </a:r>
            <a:r>
              <a:rPr lang="en-US" dirty="0" smtClean="0"/>
              <a:t> with limit to keep you from doing too many things at the same time.</a:t>
            </a:r>
          </a:p>
          <a:p>
            <a:pPr fontAlgn="base"/>
            <a:r>
              <a:rPr lang="en-US" b="1" dirty="0" smtClean="0"/>
              <a:t>Done</a:t>
            </a:r>
            <a:r>
              <a:rPr lang="en-US" dirty="0" smtClean="0"/>
              <a:t> for reference and to track your performance.</a:t>
            </a:r>
            <a:endParaRPr lang="en-US" dirty="0"/>
          </a:p>
        </p:txBody>
      </p:sp>
      <p:sp>
        <p:nvSpPr>
          <p:cNvPr id="4" name="Slide Number Placeholder 3"/>
          <p:cNvSpPr>
            <a:spLocks noGrp="1"/>
          </p:cNvSpPr>
          <p:nvPr>
            <p:ph type="sldNum" sz="quarter" idx="10"/>
          </p:nvPr>
        </p:nvSpPr>
        <p:spPr/>
        <p:txBody>
          <a:bodyPr/>
          <a:lstStyle/>
          <a:p>
            <a:fld id="{2D346258-84A0-43C8-9D6E-100E4B07C5D1}" type="slidenum">
              <a:rPr lang="en-US" smtClean="0"/>
              <a:t>7</a:t>
            </a:fld>
            <a:endParaRPr lang="en-US"/>
          </a:p>
        </p:txBody>
      </p:sp>
    </p:spTree>
    <p:extLst>
      <p:ext uri="{BB962C8B-B14F-4D97-AF65-F5344CB8AC3E}">
        <p14:creationId xmlns:p14="http://schemas.microsoft.com/office/powerpoint/2010/main" val="3140956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To do</a:t>
            </a:r>
            <a:r>
              <a:rPr lang="en-US" sz="1200" b="0" i="0" kern="1200" dirty="0" smtClean="0">
                <a:solidFill>
                  <a:schemeClr val="tx1"/>
                </a:solidFill>
                <a:effectLst/>
                <a:latin typeface="+mn-lt"/>
                <a:ea typeface="+mn-ea"/>
                <a:cs typeface="+mn-cs"/>
              </a:rPr>
              <a:t> with three categories:</a:t>
            </a:r>
          </a:p>
          <a:p>
            <a:pPr lvl="1" fontAlgn="base"/>
            <a:r>
              <a:rPr lang="en-US" sz="1200" b="1" i="0" kern="1200" dirty="0" smtClean="0">
                <a:solidFill>
                  <a:schemeClr val="tx1"/>
                </a:solidFill>
                <a:effectLst/>
                <a:latin typeface="+mn-lt"/>
                <a:ea typeface="+mn-ea"/>
                <a:cs typeface="+mn-cs"/>
              </a:rPr>
              <a:t>Backlog</a:t>
            </a:r>
            <a:r>
              <a:rPr lang="en-US" sz="1200" b="0" i="0" kern="1200" dirty="0" smtClean="0">
                <a:solidFill>
                  <a:schemeClr val="tx1"/>
                </a:solidFill>
                <a:effectLst/>
                <a:latin typeface="+mn-lt"/>
                <a:ea typeface="+mn-ea"/>
                <a:cs typeface="+mn-cs"/>
              </a:rPr>
              <a:t> - things to do at some time in future</a:t>
            </a:r>
          </a:p>
          <a:p>
            <a:pPr lvl="1" fontAlgn="base"/>
            <a:r>
              <a:rPr lang="en-US" sz="1200" b="1" i="0" kern="1200" dirty="0" smtClean="0">
                <a:solidFill>
                  <a:schemeClr val="tx1"/>
                </a:solidFill>
                <a:effectLst/>
                <a:latin typeface="+mn-lt"/>
                <a:ea typeface="+mn-ea"/>
                <a:cs typeface="+mn-cs"/>
              </a:rPr>
              <a:t>Waiting</a:t>
            </a:r>
            <a:r>
              <a:rPr lang="en-US" sz="1200" b="0" i="0" kern="1200" dirty="0" smtClean="0">
                <a:solidFill>
                  <a:schemeClr val="tx1"/>
                </a:solidFill>
                <a:effectLst/>
                <a:latin typeface="+mn-lt"/>
                <a:ea typeface="+mn-ea"/>
                <a:cs typeface="+mn-cs"/>
              </a:rPr>
              <a:t> - limited number of selected tasks waiting for some event to happen (i.e. approval)</a:t>
            </a:r>
          </a:p>
          <a:p>
            <a:pPr lvl="1" fontAlgn="base"/>
            <a:r>
              <a:rPr lang="en-US" sz="1200" b="1" i="0" kern="1200" dirty="0" smtClean="0">
                <a:solidFill>
                  <a:schemeClr val="tx1"/>
                </a:solidFill>
                <a:effectLst/>
                <a:latin typeface="+mn-lt"/>
                <a:ea typeface="+mn-ea"/>
                <a:cs typeface="+mn-cs"/>
              </a:rPr>
              <a:t>Ready</a:t>
            </a:r>
            <a:r>
              <a:rPr lang="en-US" sz="1200" b="0" i="0" kern="1200" dirty="0" smtClean="0">
                <a:solidFill>
                  <a:schemeClr val="tx1"/>
                </a:solidFill>
                <a:effectLst/>
                <a:latin typeface="+mn-lt"/>
                <a:ea typeface="+mn-ea"/>
                <a:cs typeface="+mn-cs"/>
              </a:rPr>
              <a:t> - things ready to start working on</a:t>
            </a:r>
          </a:p>
          <a:p>
            <a:pPr fontAlgn="base"/>
            <a:r>
              <a:rPr lang="en-US" sz="1200" b="1" i="0" kern="1200" dirty="0" smtClean="0">
                <a:solidFill>
                  <a:schemeClr val="tx1"/>
                </a:solidFill>
                <a:effectLst/>
                <a:latin typeface="+mn-lt"/>
                <a:ea typeface="+mn-ea"/>
                <a:cs typeface="+mn-cs"/>
              </a:rPr>
              <a:t>In progress</a:t>
            </a:r>
            <a:r>
              <a:rPr lang="en-US" sz="1200" b="0" i="0" kern="1200" dirty="0" smtClean="0">
                <a:solidFill>
                  <a:schemeClr val="tx1"/>
                </a:solidFill>
                <a:effectLst/>
                <a:latin typeface="+mn-lt"/>
                <a:ea typeface="+mn-ea"/>
                <a:cs typeface="+mn-cs"/>
              </a:rPr>
              <a:t> with limit to keep you from doing too many things at the same time.</a:t>
            </a:r>
          </a:p>
          <a:p>
            <a:pPr fontAlgn="base"/>
            <a:r>
              <a:rPr lang="en-US" sz="1200" b="1" i="0" kern="1200" dirty="0" smtClean="0">
                <a:solidFill>
                  <a:schemeClr val="tx1"/>
                </a:solidFill>
                <a:effectLst/>
                <a:latin typeface="+mn-lt"/>
                <a:ea typeface="+mn-ea"/>
                <a:cs typeface="+mn-cs"/>
              </a:rPr>
              <a:t>Done</a:t>
            </a:r>
            <a:r>
              <a:rPr lang="en-US" sz="1200" b="0" i="0" kern="1200" dirty="0" smtClean="0">
                <a:solidFill>
                  <a:schemeClr val="tx1"/>
                </a:solidFill>
                <a:effectLst/>
                <a:latin typeface="+mn-lt"/>
                <a:ea typeface="+mn-ea"/>
                <a:cs typeface="+mn-cs"/>
              </a:rPr>
              <a:t> for reference and to track your performance.</a:t>
            </a:r>
          </a:p>
          <a:p>
            <a:endParaRPr lang="en-US" dirty="0"/>
          </a:p>
        </p:txBody>
      </p:sp>
      <p:sp>
        <p:nvSpPr>
          <p:cNvPr id="4" name="Slide Number Placeholder 3"/>
          <p:cNvSpPr>
            <a:spLocks noGrp="1"/>
          </p:cNvSpPr>
          <p:nvPr>
            <p:ph type="sldNum" sz="quarter" idx="10"/>
          </p:nvPr>
        </p:nvSpPr>
        <p:spPr/>
        <p:txBody>
          <a:bodyPr/>
          <a:lstStyle/>
          <a:p>
            <a:fld id="{2D346258-84A0-43C8-9D6E-100E4B07C5D1}" type="slidenum">
              <a:rPr lang="en-US" smtClean="0"/>
              <a:t>8</a:t>
            </a:fld>
            <a:endParaRPr lang="en-US"/>
          </a:p>
        </p:txBody>
      </p:sp>
    </p:spTree>
    <p:extLst>
      <p:ext uri="{BB962C8B-B14F-4D97-AF65-F5344CB8AC3E}">
        <p14:creationId xmlns:p14="http://schemas.microsoft.com/office/powerpoint/2010/main" val="217900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In the Agile development visualization shown in Figure 5, no "handoffs" can be seen. One Kanban card is a counterpart of one task, and written on it are information such as: task id, task name, estimate of time, and person's name who signed up to the task. The task has a status, either "</a:t>
            </a:r>
            <a:r>
              <a:rPr lang="en-US" sz="1200" b="0" i="0" kern="1200" dirty="0" err="1" smtClean="0">
                <a:solidFill>
                  <a:schemeClr val="tx1"/>
                </a:solidFill>
                <a:effectLst/>
                <a:latin typeface="+mn-lt"/>
                <a:ea typeface="+mn-ea"/>
                <a:cs typeface="+mn-cs"/>
              </a:rPr>
              <a:t>ToDo</a:t>
            </a:r>
            <a:r>
              <a:rPr lang="en-US" sz="1200" b="0" i="0" kern="1200" dirty="0" smtClean="0">
                <a:solidFill>
                  <a:schemeClr val="tx1"/>
                </a:solidFill>
                <a:effectLst/>
                <a:latin typeface="+mn-lt"/>
                <a:ea typeface="+mn-ea"/>
                <a:cs typeface="+mn-cs"/>
              </a:rPr>
              <a:t>", "Doing" or "Done", and is shared by the team. The Agile development approach values working together, and tends to reduce handoffs within the team. </a:t>
            </a:r>
            <a:r>
              <a:rPr lang="en-US" sz="1200" b="0" i="0" kern="1200" smtClean="0">
                <a:solidFill>
                  <a:schemeClr val="tx1"/>
                </a:solidFill>
                <a:effectLst/>
                <a:latin typeface="+mn-lt"/>
                <a:ea typeface="+mn-ea"/>
                <a:cs typeface="+mn-cs"/>
              </a:rPr>
              <a:t>I call this an "Agile Kanban".</a:t>
            </a:r>
            <a:endParaRPr lang="en-US"/>
          </a:p>
        </p:txBody>
      </p:sp>
      <p:sp>
        <p:nvSpPr>
          <p:cNvPr id="4" name="Slide Number Placeholder 3"/>
          <p:cNvSpPr>
            <a:spLocks noGrp="1"/>
          </p:cNvSpPr>
          <p:nvPr>
            <p:ph type="sldNum" sz="quarter" idx="10"/>
          </p:nvPr>
        </p:nvSpPr>
        <p:spPr/>
        <p:txBody>
          <a:bodyPr/>
          <a:lstStyle/>
          <a:p>
            <a:fld id="{2D346258-84A0-43C8-9D6E-100E4B07C5D1}" type="slidenum">
              <a:rPr lang="en-US" smtClean="0"/>
              <a:t>9</a:t>
            </a:fld>
            <a:endParaRPr lang="en-US"/>
          </a:p>
        </p:txBody>
      </p:sp>
    </p:spTree>
    <p:extLst>
      <p:ext uri="{BB962C8B-B14F-4D97-AF65-F5344CB8AC3E}">
        <p14:creationId xmlns:p14="http://schemas.microsoft.com/office/powerpoint/2010/main" val="3797698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F2FCCE-36DE-4BCC-AB9B-82943D8FCC30}" type="datetimeFigureOut">
              <a:rPr lang="en-US" smtClean="0"/>
              <a:t>3/6/2013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374BC-11E0-4C53-A47E-EF582E848E14}" type="slidenum">
              <a:rPr lang="en-US" smtClean="0"/>
              <a:t>‹#›</a:t>
            </a:fld>
            <a:endParaRPr lang="en-US"/>
          </a:p>
        </p:txBody>
      </p:sp>
    </p:spTree>
    <p:extLst>
      <p:ext uri="{BB962C8B-B14F-4D97-AF65-F5344CB8AC3E}">
        <p14:creationId xmlns:p14="http://schemas.microsoft.com/office/powerpoint/2010/main" val="238633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F2FCCE-36DE-4BCC-AB9B-82943D8FCC30}" type="datetimeFigureOut">
              <a:rPr lang="en-US" smtClean="0"/>
              <a:t>3/6/2013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374BC-11E0-4C53-A47E-EF582E848E14}" type="slidenum">
              <a:rPr lang="en-US" smtClean="0"/>
              <a:t>‹#›</a:t>
            </a:fld>
            <a:endParaRPr lang="en-US"/>
          </a:p>
        </p:txBody>
      </p:sp>
    </p:spTree>
    <p:extLst>
      <p:ext uri="{BB962C8B-B14F-4D97-AF65-F5344CB8AC3E}">
        <p14:creationId xmlns:p14="http://schemas.microsoft.com/office/powerpoint/2010/main" val="3372801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F2FCCE-36DE-4BCC-AB9B-82943D8FCC30}" type="datetimeFigureOut">
              <a:rPr lang="en-US" smtClean="0"/>
              <a:t>3/6/2013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374BC-11E0-4C53-A47E-EF582E848E14}" type="slidenum">
              <a:rPr lang="en-US" smtClean="0"/>
              <a:t>‹#›</a:t>
            </a:fld>
            <a:endParaRPr lang="en-US"/>
          </a:p>
        </p:txBody>
      </p:sp>
    </p:spTree>
    <p:extLst>
      <p:ext uri="{BB962C8B-B14F-4D97-AF65-F5344CB8AC3E}">
        <p14:creationId xmlns:p14="http://schemas.microsoft.com/office/powerpoint/2010/main" val="1513104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F2FCCE-36DE-4BCC-AB9B-82943D8FCC30}" type="datetimeFigureOut">
              <a:rPr lang="en-US" smtClean="0"/>
              <a:t>3/6/2013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374BC-11E0-4C53-A47E-EF582E848E14}" type="slidenum">
              <a:rPr lang="en-US" smtClean="0"/>
              <a:t>‹#›</a:t>
            </a:fld>
            <a:endParaRPr lang="en-US"/>
          </a:p>
        </p:txBody>
      </p:sp>
    </p:spTree>
    <p:extLst>
      <p:ext uri="{BB962C8B-B14F-4D97-AF65-F5344CB8AC3E}">
        <p14:creationId xmlns:p14="http://schemas.microsoft.com/office/powerpoint/2010/main" val="1231067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F2FCCE-36DE-4BCC-AB9B-82943D8FCC30}" type="datetimeFigureOut">
              <a:rPr lang="en-US" smtClean="0"/>
              <a:t>3/6/2013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374BC-11E0-4C53-A47E-EF582E848E14}" type="slidenum">
              <a:rPr lang="en-US" smtClean="0"/>
              <a:t>‹#›</a:t>
            </a:fld>
            <a:endParaRPr lang="en-US"/>
          </a:p>
        </p:txBody>
      </p:sp>
    </p:spTree>
    <p:extLst>
      <p:ext uri="{BB962C8B-B14F-4D97-AF65-F5344CB8AC3E}">
        <p14:creationId xmlns:p14="http://schemas.microsoft.com/office/powerpoint/2010/main" val="3257715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F2FCCE-36DE-4BCC-AB9B-82943D8FCC30}" type="datetimeFigureOut">
              <a:rPr lang="en-US" smtClean="0"/>
              <a:t>3/6/2013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374BC-11E0-4C53-A47E-EF582E848E14}" type="slidenum">
              <a:rPr lang="en-US" smtClean="0"/>
              <a:t>‹#›</a:t>
            </a:fld>
            <a:endParaRPr lang="en-US"/>
          </a:p>
        </p:txBody>
      </p:sp>
    </p:spTree>
    <p:extLst>
      <p:ext uri="{BB962C8B-B14F-4D97-AF65-F5344CB8AC3E}">
        <p14:creationId xmlns:p14="http://schemas.microsoft.com/office/powerpoint/2010/main" val="117048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F2FCCE-36DE-4BCC-AB9B-82943D8FCC30}" type="datetimeFigureOut">
              <a:rPr lang="en-US" smtClean="0"/>
              <a:t>3/6/2013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4374BC-11E0-4C53-A47E-EF582E848E14}" type="slidenum">
              <a:rPr lang="en-US" smtClean="0"/>
              <a:t>‹#›</a:t>
            </a:fld>
            <a:endParaRPr lang="en-US"/>
          </a:p>
        </p:txBody>
      </p:sp>
    </p:spTree>
    <p:extLst>
      <p:ext uri="{BB962C8B-B14F-4D97-AF65-F5344CB8AC3E}">
        <p14:creationId xmlns:p14="http://schemas.microsoft.com/office/powerpoint/2010/main" val="220085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F2FCCE-36DE-4BCC-AB9B-82943D8FCC30}" type="datetimeFigureOut">
              <a:rPr lang="en-US" smtClean="0"/>
              <a:t>3/6/2013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4374BC-11E0-4C53-A47E-EF582E848E14}" type="slidenum">
              <a:rPr lang="en-US" smtClean="0"/>
              <a:t>‹#›</a:t>
            </a:fld>
            <a:endParaRPr lang="en-US"/>
          </a:p>
        </p:txBody>
      </p:sp>
    </p:spTree>
    <p:extLst>
      <p:ext uri="{BB962C8B-B14F-4D97-AF65-F5344CB8AC3E}">
        <p14:creationId xmlns:p14="http://schemas.microsoft.com/office/powerpoint/2010/main" val="12155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2FCCE-36DE-4BCC-AB9B-82943D8FCC30}" type="datetimeFigureOut">
              <a:rPr lang="en-US" smtClean="0"/>
              <a:t>3/6/2013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4374BC-11E0-4C53-A47E-EF582E848E14}" type="slidenum">
              <a:rPr lang="en-US" smtClean="0"/>
              <a:t>‹#›</a:t>
            </a:fld>
            <a:endParaRPr lang="en-US"/>
          </a:p>
        </p:txBody>
      </p:sp>
    </p:spTree>
    <p:extLst>
      <p:ext uri="{BB962C8B-B14F-4D97-AF65-F5344CB8AC3E}">
        <p14:creationId xmlns:p14="http://schemas.microsoft.com/office/powerpoint/2010/main" val="2074050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2FCCE-36DE-4BCC-AB9B-82943D8FCC30}" type="datetimeFigureOut">
              <a:rPr lang="en-US" smtClean="0"/>
              <a:t>3/6/2013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374BC-11E0-4C53-A47E-EF582E848E14}" type="slidenum">
              <a:rPr lang="en-US" smtClean="0"/>
              <a:t>‹#›</a:t>
            </a:fld>
            <a:endParaRPr lang="en-US"/>
          </a:p>
        </p:txBody>
      </p:sp>
    </p:spTree>
    <p:extLst>
      <p:ext uri="{BB962C8B-B14F-4D97-AF65-F5344CB8AC3E}">
        <p14:creationId xmlns:p14="http://schemas.microsoft.com/office/powerpoint/2010/main" val="87504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2FCCE-36DE-4BCC-AB9B-82943D8FCC30}" type="datetimeFigureOut">
              <a:rPr lang="en-US" smtClean="0"/>
              <a:t>3/6/2013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374BC-11E0-4C53-A47E-EF582E848E14}" type="slidenum">
              <a:rPr lang="en-US" smtClean="0"/>
              <a:t>‹#›</a:t>
            </a:fld>
            <a:endParaRPr lang="en-US"/>
          </a:p>
        </p:txBody>
      </p:sp>
    </p:spTree>
    <p:extLst>
      <p:ext uri="{BB962C8B-B14F-4D97-AF65-F5344CB8AC3E}">
        <p14:creationId xmlns:p14="http://schemas.microsoft.com/office/powerpoint/2010/main" val="3010044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2FCCE-36DE-4BCC-AB9B-82943D8FCC30}" type="datetimeFigureOut">
              <a:rPr lang="en-US" smtClean="0"/>
              <a:t>3/6/2013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374BC-11E0-4C53-A47E-EF582E848E14}" type="slidenum">
              <a:rPr lang="en-US" smtClean="0"/>
              <a:t>‹#›</a:t>
            </a:fld>
            <a:endParaRPr lang="en-US"/>
          </a:p>
        </p:txBody>
      </p:sp>
    </p:spTree>
    <p:extLst>
      <p:ext uri="{BB962C8B-B14F-4D97-AF65-F5344CB8AC3E}">
        <p14:creationId xmlns:p14="http://schemas.microsoft.com/office/powerpoint/2010/main" val="2215206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kanbantool.com/kanban-examples" TargetMode="External"/><Relationship Id="rId2" Type="http://schemas.openxmlformats.org/officeDocument/2006/relationships/hyperlink" Target="http://en.wikipedia.org/wiki/Kanban_(development)" TargetMode="External"/><Relationship Id="rId1" Type="http://schemas.openxmlformats.org/officeDocument/2006/relationships/slideLayout" Target="../slideLayouts/slideLayout2.xml"/><Relationship Id="rId5" Type="http://schemas.openxmlformats.org/officeDocument/2006/relationships/hyperlink" Target="http://www.kanbanblog.com/explained/index.html" TargetMode="External"/><Relationship Id="rId4" Type="http://schemas.openxmlformats.org/officeDocument/2006/relationships/hyperlink" Target="http://www.infoq.com/articles/hiranabe-lean-agile-kanba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Kanban</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Members:</a:t>
            </a:r>
          </a:p>
          <a:p>
            <a:r>
              <a:rPr lang="en-US" dirty="0" smtClean="0"/>
              <a:t>Ashish Tamrakar</a:t>
            </a:r>
          </a:p>
          <a:p>
            <a:r>
              <a:rPr lang="en-US" dirty="0" err="1" smtClean="0"/>
              <a:t>Ojash</a:t>
            </a:r>
            <a:r>
              <a:rPr lang="en-US" dirty="0" smtClean="0"/>
              <a:t> </a:t>
            </a:r>
            <a:r>
              <a:rPr lang="en-US" dirty="0" err="1" smtClean="0"/>
              <a:t>Dahal</a:t>
            </a:r>
            <a:endParaRPr lang="en-US" dirty="0" smtClean="0"/>
          </a:p>
          <a:p>
            <a:r>
              <a:rPr lang="en-US" dirty="0" smtClean="0"/>
              <a:t>Shiv Kumar Shah</a:t>
            </a:r>
          </a:p>
        </p:txBody>
      </p:sp>
    </p:spTree>
    <p:extLst>
      <p:ext uri="{BB962C8B-B14F-4D97-AF65-F5344CB8AC3E}">
        <p14:creationId xmlns:p14="http://schemas.microsoft.com/office/powerpoint/2010/main" val="309999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http://en.wikipedia.org/wiki/Kanban_(development</a:t>
            </a:r>
            <a:r>
              <a:rPr lang="en-US" dirty="0" smtClean="0">
                <a:hlinkClick r:id="rId2"/>
              </a:rPr>
              <a:t>)</a:t>
            </a:r>
            <a:endParaRPr lang="en-US" dirty="0" smtClean="0"/>
          </a:p>
          <a:p>
            <a:r>
              <a:rPr lang="en-US" dirty="0">
                <a:hlinkClick r:id="rId3"/>
              </a:rPr>
              <a:t>http://</a:t>
            </a:r>
            <a:r>
              <a:rPr lang="en-US" dirty="0" smtClean="0">
                <a:hlinkClick r:id="rId3"/>
              </a:rPr>
              <a:t>kanbantool.com/kanban-examples</a:t>
            </a:r>
            <a:endParaRPr lang="en-US" dirty="0" smtClean="0"/>
          </a:p>
          <a:p>
            <a:r>
              <a:rPr lang="en-US" dirty="0">
                <a:hlinkClick r:id="rId4"/>
              </a:rPr>
              <a:t>http://</a:t>
            </a:r>
            <a:r>
              <a:rPr lang="en-US" dirty="0" smtClean="0">
                <a:hlinkClick r:id="rId4"/>
              </a:rPr>
              <a:t>www.infoq.com/articles/hiranabe-lean-agile-kanban</a:t>
            </a:r>
            <a:endParaRPr lang="en-US" dirty="0" smtClean="0"/>
          </a:p>
          <a:p>
            <a:r>
              <a:rPr lang="en-US" dirty="0">
                <a:hlinkClick r:id="rId5"/>
              </a:rPr>
              <a:t>http://</a:t>
            </a:r>
            <a:r>
              <a:rPr lang="en-US" dirty="0" smtClean="0">
                <a:hlinkClick r:id="rId5"/>
              </a:rPr>
              <a:t>www.kanbanblog.com/explained/index.html</a:t>
            </a:r>
            <a:endParaRPr lang="en-US" dirty="0" smtClean="0"/>
          </a:p>
          <a:p>
            <a:endParaRPr lang="en-US" dirty="0"/>
          </a:p>
        </p:txBody>
      </p:sp>
    </p:spTree>
    <p:extLst>
      <p:ext uri="{BB962C8B-B14F-4D97-AF65-F5344CB8AC3E}">
        <p14:creationId xmlns:p14="http://schemas.microsoft.com/office/powerpoint/2010/main" val="3827929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As per </a:t>
            </a:r>
            <a:r>
              <a:rPr lang="en-US" dirty="0" err="1" smtClean="0"/>
              <a:t>wikipedia</a:t>
            </a:r>
            <a:r>
              <a:rPr lang="en-US" dirty="0" smtClean="0"/>
              <a:t>,</a:t>
            </a:r>
            <a:br>
              <a:rPr lang="en-US" dirty="0" smtClean="0"/>
            </a:br>
            <a:r>
              <a:rPr lang="en-US" dirty="0" smtClean="0"/>
              <a:t>“</a:t>
            </a:r>
            <a:r>
              <a:rPr lang="en-US" b="1" dirty="0"/>
              <a:t>Kanban</a:t>
            </a:r>
            <a:r>
              <a:rPr lang="en-US" dirty="0"/>
              <a:t> is a method for developing software products and processes with an emphasis on just-in-time delivery while not overloading the software </a:t>
            </a:r>
            <a:r>
              <a:rPr lang="en-US" dirty="0" smtClean="0"/>
              <a:t>developers”</a:t>
            </a:r>
          </a:p>
          <a:p>
            <a:pPr marL="0" indent="0">
              <a:buNone/>
            </a:pPr>
            <a:endParaRPr lang="en-US" dirty="0" smtClean="0"/>
          </a:p>
          <a:p>
            <a:r>
              <a:rPr lang="en-US" dirty="0"/>
              <a:t>The name 'Kanban' originates from Japanese, and translates roughly as "</a:t>
            </a:r>
            <a:r>
              <a:rPr lang="en-US" dirty="0" smtClean="0"/>
              <a:t>signboard“</a:t>
            </a:r>
          </a:p>
          <a:p>
            <a:endParaRPr lang="en-US" dirty="0" smtClean="0"/>
          </a:p>
        </p:txBody>
      </p:sp>
    </p:spTree>
    <p:extLst>
      <p:ext uri="{BB962C8B-B14F-4D97-AF65-F5344CB8AC3E}">
        <p14:creationId xmlns:p14="http://schemas.microsoft.com/office/powerpoint/2010/main" val="4073510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Kanban - Introduction</a:t>
            </a:r>
            <a:endParaRPr lang="en-US" dirty="0"/>
          </a:p>
        </p:txBody>
      </p:sp>
      <p:sp>
        <p:nvSpPr>
          <p:cNvPr id="3" name="Content Placeholder 2"/>
          <p:cNvSpPr>
            <a:spLocks noGrp="1"/>
          </p:cNvSpPr>
          <p:nvPr>
            <p:ph idx="1"/>
          </p:nvPr>
        </p:nvSpPr>
        <p:spPr/>
        <p:txBody>
          <a:bodyPr>
            <a:normAutofit/>
          </a:bodyPr>
          <a:lstStyle/>
          <a:p>
            <a:r>
              <a:rPr lang="en-US" dirty="0" smtClean="0"/>
              <a:t>Kanban:</a:t>
            </a:r>
          </a:p>
          <a:p>
            <a:pPr lvl="1"/>
            <a:r>
              <a:rPr lang="en-US" dirty="0" smtClean="0"/>
              <a:t>A visual process management system</a:t>
            </a:r>
          </a:p>
          <a:p>
            <a:pPr lvl="2"/>
            <a:r>
              <a:rPr lang="en-US" dirty="0" smtClean="0"/>
              <a:t>What to do</a:t>
            </a:r>
          </a:p>
          <a:p>
            <a:pPr lvl="2"/>
            <a:r>
              <a:rPr lang="en-US" dirty="0" smtClean="0"/>
              <a:t>When to do</a:t>
            </a:r>
          </a:p>
          <a:p>
            <a:pPr lvl="2"/>
            <a:r>
              <a:rPr lang="en-US" dirty="0" smtClean="0"/>
              <a:t>How much to do</a:t>
            </a:r>
          </a:p>
          <a:p>
            <a:r>
              <a:rPr lang="en-US" dirty="0" smtClean="0"/>
              <a:t>Kanban Method:</a:t>
            </a:r>
          </a:p>
          <a:p>
            <a:pPr lvl="1"/>
            <a:r>
              <a:rPr lang="en-US" dirty="0"/>
              <a:t>An approach to incremental, evolutionary process change for </a:t>
            </a:r>
            <a:r>
              <a:rPr lang="en-US" dirty="0" smtClean="0"/>
              <a:t>organizations</a:t>
            </a:r>
          </a:p>
          <a:p>
            <a:pPr lvl="1"/>
            <a:r>
              <a:rPr lang="en-US" dirty="0" smtClean="0"/>
              <a:t>Formulated by David J. Anderson</a:t>
            </a:r>
            <a:endParaRPr lang="en-US" dirty="0"/>
          </a:p>
        </p:txBody>
      </p:sp>
    </p:spTree>
    <p:extLst>
      <p:ext uri="{BB962C8B-B14F-4D97-AF65-F5344CB8AC3E}">
        <p14:creationId xmlns:p14="http://schemas.microsoft.com/office/powerpoint/2010/main" val="566970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Kanban Method Principles</a:t>
            </a:r>
            <a:endParaRPr lang="en-US" dirty="0"/>
          </a:p>
        </p:txBody>
      </p:sp>
      <p:sp>
        <p:nvSpPr>
          <p:cNvPr id="3" name="Content Placeholder 2"/>
          <p:cNvSpPr>
            <a:spLocks noGrp="1"/>
          </p:cNvSpPr>
          <p:nvPr>
            <p:ph idx="1"/>
          </p:nvPr>
        </p:nvSpPr>
        <p:spPr/>
        <p:txBody>
          <a:bodyPr/>
          <a:lstStyle/>
          <a:p>
            <a:r>
              <a:rPr lang="en-US" dirty="0" smtClean="0"/>
              <a:t>Start with what you do now</a:t>
            </a:r>
          </a:p>
          <a:p>
            <a:r>
              <a:rPr lang="en-US" dirty="0" smtClean="0"/>
              <a:t>Agree to pursue incremental, evolutionary change</a:t>
            </a:r>
          </a:p>
          <a:p>
            <a:r>
              <a:rPr lang="en-US" dirty="0" smtClean="0"/>
              <a:t>Respect the current process, roles, responsibilities &amp; titles</a:t>
            </a:r>
          </a:p>
          <a:p>
            <a:r>
              <a:rPr lang="en-US" dirty="0" smtClean="0"/>
              <a:t>Leadership at all levels</a:t>
            </a:r>
          </a:p>
          <a:p>
            <a:endParaRPr lang="en-US" b="1" dirty="0" smtClean="0"/>
          </a:p>
          <a:p>
            <a:endParaRPr lang="en-US" b="1" dirty="0" smtClean="0"/>
          </a:p>
          <a:p>
            <a:pPr marL="0" indent="0">
              <a:buNone/>
            </a:pPr>
            <a:endParaRPr lang="en-US" dirty="0"/>
          </a:p>
        </p:txBody>
      </p:sp>
    </p:spTree>
    <p:extLst>
      <p:ext uri="{BB962C8B-B14F-4D97-AF65-F5344CB8AC3E}">
        <p14:creationId xmlns:p14="http://schemas.microsoft.com/office/powerpoint/2010/main" val="905811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Kanban??</a:t>
            </a:r>
            <a:endParaRPr lang="en-US" dirty="0"/>
          </a:p>
        </p:txBody>
      </p:sp>
      <p:sp>
        <p:nvSpPr>
          <p:cNvPr id="3" name="Content Placeholder 2"/>
          <p:cNvSpPr>
            <a:spLocks noGrp="1"/>
          </p:cNvSpPr>
          <p:nvPr>
            <p:ph idx="1"/>
          </p:nvPr>
        </p:nvSpPr>
        <p:spPr/>
        <p:txBody>
          <a:bodyPr/>
          <a:lstStyle/>
          <a:p>
            <a:pPr fontAlgn="base"/>
            <a:r>
              <a:rPr lang="en-US" dirty="0" smtClean="0"/>
              <a:t>There are just three Kanban rules:</a:t>
            </a:r>
          </a:p>
          <a:p>
            <a:pPr lvl="1" fontAlgn="base"/>
            <a:r>
              <a:rPr lang="en-US" dirty="0" smtClean="0"/>
              <a:t>Visualize Workflow</a:t>
            </a:r>
            <a:endParaRPr lang="en-US" dirty="0"/>
          </a:p>
          <a:p>
            <a:pPr lvl="1" fontAlgn="base"/>
            <a:r>
              <a:rPr lang="en-US" dirty="0" smtClean="0"/>
              <a:t>Limit </a:t>
            </a:r>
            <a:r>
              <a:rPr lang="en-US" dirty="0"/>
              <a:t>WIP </a:t>
            </a:r>
            <a:r>
              <a:rPr lang="en-US" dirty="0" smtClean="0"/>
              <a:t>(Work In Progress)</a:t>
            </a:r>
            <a:endParaRPr lang="en-US" dirty="0"/>
          </a:p>
          <a:p>
            <a:pPr lvl="1" fontAlgn="base"/>
            <a:r>
              <a:rPr lang="en-US" dirty="0" smtClean="0"/>
              <a:t>Analyze </a:t>
            </a:r>
            <a:r>
              <a:rPr lang="en-US" dirty="0"/>
              <a:t>and </a:t>
            </a:r>
            <a:r>
              <a:rPr lang="en-US" dirty="0" smtClean="0"/>
              <a:t>Improve the </a:t>
            </a:r>
            <a:r>
              <a:rPr lang="en-US" dirty="0"/>
              <a:t>process</a:t>
            </a:r>
          </a:p>
          <a:p>
            <a:endParaRPr lang="en-US" dirty="0"/>
          </a:p>
        </p:txBody>
      </p:sp>
    </p:spTree>
    <p:extLst>
      <p:ext uri="{BB962C8B-B14F-4D97-AF65-F5344CB8AC3E}">
        <p14:creationId xmlns:p14="http://schemas.microsoft.com/office/powerpoint/2010/main" val="93008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Kanban Example</a:t>
            </a:r>
            <a:endParaRPr lang="en-US" dirty="0"/>
          </a:p>
        </p:txBody>
      </p:sp>
      <p:sp>
        <p:nvSpPr>
          <p:cNvPr id="3" name="Content Placeholder 2"/>
          <p:cNvSpPr>
            <a:spLocks noGrp="1"/>
          </p:cNvSpPr>
          <p:nvPr>
            <p:ph idx="1"/>
          </p:nvPr>
        </p:nvSpPr>
        <p:spPr>
          <a:xfrm>
            <a:off x="497394" y="2682557"/>
            <a:ext cx="8229600" cy="3794443"/>
          </a:xfrm>
        </p:spPr>
        <p:txBody>
          <a:bodyPr/>
          <a:lstStyle/>
          <a:p>
            <a:r>
              <a:rPr lang="en-US" dirty="0"/>
              <a:t>very basic workflow</a:t>
            </a:r>
          </a:p>
          <a:p>
            <a:r>
              <a:rPr lang="en-US" dirty="0"/>
              <a:t>suitable for simple personal work and time </a:t>
            </a:r>
            <a:r>
              <a:rPr lang="en-US" dirty="0" smtClean="0"/>
              <a:t>management.</a:t>
            </a:r>
          </a:p>
          <a:p>
            <a:r>
              <a:rPr lang="en-US" dirty="0" smtClean="0"/>
              <a:t>Board layout</a:t>
            </a:r>
            <a:endParaRPr lang="en-US" dirty="0"/>
          </a:p>
          <a:p>
            <a:pPr lvl="1"/>
            <a:r>
              <a:rPr lang="en-US" dirty="0"/>
              <a:t>To do</a:t>
            </a:r>
          </a:p>
          <a:p>
            <a:pPr lvl="1"/>
            <a:r>
              <a:rPr lang="en-US" dirty="0"/>
              <a:t>In Progress</a:t>
            </a:r>
          </a:p>
          <a:p>
            <a:pPr lvl="1"/>
            <a:r>
              <a:rPr lang="en-US" dirty="0"/>
              <a:t>Done</a:t>
            </a:r>
          </a:p>
          <a:p>
            <a:endParaRPr lang="en-US" dirty="0"/>
          </a:p>
        </p:txBody>
      </p:sp>
      <p:pic>
        <p:nvPicPr>
          <p:cNvPr id="1026" name="Picture 2" descr="C:\Users\Ashish\Desktop\Kanban Presentation\basic kanban 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1" y="1585913"/>
            <a:ext cx="8694167" cy="623887"/>
          </a:xfrm>
          <a:prstGeom prst="rect">
            <a:avLst/>
          </a:prstGeom>
          <a:solidFill>
            <a:srgbClr val="FFFFFF">
              <a:shade val="85000"/>
            </a:srgbClr>
          </a:solidFill>
          <a:ln w="285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201055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Driven Kanban Example</a:t>
            </a:r>
            <a:endParaRPr lang="en-US" dirty="0"/>
          </a:p>
        </p:txBody>
      </p:sp>
      <p:sp>
        <p:nvSpPr>
          <p:cNvPr id="3" name="Content Placeholder 2"/>
          <p:cNvSpPr>
            <a:spLocks noGrp="1"/>
          </p:cNvSpPr>
          <p:nvPr>
            <p:ph idx="1"/>
          </p:nvPr>
        </p:nvSpPr>
        <p:spPr>
          <a:xfrm>
            <a:off x="457200" y="2027237"/>
            <a:ext cx="8229600" cy="4525963"/>
          </a:xfrm>
        </p:spPr>
        <p:txBody>
          <a:bodyPr>
            <a:noAutofit/>
          </a:bodyPr>
          <a:lstStyle/>
          <a:p>
            <a:pPr fontAlgn="base"/>
            <a:r>
              <a:rPr lang="en-US" sz="2800" dirty="0"/>
              <a:t>Time driven version of basic </a:t>
            </a:r>
            <a:r>
              <a:rPr lang="en-US" sz="2800" dirty="0" smtClean="0"/>
              <a:t>workflow</a:t>
            </a:r>
          </a:p>
          <a:p>
            <a:pPr fontAlgn="base"/>
            <a:r>
              <a:rPr lang="en-US" sz="2800" dirty="0" smtClean="0"/>
              <a:t>Works </a:t>
            </a:r>
            <a:r>
              <a:rPr lang="en-US" sz="2800" dirty="0"/>
              <a:t>best if you plan in a time based manner.</a:t>
            </a:r>
            <a:endParaRPr lang="en-US" sz="2800" dirty="0" smtClean="0"/>
          </a:p>
          <a:p>
            <a:pPr fontAlgn="base"/>
            <a:r>
              <a:rPr lang="en-US" sz="2800" dirty="0" smtClean="0"/>
              <a:t>Board layout:</a:t>
            </a:r>
          </a:p>
          <a:p>
            <a:pPr lvl="1" fontAlgn="base"/>
            <a:r>
              <a:rPr lang="en-US" sz="2400" dirty="0" smtClean="0"/>
              <a:t>To </a:t>
            </a:r>
            <a:r>
              <a:rPr lang="en-US" sz="2400" dirty="0"/>
              <a:t>do</a:t>
            </a:r>
          </a:p>
          <a:p>
            <a:pPr lvl="1" fontAlgn="base"/>
            <a:r>
              <a:rPr lang="en-US" sz="2400" dirty="0"/>
              <a:t>Scheduled with three categories:</a:t>
            </a:r>
          </a:p>
          <a:p>
            <a:pPr lvl="2" fontAlgn="base"/>
            <a:r>
              <a:rPr lang="en-US" sz="2000" dirty="0" smtClean="0"/>
              <a:t>Soon</a:t>
            </a:r>
            <a:endParaRPr lang="en-US" sz="2000" dirty="0"/>
          </a:p>
          <a:p>
            <a:pPr lvl="2" fontAlgn="base"/>
            <a:r>
              <a:rPr lang="en-US" sz="2000" dirty="0" smtClean="0"/>
              <a:t>Tomorrow</a:t>
            </a:r>
            <a:endParaRPr lang="en-US" sz="2000" dirty="0"/>
          </a:p>
          <a:p>
            <a:pPr lvl="2" fontAlgn="base"/>
            <a:r>
              <a:rPr lang="en-US" sz="2000" dirty="0" smtClean="0"/>
              <a:t>Today</a:t>
            </a:r>
            <a:endParaRPr lang="en-US" sz="2000" dirty="0"/>
          </a:p>
          <a:p>
            <a:pPr lvl="1" fontAlgn="base"/>
            <a:r>
              <a:rPr lang="en-US" sz="2400" dirty="0"/>
              <a:t>In </a:t>
            </a:r>
            <a:r>
              <a:rPr lang="en-US" sz="2400" dirty="0" smtClean="0"/>
              <a:t>progress</a:t>
            </a:r>
            <a:endParaRPr lang="en-US" sz="2400" dirty="0"/>
          </a:p>
          <a:p>
            <a:pPr lvl="1" fontAlgn="base"/>
            <a:r>
              <a:rPr lang="en-US" sz="2400" dirty="0" smtClean="0"/>
              <a:t>Done</a:t>
            </a:r>
            <a:endParaRPr lang="en-US" sz="2400" dirty="0"/>
          </a:p>
        </p:txBody>
      </p:sp>
      <p:pic>
        <p:nvPicPr>
          <p:cNvPr id="2050" name="Picture 2" descr="C:\Users\Ashish\Desktop\Kanban Presentation\time-driven-kanban-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8839200" cy="563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988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Kanban Example</a:t>
            </a:r>
            <a:endParaRPr lang="en-US" dirty="0"/>
          </a:p>
        </p:txBody>
      </p:sp>
      <p:sp>
        <p:nvSpPr>
          <p:cNvPr id="3" name="Content Placeholder 2"/>
          <p:cNvSpPr>
            <a:spLocks noGrp="1"/>
          </p:cNvSpPr>
          <p:nvPr>
            <p:ph idx="1"/>
          </p:nvPr>
        </p:nvSpPr>
        <p:spPr>
          <a:xfrm>
            <a:off x="457200" y="2027237"/>
            <a:ext cx="8229600" cy="4525963"/>
          </a:xfrm>
        </p:spPr>
        <p:txBody>
          <a:bodyPr>
            <a:normAutofit/>
          </a:bodyPr>
          <a:lstStyle/>
          <a:p>
            <a:pPr fontAlgn="base"/>
            <a:r>
              <a:rPr lang="en-US" sz="2800" dirty="0"/>
              <a:t>Works best if some external event (like approval etc.) determines which tasks are ready to be worked </a:t>
            </a:r>
            <a:r>
              <a:rPr lang="en-US" sz="2800" dirty="0" smtClean="0"/>
              <a:t>on.</a:t>
            </a:r>
          </a:p>
          <a:p>
            <a:pPr fontAlgn="base"/>
            <a:r>
              <a:rPr lang="en-US" sz="2800" dirty="0" smtClean="0"/>
              <a:t>Board Layout</a:t>
            </a:r>
            <a:endParaRPr lang="en-US" sz="3000" dirty="0" smtClean="0"/>
          </a:p>
          <a:p>
            <a:pPr lvl="1" fontAlgn="base"/>
            <a:r>
              <a:rPr lang="en-US" dirty="0" smtClean="0"/>
              <a:t>To do</a:t>
            </a:r>
            <a:endParaRPr lang="en-US" dirty="0"/>
          </a:p>
          <a:p>
            <a:pPr lvl="2" fontAlgn="base"/>
            <a:r>
              <a:rPr lang="en-US" sz="2600" dirty="0" smtClean="0"/>
              <a:t>Backlog</a:t>
            </a:r>
          </a:p>
          <a:p>
            <a:pPr lvl="2" fontAlgn="base"/>
            <a:r>
              <a:rPr lang="en-US" sz="2600" dirty="0" smtClean="0"/>
              <a:t>Waiting</a:t>
            </a:r>
          </a:p>
          <a:p>
            <a:pPr lvl="2" fontAlgn="base"/>
            <a:r>
              <a:rPr lang="en-US" sz="2600" dirty="0" smtClean="0"/>
              <a:t>Ready</a:t>
            </a:r>
          </a:p>
          <a:p>
            <a:pPr lvl="1" fontAlgn="base"/>
            <a:r>
              <a:rPr lang="en-US" dirty="0" smtClean="0"/>
              <a:t>In progress</a:t>
            </a:r>
          </a:p>
          <a:p>
            <a:pPr lvl="1" fontAlgn="base"/>
            <a:r>
              <a:rPr lang="en-US" dirty="0" smtClean="0"/>
              <a:t>Done</a:t>
            </a:r>
            <a:endParaRPr lang="en-US" sz="3200" dirty="0"/>
          </a:p>
        </p:txBody>
      </p:sp>
      <p:pic>
        <p:nvPicPr>
          <p:cNvPr id="3074" name="Picture 2" descr="C:\Users\Ashish\Desktop\Kanban Presentation\eventdriven-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25" y="1371600"/>
            <a:ext cx="903577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25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a:t>
            </a:r>
            <a:r>
              <a:rPr lang="en-US" dirty="0" smtClean="0"/>
              <a:t>xample </a:t>
            </a:r>
            <a:r>
              <a:rPr lang="en-US" dirty="0"/>
              <a:t>of Task </a:t>
            </a:r>
            <a:r>
              <a:rPr lang="en-US" dirty="0" smtClean="0"/>
              <a:t>Kanban at </a:t>
            </a:r>
            <a:r>
              <a:rPr lang="en-US" dirty="0"/>
              <a:t>Change Vision, Inc.</a:t>
            </a:r>
            <a:endParaRPr lang="en-US" dirty="0"/>
          </a:p>
        </p:txBody>
      </p:sp>
      <p:sp>
        <p:nvSpPr>
          <p:cNvPr id="3" name="Content Placeholder 2"/>
          <p:cNvSpPr>
            <a:spLocks noGrp="1"/>
          </p:cNvSpPr>
          <p:nvPr>
            <p:ph idx="1"/>
          </p:nvPr>
        </p:nvSpPr>
        <p:spPr/>
        <p:txBody>
          <a:bodyPr/>
          <a:lstStyle/>
          <a:p>
            <a:endParaRPr lang="en-US"/>
          </a:p>
        </p:txBody>
      </p:sp>
      <p:pic>
        <p:nvPicPr>
          <p:cNvPr id="1026" name="Picture 2" descr="C:\Users\Ashish\Desktop\Kanban Presentation\image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7467600" cy="4824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460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560</Words>
  <Application>Microsoft Office PowerPoint</Application>
  <PresentationFormat>On-screen Show (4:3)</PresentationFormat>
  <Paragraphs>119</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Kanban</vt:lpstr>
      <vt:lpstr>Introduction</vt:lpstr>
      <vt:lpstr>Kanban - Introduction</vt:lpstr>
      <vt:lpstr>Kanban Method Principles</vt:lpstr>
      <vt:lpstr>Why Kanban??</vt:lpstr>
      <vt:lpstr>Basic Kanban Example</vt:lpstr>
      <vt:lpstr>Time Driven Kanban Example</vt:lpstr>
      <vt:lpstr>Event Driven Kanban Example</vt:lpstr>
      <vt:lpstr>Example of Task Kanban at Change Vision, Inc.</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dc:creator>
  <cp:lastModifiedBy>Ashish</cp:lastModifiedBy>
  <cp:revision>11</cp:revision>
  <dcterms:created xsi:type="dcterms:W3CDTF">2013-03-06T10:10:19Z</dcterms:created>
  <dcterms:modified xsi:type="dcterms:W3CDTF">2013-03-06T12:18:01Z</dcterms:modified>
</cp:coreProperties>
</file>