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92" r:id="rId5"/>
    <p:sldId id="288" r:id="rId6"/>
    <p:sldId id="291" r:id="rId7"/>
    <p:sldId id="289" r:id="rId8"/>
    <p:sldId id="290" r:id="rId9"/>
    <p:sldId id="293" r:id="rId10"/>
    <p:sldId id="294" r:id="rId11"/>
    <p:sldId id="299" r:id="rId12"/>
    <p:sldId id="300" r:id="rId13"/>
    <p:sldId id="302" r:id="rId14"/>
    <p:sldId id="301" r:id="rId15"/>
    <p:sldId id="310" r:id="rId16"/>
    <p:sldId id="311" r:id="rId17"/>
    <p:sldId id="312" r:id="rId18"/>
    <p:sldId id="313" r:id="rId19"/>
    <p:sldId id="314" r:id="rId20"/>
    <p:sldId id="315" r:id="rId21"/>
    <p:sldId id="316" r:id="rId22"/>
    <p:sldId id="317" r:id="rId23"/>
    <p:sldId id="318" r:id="rId24"/>
    <p:sldId id="303" r:id="rId25"/>
    <p:sldId id="305" r:id="rId26"/>
    <p:sldId id="306" r:id="rId27"/>
    <p:sldId id="307" r:id="rId28"/>
    <p:sldId id="304" r:id="rId29"/>
    <p:sldId id="308" r:id="rId30"/>
    <p:sldId id="309" r:id="rId31"/>
    <p:sldId id="31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63" d="100"/>
          <a:sy n="63" d="100"/>
        </p:scale>
        <p:origin x="84" y="5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530ED6-396C-47C6-A37C-F93455D4883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pt>
    <dgm:pt modelId="{4088E353-E0AD-4FAB-A0B0-FA101F1FCD1B}">
      <dgm:prSet phldrT="[Text]"/>
      <dgm:spPr/>
      <dgm:t>
        <a:bodyPr/>
        <a:lstStyle/>
        <a:p>
          <a:pPr>
            <a:lnSpc>
              <a:spcPct val="100000"/>
            </a:lnSpc>
          </a:pPr>
          <a:r>
            <a:rPr lang="en-US" dirty="0"/>
            <a:t>Data Collection</a:t>
          </a:r>
        </a:p>
      </dgm:t>
    </dgm:pt>
    <dgm:pt modelId="{AF5A8DAC-844A-4B32-82C7-9AF6DB05C6B2}" type="parTrans" cxnId="{DE5B451B-89B5-44B9-BE44-2D62F38A9DED}">
      <dgm:prSet/>
      <dgm:spPr/>
      <dgm:t>
        <a:bodyPr/>
        <a:lstStyle/>
        <a:p>
          <a:endParaRPr lang="en-US"/>
        </a:p>
      </dgm:t>
    </dgm:pt>
    <dgm:pt modelId="{897E0EE3-23DF-4142-855A-99BF5A2B83EA}" type="sibTrans" cxnId="{DE5B451B-89B5-44B9-BE44-2D62F38A9DED}">
      <dgm:prSet/>
      <dgm:spPr/>
      <dgm:t>
        <a:bodyPr/>
        <a:lstStyle/>
        <a:p>
          <a:pPr>
            <a:lnSpc>
              <a:spcPct val="100000"/>
            </a:lnSpc>
          </a:pPr>
          <a:endParaRPr lang="en-US"/>
        </a:p>
      </dgm:t>
    </dgm:pt>
    <dgm:pt modelId="{F7F57E09-F3DB-4D89-B0E8-6D65E4A1C788}">
      <dgm:prSet phldrT="[Text]"/>
      <dgm:spPr/>
      <dgm:t>
        <a:bodyPr/>
        <a:lstStyle/>
        <a:p>
          <a:pPr>
            <a:lnSpc>
              <a:spcPct val="100000"/>
            </a:lnSpc>
          </a:pPr>
          <a:r>
            <a:rPr lang="en-US" dirty="0"/>
            <a:t>Data Cleaning</a:t>
          </a:r>
        </a:p>
      </dgm:t>
    </dgm:pt>
    <dgm:pt modelId="{EBD768C3-5A9B-4840-82A5-2AEE5ECA866D}" type="parTrans" cxnId="{55A79CCD-4C98-4F97-83B6-587477946552}">
      <dgm:prSet/>
      <dgm:spPr/>
      <dgm:t>
        <a:bodyPr/>
        <a:lstStyle/>
        <a:p>
          <a:endParaRPr lang="en-US"/>
        </a:p>
      </dgm:t>
    </dgm:pt>
    <dgm:pt modelId="{9D4C3008-4BB7-411A-B3E4-343EBCC79E5D}" type="sibTrans" cxnId="{55A79CCD-4C98-4F97-83B6-587477946552}">
      <dgm:prSet/>
      <dgm:spPr/>
      <dgm:t>
        <a:bodyPr/>
        <a:lstStyle/>
        <a:p>
          <a:pPr>
            <a:lnSpc>
              <a:spcPct val="100000"/>
            </a:lnSpc>
          </a:pPr>
          <a:endParaRPr lang="en-US"/>
        </a:p>
      </dgm:t>
    </dgm:pt>
    <dgm:pt modelId="{E47E1A13-AD10-43B2-96C7-88DCE7BD7D99}">
      <dgm:prSet phldrT="[Text]"/>
      <dgm:spPr/>
      <dgm:t>
        <a:bodyPr/>
        <a:lstStyle/>
        <a:p>
          <a:pPr>
            <a:lnSpc>
              <a:spcPct val="100000"/>
            </a:lnSpc>
          </a:pPr>
          <a:r>
            <a:rPr lang="en-US" dirty="0"/>
            <a:t>Exploratory Data Analysis</a:t>
          </a:r>
        </a:p>
      </dgm:t>
    </dgm:pt>
    <dgm:pt modelId="{29BE8984-92A7-4F77-839B-A6CDC824C727}" type="parTrans" cxnId="{FB369932-EC0E-4CF9-85D1-F82C6CB33EC1}">
      <dgm:prSet/>
      <dgm:spPr/>
      <dgm:t>
        <a:bodyPr/>
        <a:lstStyle/>
        <a:p>
          <a:endParaRPr lang="en-US"/>
        </a:p>
      </dgm:t>
    </dgm:pt>
    <dgm:pt modelId="{425CE3FE-E990-4639-BA4D-18F6F78BCA17}" type="sibTrans" cxnId="{FB369932-EC0E-4CF9-85D1-F82C6CB33EC1}">
      <dgm:prSet/>
      <dgm:spPr/>
      <dgm:t>
        <a:bodyPr/>
        <a:lstStyle/>
        <a:p>
          <a:pPr>
            <a:lnSpc>
              <a:spcPct val="100000"/>
            </a:lnSpc>
          </a:pPr>
          <a:endParaRPr lang="en-US"/>
        </a:p>
      </dgm:t>
    </dgm:pt>
    <dgm:pt modelId="{18416C6A-C9C5-4594-8AFC-1B205365CF67}">
      <dgm:prSet/>
      <dgm:spPr/>
      <dgm:t>
        <a:bodyPr/>
        <a:lstStyle/>
        <a:p>
          <a:pPr>
            <a:lnSpc>
              <a:spcPct val="100000"/>
            </a:lnSpc>
          </a:pPr>
          <a:r>
            <a:rPr lang="en-US"/>
            <a:t>Predictive Analysis</a:t>
          </a:r>
          <a:endParaRPr lang="en-US" dirty="0"/>
        </a:p>
      </dgm:t>
    </dgm:pt>
    <dgm:pt modelId="{88B4F620-483B-4C8C-A304-A46D4E27FB96}" type="parTrans" cxnId="{373D0449-AD4D-4772-B723-45F8ADE380D9}">
      <dgm:prSet/>
      <dgm:spPr/>
      <dgm:t>
        <a:bodyPr/>
        <a:lstStyle/>
        <a:p>
          <a:endParaRPr lang="en-US"/>
        </a:p>
      </dgm:t>
    </dgm:pt>
    <dgm:pt modelId="{4CE899A5-BEF0-442B-8A7E-C212A71B7F33}" type="sibTrans" cxnId="{373D0449-AD4D-4772-B723-45F8ADE380D9}">
      <dgm:prSet/>
      <dgm:spPr/>
      <dgm:t>
        <a:bodyPr/>
        <a:lstStyle/>
        <a:p>
          <a:endParaRPr lang="en-US"/>
        </a:p>
      </dgm:t>
    </dgm:pt>
    <dgm:pt modelId="{726F97A8-7F1B-4CBA-8432-F24CC8F940F7}" type="pres">
      <dgm:prSet presAssocID="{7A530ED6-396C-47C6-A37C-F93455D48838}" presName="root" presStyleCnt="0">
        <dgm:presLayoutVars>
          <dgm:dir/>
          <dgm:resizeHandles val="exact"/>
        </dgm:presLayoutVars>
      </dgm:prSet>
      <dgm:spPr/>
    </dgm:pt>
    <dgm:pt modelId="{BCC69F13-EB2F-47A4-A6CF-5FEF22BC84D9}" type="pres">
      <dgm:prSet presAssocID="{7A530ED6-396C-47C6-A37C-F93455D48838}" presName="container" presStyleCnt="0">
        <dgm:presLayoutVars>
          <dgm:dir/>
          <dgm:resizeHandles val="exact"/>
        </dgm:presLayoutVars>
      </dgm:prSet>
      <dgm:spPr/>
    </dgm:pt>
    <dgm:pt modelId="{AD3FDF44-1E36-41ED-8E92-A6045A35BA83}" type="pres">
      <dgm:prSet presAssocID="{4088E353-E0AD-4FAB-A0B0-FA101F1FCD1B}" presName="compNode" presStyleCnt="0"/>
      <dgm:spPr/>
    </dgm:pt>
    <dgm:pt modelId="{0BC4FCDE-A7D1-43FE-BCD7-A380BFA69D13}" type="pres">
      <dgm:prSet presAssocID="{4088E353-E0AD-4FAB-A0B0-FA101F1FCD1B}" presName="iconBgRect" presStyleLbl="bgShp" presStyleIdx="0" presStyleCnt="4"/>
      <dgm:spPr/>
    </dgm:pt>
    <dgm:pt modelId="{773AA496-7E82-4A0E-828A-61B04239B2C0}" type="pres">
      <dgm:prSet presAssocID="{4088E353-E0AD-4FAB-A0B0-FA101F1FCD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608486B-E1C8-400A-AD72-8E00EFC5176A}" type="pres">
      <dgm:prSet presAssocID="{4088E353-E0AD-4FAB-A0B0-FA101F1FCD1B}" presName="spaceRect" presStyleCnt="0"/>
      <dgm:spPr/>
    </dgm:pt>
    <dgm:pt modelId="{D9B862E4-8850-40E7-9CD7-FFCF8C4C4626}" type="pres">
      <dgm:prSet presAssocID="{4088E353-E0AD-4FAB-A0B0-FA101F1FCD1B}" presName="textRect" presStyleLbl="revTx" presStyleIdx="0" presStyleCnt="4">
        <dgm:presLayoutVars>
          <dgm:chMax val="1"/>
          <dgm:chPref val="1"/>
        </dgm:presLayoutVars>
      </dgm:prSet>
      <dgm:spPr/>
    </dgm:pt>
    <dgm:pt modelId="{7915BA6D-4081-4F1E-9B1C-9274FD4C1C5F}" type="pres">
      <dgm:prSet presAssocID="{897E0EE3-23DF-4142-855A-99BF5A2B83EA}" presName="sibTrans" presStyleLbl="sibTrans2D1" presStyleIdx="0" presStyleCnt="0"/>
      <dgm:spPr/>
    </dgm:pt>
    <dgm:pt modelId="{1C7BBBAF-D7C9-4DC8-881C-7BF68B7FA4C0}" type="pres">
      <dgm:prSet presAssocID="{F7F57E09-F3DB-4D89-B0E8-6D65E4A1C788}" presName="compNode" presStyleCnt="0"/>
      <dgm:spPr/>
    </dgm:pt>
    <dgm:pt modelId="{2DF8ADCB-CF39-4C1A-830F-5B154D48701B}" type="pres">
      <dgm:prSet presAssocID="{F7F57E09-F3DB-4D89-B0E8-6D65E4A1C788}" presName="iconBgRect" presStyleLbl="bgShp" presStyleIdx="1" presStyleCnt="4"/>
      <dgm:spPr/>
    </dgm:pt>
    <dgm:pt modelId="{00ED9871-BF0B-4B93-8700-7FA3166838AF}" type="pres">
      <dgm:prSet presAssocID="{F7F57E09-F3DB-4D89-B0E8-6D65E4A1C7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5BDD7833-E915-46AA-B64F-12372692D4CA}" type="pres">
      <dgm:prSet presAssocID="{F7F57E09-F3DB-4D89-B0E8-6D65E4A1C788}" presName="spaceRect" presStyleCnt="0"/>
      <dgm:spPr/>
    </dgm:pt>
    <dgm:pt modelId="{4DBDAC47-985A-4924-83E4-3E50F42D5AD6}" type="pres">
      <dgm:prSet presAssocID="{F7F57E09-F3DB-4D89-B0E8-6D65E4A1C788}" presName="textRect" presStyleLbl="revTx" presStyleIdx="1" presStyleCnt="4">
        <dgm:presLayoutVars>
          <dgm:chMax val="1"/>
          <dgm:chPref val="1"/>
        </dgm:presLayoutVars>
      </dgm:prSet>
      <dgm:spPr/>
    </dgm:pt>
    <dgm:pt modelId="{76766005-F057-491B-B572-A0EF4ED206FF}" type="pres">
      <dgm:prSet presAssocID="{9D4C3008-4BB7-411A-B3E4-343EBCC79E5D}" presName="sibTrans" presStyleLbl="sibTrans2D1" presStyleIdx="0" presStyleCnt="0"/>
      <dgm:spPr/>
    </dgm:pt>
    <dgm:pt modelId="{E93A1D34-2C90-431E-85C0-9D55DFC25C2E}" type="pres">
      <dgm:prSet presAssocID="{E47E1A13-AD10-43B2-96C7-88DCE7BD7D99}" presName="compNode" presStyleCnt="0"/>
      <dgm:spPr/>
    </dgm:pt>
    <dgm:pt modelId="{C6E9CD71-C45D-46D3-9275-2E5F6C60C963}" type="pres">
      <dgm:prSet presAssocID="{E47E1A13-AD10-43B2-96C7-88DCE7BD7D99}" presName="iconBgRect" presStyleLbl="bgShp" presStyleIdx="2" presStyleCnt="4"/>
      <dgm:spPr/>
    </dgm:pt>
    <dgm:pt modelId="{B312F4A5-27CE-471B-9C71-015C5D52FB45}" type="pres">
      <dgm:prSet presAssocID="{E47E1A13-AD10-43B2-96C7-88DCE7BD7D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6993D3BA-BD8B-4A4F-8656-1E4FA88A60F7}" type="pres">
      <dgm:prSet presAssocID="{E47E1A13-AD10-43B2-96C7-88DCE7BD7D99}" presName="spaceRect" presStyleCnt="0"/>
      <dgm:spPr/>
    </dgm:pt>
    <dgm:pt modelId="{1C58A6EC-E484-4374-8374-0ED02871793D}" type="pres">
      <dgm:prSet presAssocID="{E47E1A13-AD10-43B2-96C7-88DCE7BD7D99}" presName="textRect" presStyleLbl="revTx" presStyleIdx="2" presStyleCnt="4">
        <dgm:presLayoutVars>
          <dgm:chMax val="1"/>
          <dgm:chPref val="1"/>
        </dgm:presLayoutVars>
      </dgm:prSet>
      <dgm:spPr/>
    </dgm:pt>
    <dgm:pt modelId="{25630DE2-608B-4456-BCD6-C76C40EA84F2}" type="pres">
      <dgm:prSet presAssocID="{425CE3FE-E990-4639-BA4D-18F6F78BCA17}" presName="sibTrans" presStyleLbl="sibTrans2D1" presStyleIdx="0" presStyleCnt="0"/>
      <dgm:spPr/>
    </dgm:pt>
    <dgm:pt modelId="{45E99FE2-08D4-4119-BBF1-AE4F236E1B8B}" type="pres">
      <dgm:prSet presAssocID="{18416C6A-C9C5-4594-8AFC-1B205365CF67}" presName="compNode" presStyleCnt="0"/>
      <dgm:spPr/>
    </dgm:pt>
    <dgm:pt modelId="{2A06580E-7F85-43D7-8832-0C644FE03C25}" type="pres">
      <dgm:prSet presAssocID="{18416C6A-C9C5-4594-8AFC-1B205365CF67}" presName="iconBgRect" presStyleLbl="bgShp" presStyleIdx="3" presStyleCnt="4"/>
      <dgm:spPr/>
    </dgm:pt>
    <dgm:pt modelId="{D044C514-1B05-41B2-9DDD-0923E7EC2D74}" type="pres">
      <dgm:prSet presAssocID="{18416C6A-C9C5-4594-8AFC-1B205365CF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FFF81BE-9522-44B3-8E14-BC19B093001A}" type="pres">
      <dgm:prSet presAssocID="{18416C6A-C9C5-4594-8AFC-1B205365CF67}" presName="spaceRect" presStyleCnt="0"/>
      <dgm:spPr/>
    </dgm:pt>
    <dgm:pt modelId="{11C41197-DC7D-40E9-8177-34071162E76B}" type="pres">
      <dgm:prSet presAssocID="{18416C6A-C9C5-4594-8AFC-1B205365CF67}" presName="textRect" presStyleLbl="revTx" presStyleIdx="3" presStyleCnt="4">
        <dgm:presLayoutVars>
          <dgm:chMax val="1"/>
          <dgm:chPref val="1"/>
        </dgm:presLayoutVars>
      </dgm:prSet>
      <dgm:spPr/>
    </dgm:pt>
  </dgm:ptLst>
  <dgm:cxnLst>
    <dgm:cxn modelId="{AE3F7015-D94B-4D0C-B5D8-2668B43541B4}" type="presOf" srcId="{9D4C3008-4BB7-411A-B3E4-343EBCC79E5D}" destId="{76766005-F057-491B-B572-A0EF4ED206FF}" srcOrd="0" destOrd="0" presId="urn:microsoft.com/office/officeart/2018/2/layout/IconCircleList"/>
    <dgm:cxn modelId="{DE5B451B-89B5-44B9-BE44-2D62F38A9DED}" srcId="{7A530ED6-396C-47C6-A37C-F93455D48838}" destId="{4088E353-E0AD-4FAB-A0B0-FA101F1FCD1B}" srcOrd="0" destOrd="0" parTransId="{AF5A8DAC-844A-4B32-82C7-9AF6DB05C6B2}" sibTransId="{897E0EE3-23DF-4142-855A-99BF5A2B83EA}"/>
    <dgm:cxn modelId="{FB369932-EC0E-4CF9-85D1-F82C6CB33EC1}" srcId="{7A530ED6-396C-47C6-A37C-F93455D48838}" destId="{E47E1A13-AD10-43B2-96C7-88DCE7BD7D99}" srcOrd="2" destOrd="0" parTransId="{29BE8984-92A7-4F77-839B-A6CDC824C727}" sibTransId="{425CE3FE-E990-4639-BA4D-18F6F78BCA17}"/>
    <dgm:cxn modelId="{04111341-901B-493F-96DD-7B06E4C89570}" type="presOf" srcId="{E47E1A13-AD10-43B2-96C7-88DCE7BD7D99}" destId="{1C58A6EC-E484-4374-8374-0ED02871793D}" srcOrd="0" destOrd="0" presId="urn:microsoft.com/office/officeart/2018/2/layout/IconCircleList"/>
    <dgm:cxn modelId="{373D0449-AD4D-4772-B723-45F8ADE380D9}" srcId="{7A530ED6-396C-47C6-A37C-F93455D48838}" destId="{18416C6A-C9C5-4594-8AFC-1B205365CF67}" srcOrd="3" destOrd="0" parTransId="{88B4F620-483B-4C8C-A304-A46D4E27FB96}" sibTransId="{4CE899A5-BEF0-442B-8A7E-C212A71B7F33}"/>
    <dgm:cxn modelId="{96EA1B57-89F0-48D1-B5F1-52A1BD1DAC7B}" type="presOf" srcId="{18416C6A-C9C5-4594-8AFC-1B205365CF67}" destId="{11C41197-DC7D-40E9-8177-34071162E76B}" srcOrd="0" destOrd="0" presId="urn:microsoft.com/office/officeart/2018/2/layout/IconCircleList"/>
    <dgm:cxn modelId="{C39DFE78-48BC-44A8-80EA-287AB999F21A}" type="presOf" srcId="{4088E353-E0AD-4FAB-A0B0-FA101F1FCD1B}" destId="{D9B862E4-8850-40E7-9CD7-FFCF8C4C4626}" srcOrd="0" destOrd="0" presId="urn:microsoft.com/office/officeart/2018/2/layout/IconCircleList"/>
    <dgm:cxn modelId="{E0565C88-B2F0-4BD4-8E0D-EC147472FBB5}" type="presOf" srcId="{897E0EE3-23DF-4142-855A-99BF5A2B83EA}" destId="{7915BA6D-4081-4F1E-9B1C-9274FD4C1C5F}" srcOrd="0" destOrd="0" presId="urn:microsoft.com/office/officeart/2018/2/layout/IconCircleList"/>
    <dgm:cxn modelId="{526E759A-4167-4020-8B34-47C0F6E99F6E}" type="presOf" srcId="{7A530ED6-396C-47C6-A37C-F93455D48838}" destId="{726F97A8-7F1B-4CBA-8432-F24CC8F940F7}" srcOrd="0" destOrd="0" presId="urn:microsoft.com/office/officeart/2018/2/layout/IconCircleList"/>
    <dgm:cxn modelId="{E232B1A2-80BD-4785-9112-FDF13DF7289A}" type="presOf" srcId="{425CE3FE-E990-4639-BA4D-18F6F78BCA17}" destId="{25630DE2-608B-4456-BCD6-C76C40EA84F2}" srcOrd="0" destOrd="0" presId="urn:microsoft.com/office/officeart/2018/2/layout/IconCircleList"/>
    <dgm:cxn modelId="{964D99C2-C0A3-4B5D-99FE-164724F26332}" type="presOf" srcId="{F7F57E09-F3DB-4D89-B0E8-6D65E4A1C788}" destId="{4DBDAC47-985A-4924-83E4-3E50F42D5AD6}" srcOrd="0" destOrd="0" presId="urn:microsoft.com/office/officeart/2018/2/layout/IconCircleList"/>
    <dgm:cxn modelId="{55A79CCD-4C98-4F97-83B6-587477946552}" srcId="{7A530ED6-396C-47C6-A37C-F93455D48838}" destId="{F7F57E09-F3DB-4D89-B0E8-6D65E4A1C788}" srcOrd="1" destOrd="0" parTransId="{EBD768C3-5A9B-4840-82A5-2AEE5ECA866D}" sibTransId="{9D4C3008-4BB7-411A-B3E4-343EBCC79E5D}"/>
    <dgm:cxn modelId="{DEDB9A3E-9C80-412E-AC69-C573C745E6B6}" type="presParOf" srcId="{726F97A8-7F1B-4CBA-8432-F24CC8F940F7}" destId="{BCC69F13-EB2F-47A4-A6CF-5FEF22BC84D9}" srcOrd="0" destOrd="0" presId="urn:microsoft.com/office/officeart/2018/2/layout/IconCircleList"/>
    <dgm:cxn modelId="{0C9577B9-CD82-4EB0-8070-7A823BDE4249}" type="presParOf" srcId="{BCC69F13-EB2F-47A4-A6CF-5FEF22BC84D9}" destId="{AD3FDF44-1E36-41ED-8E92-A6045A35BA83}" srcOrd="0" destOrd="0" presId="urn:microsoft.com/office/officeart/2018/2/layout/IconCircleList"/>
    <dgm:cxn modelId="{960E2C2D-C4A7-4040-9FC5-CD9646AF4948}" type="presParOf" srcId="{AD3FDF44-1E36-41ED-8E92-A6045A35BA83}" destId="{0BC4FCDE-A7D1-43FE-BCD7-A380BFA69D13}" srcOrd="0" destOrd="0" presId="urn:microsoft.com/office/officeart/2018/2/layout/IconCircleList"/>
    <dgm:cxn modelId="{ACCA0439-B4D5-42E4-BE30-15BC999F5EC7}" type="presParOf" srcId="{AD3FDF44-1E36-41ED-8E92-A6045A35BA83}" destId="{773AA496-7E82-4A0E-828A-61B04239B2C0}" srcOrd="1" destOrd="0" presId="urn:microsoft.com/office/officeart/2018/2/layout/IconCircleList"/>
    <dgm:cxn modelId="{FADCDCE4-2E6A-4BB5-9D74-EE90FDF096B9}" type="presParOf" srcId="{AD3FDF44-1E36-41ED-8E92-A6045A35BA83}" destId="{4608486B-E1C8-400A-AD72-8E00EFC5176A}" srcOrd="2" destOrd="0" presId="urn:microsoft.com/office/officeart/2018/2/layout/IconCircleList"/>
    <dgm:cxn modelId="{BD3FF4B0-FEAD-4B8B-A1D5-29AF120A512A}" type="presParOf" srcId="{AD3FDF44-1E36-41ED-8E92-A6045A35BA83}" destId="{D9B862E4-8850-40E7-9CD7-FFCF8C4C4626}" srcOrd="3" destOrd="0" presId="urn:microsoft.com/office/officeart/2018/2/layout/IconCircleList"/>
    <dgm:cxn modelId="{848139CD-D706-4BFE-84B8-53BEBFE555DE}" type="presParOf" srcId="{BCC69F13-EB2F-47A4-A6CF-5FEF22BC84D9}" destId="{7915BA6D-4081-4F1E-9B1C-9274FD4C1C5F}" srcOrd="1" destOrd="0" presId="urn:microsoft.com/office/officeart/2018/2/layout/IconCircleList"/>
    <dgm:cxn modelId="{B4CF05F6-6616-47CB-9993-214625DAA1EC}" type="presParOf" srcId="{BCC69F13-EB2F-47A4-A6CF-5FEF22BC84D9}" destId="{1C7BBBAF-D7C9-4DC8-881C-7BF68B7FA4C0}" srcOrd="2" destOrd="0" presId="urn:microsoft.com/office/officeart/2018/2/layout/IconCircleList"/>
    <dgm:cxn modelId="{9CF7AF4D-4EFE-45A1-B928-BA47DC436961}" type="presParOf" srcId="{1C7BBBAF-D7C9-4DC8-881C-7BF68B7FA4C0}" destId="{2DF8ADCB-CF39-4C1A-830F-5B154D48701B}" srcOrd="0" destOrd="0" presId="urn:microsoft.com/office/officeart/2018/2/layout/IconCircleList"/>
    <dgm:cxn modelId="{BEDD71C6-6B4B-43F8-9D2A-407039393913}" type="presParOf" srcId="{1C7BBBAF-D7C9-4DC8-881C-7BF68B7FA4C0}" destId="{00ED9871-BF0B-4B93-8700-7FA3166838AF}" srcOrd="1" destOrd="0" presId="urn:microsoft.com/office/officeart/2018/2/layout/IconCircleList"/>
    <dgm:cxn modelId="{9315FCB8-E7F1-45E9-80FF-6808A18B37A9}" type="presParOf" srcId="{1C7BBBAF-D7C9-4DC8-881C-7BF68B7FA4C0}" destId="{5BDD7833-E915-46AA-B64F-12372692D4CA}" srcOrd="2" destOrd="0" presId="urn:microsoft.com/office/officeart/2018/2/layout/IconCircleList"/>
    <dgm:cxn modelId="{C2ADD628-3A4C-4150-8A52-537041C28741}" type="presParOf" srcId="{1C7BBBAF-D7C9-4DC8-881C-7BF68B7FA4C0}" destId="{4DBDAC47-985A-4924-83E4-3E50F42D5AD6}" srcOrd="3" destOrd="0" presId="urn:microsoft.com/office/officeart/2018/2/layout/IconCircleList"/>
    <dgm:cxn modelId="{DDFF3D78-7B80-4FEA-863B-93994981A1FF}" type="presParOf" srcId="{BCC69F13-EB2F-47A4-A6CF-5FEF22BC84D9}" destId="{76766005-F057-491B-B572-A0EF4ED206FF}" srcOrd="3" destOrd="0" presId="urn:microsoft.com/office/officeart/2018/2/layout/IconCircleList"/>
    <dgm:cxn modelId="{841A58C3-8789-4C8B-80D2-272CDF80DF3A}" type="presParOf" srcId="{BCC69F13-EB2F-47A4-A6CF-5FEF22BC84D9}" destId="{E93A1D34-2C90-431E-85C0-9D55DFC25C2E}" srcOrd="4" destOrd="0" presId="urn:microsoft.com/office/officeart/2018/2/layout/IconCircleList"/>
    <dgm:cxn modelId="{133497AD-D889-44AF-9345-19BF17D12C30}" type="presParOf" srcId="{E93A1D34-2C90-431E-85C0-9D55DFC25C2E}" destId="{C6E9CD71-C45D-46D3-9275-2E5F6C60C963}" srcOrd="0" destOrd="0" presId="urn:microsoft.com/office/officeart/2018/2/layout/IconCircleList"/>
    <dgm:cxn modelId="{0A3C9591-842A-4726-8559-EF713768081B}" type="presParOf" srcId="{E93A1D34-2C90-431E-85C0-9D55DFC25C2E}" destId="{B312F4A5-27CE-471B-9C71-015C5D52FB45}" srcOrd="1" destOrd="0" presId="urn:microsoft.com/office/officeart/2018/2/layout/IconCircleList"/>
    <dgm:cxn modelId="{51820F2B-68B1-4569-BC40-4D35AB810C6D}" type="presParOf" srcId="{E93A1D34-2C90-431E-85C0-9D55DFC25C2E}" destId="{6993D3BA-BD8B-4A4F-8656-1E4FA88A60F7}" srcOrd="2" destOrd="0" presId="urn:microsoft.com/office/officeart/2018/2/layout/IconCircleList"/>
    <dgm:cxn modelId="{CC520894-1CD5-44FE-BD53-F98824EE487F}" type="presParOf" srcId="{E93A1D34-2C90-431E-85C0-9D55DFC25C2E}" destId="{1C58A6EC-E484-4374-8374-0ED02871793D}" srcOrd="3" destOrd="0" presId="urn:microsoft.com/office/officeart/2018/2/layout/IconCircleList"/>
    <dgm:cxn modelId="{6B660A01-CD84-44D4-B3FC-A81696D1DCC5}" type="presParOf" srcId="{BCC69F13-EB2F-47A4-A6CF-5FEF22BC84D9}" destId="{25630DE2-608B-4456-BCD6-C76C40EA84F2}" srcOrd="5" destOrd="0" presId="urn:microsoft.com/office/officeart/2018/2/layout/IconCircleList"/>
    <dgm:cxn modelId="{7ADE6934-9E14-4A8D-BA64-FD327838D0F4}" type="presParOf" srcId="{BCC69F13-EB2F-47A4-A6CF-5FEF22BC84D9}" destId="{45E99FE2-08D4-4119-BBF1-AE4F236E1B8B}" srcOrd="6" destOrd="0" presId="urn:microsoft.com/office/officeart/2018/2/layout/IconCircleList"/>
    <dgm:cxn modelId="{C005F6A0-84AD-45C7-873A-6130C153C38C}" type="presParOf" srcId="{45E99FE2-08D4-4119-BBF1-AE4F236E1B8B}" destId="{2A06580E-7F85-43D7-8832-0C644FE03C25}" srcOrd="0" destOrd="0" presId="urn:microsoft.com/office/officeart/2018/2/layout/IconCircleList"/>
    <dgm:cxn modelId="{EE34C174-CE84-4A7D-B6FC-1007A570CDF7}" type="presParOf" srcId="{45E99FE2-08D4-4119-BBF1-AE4F236E1B8B}" destId="{D044C514-1B05-41B2-9DDD-0923E7EC2D74}" srcOrd="1" destOrd="0" presId="urn:microsoft.com/office/officeart/2018/2/layout/IconCircleList"/>
    <dgm:cxn modelId="{264DE652-27D7-427F-9EC1-5FB8C943A6B2}" type="presParOf" srcId="{45E99FE2-08D4-4119-BBF1-AE4F236E1B8B}" destId="{7FFF81BE-9522-44B3-8E14-BC19B093001A}" srcOrd="2" destOrd="0" presId="urn:microsoft.com/office/officeart/2018/2/layout/IconCircleList"/>
    <dgm:cxn modelId="{07641B50-5F1C-461B-84FC-AB7422A2592F}" type="presParOf" srcId="{45E99FE2-08D4-4119-BBF1-AE4F236E1B8B}" destId="{11C41197-DC7D-40E9-8177-34071162E76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71B09C-9AE9-488F-A323-7690E6B4121F}"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441D248D-6AAF-4011-83DF-6D89DB8209E2}">
      <dgm:prSet/>
      <dgm:spPr/>
      <dgm:t>
        <a:bodyPr/>
        <a:lstStyle/>
        <a:p>
          <a:pPr>
            <a:defRPr b="1"/>
          </a:pPr>
          <a:r>
            <a:rPr lang="en-US" b="0" i="0" dirty="0"/>
            <a:t>Define empty lists to store scraped data.</a:t>
          </a:r>
          <a:endParaRPr lang="en-US" dirty="0"/>
        </a:p>
      </dgm:t>
    </dgm:pt>
    <dgm:pt modelId="{FF1DC8BA-42D8-4483-AD6A-E98AC49E4F8D}" type="parTrans" cxnId="{5A679C89-BDDD-4F36-91A1-2DFCED4302B1}">
      <dgm:prSet/>
      <dgm:spPr/>
      <dgm:t>
        <a:bodyPr/>
        <a:lstStyle/>
        <a:p>
          <a:endParaRPr lang="en-US"/>
        </a:p>
      </dgm:t>
    </dgm:pt>
    <dgm:pt modelId="{6A3BD3F3-3BBF-4C2A-ABB3-81BB70C72270}" type="sibTrans" cxnId="{5A679C89-BDDD-4F36-91A1-2DFCED4302B1}">
      <dgm:prSet/>
      <dgm:spPr/>
      <dgm:t>
        <a:bodyPr/>
        <a:lstStyle/>
        <a:p>
          <a:endParaRPr lang="en-US"/>
        </a:p>
      </dgm:t>
    </dgm:pt>
    <dgm:pt modelId="{016ED5A0-4632-4D04-8DBB-E23C57F17C51}">
      <dgm:prSet/>
      <dgm:spPr/>
      <dgm:t>
        <a:bodyPr/>
        <a:lstStyle/>
        <a:p>
          <a:pPr>
            <a:defRPr b="1"/>
          </a:pPr>
          <a:r>
            <a:rPr lang="en-US" b="0" i="0" dirty="0"/>
            <a:t>Loop through each county's property URLs and scrape data for each property.</a:t>
          </a:r>
          <a:endParaRPr lang="en-US" dirty="0"/>
        </a:p>
      </dgm:t>
    </dgm:pt>
    <dgm:pt modelId="{9A848AB6-2A90-439A-AB8E-01C821D459E7}" type="parTrans" cxnId="{33F4D75E-2000-4C24-BEAD-2CD65D7CA2C8}">
      <dgm:prSet/>
      <dgm:spPr/>
      <dgm:t>
        <a:bodyPr/>
        <a:lstStyle/>
        <a:p>
          <a:endParaRPr lang="en-US"/>
        </a:p>
      </dgm:t>
    </dgm:pt>
    <dgm:pt modelId="{A0453841-1895-4544-BF92-92695D79CFCD}" type="sibTrans" cxnId="{33F4D75E-2000-4C24-BEAD-2CD65D7CA2C8}">
      <dgm:prSet/>
      <dgm:spPr/>
      <dgm:t>
        <a:bodyPr/>
        <a:lstStyle/>
        <a:p>
          <a:endParaRPr lang="en-US"/>
        </a:p>
      </dgm:t>
    </dgm:pt>
    <dgm:pt modelId="{720363DF-65EE-4316-A3C6-BD2AA7AFA391}">
      <dgm:prSet/>
      <dgm:spPr/>
      <dgm:t>
        <a:bodyPr/>
        <a:lstStyle/>
        <a:p>
          <a:pPr>
            <a:defRPr b="1"/>
          </a:pPr>
          <a:r>
            <a:rPr lang="en-US" b="0" i="0" dirty="0"/>
            <a:t>For each property:</a:t>
          </a:r>
          <a:endParaRPr lang="en-US" dirty="0"/>
        </a:p>
      </dgm:t>
    </dgm:pt>
    <dgm:pt modelId="{331ECCF0-C852-4E22-A30A-561A3DCFF32D}" type="parTrans" cxnId="{15245145-9D44-4C7D-958B-9DD243E13532}">
      <dgm:prSet/>
      <dgm:spPr/>
      <dgm:t>
        <a:bodyPr/>
        <a:lstStyle/>
        <a:p>
          <a:endParaRPr lang="en-US"/>
        </a:p>
      </dgm:t>
    </dgm:pt>
    <dgm:pt modelId="{5041898A-F205-4733-833B-135422C49F56}" type="sibTrans" cxnId="{15245145-9D44-4C7D-958B-9DD243E13532}">
      <dgm:prSet/>
      <dgm:spPr/>
      <dgm:t>
        <a:bodyPr/>
        <a:lstStyle/>
        <a:p>
          <a:endParaRPr lang="en-US"/>
        </a:p>
      </dgm:t>
    </dgm:pt>
    <dgm:pt modelId="{12181B63-44B5-4603-8411-D909EBE82962}">
      <dgm:prSet/>
      <dgm:spPr/>
      <dgm:t>
        <a:bodyPr/>
        <a:lstStyle/>
        <a:p>
          <a:pPr>
            <a:buFont typeface="Arial" panose="020B0604020202020204" pitchFamily="34" charset="0"/>
            <a:buNone/>
          </a:pPr>
          <a:r>
            <a:rPr lang="en-US" b="0" i="0" dirty="0"/>
            <a:t>Send a request to the URL and parse the HTML content using </a:t>
          </a:r>
          <a:r>
            <a:rPr lang="en-US" b="0" i="0" dirty="0" err="1"/>
            <a:t>BeautifulSoup</a:t>
          </a:r>
          <a:r>
            <a:rPr lang="en-US" b="0" i="0" dirty="0"/>
            <a:t>.</a:t>
          </a:r>
        </a:p>
        <a:p>
          <a:pPr>
            <a:buFont typeface="Arial" panose="020B0604020202020204" pitchFamily="34" charset="0"/>
            <a:buNone/>
          </a:pPr>
          <a:endParaRPr lang="en-US" dirty="0"/>
        </a:p>
      </dgm:t>
    </dgm:pt>
    <dgm:pt modelId="{E644B226-9FA2-4511-9893-5C36B4ADFD38}" type="parTrans" cxnId="{5BE7E532-A41E-4A01-AB06-38468B993C77}">
      <dgm:prSet/>
      <dgm:spPr/>
      <dgm:t>
        <a:bodyPr/>
        <a:lstStyle/>
        <a:p>
          <a:endParaRPr lang="en-US"/>
        </a:p>
      </dgm:t>
    </dgm:pt>
    <dgm:pt modelId="{E3E476CA-0796-471E-9B96-4A7C9A389000}" type="sibTrans" cxnId="{5BE7E532-A41E-4A01-AB06-38468B993C77}">
      <dgm:prSet/>
      <dgm:spPr/>
      <dgm:t>
        <a:bodyPr/>
        <a:lstStyle/>
        <a:p>
          <a:endParaRPr lang="en-US"/>
        </a:p>
      </dgm:t>
    </dgm:pt>
    <dgm:pt modelId="{D32079E6-D7C9-4E02-9158-0B09C286A917}">
      <dgm:prSet/>
      <dgm:spPr/>
      <dgm:t>
        <a:bodyPr/>
        <a:lstStyle/>
        <a:p>
          <a:pPr>
            <a:buNone/>
          </a:pPr>
          <a:r>
            <a:rPr lang="en-US" b="0" i="0" dirty="0"/>
            <a:t>Extract various information about each property from the HTML content using </a:t>
          </a:r>
          <a:r>
            <a:rPr lang="en-US" b="0" i="0" dirty="0" err="1"/>
            <a:t>BeautifulSoup</a:t>
          </a:r>
          <a:r>
            <a:rPr lang="en-US" b="0" i="0" dirty="0"/>
            <a:t> and append to the appropriate empty list.</a:t>
          </a:r>
          <a:endParaRPr lang="en-US" dirty="0"/>
        </a:p>
      </dgm:t>
    </dgm:pt>
    <dgm:pt modelId="{EA983D1C-974E-45E2-8385-9454B6616E15}" type="parTrans" cxnId="{C0CD02B5-5EAE-4B3C-ACAC-06AC420E0AC8}">
      <dgm:prSet/>
      <dgm:spPr/>
      <dgm:t>
        <a:bodyPr/>
        <a:lstStyle/>
        <a:p>
          <a:endParaRPr lang="en-US"/>
        </a:p>
      </dgm:t>
    </dgm:pt>
    <dgm:pt modelId="{271F96EA-94B1-4EB2-82FF-8CE2A6BB5318}" type="sibTrans" cxnId="{C0CD02B5-5EAE-4B3C-ACAC-06AC420E0AC8}">
      <dgm:prSet/>
      <dgm:spPr/>
      <dgm:t>
        <a:bodyPr/>
        <a:lstStyle/>
        <a:p>
          <a:endParaRPr lang="en-US"/>
        </a:p>
      </dgm:t>
    </dgm:pt>
    <dgm:pt modelId="{B5F27BE5-A529-463E-B356-FA061049DECC}">
      <dgm:prSet/>
      <dgm:spPr/>
      <dgm:t>
        <a:bodyPr/>
        <a:lstStyle/>
        <a:p>
          <a:pPr>
            <a:defRPr b="1"/>
          </a:pPr>
          <a:r>
            <a:rPr lang="en-US" b="0" i="0"/>
            <a:t>Combine the data from the lists into a pandas DataFrame.</a:t>
          </a:r>
          <a:endParaRPr lang="en-US"/>
        </a:p>
      </dgm:t>
    </dgm:pt>
    <dgm:pt modelId="{0B455339-DBEF-440F-885F-AA126C63B51E}" type="parTrans" cxnId="{D36757CC-70E9-438C-B944-1AF9F317102C}">
      <dgm:prSet/>
      <dgm:spPr/>
      <dgm:t>
        <a:bodyPr/>
        <a:lstStyle/>
        <a:p>
          <a:endParaRPr lang="en-US"/>
        </a:p>
      </dgm:t>
    </dgm:pt>
    <dgm:pt modelId="{3709E50A-1353-4A79-8F89-DDF8103A5911}" type="sibTrans" cxnId="{D36757CC-70E9-438C-B944-1AF9F317102C}">
      <dgm:prSet/>
      <dgm:spPr/>
      <dgm:t>
        <a:bodyPr/>
        <a:lstStyle/>
        <a:p>
          <a:endParaRPr lang="en-US"/>
        </a:p>
      </dgm:t>
    </dgm:pt>
    <dgm:pt modelId="{C6D93A47-FDF7-4681-ACAD-E9E8D7C97251}">
      <dgm:prSet/>
      <dgm:spPr/>
      <dgm:t>
        <a:bodyPr/>
        <a:lstStyle/>
        <a:p>
          <a:pPr>
            <a:defRPr b="1"/>
          </a:pPr>
          <a:r>
            <a:rPr lang="en-US" b="0" i="0" dirty="0"/>
            <a:t>Save the </a:t>
          </a:r>
          <a:r>
            <a:rPr lang="en-US" b="0" i="0" dirty="0" err="1"/>
            <a:t>DataFrame</a:t>
          </a:r>
          <a:r>
            <a:rPr lang="en-US" b="0" i="0" dirty="0"/>
            <a:t> as a CSV file named "rawdata_project.csv".</a:t>
          </a:r>
          <a:endParaRPr lang="en-US" dirty="0"/>
        </a:p>
      </dgm:t>
    </dgm:pt>
    <dgm:pt modelId="{7DACF6AA-8BDC-461B-A644-DF699D251E62}" type="parTrans" cxnId="{E7C3AE86-94C8-4DFC-9A51-3DF56D47CF57}">
      <dgm:prSet/>
      <dgm:spPr/>
      <dgm:t>
        <a:bodyPr/>
        <a:lstStyle/>
        <a:p>
          <a:endParaRPr lang="en-US"/>
        </a:p>
      </dgm:t>
    </dgm:pt>
    <dgm:pt modelId="{6579BA3B-A86B-4B9A-B54E-36FC6E34F038}" type="sibTrans" cxnId="{E7C3AE86-94C8-4DFC-9A51-3DF56D47CF57}">
      <dgm:prSet/>
      <dgm:spPr/>
      <dgm:t>
        <a:bodyPr/>
        <a:lstStyle/>
        <a:p>
          <a:endParaRPr lang="en-US"/>
        </a:p>
      </dgm:t>
    </dgm:pt>
    <dgm:pt modelId="{2F6FFF7E-1D4A-4CAE-A7E2-44B15B99C838}" type="pres">
      <dgm:prSet presAssocID="{AD71B09C-9AE9-488F-A323-7690E6B4121F}" presName="root" presStyleCnt="0">
        <dgm:presLayoutVars>
          <dgm:dir/>
          <dgm:resizeHandles val="exact"/>
        </dgm:presLayoutVars>
      </dgm:prSet>
      <dgm:spPr/>
    </dgm:pt>
    <dgm:pt modelId="{D0F1EB46-1740-401A-B1A4-0481BF065CFE}" type="pres">
      <dgm:prSet presAssocID="{441D248D-6AAF-4011-83DF-6D89DB8209E2}" presName="compNode" presStyleCnt="0"/>
      <dgm:spPr/>
    </dgm:pt>
    <dgm:pt modelId="{B8934F13-B58E-4DDE-B096-422F9B90BE26}" type="pres">
      <dgm:prSet presAssocID="{441D248D-6AAF-4011-83DF-6D89DB8209E2}" presName="iconRect" presStyleLbl="node1" presStyleIdx="0" presStyleCnt="5" custScaleX="171885" custScaleY="17468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A9DCF04-E353-4B1C-B089-677CD56630D0}" type="pres">
      <dgm:prSet presAssocID="{441D248D-6AAF-4011-83DF-6D89DB8209E2}" presName="iconSpace" presStyleCnt="0"/>
      <dgm:spPr/>
    </dgm:pt>
    <dgm:pt modelId="{945E74E3-4D01-44FB-B6DE-9A296172DE0A}" type="pres">
      <dgm:prSet presAssocID="{441D248D-6AAF-4011-83DF-6D89DB8209E2}" presName="parTx" presStyleLbl="revTx" presStyleIdx="0" presStyleCnt="10">
        <dgm:presLayoutVars>
          <dgm:chMax val="0"/>
          <dgm:chPref val="0"/>
        </dgm:presLayoutVars>
      </dgm:prSet>
      <dgm:spPr/>
    </dgm:pt>
    <dgm:pt modelId="{B09F97F2-9C84-4B69-AFEF-0E3F1A945D93}" type="pres">
      <dgm:prSet presAssocID="{441D248D-6AAF-4011-83DF-6D89DB8209E2}" presName="txSpace" presStyleCnt="0"/>
      <dgm:spPr/>
    </dgm:pt>
    <dgm:pt modelId="{168E0B5E-277C-4692-A60C-CE06AFF4E809}" type="pres">
      <dgm:prSet presAssocID="{441D248D-6AAF-4011-83DF-6D89DB8209E2}" presName="desTx" presStyleLbl="revTx" presStyleIdx="1" presStyleCnt="10">
        <dgm:presLayoutVars/>
      </dgm:prSet>
      <dgm:spPr/>
    </dgm:pt>
    <dgm:pt modelId="{D3CD6CD8-9BA3-450E-9D40-45622A68E458}" type="pres">
      <dgm:prSet presAssocID="{6A3BD3F3-3BBF-4C2A-ABB3-81BB70C72270}" presName="sibTrans" presStyleCnt="0"/>
      <dgm:spPr/>
    </dgm:pt>
    <dgm:pt modelId="{080DF30A-6F69-4A64-B2EA-B7A728EC5285}" type="pres">
      <dgm:prSet presAssocID="{016ED5A0-4632-4D04-8DBB-E23C57F17C51}" presName="compNode" presStyleCnt="0"/>
      <dgm:spPr/>
    </dgm:pt>
    <dgm:pt modelId="{286FDB29-4319-4D4F-A397-587262101F71}" type="pres">
      <dgm:prSet presAssocID="{016ED5A0-4632-4D04-8DBB-E23C57F17C51}" presName="iconRect" presStyleLbl="node1" presStyleIdx="1" presStyleCnt="5" custScaleX="174825" custScaleY="195485" custLinFactNeighborY="438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ck hammer"/>
        </a:ext>
      </dgm:extLst>
    </dgm:pt>
    <dgm:pt modelId="{ACB838CA-3C98-483F-A0D9-472B89D4885C}" type="pres">
      <dgm:prSet presAssocID="{016ED5A0-4632-4D04-8DBB-E23C57F17C51}" presName="iconSpace" presStyleCnt="0"/>
      <dgm:spPr/>
    </dgm:pt>
    <dgm:pt modelId="{E78D7A69-6D95-4654-B56C-192F0262ABF7}" type="pres">
      <dgm:prSet presAssocID="{016ED5A0-4632-4D04-8DBB-E23C57F17C51}" presName="parTx" presStyleLbl="revTx" presStyleIdx="2" presStyleCnt="10" custLinFactNeighborY="20314">
        <dgm:presLayoutVars>
          <dgm:chMax val="0"/>
          <dgm:chPref val="0"/>
        </dgm:presLayoutVars>
      </dgm:prSet>
      <dgm:spPr/>
    </dgm:pt>
    <dgm:pt modelId="{2BDA4884-FCAC-4EF7-A9EE-C4DF3B960D99}" type="pres">
      <dgm:prSet presAssocID="{016ED5A0-4632-4D04-8DBB-E23C57F17C51}" presName="txSpace" presStyleCnt="0"/>
      <dgm:spPr/>
    </dgm:pt>
    <dgm:pt modelId="{1DBC384C-B694-46DE-A2AB-F6D4260D9FCD}" type="pres">
      <dgm:prSet presAssocID="{016ED5A0-4632-4D04-8DBB-E23C57F17C51}" presName="desTx" presStyleLbl="revTx" presStyleIdx="3" presStyleCnt="10">
        <dgm:presLayoutVars/>
      </dgm:prSet>
      <dgm:spPr/>
    </dgm:pt>
    <dgm:pt modelId="{D311A86C-4D42-4DD1-8EC9-918C05B7255F}" type="pres">
      <dgm:prSet presAssocID="{A0453841-1895-4544-BF92-92695D79CFCD}" presName="sibTrans" presStyleCnt="0"/>
      <dgm:spPr/>
    </dgm:pt>
    <dgm:pt modelId="{51DE6C79-2A2B-4D64-A9E8-DC138F1E944B}" type="pres">
      <dgm:prSet presAssocID="{720363DF-65EE-4316-A3C6-BD2AA7AFA391}" presName="compNode" presStyleCnt="0"/>
      <dgm:spPr/>
    </dgm:pt>
    <dgm:pt modelId="{9576DD69-28F8-4B57-9B15-E571C7BCA7A6}" type="pres">
      <dgm:prSet presAssocID="{720363DF-65EE-4316-A3C6-BD2AA7AFA391}" presName="iconRect" presStyleLbl="node1" presStyleIdx="2" presStyleCnt="5" custScaleX="186015" custScaleY="14966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4FAAE19-54A6-4A04-87B2-BB55C8E05B57}" type="pres">
      <dgm:prSet presAssocID="{720363DF-65EE-4316-A3C6-BD2AA7AFA391}" presName="iconSpace" presStyleCnt="0"/>
      <dgm:spPr/>
    </dgm:pt>
    <dgm:pt modelId="{54106C8A-EC35-46A7-912E-63295C9E9862}" type="pres">
      <dgm:prSet presAssocID="{720363DF-65EE-4316-A3C6-BD2AA7AFA391}" presName="parTx" presStyleLbl="revTx" presStyleIdx="4" presStyleCnt="10" custLinFactNeighborY="14599">
        <dgm:presLayoutVars>
          <dgm:chMax val="0"/>
          <dgm:chPref val="0"/>
        </dgm:presLayoutVars>
      </dgm:prSet>
      <dgm:spPr/>
    </dgm:pt>
    <dgm:pt modelId="{A8716B77-34EE-4D66-9C84-08775F20E6F4}" type="pres">
      <dgm:prSet presAssocID="{720363DF-65EE-4316-A3C6-BD2AA7AFA391}" presName="txSpace" presStyleCnt="0"/>
      <dgm:spPr/>
    </dgm:pt>
    <dgm:pt modelId="{FC4D5B82-550B-4CA0-973B-21142D6D2882}" type="pres">
      <dgm:prSet presAssocID="{720363DF-65EE-4316-A3C6-BD2AA7AFA391}" presName="desTx" presStyleLbl="revTx" presStyleIdx="5" presStyleCnt="10" custLinFactNeighborX="-1182" custLinFactNeighborY="-57797">
        <dgm:presLayoutVars/>
      </dgm:prSet>
      <dgm:spPr/>
    </dgm:pt>
    <dgm:pt modelId="{CB46EB29-810D-486F-9D41-85AAD9C639A5}" type="pres">
      <dgm:prSet presAssocID="{5041898A-F205-4733-833B-135422C49F56}" presName="sibTrans" presStyleCnt="0"/>
      <dgm:spPr/>
    </dgm:pt>
    <dgm:pt modelId="{79F8C3DD-DE09-404A-B09D-A6A24CF6D2EF}" type="pres">
      <dgm:prSet presAssocID="{B5F27BE5-A529-463E-B356-FA061049DECC}" presName="compNode" presStyleCnt="0"/>
      <dgm:spPr/>
    </dgm:pt>
    <dgm:pt modelId="{5E5DC078-C9FC-411C-BAAE-C18C3C44F928}" type="pres">
      <dgm:prSet presAssocID="{B5F27BE5-A529-463E-B356-FA061049DECC}" presName="iconRect" presStyleLbl="node1" presStyleIdx="3" presStyleCnt="5" custScaleX="163973" custScaleY="179140" custLinFactNeighborX="20637" custLinFactNeighborY="-1547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nda"/>
        </a:ext>
      </dgm:extLst>
    </dgm:pt>
    <dgm:pt modelId="{6858BD23-E722-44C1-967E-D5A4B1998FFD}" type="pres">
      <dgm:prSet presAssocID="{B5F27BE5-A529-463E-B356-FA061049DECC}" presName="iconSpace" presStyleCnt="0"/>
      <dgm:spPr/>
    </dgm:pt>
    <dgm:pt modelId="{8A1DB9B3-6B0C-4422-A7D8-1D33C2F77AD6}" type="pres">
      <dgm:prSet presAssocID="{B5F27BE5-A529-463E-B356-FA061049DECC}" presName="parTx" presStyleLbl="revTx" presStyleIdx="6" presStyleCnt="10">
        <dgm:presLayoutVars>
          <dgm:chMax val="0"/>
          <dgm:chPref val="0"/>
        </dgm:presLayoutVars>
      </dgm:prSet>
      <dgm:spPr/>
    </dgm:pt>
    <dgm:pt modelId="{A0D4B521-A128-4B44-8345-38F336959AB0}" type="pres">
      <dgm:prSet presAssocID="{B5F27BE5-A529-463E-B356-FA061049DECC}" presName="txSpace" presStyleCnt="0"/>
      <dgm:spPr/>
    </dgm:pt>
    <dgm:pt modelId="{4B6C22A5-6007-408D-BD90-98C06157FB51}" type="pres">
      <dgm:prSet presAssocID="{B5F27BE5-A529-463E-B356-FA061049DECC}" presName="desTx" presStyleLbl="revTx" presStyleIdx="7" presStyleCnt="10">
        <dgm:presLayoutVars/>
      </dgm:prSet>
      <dgm:spPr/>
    </dgm:pt>
    <dgm:pt modelId="{1A89FE0B-E41A-4BA5-A817-E5401B4588F5}" type="pres">
      <dgm:prSet presAssocID="{3709E50A-1353-4A79-8F89-DDF8103A5911}" presName="sibTrans" presStyleCnt="0"/>
      <dgm:spPr/>
    </dgm:pt>
    <dgm:pt modelId="{93AE3CF2-AF40-4A7D-9CBD-7608868EEDF0}" type="pres">
      <dgm:prSet presAssocID="{C6D93A47-FDF7-4681-ACAD-E9E8D7C97251}" presName="compNode" presStyleCnt="0"/>
      <dgm:spPr/>
    </dgm:pt>
    <dgm:pt modelId="{98820D13-3867-4D28-8A4E-EE5BA7CD57E8}" type="pres">
      <dgm:prSet presAssocID="{C6D93A47-FDF7-4681-ACAD-E9E8D7C97251}" presName="iconRect" presStyleLbl="node1" presStyleIdx="4" presStyleCnt="5" custScaleX="181417" custScaleY="251315" custLinFactNeighborX="36115" custLinFactNeighborY="-3115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hredder"/>
        </a:ext>
      </dgm:extLst>
    </dgm:pt>
    <dgm:pt modelId="{D862CE97-088D-4EAB-8C6F-672C117B86C3}" type="pres">
      <dgm:prSet presAssocID="{C6D93A47-FDF7-4681-ACAD-E9E8D7C97251}" presName="iconSpace" presStyleCnt="0"/>
      <dgm:spPr/>
    </dgm:pt>
    <dgm:pt modelId="{53F752EE-4E42-409F-AC8B-BA9F68AD02A5}" type="pres">
      <dgm:prSet presAssocID="{C6D93A47-FDF7-4681-ACAD-E9E8D7C97251}" presName="parTx" presStyleLbl="revTx" presStyleIdx="8" presStyleCnt="10" custScaleX="105447" custScaleY="126443" custLinFactNeighborX="564" custLinFactNeighborY="20281">
        <dgm:presLayoutVars>
          <dgm:chMax val="0"/>
          <dgm:chPref val="0"/>
        </dgm:presLayoutVars>
      </dgm:prSet>
      <dgm:spPr/>
    </dgm:pt>
    <dgm:pt modelId="{E4C47521-5ABC-4FD9-8884-B1AC533FA5DA}" type="pres">
      <dgm:prSet presAssocID="{C6D93A47-FDF7-4681-ACAD-E9E8D7C97251}" presName="txSpace" presStyleCnt="0"/>
      <dgm:spPr/>
    </dgm:pt>
    <dgm:pt modelId="{28FF4862-515D-4336-8080-650241F27692}" type="pres">
      <dgm:prSet presAssocID="{C6D93A47-FDF7-4681-ACAD-E9E8D7C97251}" presName="desTx" presStyleLbl="revTx" presStyleIdx="9" presStyleCnt="10">
        <dgm:presLayoutVars/>
      </dgm:prSet>
      <dgm:spPr/>
    </dgm:pt>
  </dgm:ptLst>
  <dgm:cxnLst>
    <dgm:cxn modelId="{5BE7E532-A41E-4A01-AB06-38468B993C77}" srcId="{720363DF-65EE-4316-A3C6-BD2AA7AFA391}" destId="{12181B63-44B5-4603-8411-D909EBE82962}" srcOrd="0" destOrd="0" parTransId="{E644B226-9FA2-4511-9893-5C36B4ADFD38}" sibTransId="{E3E476CA-0796-471E-9B96-4A7C9A389000}"/>
    <dgm:cxn modelId="{6A50DA3A-7A74-4122-A5BB-F9F378ADF78E}" type="presOf" srcId="{441D248D-6AAF-4011-83DF-6D89DB8209E2}" destId="{945E74E3-4D01-44FB-B6DE-9A296172DE0A}" srcOrd="0" destOrd="0" presId="urn:microsoft.com/office/officeart/2018/2/layout/IconLabelDescriptionList"/>
    <dgm:cxn modelId="{33F4D75E-2000-4C24-BEAD-2CD65D7CA2C8}" srcId="{AD71B09C-9AE9-488F-A323-7690E6B4121F}" destId="{016ED5A0-4632-4D04-8DBB-E23C57F17C51}" srcOrd="1" destOrd="0" parTransId="{9A848AB6-2A90-439A-AB8E-01C821D459E7}" sibTransId="{A0453841-1895-4544-BF92-92695D79CFCD}"/>
    <dgm:cxn modelId="{BA832561-7ED6-420B-B808-FC46FFB67D7C}" type="presOf" srcId="{AD71B09C-9AE9-488F-A323-7690E6B4121F}" destId="{2F6FFF7E-1D4A-4CAE-A7E2-44B15B99C838}" srcOrd="0" destOrd="0" presId="urn:microsoft.com/office/officeart/2018/2/layout/IconLabelDescriptionList"/>
    <dgm:cxn modelId="{15245145-9D44-4C7D-958B-9DD243E13532}" srcId="{AD71B09C-9AE9-488F-A323-7690E6B4121F}" destId="{720363DF-65EE-4316-A3C6-BD2AA7AFA391}" srcOrd="2" destOrd="0" parTransId="{331ECCF0-C852-4E22-A30A-561A3DCFF32D}" sibTransId="{5041898A-F205-4733-833B-135422C49F56}"/>
    <dgm:cxn modelId="{A8534466-BF65-46D2-9439-7C2A21B929AC}" type="presOf" srcId="{B5F27BE5-A529-463E-B356-FA061049DECC}" destId="{8A1DB9B3-6B0C-4422-A7D8-1D33C2F77AD6}" srcOrd="0" destOrd="0" presId="urn:microsoft.com/office/officeart/2018/2/layout/IconLabelDescriptionList"/>
    <dgm:cxn modelId="{61CCA186-C5FE-45A7-976F-E1F45173AFD3}" type="presOf" srcId="{12181B63-44B5-4603-8411-D909EBE82962}" destId="{FC4D5B82-550B-4CA0-973B-21142D6D2882}" srcOrd="0" destOrd="0" presId="urn:microsoft.com/office/officeart/2018/2/layout/IconLabelDescriptionList"/>
    <dgm:cxn modelId="{E7C3AE86-94C8-4DFC-9A51-3DF56D47CF57}" srcId="{AD71B09C-9AE9-488F-A323-7690E6B4121F}" destId="{C6D93A47-FDF7-4681-ACAD-E9E8D7C97251}" srcOrd="4" destOrd="0" parTransId="{7DACF6AA-8BDC-461B-A644-DF699D251E62}" sibTransId="{6579BA3B-A86B-4B9A-B54E-36FC6E34F038}"/>
    <dgm:cxn modelId="{E3422089-C7C9-4DAD-BFA5-D5A12B769261}" type="presOf" srcId="{D32079E6-D7C9-4E02-9158-0B09C286A917}" destId="{FC4D5B82-550B-4CA0-973B-21142D6D2882}" srcOrd="0" destOrd="1" presId="urn:microsoft.com/office/officeart/2018/2/layout/IconLabelDescriptionList"/>
    <dgm:cxn modelId="{5A679C89-BDDD-4F36-91A1-2DFCED4302B1}" srcId="{AD71B09C-9AE9-488F-A323-7690E6B4121F}" destId="{441D248D-6AAF-4011-83DF-6D89DB8209E2}" srcOrd="0" destOrd="0" parTransId="{FF1DC8BA-42D8-4483-AD6A-E98AC49E4F8D}" sibTransId="{6A3BD3F3-3BBF-4C2A-ABB3-81BB70C72270}"/>
    <dgm:cxn modelId="{3590539D-ED65-4809-B074-CD85FF3E3742}" type="presOf" srcId="{016ED5A0-4632-4D04-8DBB-E23C57F17C51}" destId="{E78D7A69-6D95-4654-B56C-192F0262ABF7}" srcOrd="0" destOrd="0" presId="urn:microsoft.com/office/officeart/2018/2/layout/IconLabelDescriptionList"/>
    <dgm:cxn modelId="{C0CD02B5-5EAE-4B3C-ACAC-06AC420E0AC8}" srcId="{720363DF-65EE-4316-A3C6-BD2AA7AFA391}" destId="{D32079E6-D7C9-4E02-9158-0B09C286A917}" srcOrd="1" destOrd="0" parTransId="{EA983D1C-974E-45E2-8385-9454B6616E15}" sibTransId="{271F96EA-94B1-4EB2-82FF-8CE2A6BB5318}"/>
    <dgm:cxn modelId="{D36757CC-70E9-438C-B944-1AF9F317102C}" srcId="{AD71B09C-9AE9-488F-A323-7690E6B4121F}" destId="{B5F27BE5-A529-463E-B356-FA061049DECC}" srcOrd="3" destOrd="0" parTransId="{0B455339-DBEF-440F-885F-AA126C63B51E}" sibTransId="{3709E50A-1353-4A79-8F89-DDF8103A5911}"/>
    <dgm:cxn modelId="{EC6EFCD8-CFBB-48FE-B475-101D93F7CBD8}" type="presOf" srcId="{C6D93A47-FDF7-4681-ACAD-E9E8D7C97251}" destId="{53F752EE-4E42-409F-AC8B-BA9F68AD02A5}" srcOrd="0" destOrd="0" presId="urn:microsoft.com/office/officeart/2018/2/layout/IconLabelDescriptionList"/>
    <dgm:cxn modelId="{6044E8EB-020F-45C6-895B-3C2E9DBBB20E}" type="presOf" srcId="{720363DF-65EE-4316-A3C6-BD2AA7AFA391}" destId="{54106C8A-EC35-46A7-912E-63295C9E9862}" srcOrd="0" destOrd="0" presId="urn:microsoft.com/office/officeart/2018/2/layout/IconLabelDescriptionList"/>
    <dgm:cxn modelId="{BD3BDC83-14F8-4582-B701-1B4EF5385311}" type="presParOf" srcId="{2F6FFF7E-1D4A-4CAE-A7E2-44B15B99C838}" destId="{D0F1EB46-1740-401A-B1A4-0481BF065CFE}" srcOrd="0" destOrd="0" presId="urn:microsoft.com/office/officeart/2018/2/layout/IconLabelDescriptionList"/>
    <dgm:cxn modelId="{05706FD3-DA41-472C-8374-AB57D8DD4E26}" type="presParOf" srcId="{D0F1EB46-1740-401A-B1A4-0481BF065CFE}" destId="{B8934F13-B58E-4DDE-B096-422F9B90BE26}" srcOrd="0" destOrd="0" presId="urn:microsoft.com/office/officeart/2018/2/layout/IconLabelDescriptionList"/>
    <dgm:cxn modelId="{5A99D03D-5914-4148-97E2-7A8083F0C916}" type="presParOf" srcId="{D0F1EB46-1740-401A-B1A4-0481BF065CFE}" destId="{6A9DCF04-E353-4B1C-B089-677CD56630D0}" srcOrd="1" destOrd="0" presId="urn:microsoft.com/office/officeart/2018/2/layout/IconLabelDescriptionList"/>
    <dgm:cxn modelId="{9A201081-C61A-41C2-B4E8-B7C8BA268ED3}" type="presParOf" srcId="{D0F1EB46-1740-401A-B1A4-0481BF065CFE}" destId="{945E74E3-4D01-44FB-B6DE-9A296172DE0A}" srcOrd="2" destOrd="0" presId="urn:microsoft.com/office/officeart/2018/2/layout/IconLabelDescriptionList"/>
    <dgm:cxn modelId="{9A953A61-F575-4D82-8157-771AC8320533}" type="presParOf" srcId="{D0F1EB46-1740-401A-B1A4-0481BF065CFE}" destId="{B09F97F2-9C84-4B69-AFEF-0E3F1A945D93}" srcOrd="3" destOrd="0" presId="urn:microsoft.com/office/officeart/2018/2/layout/IconLabelDescriptionList"/>
    <dgm:cxn modelId="{8B610E0C-3CA8-44D8-ADA9-7DD336CE828D}" type="presParOf" srcId="{D0F1EB46-1740-401A-B1A4-0481BF065CFE}" destId="{168E0B5E-277C-4692-A60C-CE06AFF4E809}" srcOrd="4" destOrd="0" presId="urn:microsoft.com/office/officeart/2018/2/layout/IconLabelDescriptionList"/>
    <dgm:cxn modelId="{3D2218C3-0A69-4E13-9ADB-50082A8C3C87}" type="presParOf" srcId="{2F6FFF7E-1D4A-4CAE-A7E2-44B15B99C838}" destId="{D3CD6CD8-9BA3-450E-9D40-45622A68E458}" srcOrd="1" destOrd="0" presId="urn:microsoft.com/office/officeart/2018/2/layout/IconLabelDescriptionList"/>
    <dgm:cxn modelId="{E56D1F53-EA3D-4EFE-8E6F-9EA3D34C4040}" type="presParOf" srcId="{2F6FFF7E-1D4A-4CAE-A7E2-44B15B99C838}" destId="{080DF30A-6F69-4A64-B2EA-B7A728EC5285}" srcOrd="2" destOrd="0" presId="urn:microsoft.com/office/officeart/2018/2/layout/IconLabelDescriptionList"/>
    <dgm:cxn modelId="{052D3F4D-2C54-4DD6-B1DC-438E93DBBBDB}" type="presParOf" srcId="{080DF30A-6F69-4A64-B2EA-B7A728EC5285}" destId="{286FDB29-4319-4D4F-A397-587262101F71}" srcOrd="0" destOrd="0" presId="urn:microsoft.com/office/officeart/2018/2/layout/IconLabelDescriptionList"/>
    <dgm:cxn modelId="{ABFD9FE7-4FDD-4D86-9C5F-AD106E7D9ED2}" type="presParOf" srcId="{080DF30A-6F69-4A64-B2EA-B7A728EC5285}" destId="{ACB838CA-3C98-483F-A0D9-472B89D4885C}" srcOrd="1" destOrd="0" presId="urn:microsoft.com/office/officeart/2018/2/layout/IconLabelDescriptionList"/>
    <dgm:cxn modelId="{65249C63-A8DE-4BF1-B0E9-5A620FE784BF}" type="presParOf" srcId="{080DF30A-6F69-4A64-B2EA-B7A728EC5285}" destId="{E78D7A69-6D95-4654-B56C-192F0262ABF7}" srcOrd="2" destOrd="0" presId="urn:microsoft.com/office/officeart/2018/2/layout/IconLabelDescriptionList"/>
    <dgm:cxn modelId="{DBCAF18F-78E7-47FD-ACA3-A8D03FEE71DA}" type="presParOf" srcId="{080DF30A-6F69-4A64-B2EA-B7A728EC5285}" destId="{2BDA4884-FCAC-4EF7-A9EE-C4DF3B960D99}" srcOrd="3" destOrd="0" presId="urn:microsoft.com/office/officeart/2018/2/layout/IconLabelDescriptionList"/>
    <dgm:cxn modelId="{ED1A1524-6C68-4E93-B908-DEDDFA52979D}" type="presParOf" srcId="{080DF30A-6F69-4A64-B2EA-B7A728EC5285}" destId="{1DBC384C-B694-46DE-A2AB-F6D4260D9FCD}" srcOrd="4" destOrd="0" presId="urn:microsoft.com/office/officeart/2018/2/layout/IconLabelDescriptionList"/>
    <dgm:cxn modelId="{9C934E17-E429-400C-89B3-FB3A6279269A}" type="presParOf" srcId="{2F6FFF7E-1D4A-4CAE-A7E2-44B15B99C838}" destId="{D311A86C-4D42-4DD1-8EC9-918C05B7255F}" srcOrd="3" destOrd="0" presId="urn:microsoft.com/office/officeart/2018/2/layout/IconLabelDescriptionList"/>
    <dgm:cxn modelId="{58E7519A-A1C7-4233-9F46-C594A2899E8B}" type="presParOf" srcId="{2F6FFF7E-1D4A-4CAE-A7E2-44B15B99C838}" destId="{51DE6C79-2A2B-4D64-A9E8-DC138F1E944B}" srcOrd="4" destOrd="0" presId="urn:microsoft.com/office/officeart/2018/2/layout/IconLabelDescriptionList"/>
    <dgm:cxn modelId="{DD5F8EEB-3E6F-4F7D-AD57-2A2F7EF6229C}" type="presParOf" srcId="{51DE6C79-2A2B-4D64-A9E8-DC138F1E944B}" destId="{9576DD69-28F8-4B57-9B15-E571C7BCA7A6}" srcOrd="0" destOrd="0" presId="urn:microsoft.com/office/officeart/2018/2/layout/IconLabelDescriptionList"/>
    <dgm:cxn modelId="{13B69E32-1CFA-4BEB-ABE6-EFCB9C9113F8}" type="presParOf" srcId="{51DE6C79-2A2B-4D64-A9E8-DC138F1E944B}" destId="{44FAAE19-54A6-4A04-87B2-BB55C8E05B57}" srcOrd="1" destOrd="0" presId="urn:microsoft.com/office/officeart/2018/2/layout/IconLabelDescriptionList"/>
    <dgm:cxn modelId="{60926330-7E2A-4B71-A122-6D7635AF032A}" type="presParOf" srcId="{51DE6C79-2A2B-4D64-A9E8-DC138F1E944B}" destId="{54106C8A-EC35-46A7-912E-63295C9E9862}" srcOrd="2" destOrd="0" presId="urn:microsoft.com/office/officeart/2018/2/layout/IconLabelDescriptionList"/>
    <dgm:cxn modelId="{8B7EB3CD-F999-40BF-B792-5BEAF98C7DE7}" type="presParOf" srcId="{51DE6C79-2A2B-4D64-A9E8-DC138F1E944B}" destId="{A8716B77-34EE-4D66-9C84-08775F20E6F4}" srcOrd="3" destOrd="0" presId="urn:microsoft.com/office/officeart/2018/2/layout/IconLabelDescriptionList"/>
    <dgm:cxn modelId="{058D1A37-58ED-4E91-897A-236ABB8B3F3D}" type="presParOf" srcId="{51DE6C79-2A2B-4D64-A9E8-DC138F1E944B}" destId="{FC4D5B82-550B-4CA0-973B-21142D6D2882}" srcOrd="4" destOrd="0" presId="urn:microsoft.com/office/officeart/2018/2/layout/IconLabelDescriptionList"/>
    <dgm:cxn modelId="{C4430570-6C28-4689-BDD1-FB11C44F6083}" type="presParOf" srcId="{2F6FFF7E-1D4A-4CAE-A7E2-44B15B99C838}" destId="{CB46EB29-810D-486F-9D41-85AAD9C639A5}" srcOrd="5" destOrd="0" presId="urn:microsoft.com/office/officeart/2018/2/layout/IconLabelDescriptionList"/>
    <dgm:cxn modelId="{31418BE8-918F-4860-9060-FB33864E18BF}" type="presParOf" srcId="{2F6FFF7E-1D4A-4CAE-A7E2-44B15B99C838}" destId="{79F8C3DD-DE09-404A-B09D-A6A24CF6D2EF}" srcOrd="6" destOrd="0" presId="urn:microsoft.com/office/officeart/2018/2/layout/IconLabelDescriptionList"/>
    <dgm:cxn modelId="{4DF410EC-C68A-4009-B61A-1B625AB5BC73}" type="presParOf" srcId="{79F8C3DD-DE09-404A-B09D-A6A24CF6D2EF}" destId="{5E5DC078-C9FC-411C-BAAE-C18C3C44F928}" srcOrd="0" destOrd="0" presId="urn:microsoft.com/office/officeart/2018/2/layout/IconLabelDescriptionList"/>
    <dgm:cxn modelId="{692CC9BA-CB5F-494D-A765-9C3FB8E3A046}" type="presParOf" srcId="{79F8C3DD-DE09-404A-B09D-A6A24CF6D2EF}" destId="{6858BD23-E722-44C1-967E-D5A4B1998FFD}" srcOrd="1" destOrd="0" presId="urn:microsoft.com/office/officeart/2018/2/layout/IconLabelDescriptionList"/>
    <dgm:cxn modelId="{25322273-7953-4EA9-B748-C51AE9168F32}" type="presParOf" srcId="{79F8C3DD-DE09-404A-B09D-A6A24CF6D2EF}" destId="{8A1DB9B3-6B0C-4422-A7D8-1D33C2F77AD6}" srcOrd="2" destOrd="0" presId="urn:microsoft.com/office/officeart/2018/2/layout/IconLabelDescriptionList"/>
    <dgm:cxn modelId="{4F02B7A6-1DD5-40B5-A9CD-ADF9D03CF28E}" type="presParOf" srcId="{79F8C3DD-DE09-404A-B09D-A6A24CF6D2EF}" destId="{A0D4B521-A128-4B44-8345-38F336959AB0}" srcOrd="3" destOrd="0" presId="urn:microsoft.com/office/officeart/2018/2/layout/IconLabelDescriptionList"/>
    <dgm:cxn modelId="{58006313-8681-4DD2-AB60-ED7FD25F30C5}" type="presParOf" srcId="{79F8C3DD-DE09-404A-B09D-A6A24CF6D2EF}" destId="{4B6C22A5-6007-408D-BD90-98C06157FB51}" srcOrd="4" destOrd="0" presId="urn:microsoft.com/office/officeart/2018/2/layout/IconLabelDescriptionList"/>
    <dgm:cxn modelId="{EBB27E95-225E-4BD7-90F2-DC1F9FA73F1D}" type="presParOf" srcId="{2F6FFF7E-1D4A-4CAE-A7E2-44B15B99C838}" destId="{1A89FE0B-E41A-4BA5-A817-E5401B4588F5}" srcOrd="7" destOrd="0" presId="urn:microsoft.com/office/officeart/2018/2/layout/IconLabelDescriptionList"/>
    <dgm:cxn modelId="{4EC838D1-3524-43FA-BDD4-FD00E4DB0567}" type="presParOf" srcId="{2F6FFF7E-1D4A-4CAE-A7E2-44B15B99C838}" destId="{93AE3CF2-AF40-4A7D-9CBD-7608868EEDF0}" srcOrd="8" destOrd="0" presId="urn:microsoft.com/office/officeart/2018/2/layout/IconLabelDescriptionList"/>
    <dgm:cxn modelId="{E19E7C96-DBAC-487F-88D0-BD6D3C3EA9AB}" type="presParOf" srcId="{93AE3CF2-AF40-4A7D-9CBD-7608868EEDF0}" destId="{98820D13-3867-4D28-8A4E-EE5BA7CD57E8}" srcOrd="0" destOrd="0" presId="urn:microsoft.com/office/officeart/2018/2/layout/IconLabelDescriptionList"/>
    <dgm:cxn modelId="{83F62EEA-7457-4CB5-B297-1217A71E90B7}" type="presParOf" srcId="{93AE3CF2-AF40-4A7D-9CBD-7608868EEDF0}" destId="{D862CE97-088D-4EAB-8C6F-672C117B86C3}" srcOrd="1" destOrd="0" presId="urn:microsoft.com/office/officeart/2018/2/layout/IconLabelDescriptionList"/>
    <dgm:cxn modelId="{37E2593C-45DE-4437-9AE8-B1EDD9ADEA63}" type="presParOf" srcId="{93AE3CF2-AF40-4A7D-9CBD-7608868EEDF0}" destId="{53F752EE-4E42-409F-AC8B-BA9F68AD02A5}" srcOrd="2" destOrd="0" presId="urn:microsoft.com/office/officeart/2018/2/layout/IconLabelDescriptionList"/>
    <dgm:cxn modelId="{BD0F7A25-2B9A-44CF-92B2-525EA5C90265}" type="presParOf" srcId="{93AE3CF2-AF40-4A7D-9CBD-7608868EEDF0}" destId="{E4C47521-5ABC-4FD9-8884-B1AC533FA5DA}" srcOrd="3" destOrd="0" presId="urn:microsoft.com/office/officeart/2018/2/layout/IconLabelDescriptionList"/>
    <dgm:cxn modelId="{39ED30C2-7DD4-4644-8099-1FA1D37F2682}" type="presParOf" srcId="{93AE3CF2-AF40-4A7D-9CBD-7608868EEDF0}" destId="{28FF4862-515D-4336-8080-650241F2769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4FCDE-A7D1-43FE-BCD7-A380BFA69D13}">
      <dsp:nvSpPr>
        <dsp:cNvPr id="0" name=""/>
        <dsp:cNvSpPr/>
      </dsp:nvSpPr>
      <dsp:spPr>
        <a:xfrm>
          <a:off x="15076" y="260785"/>
          <a:ext cx="1464644" cy="14646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AA496-7E82-4A0E-828A-61B04239B2C0}">
      <dsp:nvSpPr>
        <dsp:cNvPr id="0" name=""/>
        <dsp:cNvSpPr/>
      </dsp:nvSpPr>
      <dsp:spPr>
        <a:xfrm>
          <a:off x="322651" y="568361"/>
          <a:ext cx="849493" cy="8494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B862E4-8850-40E7-9CD7-FFCF8C4C4626}">
      <dsp:nvSpPr>
        <dsp:cNvPr id="0" name=""/>
        <dsp:cNvSpPr/>
      </dsp:nvSpPr>
      <dsp:spPr>
        <a:xfrm>
          <a:off x="1793573" y="260785"/>
          <a:ext cx="3452376" cy="1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Data Collection</a:t>
          </a:r>
        </a:p>
      </dsp:txBody>
      <dsp:txXfrm>
        <a:off x="1793573" y="260785"/>
        <a:ext cx="3452376" cy="1464644"/>
      </dsp:txXfrm>
    </dsp:sp>
    <dsp:sp modelId="{2DF8ADCB-CF39-4C1A-830F-5B154D48701B}">
      <dsp:nvSpPr>
        <dsp:cNvPr id="0" name=""/>
        <dsp:cNvSpPr/>
      </dsp:nvSpPr>
      <dsp:spPr>
        <a:xfrm>
          <a:off x="5847500" y="260785"/>
          <a:ext cx="1464644" cy="14646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ED9871-BF0B-4B93-8700-7FA3166838AF}">
      <dsp:nvSpPr>
        <dsp:cNvPr id="0" name=""/>
        <dsp:cNvSpPr/>
      </dsp:nvSpPr>
      <dsp:spPr>
        <a:xfrm>
          <a:off x="6155075" y="568361"/>
          <a:ext cx="849493" cy="8494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BDAC47-985A-4924-83E4-3E50F42D5AD6}">
      <dsp:nvSpPr>
        <dsp:cNvPr id="0" name=""/>
        <dsp:cNvSpPr/>
      </dsp:nvSpPr>
      <dsp:spPr>
        <a:xfrm>
          <a:off x="7625997" y="260785"/>
          <a:ext cx="3452376" cy="1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Data Cleaning</a:t>
          </a:r>
        </a:p>
      </dsp:txBody>
      <dsp:txXfrm>
        <a:off x="7625997" y="260785"/>
        <a:ext cx="3452376" cy="1464644"/>
      </dsp:txXfrm>
    </dsp:sp>
    <dsp:sp modelId="{C6E9CD71-C45D-46D3-9275-2E5F6C60C963}">
      <dsp:nvSpPr>
        <dsp:cNvPr id="0" name=""/>
        <dsp:cNvSpPr/>
      </dsp:nvSpPr>
      <dsp:spPr>
        <a:xfrm>
          <a:off x="15076" y="2432233"/>
          <a:ext cx="1464644" cy="14646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12F4A5-27CE-471B-9C71-015C5D52FB45}">
      <dsp:nvSpPr>
        <dsp:cNvPr id="0" name=""/>
        <dsp:cNvSpPr/>
      </dsp:nvSpPr>
      <dsp:spPr>
        <a:xfrm>
          <a:off x="322651" y="2739808"/>
          <a:ext cx="849493" cy="8494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58A6EC-E484-4374-8374-0ED02871793D}">
      <dsp:nvSpPr>
        <dsp:cNvPr id="0" name=""/>
        <dsp:cNvSpPr/>
      </dsp:nvSpPr>
      <dsp:spPr>
        <a:xfrm>
          <a:off x="1793573" y="2432233"/>
          <a:ext cx="3452376" cy="1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Exploratory Data Analysis</a:t>
          </a:r>
        </a:p>
      </dsp:txBody>
      <dsp:txXfrm>
        <a:off x="1793573" y="2432233"/>
        <a:ext cx="3452376" cy="1464644"/>
      </dsp:txXfrm>
    </dsp:sp>
    <dsp:sp modelId="{2A06580E-7F85-43D7-8832-0C644FE03C25}">
      <dsp:nvSpPr>
        <dsp:cNvPr id="0" name=""/>
        <dsp:cNvSpPr/>
      </dsp:nvSpPr>
      <dsp:spPr>
        <a:xfrm>
          <a:off x="5847500" y="2432233"/>
          <a:ext cx="1464644" cy="14646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44C514-1B05-41B2-9DDD-0923E7EC2D74}">
      <dsp:nvSpPr>
        <dsp:cNvPr id="0" name=""/>
        <dsp:cNvSpPr/>
      </dsp:nvSpPr>
      <dsp:spPr>
        <a:xfrm>
          <a:off x="6155075" y="2739808"/>
          <a:ext cx="849493" cy="8494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C41197-DC7D-40E9-8177-34071162E76B}">
      <dsp:nvSpPr>
        <dsp:cNvPr id="0" name=""/>
        <dsp:cNvSpPr/>
      </dsp:nvSpPr>
      <dsp:spPr>
        <a:xfrm>
          <a:off x="7625997" y="2432233"/>
          <a:ext cx="3452376" cy="1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Predictive Analysis</a:t>
          </a:r>
          <a:endParaRPr lang="en-US" sz="2400" kern="1200" dirty="0"/>
        </a:p>
      </dsp:txBody>
      <dsp:txXfrm>
        <a:off x="7625997" y="2432233"/>
        <a:ext cx="3452376" cy="1464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34F13-B58E-4DDE-B096-422F9B90BE26}">
      <dsp:nvSpPr>
        <dsp:cNvPr id="0" name=""/>
        <dsp:cNvSpPr/>
      </dsp:nvSpPr>
      <dsp:spPr>
        <a:xfrm>
          <a:off x="7034" y="1089204"/>
          <a:ext cx="988849" cy="1004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5E74E3-4D01-44FB-B6DE-9A296172DE0A}">
      <dsp:nvSpPr>
        <dsp:cNvPr id="0" name=""/>
        <dsp:cNvSpPr/>
      </dsp:nvSpPr>
      <dsp:spPr>
        <a:xfrm>
          <a:off x="213810" y="1963527"/>
          <a:ext cx="1643705" cy="863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dirty="0"/>
            <a:t>Define empty lists to store scraped data.</a:t>
          </a:r>
          <a:endParaRPr lang="en-US" sz="1400" kern="1200" dirty="0"/>
        </a:p>
      </dsp:txBody>
      <dsp:txXfrm>
        <a:off x="213810" y="1963527"/>
        <a:ext cx="1643705" cy="863789"/>
      </dsp:txXfrm>
    </dsp:sp>
    <dsp:sp modelId="{168E0B5E-277C-4692-A60C-CE06AFF4E809}">
      <dsp:nvSpPr>
        <dsp:cNvPr id="0" name=""/>
        <dsp:cNvSpPr/>
      </dsp:nvSpPr>
      <dsp:spPr>
        <a:xfrm>
          <a:off x="213810" y="2866478"/>
          <a:ext cx="1643705" cy="395655"/>
        </a:xfrm>
        <a:prstGeom prst="rect">
          <a:avLst/>
        </a:prstGeom>
        <a:noFill/>
        <a:ln>
          <a:noFill/>
        </a:ln>
        <a:effectLst/>
      </dsp:spPr>
      <dsp:style>
        <a:lnRef idx="0">
          <a:scrgbClr r="0" g="0" b="0"/>
        </a:lnRef>
        <a:fillRef idx="0">
          <a:scrgbClr r="0" g="0" b="0"/>
        </a:fillRef>
        <a:effectRef idx="0">
          <a:scrgbClr r="0" g="0" b="0"/>
        </a:effectRef>
        <a:fontRef idx="minor"/>
      </dsp:style>
    </dsp:sp>
    <dsp:sp modelId="{286FDB29-4319-4D4F-A397-587262101F71}">
      <dsp:nvSpPr>
        <dsp:cNvPr id="0" name=""/>
        <dsp:cNvSpPr/>
      </dsp:nvSpPr>
      <dsp:spPr>
        <a:xfrm>
          <a:off x="2145164" y="1084537"/>
          <a:ext cx="1005763" cy="11246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8D7A69-6D95-4654-B56C-192F0262ABF7}">
      <dsp:nvSpPr>
        <dsp:cNvPr id="0" name=""/>
        <dsp:cNvSpPr/>
      </dsp:nvSpPr>
      <dsp:spPr>
        <a:xfrm>
          <a:off x="2360397" y="2168914"/>
          <a:ext cx="1643705" cy="863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dirty="0"/>
            <a:t>Loop through each county's property URLs and scrape data for each property.</a:t>
          </a:r>
          <a:endParaRPr lang="en-US" sz="1400" kern="1200" dirty="0"/>
        </a:p>
      </dsp:txBody>
      <dsp:txXfrm>
        <a:off x="2360397" y="2168914"/>
        <a:ext cx="1643705" cy="863789"/>
      </dsp:txXfrm>
    </dsp:sp>
    <dsp:sp modelId="{1DBC384C-B694-46DE-A2AB-F6D4260D9FCD}">
      <dsp:nvSpPr>
        <dsp:cNvPr id="0" name=""/>
        <dsp:cNvSpPr/>
      </dsp:nvSpPr>
      <dsp:spPr>
        <a:xfrm>
          <a:off x="2360397" y="2896395"/>
          <a:ext cx="1643705" cy="395655"/>
        </a:xfrm>
        <a:prstGeom prst="rect">
          <a:avLst/>
        </a:prstGeom>
        <a:noFill/>
        <a:ln>
          <a:noFill/>
        </a:ln>
        <a:effectLst/>
      </dsp:spPr>
      <dsp:style>
        <a:lnRef idx="0">
          <a:scrgbClr r="0" g="0" b="0"/>
        </a:lnRef>
        <a:fillRef idx="0">
          <a:scrgbClr r="0" g="0" b="0"/>
        </a:fillRef>
        <a:effectRef idx="0">
          <a:scrgbClr r="0" g="0" b="0"/>
        </a:effectRef>
        <a:fontRef idx="minor"/>
      </dsp:style>
    </dsp:sp>
    <dsp:sp modelId="{9576DD69-28F8-4B57-9B15-E571C7BCA7A6}">
      <dsp:nvSpPr>
        <dsp:cNvPr id="0" name=""/>
        <dsp:cNvSpPr/>
      </dsp:nvSpPr>
      <dsp:spPr>
        <a:xfrm>
          <a:off x="4291752" y="962419"/>
          <a:ext cx="1070138" cy="861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06C8A-EC35-46A7-912E-63295C9E9862}">
      <dsp:nvSpPr>
        <dsp:cNvPr id="0" name=""/>
        <dsp:cNvSpPr/>
      </dsp:nvSpPr>
      <dsp:spPr>
        <a:xfrm>
          <a:off x="4539172" y="1890882"/>
          <a:ext cx="1643705" cy="863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dirty="0"/>
            <a:t>For each property:</a:t>
          </a:r>
          <a:endParaRPr lang="en-US" sz="1400" kern="1200" dirty="0"/>
        </a:p>
      </dsp:txBody>
      <dsp:txXfrm>
        <a:off x="4539172" y="1890882"/>
        <a:ext cx="1643705" cy="863789"/>
      </dsp:txXfrm>
    </dsp:sp>
    <dsp:sp modelId="{FC4D5B82-550B-4CA0-973B-21142D6D2882}">
      <dsp:nvSpPr>
        <dsp:cNvPr id="0" name=""/>
        <dsp:cNvSpPr/>
      </dsp:nvSpPr>
      <dsp:spPr>
        <a:xfrm>
          <a:off x="4519744" y="2250902"/>
          <a:ext cx="1643705" cy="721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dirty="0"/>
            <a:t>Send a request to the URL and parse the HTML content using </a:t>
          </a:r>
          <a:r>
            <a:rPr lang="en-US" sz="1100" b="0" i="0" kern="1200" dirty="0" err="1"/>
            <a:t>BeautifulSoup</a:t>
          </a:r>
          <a:r>
            <a:rPr lang="en-US" sz="1100" b="0" i="0" kern="1200" dirty="0"/>
            <a:t>.</a:t>
          </a:r>
        </a:p>
        <a:p>
          <a:pPr marL="0" lvl="0" indent="0" algn="l" defTabSz="488950">
            <a:lnSpc>
              <a:spcPct val="90000"/>
            </a:lnSpc>
            <a:spcBef>
              <a:spcPct val="0"/>
            </a:spcBef>
            <a:spcAft>
              <a:spcPct val="35000"/>
            </a:spcAft>
            <a:buFont typeface="Arial" panose="020B0604020202020204" pitchFamily="34" charset="0"/>
            <a:buNone/>
          </a:pPr>
          <a:endParaRPr lang="en-US" sz="1100" kern="1200" dirty="0"/>
        </a:p>
        <a:p>
          <a:pPr marL="0" lvl="0" indent="0" algn="l" defTabSz="488950">
            <a:lnSpc>
              <a:spcPct val="90000"/>
            </a:lnSpc>
            <a:spcBef>
              <a:spcPct val="0"/>
            </a:spcBef>
            <a:spcAft>
              <a:spcPct val="35000"/>
            </a:spcAft>
            <a:buNone/>
          </a:pPr>
          <a:r>
            <a:rPr lang="en-US" sz="1100" b="0" i="0" kern="1200" dirty="0"/>
            <a:t>Extract various information about each property from the HTML content using </a:t>
          </a:r>
          <a:r>
            <a:rPr lang="en-US" sz="1100" b="0" i="0" kern="1200" dirty="0" err="1"/>
            <a:t>BeautifulSoup</a:t>
          </a:r>
          <a:r>
            <a:rPr lang="en-US" sz="1100" b="0" i="0" kern="1200" dirty="0"/>
            <a:t> and append to the appropriate empty list.</a:t>
          </a:r>
          <a:endParaRPr lang="en-US" sz="1100" kern="1200" dirty="0"/>
        </a:p>
      </dsp:txBody>
      <dsp:txXfrm>
        <a:off x="4519744" y="2250902"/>
        <a:ext cx="1643705" cy="721189"/>
      </dsp:txXfrm>
    </dsp:sp>
    <dsp:sp modelId="{5E5DC078-C9FC-411C-BAAE-C18C3C44F928}">
      <dsp:nvSpPr>
        <dsp:cNvPr id="0" name=""/>
        <dsp:cNvSpPr/>
      </dsp:nvSpPr>
      <dsp:spPr>
        <a:xfrm>
          <a:off x="6589251" y="993750"/>
          <a:ext cx="943331" cy="10305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1DB9B3-6B0C-4422-A7D8-1D33C2F77AD6}">
      <dsp:nvSpPr>
        <dsp:cNvPr id="0" name=""/>
        <dsp:cNvSpPr/>
      </dsp:nvSpPr>
      <dsp:spPr>
        <a:xfrm>
          <a:off x="6654544" y="1969935"/>
          <a:ext cx="1643705" cy="863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Combine the data from the lists into a pandas DataFrame.</a:t>
          </a:r>
          <a:endParaRPr lang="en-US" sz="1400" kern="1200"/>
        </a:p>
      </dsp:txBody>
      <dsp:txXfrm>
        <a:off x="6654544" y="1969935"/>
        <a:ext cx="1643705" cy="863789"/>
      </dsp:txXfrm>
    </dsp:sp>
    <dsp:sp modelId="{4B6C22A5-6007-408D-BD90-98C06157FB51}">
      <dsp:nvSpPr>
        <dsp:cNvPr id="0" name=""/>
        <dsp:cNvSpPr/>
      </dsp:nvSpPr>
      <dsp:spPr>
        <a:xfrm>
          <a:off x="6654544" y="2872886"/>
          <a:ext cx="1643705" cy="395655"/>
        </a:xfrm>
        <a:prstGeom prst="rect">
          <a:avLst/>
        </a:prstGeom>
        <a:noFill/>
        <a:ln>
          <a:noFill/>
        </a:ln>
        <a:effectLst/>
      </dsp:spPr>
      <dsp:style>
        <a:lnRef idx="0">
          <a:scrgbClr r="0" g="0" b="0"/>
        </a:lnRef>
        <a:fillRef idx="0">
          <a:scrgbClr r="0" g="0" b="0"/>
        </a:fillRef>
        <a:effectRef idx="0">
          <a:scrgbClr r="0" g="0" b="0"/>
        </a:effectRef>
        <a:fontRef idx="minor"/>
      </dsp:style>
    </dsp:sp>
    <dsp:sp modelId="{98820D13-3867-4D28-8A4E-EE5BA7CD57E8}">
      <dsp:nvSpPr>
        <dsp:cNvPr id="0" name=""/>
        <dsp:cNvSpPr/>
      </dsp:nvSpPr>
      <dsp:spPr>
        <a:xfrm>
          <a:off x="8793667" y="799785"/>
          <a:ext cx="1043686" cy="1445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F752EE-4E42-409F-AC8B-BA9F68AD02A5}">
      <dsp:nvSpPr>
        <dsp:cNvPr id="0" name=""/>
        <dsp:cNvSpPr/>
      </dsp:nvSpPr>
      <dsp:spPr>
        <a:xfrm>
          <a:off x="8782361" y="2134720"/>
          <a:ext cx="1733238" cy="109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dirty="0"/>
            <a:t>Save the </a:t>
          </a:r>
          <a:r>
            <a:rPr lang="en-US" sz="1400" b="0" i="0" kern="1200" dirty="0" err="1"/>
            <a:t>DataFrame</a:t>
          </a:r>
          <a:r>
            <a:rPr lang="en-US" sz="1400" b="0" i="0" kern="1200" dirty="0"/>
            <a:t> as a CSV file named "rawdata_project.csv".</a:t>
          </a:r>
          <a:endParaRPr lang="en-US" sz="1400" kern="1200" dirty="0"/>
        </a:p>
      </dsp:txBody>
      <dsp:txXfrm>
        <a:off x="8782361" y="2134720"/>
        <a:ext cx="1733238" cy="1092200"/>
      </dsp:txXfrm>
    </dsp:sp>
    <dsp:sp modelId="{28FF4862-515D-4336-8080-650241F27692}">
      <dsp:nvSpPr>
        <dsp:cNvPr id="0" name=""/>
        <dsp:cNvSpPr/>
      </dsp:nvSpPr>
      <dsp:spPr>
        <a:xfrm>
          <a:off x="8820093" y="2976692"/>
          <a:ext cx="1643705" cy="39565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5/9/2023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5/9/2023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5/9/2023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5/9/2023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5/9/2023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5/9/2023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5/9/2023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5/9/2023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5/9/2023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5/9/2023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5/9/2023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5/9/2023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5/9/2023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0" name="Rectangle 4118">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FREE MARKET ANALYSIS | Monterey Realtors | Monterey Real Estate Agents |  Realtors Near Me In Monterey | NT Real Estate">
            <a:extLst>
              <a:ext uri="{FF2B5EF4-FFF2-40B4-BE49-F238E27FC236}">
                <a16:creationId xmlns:a16="http://schemas.microsoft.com/office/drawing/2014/main" id="{8D681243-4D90-C8DA-5818-4B093DFF82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30" y="3962400"/>
            <a:ext cx="4466725" cy="2783839"/>
          </a:xfrm>
          <a:prstGeom prst="rect">
            <a:avLst/>
          </a:prstGeom>
          <a:noFill/>
          <a:extLst>
            <a:ext uri="{909E8E84-426E-40DD-AFC4-6F175D3DCCD1}">
              <a14:hiddenFill xmlns:a14="http://schemas.microsoft.com/office/drawing/2010/main">
                <a:solidFill>
                  <a:srgbClr val="FFFFFF"/>
                </a:solidFill>
              </a14:hiddenFill>
            </a:ext>
          </a:extLst>
        </p:spPr>
      </p:pic>
      <p:sp>
        <p:nvSpPr>
          <p:cNvPr id="4131" name="Freeform: Shape 4120">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4" name="Rectangle 3">
            <a:extLst>
              <a:ext uri="{FF2B5EF4-FFF2-40B4-BE49-F238E27FC236}">
                <a16:creationId xmlns:a16="http://schemas.microsoft.com/office/drawing/2014/main" id="{E8370520-4036-9A33-ABEB-BAE5E94176CB}"/>
              </a:ext>
            </a:extLst>
          </p:cNvPr>
          <p:cNvSpPr/>
          <p:nvPr/>
        </p:nvSpPr>
        <p:spPr>
          <a:xfrm>
            <a:off x="5622061" y="762538"/>
            <a:ext cx="5649349" cy="31998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1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rPr>
              <a:t>Real Estate Market Analysis</a:t>
            </a:r>
          </a:p>
          <a:p>
            <a:pPr>
              <a:lnSpc>
                <a:spcPct val="90000"/>
              </a:lnSpc>
              <a:spcBef>
                <a:spcPct val="0"/>
              </a:spcBef>
              <a:spcAft>
                <a:spcPts val="600"/>
              </a:spcAft>
            </a:pPr>
            <a:r>
              <a:rPr lang="en-US" sz="3000" kern="1200" dirty="0">
                <a:ln w="0"/>
                <a:solidFill>
                  <a:srgbClr val="FFFFFF"/>
                </a:solidFill>
                <a:effectLst>
                  <a:outerShdw blurRad="38100" dist="19050" dir="2700000" algn="tl" rotWithShape="0">
                    <a:schemeClr val="dk1">
                      <a:alpha val="40000"/>
                    </a:schemeClr>
                  </a:outerShdw>
                </a:effectLst>
                <a:latin typeface="+mj-lt"/>
                <a:ea typeface="+mj-ea"/>
                <a:cs typeface="+mj-cs"/>
              </a:rPr>
              <a:t>by</a:t>
            </a:r>
            <a:r>
              <a:rPr lang="en-US" sz="5100" kern="1200" dirty="0">
                <a:ln w="0"/>
                <a:solidFill>
                  <a:srgbClr val="FFFFFF"/>
                </a:solidFill>
                <a:effectLst>
                  <a:outerShdw blurRad="38100" dist="19050" dir="2700000" algn="tl" rotWithShape="0">
                    <a:schemeClr val="dk1">
                      <a:alpha val="40000"/>
                    </a:schemeClr>
                  </a:outerShdw>
                </a:effectLst>
                <a:latin typeface="+mj-lt"/>
                <a:ea typeface="+mj-ea"/>
                <a:cs typeface="+mj-cs"/>
              </a:rPr>
              <a:t> </a:t>
            </a:r>
          </a:p>
          <a:p>
            <a:pPr>
              <a:lnSpc>
                <a:spcPct val="90000"/>
              </a:lnSpc>
              <a:spcBef>
                <a:spcPct val="0"/>
              </a:spcBef>
              <a:spcAft>
                <a:spcPts val="600"/>
              </a:spcAft>
            </a:pPr>
            <a:r>
              <a:rPr lang="en-US" sz="4500" kern="1200" dirty="0">
                <a:ln w="0"/>
                <a:solidFill>
                  <a:srgbClr val="FFFFFF"/>
                </a:solidFill>
                <a:effectLst>
                  <a:outerShdw blurRad="38100" dist="19050" dir="2700000" algn="tl" rotWithShape="0">
                    <a:schemeClr val="dk1">
                      <a:alpha val="40000"/>
                    </a:schemeClr>
                  </a:outerShdw>
                </a:effectLst>
                <a:latin typeface="+mj-lt"/>
                <a:ea typeface="+mj-ea"/>
                <a:cs typeface="+mj-cs"/>
              </a:rPr>
              <a:t>Group1</a:t>
            </a:r>
            <a:endParaRPr lang="en-US" sz="45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endParaRPr>
          </a:p>
        </p:txBody>
      </p:sp>
      <p:sp>
        <p:nvSpPr>
          <p:cNvPr id="4132"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47CC466-3C08-D6EF-3E52-A0DD28CA7A51}"/>
              </a:ext>
            </a:extLst>
          </p:cNvPr>
          <p:cNvSpPr/>
          <p:nvPr/>
        </p:nvSpPr>
        <p:spPr>
          <a:xfrm>
            <a:off x="5450209" y="1056640"/>
            <a:ext cx="5799947" cy="3494398"/>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5600" b="0" kern="1200" cap="none" spc="0" dirty="0">
              <a:ln w="0"/>
              <a:solidFill>
                <a:schemeClr val="tx1"/>
              </a:solidFill>
              <a:effectLst>
                <a:reflection blurRad="6350" stA="53000" endA="300" endPos="35500" dir="5400000" sy="-90000" algn="bl" rotWithShape="0"/>
              </a:effectLst>
              <a:latin typeface="+mj-lt"/>
              <a:ea typeface="+mj-ea"/>
              <a:cs typeface="+mj-cs"/>
            </a:endParaRPr>
          </a:p>
        </p:txBody>
      </p:sp>
    </p:spTree>
    <p:extLst>
      <p:ext uri="{BB962C8B-B14F-4D97-AF65-F5344CB8AC3E}">
        <p14:creationId xmlns:p14="http://schemas.microsoft.com/office/powerpoint/2010/main" val="72831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0ADDF-06C7-5880-5E02-F6ECB40A4F8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Calculating the Interquartile Range (IQR)</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2" name="Content Placeholder 11" descr="Text&#10;&#10;Description automatically generated">
            <a:extLst>
              <a:ext uri="{FF2B5EF4-FFF2-40B4-BE49-F238E27FC236}">
                <a16:creationId xmlns:a16="http://schemas.microsoft.com/office/drawing/2014/main" id="{6AC47C90-9F2C-7847-B97B-58D624763842}"/>
              </a:ext>
            </a:extLst>
          </p:cNvPr>
          <p:cNvPicPr>
            <a:picLocks noGrp="1" noChangeAspect="1"/>
          </p:cNvPicPr>
          <p:nvPr>
            <p:ph sz="half" idx="1"/>
          </p:nvPr>
        </p:nvPicPr>
        <p:blipFill>
          <a:blip r:embed="rId2"/>
          <a:stretch>
            <a:fillRect/>
          </a:stretch>
        </p:blipFill>
        <p:spPr>
          <a:xfrm>
            <a:off x="4864608" y="1487740"/>
            <a:ext cx="6846363" cy="3731266"/>
          </a:xfrm>
          <a:prstGeom prst="rect">
            <a:avLst/>
          </a:prstGeom>
        </p:spPr>
      </p:pic>
    </p:spTree>
    <p:extLst>
      <p:ext uri="{BB962C8B-B14F-4D97-AF65-F5344CB8AC3E}">
        <p14:creationId xmlns:p14="http://schemas.microsoft.com/office/powerpoint/2010/main" val="110611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Graphical user interface, application, Word&#10;&#10;Description automatically generated">
            <a:extLst>
              <a:ext uri="{FF2B5EF4-FFF2-40B4-BE49-F238E27FC236}">
                <a16:creationId xmlns:a16="http://schemas.microsoft.com/office/drawing/2014/main" id="{D8EE3E0A-1556-27EC-0B3C-C1A3DB248653}"/>
              </a:ext>
            </a:extLst>
          </p:cNvPr>
          <p:cNvPicPr>
            <a:picLocks noChangeAspect="1"/>
          </p:cNvPicPr>
          <p:nvPr/>
        </p:nvPicPr>
        <p:blipFill>
          <a:blip r:embed="rId2"/>
          <a:stretch>
            <a:fillRect/>
          </a:stretch>
        </p:blipFill>
        <p:spPr>
          <a:xfrm>
            <a:off x="642938" y="882650"/>
            <a:ext cx="10904538" cy="1916113"/>
          </a:xfrm>
          <a:prstGeom prst="rect">
            <a:avLst/>
          </a:prstGeom>
        </p:spPr>
      </p:pic>
      <p:pic>
        <p:nvPicPr>
          <p:cNvPr id="5" name="Content Placeholder 4">
            <a:extLst>
              <a:ext uri="{FF2B5EF4-FFF2-40B4-BE49-F238E27FC236}">
                <a16:creationId xmlns:a16="http://schemas.microsoft.com/office/drawing/2014/main" id="{38B22811-C5B7-9C07-165C-4673A4CDA0CF}"/>
              </a:ext>
            </a:extLst>
          </p:cNvPr>
          <p:cNvPicPr>
            <a:picLocks noChangeAspect="1"/>
          </p:cNvPicPr>
          <p:nvPr/>
        </p:nvPicPr>
        <p:blipFill>
          <a:blip r:embed="rId3"/>
          <a:stretch>
            <a:fillRect/>
          </a:stretch>
        </p:blipFill>
        <p:spPr>
          <a:xfrm>
            <a:off x="642938" y="2873375"/>
            <a:ext cx="10904538" cy="1984375"/>
          </a:xfrm>
          <a:prstGeom prst="rect">
            <a:avLst/>
          </a:prstGeom>
        </p:spPr>
      </p:pic>
      <p:sp>
        <p:nvSpPr>
          <p:cNvPr id="2" name="Title 1">
            <a:extLst>
              <a:ext uri="{FF2B5EF4-FFF2-40B4-BE49-F238E27FC236}">
                <a16:creationId xmlns:a16="http://schemas.microsoft.com/office/drawing/2014/main" id="{CF52A7BF-C011-1542-E3D5-8F350342A5CB}"/>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kern="1200">
                <a:solidFill>
                  <a:schemeClr val="tx1"/>
                </a:solidFill>
                <a:latin typeface="+mj-lt"/>
                <a:ea typeface="+mj-ea"/>
                <a:cs typeface="+mj-cs"/>
              </a:rPr>
              <a:t>Removal of Ouliers</a:t>
            </a:r>
          </a:p>
        </p:txBody>
      </p:sp>
    </p:spTree>
    <p:extLst>
      <p:ext uri="{BB962C8B-B14F-4D97-AF65-F5344CB8AC3E}">
        <p14:creationId xmlns:p14="http://schemas.microsoft.com/office/powerpoint/2010/main" val="348540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7E75-CA61-CAB6-92C2-E82F25296ACE}"/>
              </a:ext>
            </a:extLst>
          </p:cNvPr>
          <p:cNvSpPr>
            <a:spLocks noGrp="1"/>
          </p:cNvSpPr>
          <p:nvPr>
            <p:ph type="title"/>
          </p:nvPr>
        </p:nvSpPr>
        <p:spPr>
          <a:xfrm>
            <a:off x="838200" y="263525"/>
            <a:ext cx="10515600" cy="1325563"/>
          </a:xfrm>
        </p:spPr>
        <p:txBody>
          <a:bodyPr/>
          <a:lstStyle/>
          <a:p>
            <a:r>
              <a:rPr lang="en-US" dirty="0"/>
              <a:t>Data Analysis </a:t>
            </a:r>
            <a:r>
              <a:rPr lang="en-US" altLang="zh-CN" dirty="0"/>
              <a:t>– Property type</a:t>
            </a:r>
            <a:endParaRPr lang="en-US" dirty="0"/>
          </a:p>
        </p:txBody>
      </p:sp>
      <p:cxnSp>
        <p:nvCxnSpPr>
          <p:cNvPr id="4" name="直线连接符 21">
            <a:extLst>
              <a:ext uri="{FF2B5EF4-FFF2-40B4-BE49-F238E27FC236}">
                <a16:creationId xmlns:a16="http://schemas.microsoft.com/office/drawing/2014/main" id="{212F5DC2-00B5-2028-29FF-DCF12555ABE4}"/>
              </a:ext>
            </a:extLst>
          </p:cNvPr>
          <p:cNvCxnSpPr>
            <a:cxnSpLocks/>
          </p:cNvCxnSpPr>
          <p:nvPr/>
        </p:nvCxnSpPr>
        <p:spPr>
          <a:xfrm>
            <a:off x="6775317" y="2256505"/>
            <a:ext cx="0" cy="3277810"/>
          </a:xfrm>
          <a:prstGeom prst="line">
            <a:avLst/>
          </a:prstGeom>
          <a:ln w="9525">
            <a:solidFill>
              <a:schemeClr val="tx1">
                <a:lumMod val="50000"/>
                <a:lumOff val="50000"/>
              </a:schemeClr>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F6107D32-0D26-58FF-7FA1-16FAC0CB7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50" y="1274557"/>
            <a:ext cx="8102500" cy="545639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圆角 8">
            <a:extLst>
              <a:ext uri="{FF2B5EF4-FFF2-40B4-BE49-F238E27FC236}">
                <a16:creationId xmlns:a16="http://schemas.microsoft.com/office/drawing/2014/main" id="{5FDF2269-B53C-AE2D-5BD0-D597BEE2DC3F}"/>
              </a:ext>
            </a:extLst>
          </p:cNvPr>
          <p:cNvSpPr/>
          <p:nvPr/>
        </p:nvSpPr>
        <p:spPr>
          <a:xfrm>
            <a:off x="2466907" y="5229841"/>
            <a:ext cx="809146" cy="9275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zh-CN" altLang="en-US" sz="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矩形: 圆角 13">
            <a:extLst>
              <a:ext uri="{FF2B5EF4-FFF2-40B4-BE49-F238E27FC236}">
                <a16:creationId xmlns:a16="http://schemas.microsoft.com/office/drawing/2014/main" id="{8695068F-DDB1-A084-163A-843989AF73BE}"/>
              </a:ext>
            </a:extLst>
          </p:cNvPr>
          <p:cNvSpPr/>
          <p:nvPr/>
        </p:nvSpPr>
        <p:spPr>
          <a:xfrm>
            <a:off x="3848375" y="5229841"/>
            <a:ext cx="302605" cy="4078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zh-CN" altLang="en-US" sz="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4278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00D5D59-2D96-E328-B606-88B207762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61830"/>
            <a:ext cx="10652353" cy="49128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7377E75-CA61-CAB6-92C2-E82F25296ACE}"/>
              </a:ext>
            </a:extLst>
          </p:cNvPr>
          <p:cNvSpPr>
            <a:spLocks noGrp="1"/>
          </p:cNvSpPr>
          <p:nvPr>
            <p:ph type="title"/>
          </p:nvPr>
        </p:nvSpPr>
        <p:spPr>
          <a:xfrm>
            <a:off x="838200" y="263525"/>
            <a:ext cx="10515600" cy="1325563"/>
          </a:xfrm>
        </p:spPr>
        <p:txBody>
          <a:bodyPr/>
          <a:lstStyle/>
          <a:p>
            <a:r>
              <a:rPr lang="en-US" dirty="0"/>
              <a:t>Data Analysis </a:t>
            </a:r>
            <a:r>
              <a:rPr lang="en-US" altLang="zh-CN" dirty="0"/>
              <a:t>– Appreciation Ratio by City </a:t>
            </a:r>
            <a:endParaRPr lang="en-US" dirty="0"/>
          </a:p>
        </p:txBody>
      </p:sp>
    </p:spTree>
    <p:extLst>
      <p:ext uri="{BB962C8B-B14F-4D97-AF65-F5344CB8AC3E}">
        <p14:creationId xmlns:p14="http://schemas.microsoft.com/office/powerpoint/2010/main" val="175145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F971BDE6-096F-4473-424C-AB6E75AAE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85" y="1589089"/>
            <a:ext cx="11586791" cy="47855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7377E75-CA61-CAB6-92C2-E82F25296ACE}"/>
              </a:ext>
            </a:extLst>
          </p:cNvPr>
          <p:cNvSpPr>
            <a:spLocks noGrp="1"/>
          </p:cNvSpPr>
          <p:nvPr>
            <p:ph type="title"/>
          </p:nvPr>
        </p:nvSpPr>
        <p:spPr>
          <a:xfrm>
            <a:off x="838200" y="263525"/>
            <a:ext cx="10515600" cy="1325563"/>
          </a:xfrm>
        </p:spPr>
        <p:txBody>
          <a:bodyPr/>
          <a:lstStyle/>
          <a:p>
            <a:r>
              <a:rPr lang="en-US" dirty="0"/>
              <a:t>Data Analysis </a:t>
            </a:r>
            <a:r>
              <a:rPr lang="en-US" altLang="zh-CN" dirty="0"/>
              <a:t>– City </a:t>
            </a:r>
            <a:endParaRPr lang="en-US" dirty="0"/>
          </a:p>
        </p:txBody>
      </p:sp>
    </p:spTree>
    <p:extLst>
      <p:ext uri="{BB962C8B-B14F-4D97-AF65-F5344CB8AC3E}">
        <p14:creationId xmlns:p14="http://schemas.microsoft.com/office/powerpoint/2010/main" val="228277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7E75-CA61-CAB6-92C2-E82F25296ACE}"/>
              </a:ext>
            </a:extLst>
          </p:cNvPr>
          <p:cNvSpPr>
            <a:spLocks noGrp="1"/>
          </p:cNvSpPr>
          <p:nvPr>
            <p:ph type="title"/>
          </p:nvPr>
        </p:nvSpPr>
        <p:spPr>
          <a:xfrm>
            <a:off x="838200" y="263525"/>
            <a:ext cx="10515600" cy="1325563"/>
          </a:xfrm>
        </p:spPr>
        <p:txBody>
          <a:bodyPr/>
          <a:lstStyle/>
          <a:p>
            <a:r>
              <a:rPr lang="en-US" dirty="0"/>
              <a:t>Data Analysis </a:t>
            </a:r>
            <a:r>
              <a:rPr lang="en-US" altLang="zh-CN" dirty="0"/>
              <a:t>– City in South Bay </a:t>
            </a:r>
            <a:endParaRPr lang="en-US" dirty="0"/>
          </a:p>
        </p:txBody>
      </p:sp>
      <p:pic>
        <p:nvPicPr>
          <p:cNvPr id="9218" name="Picture 2">
            <a:extLst>
              <a:ext uri="{FF2B5EF4-FFF2-40B4-BE49-F238E27FC236}">
                <a16:creationId xmlns:a16="http://schemas.microsoft.com/office/drawing/2014/main" id="{48285B04-B4E3-B80A-4A74-AB74EC269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695" y="1221245"/>
            <a:ext cx="11275407" cy="410642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圆角 75">
            <a:extLst>
              <a:ext uri="{FF2B5EF4-FFF2-40B4-BE49-F238E27FC236}">
                <a16:creationId xmlns:a16="http://schemas.microsoft.com/office/drawing/2014/main" id="{7DDE8FA9-AE33-D449-CE72-3BA07A05076A}"/>
              </a:ext>
            </a:extLst>
          </p:cNvPr>
          <p:cNvSpPr/>
          <p:nvPr/>
        </p:nvSpPr>
        <p:spPr>
          <a:xfrm>
            <a:off x="519695" y="5406605"/>
            <a:ext cx="11275408" cy="1027086"/>
          </a:xfrm>
          <a:prstGeom prst="roundRect">
            <a:avLst>
              <a:gd name="adj" fmla="val 786"/>
            </a:avLst>
          </a:prstGeom>
          <a:solidFill>
            <a:schemeClr val="accent2">
              <a:lumMod val="40000"/>
              <a:lumOff val="60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srgbClr val="000000"/>
              </a:solidFill>
              <a:effectLst/>
              <a:uLnTx/>
              <a:uFillTx/>
              <a:latin typeface="Verdana" panose="020B0604030504040204"/>
              <a:ea typeface="微软雅黑" panose="020B0503020204020204" pitchFamily="34" charset="-122"/>
              <a:cs typeface="+mn-cs"/>
            </a:endParaRPr>
          </a:p>
        </p:txBody>
      </p:sp>
      <p:sp>
        <p:nvSpPr>
          <p:cNvPr id="4" name="Content Placeholder 2">
            <a:extLst>
              <a:ext uri="{FF2B5EF4-FFF2-40B4-BE49-F238E27FC236}">
                <a16:creationId xmlns:a16="http://schemas.microsoft.com/office/drawing/2014/main" id="{61A5A68B-2713-7326-5FAA-8D2185F8D06F}"/>
              </a:ext>
            </a:extLst>
          </p:cNvPr>
          <p:cNvSpPr>
            <a:spLocks noGrp="1"/>
          </p:cNvSpPr>
          <p:nvPr>
            <p:ph idx="1"/>
          </p:nvPr>
        </p:nvSpPr>
        <p:spPr>
          <a:xfrm>
            <a:off x="707278" y="5521339"/>
            <a:ext cx="10777444" cy="822302"/>
          </a:xfrm>
        </p:spPr>
        <p:txBody>
          <a:bodyPr>
            <a:normAutofit/>
          </a:bodyPr>
          <a:lstStyle/>
          <a:p>
            <a:r>
              <a:rPr lang="en-US" sz="1300" dirty="0"/>
              <a:t>San Jose has relatively more properties among these South Bay cities, and most of properties in SJ are in price level of 1 to 2, which is similar to Santa Clare.</a:t>
            </a:r>
          </a:p>
          <a:p>
            <a:r>
              <a:rPr lang="en-US" sz="1300" dirty="0"/>
              <a:t>Properties in Palo Alto tend to have higher price, mostly in the level 3-4 of price list.</a:t>
            </a:r>
          </a:p>
        </p:txBody>
      </p:sp>
    </p:spTree>
    <p:extLst>
      <p:ext uri="{BB962C8B-B14F-4D97-AF65-F5344CB8AC3E}">
        <p14:creationId xmlns:p14="http://schemas.microsoft.com/office/powerpoint/2010/main" val="4023353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75">
            <a:extLst>
              <a:ext uri="{FF2B5EF4-FFF2-40B4-BE49-F238E27FC236}">
                <a16:creationId xmlns:a16="http://schemas.microsoft.com/office/drawing/2014/main" id="{FBB045A5-E1F0-C7B5-2B45-C2B152126713}"/>
              </a:ext>
            </a:extLst>
          </p:cNvPr>
          <p:cNvSpPr/>
          <p:nvPr/>
        </p:nvSpPr>
        <p:spPr>
          <a:xfrm>
            <a:off x="409725" y="1396602"/>
            <a:ext cx="11431425" cy="4997619"/>
          </a:xfrm>
          <a:prstGeom prst="roundRect">
            <a:avLst>
              <a:gd name="adj" fmla="val 786"/>
            </a:avLst>
          </a:prstGeom>
          <a:solidFill>
            <a:schemeClr val="accent2">
              <a:lumMod val="40000"/>
              <a:lumOff val="60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srgbClr val="000000"/>
              </a:solidFill>
              <a:effectLst/>
              <a:uLnTx/>
              <a:uFillTx/>
              <a:latin typeface="Verdana" panose="020B0604030504040204"/>
              <a:ea typeface="微软雅黑" panose="020B0503020204020204" pitchFamily="34" charset="-122"/>
              <a:cs typeface="+mn-cs"/>
            </a:endParaRPr>
          </a:p>
        </p:txBody>
      </p:sp>
      <p:sp>
        <p:nvSpPr>
          <p:cNvPr id="2" name="Title 1">
            <a:extLst>
              <a:ext uri="{FF2B5EF4-FFF2-40B4-BE49-F238E27FC236}">
                <a16:creationId xmlns:a16="http://schemas.microsoft.com/office/drawing/2014/main" id="{57377E75-CA61-CAB6-92C2-E82F25296ACE}"/>
              </a:ext>
            </a:extLst>
          </p:cNvPr>
          <p:cNvSpPr>
            <a:spLocks noGrp="1"/>
          </p:cNvSpPr>
          <p:nvPr>
            <p:ph type="title"/>
          </p:nvPr>
        </p:nvSpPr>
        <p:spPr>
          <a:xfrm>
            <a:off x="838200" y="263525"/>
            <a:ext cx="10515600" cy="1325563"/>
          </a:xfrm>
        </p:spPr>
        <p:txBody>
          <a:bodyPr/>
          <a:lstStyle/>
          <a:p>
            <a:r>
              <a:rPr lang="en-US" dirty="0"/>
              <a:t>Data Analysis – Price Distribution</a:t>
            </a:r>
          </a:p>
        </p:txBody>
      </p:sp>
      <p:cxnSp>
        <p:nvCxnSpPr>
          <p:cNvPr id="7" name="直线连接符 21">
            <a:extLst>
              <a:ext uri="{FF2B5EF4-FFF2-40B4-BE49-F238E27FC236}">
                <a16:creationId xmlns:a16="http://schemas.microsoft.com/office/drawing/2014/main" id="{23F0926D-6CF4-20DB-121C-AFEDE76EEFE9}"/>
              </a:ext>
            </a:extLst>
          </p:cNvPr>
          <p:cNvCxnSpPr>
            <a:cxnSpLocks/>
          </p:cNvCxnSpPr>
          <p:nvPr/>
        </p:nvCxnSpPr>
        <p:spPr>
          <a:xfrm>
            <a:off x="6775317" y="2256505"/>
            <a:ext cx="0" cy="3277810"/>
          </a:xfrm>
          <a:prstGeom prst="line">
            <a:avLst/>
          </a:prstGeom>
          <a:ln w="9525">
            <a:solidFill>
              <a:schemeClr val="tx1">
                <a:lumMod val="50000"/>
                <a:lumOff val="50000"/>
              </a:schemeClr>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6F242A3-6328-2A32-430F-9BBA65E2FF8F}"/>
              </a:ext>
            </a:extLst>
          </p:cNvPr>
          <p:cNvSpPr>
            <a:spLocks noGrp="1"/>
          </p:cNvSpPr>
          <p:nvPr>
            <p:ph idx="1"/>
          </p:nvPr>
        </p:nvSpPr>
        <p:spPr>
          <a:xfrm>
            <a:off x="7411426" y="2457726"/>
            <a:ext cx="3990968" cy="3023439"/>
          </a:xfrm>
        </p:spPr>
        <p:txBody>
          <a:bodyPr>
            <a:normAutofit/>
          </a:bodyPr>
          <a:lstStyle/>
          <a:p>
            <a:r>
              <a:rPr lang="en-US" sz="1300" dirty="0"/>
              <a:t>Due to the summary of the data, threshold the data at $500,000 to avoid any possible scams considering the median price of the property prices as $700,000</a:t>
            </a:r>
          </a:p>
          <a:p>
            <a:r>
              <a:rPr lang="en-US" sz="1300" dirty="0"/>
              <a:t>And we use histogram to visualize the distribution of sales price. </a:t>
            </a:r>
          </a:p>
          <a:p>
            <a:r>
              <a:rPr lang="en-US" sz="1300" dirty="0"/>
              <a:t>According to the graph, there are </a:t>
            </a:r>
            <a:r>
              <a:rPr lang="en-US" sz="1300" b="1" dirty="0"/>
              <a:t>more properties in lower price range</a:t>
            </a:r>
            <a:r>
              <a:rPr lang="en-US" sz="1300" dirty="0"/>
              <a:t>. Particularly between the </a:t>
            </a:r>
            <a:r>
              <a:rPr lang="en-US" sz="1300" b="1" dirty="0"/>
              <a:t>minimum price list to the median price list</a:t>
            </a:r>
            <a:r>
              <a:rPr lang="en-US" sz="1300" dirty="0"/>
              <a:t>.</a:t>
            </a:r>
          </a:p>
          <a:p>
            <a:r>
              <a:rPr lang="en-US" sz="1300" dirty="0"/>
              <a:t>However, there seems to have less properties in the price range of </a:t>
            </a:r>
            <a:r>
              <a:rPr lang="en-US" sz="1300" b="1" dirty="0"/>
              <a:t>1,000,000 to 1,200,000</a:t>
            </a:r>
            <a:r>
              <a:rPr lang="en-US" sz="1300" dirty="0"/>
              <a:t>. </a:t>
            </a:r>
          </a:p>
        </p:txBody>
      </p:sp>
      <p:pic>
        <p:nvPicPr>
          <p:cNvPr id="1026" name="Picture 2" descr="在侧边栏查询中搜索">
            <a:extLst>
              <a:ext uri="{FF2B5EF4-FFF2-40B4-BE49-F238E27FC236}">
                <a16:creationId xmlns:a16="http://schemas.microsoft.com/office/drawing/2014/main" id="{9C9976AD-9BA9-C88D-FA85-F4C6142B2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65649"/>
            <a:ext cx="5386050" cy="4272680"/>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圆角 12">
            <a:extLst>
              <a:ext uri="{FF2B5EF4-FFF2-40B4-BE49-F238E27FC236}">
                <a16:creationId xmlns:a16="http://schemas.microsoft.com/office/drawing/2014/main" id="{5124482E-2197-C23E-8166-4EC2A7499B1A}"/>
              </a:ext>
            </a:extLst>
          </p:cNvPr>
          <p:cNvSpPr/>
          <p:nvPr/>
        </p:nvSpPr>
        <p:spPr>
          <a:xfrm>
            <a:off x="1509812" y="2147257"/>
            <a:ext cx="1154448" cy="344439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zh-CN" altLang="en-US" sz="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箭头: 下 14">
            <a:extLst>
              <a:ext uri="{FF2B5EF4-FFF2-40B4-BE49-F238E27FC236}">
                <a16:creationId xmlns:a16="http://schemas.microsoft.com/office/drawing/2014/main" id="{8F5DCBD5-8677-5D55-91A7-779379ACE9C8}"/>
              </a:ext>
            </a:extLst>
          </p:cNvPr>
          <p:cNvSpPr/>
          <p:nvPr/>
        </p:nvSpPr>
        <p:spPr>
          <a:xfrm>
            <a:off x="2151142" y="2381419"/>
            <a:ext cx="197353" cy="42891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egoe UI Light"/>
              <a:ea typeface="+mn-ea"/>
              <a:cs typeface="+mn-cs"/>
            </a:endParaRPr>
          </a:p>
        </p:txBody>
      </p:sp>
    </p:spTree>
    <p:extLst>
      <p:ext uri="{BB962C8B-B14F-4D97-AF65-F5344CB8AC3E}">
        <p14:creationId xmlns:p14="http://schemas.microsoft.com/office/powerpoint/2010/main" val="412480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7E75-CA61-CAB6-92C2-E82F25296ACE}"/>
              </a:ext>
            </a:extLst>
          </p:cNvPr>
          <p:cNvSpPr>
            <a:spLocks noGrp="1"/>
          </p:cNvSpPr>
          <p:nvPr>
            <p:ph type="title"/>
          </p:nvPr>
        </p:nvSpPr>
        <p:spPr>
          <a:xfrm>
            <a:off x="838200" y="263525"/>
            <a:ext cx="10515600" cy="1325563"/>
          </a:xfrm>
        </p:spPr>
        <p:txBody>
          <a:bodyPr/>
          <a:lstStyle/>
          <a:p>
            <a:r>
              <a:rPr lang="en-US" dirty="0"/>
              <a:t>Data Analysis </a:t>
            </a:r>
            <a:r>
              <a:rPr lang="en-US" altLang="zh-CN" dirty="0"/>
              <a:t>– Bath &amp; Price</a:t>
            </a:r>
            <a:endParaRPr lang="en-US" dirty="0"/>
          </a:p>
        </p:txBody>
      </p:sp>
      <p:sp>
        <p:nvSpPr>
          <p:cNvPr id="3" name="矩形: 圆角 75">
            <a:extLst>
              <a:ext uri="{FF2B5EF4-FFF2-40B4-BE49-F238E27FC236}">
                <a16:creationId xmlns:a16="http://schemas.microsoft.com/office/drawing/2014/main" id="{0F05D6F1-B201-5EE0-9B3C-026BF6A0DE80}"/>
              </a:ext>
            </a:extLst>
          </p:cNvPr>
          <p:cNvSpPr/>
          <p:nvPr/>
        </p:nvSpPr>
        <p:spPr>
          <a:xfrm>
            <a:off x="409725" y="1396602"/>
            <a:ext cx="11431425" cy="4997619"/>
          </a:xfrm>
          <a:prstGeom prst="roundRect">
            <a:avLst>
              <a:gd name="adj" fmla="val 786"/>
            </a:avLst>
          </a:prstGeom>
          <a:solidFill>
            <a:schemeClr val="accent2">
              <a:lumMod val="40000"/>
              <a:lumOff val="60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srgbClr val="000000"/>
              </a:solidFill>
              <a:effectLst/>
              <a:uLnTx/>
              <a:uFillTx/>
              <a:latin typeface="Verdana" panose="020B0604030504040204"/>
              <a:ea typeface="微软雅黑" panose="020B0503020204020204" pitchFamily="34" charset="-122"/>
              <a:cs typeface="+mn-cs"/>
            </a:endParaRPr>
          </a:p>
        </p:txBody>
      </p:sp>
      <p:cxnSp>
        <p:nvCxnSpPr>
          <p:cNvPr id="4" name="直线连接符 21">
            <a:extLst>
              <a:ext uri="{FF2B5EF4-FFF2-40B4-BE49-F238E27FC236}">
                <a16:creationId xmlns:a16="http://schemas.microsoft.com/office/drawing/2014/main" id="{212F5DC2-00B5-2028-29FF-DCF12555ABE4}"/>
              </a:ext>
            </a:extLst>
          </p:cNvPr>
          <p:cNvCxnSpPr>
            <a:cxnSpLocks/>
          </p:cNvCxnSpPr>
          <p:nvPr/>
        </p:nvCxnSpPr>
        <p:spPr>
          <a:xfrm>
            <a:off x="6775317" y="2256505"/>
            <a:ext cx="0" cy="3277810"/>
          </a:xfrm>
          <a:prstGeom prst="line">
            <a:avLst/>
          </a:prstGeom>
          <a:ln w="9525">
            <a:solidFill>
              <a:schemeClr val="tx1">
                <a:lumMod val="50000"/>
                <a:lumOff val="50000"/>
              </a:schemeClr>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F2B8BA31-B881-24E2-C698-5A0A8A63D05A}"/>
              </a:ext>
            </a:extLst>
          </p:cNvPr>
          <p:cNvSpPr>
            <a:spLocks noGrp="1"/>
          </p:cNvSpPr>
          <p:nvPr>
            <p:ph idx="1"/>
          </p:nvPr>
        </p:nvSpPr>
        <p:spPr>
          <a:xfrm>
            <a:off x="7362832" y="2666577"/>
            <a:ext cx="3990968" cy="2457665"/>
          </a:xfrm>
        </p:spPr>
        <p:txBody>
          <a:bodyPr>
            <a:normAutofit/>
          </a:bodyPr>
          <a:lstStyle/>
          <a:p>
            <a:r>
              <a:rPr lang="en-US" sz="1300" dirty="0"/>
              <a:t>To study the relationship between number of baths and price, we used cat plot.</a:t>
            </a:r>
          </a:p>
          <a:p>
            <a:r>
              <a:rPr lang="en-US" sz="1300" dirty="0"/>
              <a:t>The plot illustrates that as </a:t>
            </a:r>
            <a:r>
              <a:rPr lang="en-US" sz="1300" b="1" dirty="0"/>
              <a:t>the number of baths increases, the price increases</a:t>
            </a:r>
            <a:r>
              <a:rPr lang="en-US" sz="1300" dirty="0"/>
              <a:t>. This also suggests that the house with </a:t>
            </a:r>
            <a:r>
              <a:rPr lang="en-US" sz="1300" b="1" dirty="0"/>
              <a:t>3.5</a:t>
            </a:r>
            <a:r>
              <a:rPr lang="en-US" sz="1300" dirty="0"/>
              <a:t> and </a:t>
            </a:r>
            <a:r>
              <a:rPr lang="en-US" sz="1300" b="1" dirty="0"/>
              <a:t>4.5</a:t>
            </a:r>
            <a:r>
              <a:rPr lang="en-US" sz="1300" dirty="0"/>
              <a:t> baths sell at higher prices.</a:t>
            </a:r>
          </a:p>
          <a:p>
            <a:r>
              <a:rPr lang="en-US" sz="1300" dirty="0"/>
              <a:t>So we use a </a:t>
            </a:r>
            <a:r>
              <a:rPr lang="en-US" sz="1300" dirty="0" err="1"/>
              <a:t>Anova</a:t>
            </a:r>
            <a:r>
              <a:rPr lang="en-US" sz="1300" dirty="0"/>
              <a:t> table to get the p-value of the relationship, which turns out to be 0, suggesting that this two variables are correlated with each other.</a:t>
            </a:r>
          </a:p>
        </p:txBody>
      </p:sp>
      <p:pic>
        <p:nvPicPr>
          <p:cNvPr id="7" name="图片 6">
            <a:extLst>
              <a:ext uri="{FF2B5EF4-FFF2-40B4-BE49-F238E27FC236}">
                <a16:creationId xmlns:a16="http://schemas.microsoft.com/office/drawing/2014/main" id="{AA9A9134-E95C-DEC2-D587-1DCD8FC694FC}"/>
              </a:ext>
            </a:extLst>
          </p:cNvPr>
          <p:cNvPicPr>
            <a:picLocks noChangeAspect="1"/>
          </p:cNvPicPr>
          <p:nvPr/>
        </p:nvPicPr>
        <p:blipFill>
          <a:blip r:embed="rId2"/>
          <a:stretch>
            <a:fillRect/>
          </a:stretch>
        </p:blipFill>
        <p:spPr>
          <a:xfrm>
            <a:off x="523997" y="4631658"/>
            <a:ext cx="6037142" cy="1623741"/>
          </a:xfrm>
          <a:prstGeom prst="rect">
            <a:avLst/>
          </a:prstGeom>
        </p:spPr>
      </p:pic>
      <p:pic>
        <p:nvPicPr>
          <p:cNvPr id="9" name="图片 8" descr="图表, 箱线图&#10;&#10;描述已自动生成">
            <a:extLst>
              <a:ext uri="{FF2B5EF4-FFF2-40B4-BE49-F238E27FC236}">
                <a16:creationId xmlns:a16="http://schemas.microsoft.com/office/drawing/2014/main" id="{B860500B-A296-7D62-0B20-FCEE28214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938" y="1520090"/>
            <a:ext cx="6037141" cy="2988080"/>
          </a:xfrm>
          <a:prstGeom prst="rect">
            <a:avLst/>
          </a:prstGeom>
        </p:spPr>
      </p:pic>
    </p:spTree>
    <p:extLst>
      <p:ext uri="{BB962C8B-B14F-4D97-AF65-F5344CB8AC3E}">
        <p14:creationId xmlns:p14="http://schemas.microsoft.com/office/powerpoint/2010/main" val="260468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7E75-CA61-CAB6-92C2-E82F25296ACE}"/>
              </a:ext>
            </a:extLst>
          </p:cNvPr>
          <p:cNvSpPr>
            <a:spLocks noGrp="1"/>
          </p:cNvSpPr>
          <p:nvPr>
            <p:ph type="title"/>
          </p:nvPr>
        </p:nvSpPr>
        <p:spPr>
          <a:xfrm>
            <a:off x="838199" y="263525"/>
            <a:ext cx="11062155" cy="1325563"/>
          </a:xfrm>
        </p:spPr>
        <p:txBody>
          <a:bodyPr/>
          <a:lstStyle/>
          <a:p>
            <a:r>
              <a:rPr lang="en-US" dirty="0"/>
              <a:t>Data Analysis – Square Footage &amp; Price</a:t>
            </a:r>
          </a:p>
        </p:txBody>
      </p:sp>
      <p:sp>
        <p:nvSpPr>
          <p:cNvPr id="3" name="矩形: 圆角 75">
            <a:extLst>
              <a:ext uri="{FF2B5EF4-FFF2-40B4-BE49-F238E27FC236}">
                <a16:creationId xmlns:a16="http://schemas.microsoft.com/office/drawing/2014/main" id="{D4F22C73-B58F-C1FE-C14A-72BD9FB7D078}"/>
              </a:ext>
            </a:extLst>
          </p:cNvPr>
          <p:cNvSpPr>
            <a:spLocks noGrp="1" noRot="1" noMove="1" noResize="1" noEditPoints="1" noAdjustHandles="1" noChangeArrowheads="1" noChangeShapeType="1"/>
          </p:cNvSpPr>
          <p:nvPr/>
        </p:nvSpPr>
        <p:spPr>
          <a:xfrm>
            <a:off x="409725" y="1396602"/>
            <a:ext cx="11431425" cy="4997619"/>
          </a:xfrm>
          <a:prstGeom prst="roundRect">
            <a:avLst>
              <a:gd name="adj" fmla="val 786"/>
            </a:avLst>
          </a:prstGeom>
          <a:solidFill>
            <a:schemeClr val="accent2">
              <a:lumMod val="40000"/>
              <a:lumOff val="60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srgbClr val="000000"/>
              </a:solidFill>
              <a:effectLst/>
              <a:uLnTx/>
              <a:uFillTx/>
              <a:latin typeface="Verdana" panose="020B0604030504040204"/>
              <a:ea typeface="微软雅黑" panose="020B0503020204020204" pitchFamily="34" charset="-122"/>
              <a:cs typeface="+mn-cs"/>
            </a:endParaRPr>
          </a:p>
        </p:txBody>
      </p:sp>
      <p:cxnSp>
        <p:nvCxnSpPr>
          <p:cNvPr id="4" name="直线连接符 21">
            <a:extLst>
              <a:ext uri="{FF2B5EF4-FFF2-40B4-BE49-F238E27FC236}">
                <a16:creationId xmlns:a16="http://schemas.microsoft.com/office/drawing/2014/main" id="{F62A18CE-968A-EF56-DAED-775B7F0B1FA5}"/>
              </a:ext>
            </a:extLst>
          </p:cNvPr>
          <p:cNvCxnSpPr>
            <a:cxnSpLocks/>
          </p:cNvCxnSpPr>
          <p:nvPr/>
        </p:nvCxnSpPr>
        <p:spPr>
          <a:xfrm>
            <a:off x="4893889" y="2211290"/>
            <a:ext cx="0" cy="3277810"/>
          </a:xfrm>
          <a:prstGeom prst="line">
            <a:avLst/>
          </a:prstGeom>
          <a:ln w="9525">
            <a:solidFill>
              <a:schemeClr val="tx1">
                <a:lumMod val="50000"/>
                <a:lumOff val="50000"/>
              </a:schemeClr>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5319C13C-8827-4CA2-D052-5F31D2DE7E65}"/>
              </a:ext>
            </a:extLst>
          </p:cNvPr>
          <p:cNvSpPr>
            <a:spLocks noGrp="1"/>
          </p:cNvSpPr>
          <p:nvPr>
            <p:ph idx="1"/>
          </p:nvPr>
        </p:nvSpPr>
        <p:spPr>
          <a:xfrm>
            <a:off x="614223" y="4233419"/>
            <a:ext cx="3990968" cy="2457665"/>
          </a:xfrm>
        </p:spPr>
        <p:txBody>
          <a:bodyPr>
            <a:normAutofit/>
          </a:bodyPr>
          <a:lstStyle/>
          <a:p>
            <a:r>
              <a:rPr lang="en-US" sz="1300" dirty="0"/>
              <a:t>We first generated a table to analyze the ranges of square footage for a set of real estate properties. </a:t>
            </a:r>
          </a:p>
          <a:p>
            <a:r>
              <a:rPr lang="en-US" sz="1300" dirty="0"/>
              <a:t>And the table shows that, in general, the mean and median </a:t>
            </a:r>
            <a:r>
              <a:rPr lang="en-US" sz="1300" b="1" dirty="0"/>
              <a:t>prices tend to increase </a:t>
            </a:r>
            <a:r>
              <a:rPr lang="en-US" sz="1300" dirty="0"/>
              <a:t>as the </a:t>
            </a:r>
            <a:r>
              <a:rPr lang="en-US" sz="1300" b="1" dirty="0"/>
              <a:t>square footage of the property increases</a:t>
            </a:r>
            <a:r>
              <a:rPr lang="en-US" sz="1300" dirty="0"/>
              <a:t>. The largest properties, in the 3113.8 to 4394.0 square footage range, have the highest mean and median prices. </a:t>
            </a:r>
          </a:p>
        </p:txBody>
      </p:sp>
      <p:pic>
        <p:nvPicPr>
          <p:cNvPr id="7" name="图片 6">
            <a:extLst>
              <a:ext uri="{FF2B5EF4-FFF2-40B4-BE49-F238E27FC236}">
                <a16:creationId xmlns:a16="http://schemas.microsoft.com/office/drawing/2014/main" id="{C94B2236-0D90-98AD-3EB6-3C61FC72CE82}"/>
              </a:ext>
            </a:extLst>
          </p:cNvPr>
          <p:cNvPicPr>
            <a:picLocks noChangeAspect="1"/>
          </p:cNvPicPr>
          <p:nvPr/>
        </p:nvPicPr>
        <p:blipFill>
          <a:blip r:embed="rId2"/>
          <a:stretch>
            <a:fillRect/>
          </a:stretch>
        </p:blipFill>
        <p:spPr>
          <a:xfrm>
            <a:off x="690597" y="1990328"/>
            <a:ext cx="3771900" cy="2057400"/>
          </a:xfrm>
          <a:prstGeom prst="rect">
            <a:avLst/>
          </a:prstGeom>
        </p:spPr>
      </p:pic>
      <p:pic>
        <p:nvPicPr>
          <p:cNvPr id="3074" name="Picture 2">
            <a:extLst>
              <a:ext uri="{FF2B5EF4-FFF2-40B4-BE49-F238E27FC236}">
                <a16:creationId xmlns:a16="http://schemas.microsoft.com/office/drawing/2014/main" id="{575412D1-34A7-E82F-6ACC-136DF8AD8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588" y="1990328"/>
            <a:ext cx="3777111" cy="356269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5CC66C48-A22B-1250-8680-70179CA0799F}"/>
              </a:ext>
            </a:extLst>
          </p:cNvPr>
          <p:cNvSpPr txBox="1">
            <a:spLocks/>
          </p:cNvSpPr>
          <p:nvPr/>
        </p:nvSpPr>
        <p:spPr>
          <a:xfrm>
            <a:off x="9089355" y="1990328"/>
            <a:ext cx="2630615" cy="356269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000000"/>
                </a:solidFill>
                <a:effectLst/>
                <a:uLnTx/>
                <a:uFillTx/>
                <a:latin typeface="Segoe UI Light"/>
                <a:ea typeface="+mn-ea"/>
                <a:cs typeface="+mn-cs"/>
              </a:rPr>
              <a:t>Then we used</a:t>
            </a:r>
            <a:r>
              <a:rPr kumimoji="0" lang="zh-CN" altLang="en-US" sz="1300" b="0" i="0" u="none" strike="noStrike" kern="1200" cap="none" spc="0" normalizeH="0" baseline="0" noProof="0" dirty="0">
                <a:ln>
                  <a:noFill/>
                </a:ln>
                <a:solidFill>
                  <a:srgbClr val="000000"/>
                </a:solidFill>
                <a:effectLst/>
                <a:uLnTx/>
                <a:uFillTx/>
                <a:latin typeface="Segoe UI Light"/>
                <a:ea typeface="+mn-ea"/>
                <a:cs typeface="+mn-cs"/>
              </a:rPr>
              <a:t> </a:t>
            </a:r>
            <a:r>
              <a:rPr kumimoji="0" lang="en-US" altLang="zh-CN" sz="1300" b="0" i="0" u="none" strike="noStrike" kern="1200" cap="none" spc="0" normalizeH="0" baseline="0" noProof="0" dirty="0">
                <a:ln>
                  <a:noFill/>
                </a:ln>
                <a:solidFill>
                  <a:srgbClr val="000000"/>
                </a:solidFill>
                <a:effectLst/>
                <a:uLnTx/>
                <a:uFillTx/>
                <a:latin typeface="Segoe UI Light"/>
                <a:ea typeface="+mn-ea"/>
                <a:cs typeface="+mn-cs"/>
              </a:rPr>
              <a:t>a</a:t>
            </a:r>
            <a:r>
              <a:rPr kumimoji="0" lang="zh-CN" altLang="en-US" sz="1300" b="0" i="0" u="none" strike="noStrike" kern="1200" cap="none" spc="0" normalizeH="0" baseline="0" noProof="0" dirty="0">
                <a:ln>
                  <a:noFill/>
                </a:ln>
                <a:solidFill>
                  <a:srgbClr val="000000"/>
                </a:solidFill>
                <a:effectLst/>
                <a:uLnTx/>
                <a:uFillTx/>
                <a:latin typeface="Segoe UI Light"/>
                <a:ea typeface="+mn-ea"/>
                <a:cs typeface="+mn-cs"/>
              </a:rPr>
              <a:t> </a:t>
            </a:r>
            <a:r>
              <a:rPr kumimoji="0" lang="en-US" altLang="zh-CN" sz="1300" b="0" i="0" u="none" strike="noStrike" kern="1200" cap="none" spc="0" normalizeH="0" baseline="0" noProof="0" dirty="0">
                <a:ln>
                  <a:noFill/>
                </a:ln>
                <a:solidFill>
                  <a:srgbClr val="000000"/>
                </a:solidFill>
                <a:effectLst/>
                <a:uLnTx/>
                <a:uFillTx/>
                <a:latin typeface="Segoe UI Light"/>
                <a:ea typeface="+mn-ea"/>
                <a:cs typeface="+mn-cs"/>
              </a:rPr>
              <a:t>bin</a:t>
            </a:r>
            <a:r>
              <a:rPr kumimoji="0" lang="zh-CN" altLang="en-US" sz="1300" b="0" i="0" u="none" strike="noStrike" kern="1200" cap="none" spc="0" normalizeH="0" baseline="0" noProof="0" dirty="0">
                <a:ln>
                  <a:noFill/>
                </a:ln>
                <a:solidFill>
                  <a:srgbClr val="000000"/>
                </a:solidFill>
                <a:effectLst/>
                <a:uLnTx/>
                <a:uFillTx/>
                <a:latin typeface="Segoe UI Light"/>
                <a:ea typeface="+mn-ea"/>
                <a:cs typeface="+mn-cs"/>
              </a:rPr>
              <a:t> </a:t>
            </a:r>
            <a:r>
              <a:rPr kumimoji="0" lang="en-US" altLang="zh-CN" sz="1300" b="0" i="0" u="none" strike="noStrike" kern="1200" cap="none" spc="0" normalizeH="0" baseline="0" noProof="0" dirty="0">
                <a:ln>
                  <a:noFill/>
                </a:ln>
                <a:solidFill>
                  <a:srgbClr val="000000"/>
                </a:solidFill>
                <a:effectLst/>
                <a:uLnTx/>
                <a:uFillTx/>
                <a:latin typeface="Segoe UI Light"/>
                <a:ea typeface="+mn-ea"/>
                <a:cs typeface="+mn-cs"/>
              </a:rPr>
              <a:t>plot</a:t>
            </a:r>
            <a:r>
              <a:rPr kumimoji="0" lang="zh-CN" altLang="en-US" sz="1300" b="0" i="0" u="none" strike="noStrike" kern="1200" cap="none" spc="0" normalizeH="0" baseline="0" noProof="0" dirty="0">
                <a:ln>
                  <a:noFill/>
                </a:ln>
                <a:solidFill>
                  <a:srgbClr val="000000"/>
                </a:solidFill>
                <a:effectLst/>
                <a:uLnTx/>
                <a:uFillTx/>
                <a:latin typeface="Segoe UI Light"/>
                <a:ea typeface="+mn-ea"/>
                <a:cs typeface="+mn-cs"/>
              </a:rPr>
              <a:t> </a:t>
            </a:r>
            <a:r>
              <a:rPr kumimoji="0" lang="en-US" altLang="zh-CN" sz="1300" b="0" i="0" u="none" strike="noStrike" kern="1200" cap="none" spc="0" normalizeH="0" baseline="0" noProof="0" dirty="0">
                <a:ln>
                  <a:noFill/>
                </a:ln>
                <a:solidFill>
                  <a:srgbClr val="000000"/>
                </a:solidFill>
                <a:effectLst/>
                <a:uLnTx/>
                <a:uFillTx/>
                <a:latin typeface="Segoe UI Light"/>
                <a:ea typeface="+mn-ea"/>
                <a:cs typeface="+mn-cs"/>
              </a:rPr>
              <a:t>to</a:t>
            </a:r>
            <a:r>
              <a:rPr kumimoji="0" lang="zh-CN" altLang="en-US" sz="1300" b="0" i="0" u="none" strike="noStrike" kern="1200" cap="none" spc="0" normalizeH="0" baseline="0" noProof="0" dirty="0">
                <a:ln>
                  <a:noFill/>
                </a:ln>
                <a:solidFill>
                  <a:srgbClr val="000000"/>
                </a:solidFill>
                <a:effectLst/>
                <a:uLnTx/>
                <a:uFillTx/>
                <a:latin typeface="Segoe UI Light"/>
                <a:ea typeface="+mn-ea"/>
                <a:cs typeface="+mn-cs"/>
              </a:rPr>
              <a:t> </a:t>
            </a:r>
            <a:r>
              <a:rPr kumimoji="0" lang="en-US" altLang="zh-CN" sz="1300" b="0" i="0" u="none" strike="noStrike" kern="1200" cap="none" spc="0" normalizeH="0" baseline="0" noProof="0" dirty="0">
                <a:ln>
                  <a:noFill/>
                </a:ln>
                <a:solidFill>
                  <a:srgbClr val="000000"/>
                </a:solidFill>
                <a:effectLst/>
                <a:uLnTx/>
                <a:uFillTx/>
                <a:latin typeface="Segoe UI Light"/>
                <a:ea typeface="+mn-ea"/>
                <a:cs typeface="+mn-cs"/>
              </a:rPr>
              <a:t>show</a:t>
            </a:r>
            <a:r>
              <a:rPr kumimoji="0" lang="zh-CN" altLang="en-US" sz="1300" b="0" i="0" u="none" strike="noStrike" kern="1200" cap="none" spc="0" normalizeH="0" baseline="0" noProof="0" dirty="0">
                <a:ln>
                  <a:noFill/>
                </a:ln>
                <a:solidFill>
                  <a:srgbClr val="000000"/>
                </a:solidFill>
                <a:effectLst/>
                <a:uLnTx/>
                <a:uFillTx/>
                <a:latin typeface="Segoe UI Light"/>
                <a:ea typeface="+mn-ea"/>
                <a:cs typeface="+mn-cs"/>
              </a:rPr>
              <a:t> </a:t>
            </a:r>
            <a:r>
              <a:rPr kumimoji="0" lang="en-US" altLang="zh-CN" sz="1300" b="0" i="0" u="none" strike="noStrike" kern="1200" cap="none" spc="0" normalizeH="0" baseline="0" noProof="0" dirty="0">
                <a:ln>
                  <a:noFill/>
                </a:ln>
                <a:solidFill>
                  <a:srgbClr val="000000"/>
                </a:solidFill>
                <a:effectLst/>
                <a:uLnTx/>
                <a:uFillTx/>
                <a:latin typeface="Segoe UI Light"/>
                <a:ea typeface="+mn-ea"/>
                <a:cs typeface="+mn-cs"/>
              </a:rPr>
              <a:t>their</a:t>
            </a:r>
            <a:r>
              <a:rPr kumimoji="0" lang="zh-CN" altLang="en-US" sz="1300" b="0" i="0" u="none" strike="noStrike" kern="1200" cap="none" spc="0" normalizeH="0" baseline="0" noProof="0" dirty="0">
                <a:ln>
                  <a:noFill/>
                </a:ln>
                <a:solidFill>
                  <a:srgbClr val="000000"/>
                </a:solidFill>
                <a:effectLst/>
                <a:uLnTx/>
                <a:uFillTx/>
                <a:latin typeface="Segoe UI Light"/>
                <a:ea typeface="+mn-ea"/>
                <a:cs typeface="+mn-cs"/>
              </a:rPr>
              <a:t> </a:t>
            </a:r>
            <a:r>
              <a:rPr kumimoji="0" lang="en-US" altLang="zh-CN" sz="1300" b="0" i="0" u="none" strike="noStrike" kern="1200" cap="none" spc="0" normalizeH="0" baseline="0" noProof="0" dirty="0">
                <a:ln>
                  <a:noFill/>
                </a:ln>
                <a:solidFill>
                  <a:srgbClr val="000000"/>
                </a:solidFill>
                <a:effectLst/>
                <a:uLnTx/>
                <a:uFillTx/>
                <a:latin typeface="Segoe UI Light"/>
                <a:ea typeface="+mn-ea"/>
                <a:cs typeface="+mn-cs"/>
              </a:rPr>
              <a:t>relationship. The graph has a </a:t>
            </a:r>
            <a:r>
              <a:rPr kumimoji="0" lang="en-US" altLang="zh-CN" sz="1300" b="1" i="0" u="none" strike="noStrike" kern="1200" cap="none" spc="0" normalizeH="0" baseline="0" noProof="0" dirty="0">
                <a:ln>
                  <a:noFill/>
                </a:ln>
                <a:solidFill>
                  <a:srgbClr val="000000"/>
                </a:solidFill>
                <a:effectLst/>
                <a:uLnTx/>
                <a:uFillTx/>
                <a:latin typeface="Segoe UI Light"/>
                <a:ea typeface="+mn-ea"/>
                <a:cs typeface="+mn-cs"/>
              </a:rPr>
              <a:t>positive correlation</a:t>
            </a:r>
            <a:r>
              <a:rPr kumimoji="0" lang="en-US" altLang="zh-CN" sz="1300" b="0" i="0" u="none" strike="noStrike" kern="1200" cap="none" spc="0" normalizeH="0" baseline="0" noProof="0" dirty="0">
                <a:ln>
                  <a:noFill/>
                </a:ln>
                <a:solidFill>
                  <a:srgbClr val="000000"/>
                </a:solidFill>
                <a:effectLst/>
                <a:uLnTx/>
                <a:uFillTx/>
                <a:latin typeface="Segoe UI Light"/>
                <a:ea typeface="+mn-ea"/>
                <a:cs typeface="+mn-cs"/>
              </a:rPr>
              <a:t>, meaning that as the </a:t>
            </a:r>
            <a:r>
              <a:rPr kumimoji="0" lang="en-US" altLang="zh-CN" sz="1300" b="1" i="0" u="none" strike="noStrike" kern="1200" cap="none" spc="0" normalizeH="0" baseline="0" noProof="0" dirty="0">
                <a:ln>
                  <a:noFill/>
                </a:ln>
                <a:solidFill>
                  <a:srgbClr val="000000"/>
                </a:solidFill>
                <a:effectLst/>
                <a:uLnTx/>
                <a:uFillTx/>
                <a:latin typeface="Segoe UI Light"/>
                <a:ea typeface="+mn-ea"/>
                <a:cs typeface="+mn-cs"/>
              </a:rPr>
              <a:t>square footage of the house increases, the price of the house also increases.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000000"/>
                </a:solidFill>
                <a:effectLst/>
                <a:uLnTx/>
                <a:uFillTx/>
                <a:latin typeface="Segoe UI Light"/>
                <a:ea typeface="+mn-ea"/>
                <a:cs typeface="+mn-cs"/>
              </a:rPr>
              <a:t>The graph also shows that there is a </a:t>
            </a:r>
            <a:r>
              <a:rPr kumimoji="0" lang="en-US" sz="1300" b="1" i="0" u="none" strike="noStrike" kern="1200" cap="none" spc="0" normalizeH="0" baseline="0" noProof="0" dirty="0">
                <a:ln>
                  <a:noFill/>
                </a:ln>
                <a:solidFill>
                  <a:srgbClr val="000000"/>
                </a:solidFill>
                <a:effectLst/>
                <a:uLnTx/>
                <a:uFillTx/>
                <a:latin typeface="Segoe UI Light"/>
                <a:ea typeface="+mn-ea"/>
                <a:cs typeface="+mn-cs"/>
              </a:rPr>
              <a:t>threshold value </a:t>
            </a:r>
            <a:r>
              <a:rPr kumimoji="0" lang="en-US" sz="1300" b="0" i="0" u="none" strike="noStrike" kern="1200" cap="none" spc="0" normalizeH="0" baseline="0" noProof="0" dirty="0">
                <a:ln>
                  <a:noFill/>
                </a:ln>
                <a:solidFill>
                  <a:srgbClr val="000000"/>
                </a:solidFill>
                <a:effectLst/>
                <a:uLnTx/>
                <a:uFillTx/>
                <a:latin typeface="Segoe UI Light"/>
                <a:ea typeface="+mn-ea"/>
                <a:cs typeface="+mn-cs"/>
              </a:rPr>
              <a:t>of square footage at which the price of the house starts to increase significantly. This threshold value is around </a:t>
            </a:r>
            <a:r>
              <a:rPr kumimoji="0" lang="en-US" sz="1300" b="1" i="0" u="none" strike="noStrike" kern="1200" cap="none" spc="0" normalizeH="0" baseline="0" noProof="0" dirty="0">
                <a:ln>
                  <a:noFill/>
                </a:ln>
                <a:solidFill>
                  <a:srgbClr val="000000"/>
                </a:solidFill>
                <a:effectLst/>
                <a:uLnTx/>
                <a:uFillTx/>
                <a:latin typeface="Segoe UI Light"/>
                <a:ea typeface="+mn-ea"/>
                <a:cs typeface="+mn-cs"/>
              </a:rPr>
              <a:t>1,200 square feet</a:t>
            </a:r>
            <a:r>
              <a:rPr kumimoji="0" lang="en-US" sz="1300" b="0" i="0" u="none" strike="noStrike" kern="1200" cap="none" spc="0" normalizeH="0" baseline="0" noProof="0" dirty="0">
                <a:ln>
                  <a:noFill/>
                </a:ln>
                <a:solidFill>
                  <a:srgbClr val="000000"/>
                </a:solidFill>
                <a:effectLst/>
                <a:uLnTx/>
                <a:uFillTx/>
                <a:latin typeface="Segoe UI Light"/>
                <a:ea typeface="+mn-ea"/>
                <a:cs typeface="+mn-cs"/>
              </a:rPr>
              <a:t>, after which the price of the house increases rapidly.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srgbClr val="000000"/>
              </a:solidFill>
              <a:effectLst/>
              <a:uLnTx/>
              <a:uFillTx/>
              <a:latin typeface="Segoe UI Light"/>
              <a:ea typeface="+mn-ea"/>
              <a:cs typeface="+mn-cs"/>
            </a:endParaRPr>
          </a:p>
        </p:txBody>
      </p:sp>
      <p:pic>
        <p:nvPicPr>
          <p:cNvPr id="3076" name="Picture 4">
            <a:extLst>
              <a:ext uri="{FF2B5EF4-FFF2-40B4-BE49-F238E27FC236}">
                <a16:creationId xmlns:a16="http://schemas.microsoft.com/office/drawing/2014/main" id="{3E0DD149-F461-F51A-A8C0-469982FC21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1106" y="1827493"/>
            <a:ext cx="4931409" cy="413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31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 calcmode="lin" valueType="num">
                                      <p:cBhvr additive="base">
                                        <p:cTn id="23" dur="500" fill="hold"/>
                                        <p:tgtEl>
                                          <p:spTgt spid="3074"/>
                                        </p:tgtEl>
                                        <p:attrNameLst>
                                          <p:attrName>ppt_x</p:attrName>
                                        </p:attrNameLst>
                                      </p:cBhvr>
                                      <p:tavLst>
                                        <p:tav tm="0">
                                          <p:val>
                                            <p:strVal val="#ppt_x"/>
                                          </p:val>
                                        </p:tav>
                                        <p:tav tm="100000">
                                          <p:val>
                                            <p:strVal val="#ppt_x"/>
                                          </p:val>
                                        </p:tav>
                                      </p:tavLst>
                                    </p:anim>
                                    <p:anim calcmode="lin" valueType="num">
                                      <p:cBhvr additive="base">
                                        <p:cTn id="24" dur="500" fill="hold"/>
                                        <p:tgtEl>
                                          <p:spTgt spid="307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76"/>
                                        </p:tgtEl>
                                        <p:attrNameLst>
                                          <p:attrName>style.visibility</p:attrName>
                                        </p:attrNameLst>
                                      </p:cBhvr>
                                      <p:to>
                                        <p:strVal val="visible"/>
                                      </p:to>
                                    </p:set>
                                    <p:anim calcmode="lin" valueType="num">
                                      <p:cBhvr additive="base">
                                        <p:cTn id="33" dur="500" fill="hold"/>
                                        <p:tgtEl>
                                          <p:spTgt spid="3076"/>
                                        </p:tgtEl>
                                        <p:attrNameLst>
                                          <p:attrName>ppt_x</p:attrName>
                                        </p:attrNameLst>
                                      </p:cBhvr>
                                      <p:tavLst>
                                        <p:tav tm="0">
                                          <p:val>
                                            <p:strVal val="#ppt_x"/>
                                          </p:val>
                                        </p:tav>
                                        <p:tav tm="100000">
                                          <p:val>
                                            <p:strVal val="#ppt_x"/>
                                          </p:val>
                                        </p:tav>
                                      </p:tavLst>
                                    </p:anim>
                                    <p:anim calcmode="lin" valueType="num">
                                      <p:cBhvr additive="base">
                                        <p:cTn id="34"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7E75-CA61-CAB6-92C2-E82F25296ACE}"/>
              </a:ext>
            </a:extLst>
          </p:cNvPr>
          <p:cNvSpPr>
            <a:spLocks noGrp="1"/>
          </p:cNvSpPr>
          <p:nvPr>
            <p:ph type="title"/>
          </p:nvPr>
        </p:nvSpPr>
        <p:spPr>
          <a:xfrm>
            <a:off x="838200" y="263525"/>
            <a:ext cx="10515600" cy="1325563"/>
          </a:xfrm>
        </p:spPr>
        <p:txBody>
          <a:bodyPr/>
          <a:lstStyle/>
          <a:p>
            <a:r>
              <a:rPr lang="en-US" dirty="0"/>
              <a:t>Data Analysis </a:t>
            </a:r>
            <a:r>
              <a:rPr lang="en-US" altLang="zh-CN" dirty="0"/>
              <a:t>– Bedroom &amp; Price</a:t>
            </a:r>
            <a:endParaRPr lang="en-US" dirty="0"/>
          </a:p>
        </p:txBody>
      </p:sp>
      <p:sp>
        <p:nvSpPr>
          <p:cNvPr id="3" name="矩形: 圆角 75">
            <a:extLst>
              <a:ext uri="{FF2B5EF4-FFF2-40B4-BE49-F238E27FC236}">
                <a16:creationId xmlns:a16="http://schemas.microsoft.com/office/drawing/2014/main" id="{0F05D6F1-B201-5EE0-9B3C-026BF6A0DE80}"/>
              </a:ext>
            </a:extLst>
          </p:cNvPr>
          <p:cNvSpPr/>
          <p:nvPr/>
        </p:nvSpPr>
        <p:spPr>
          <a:xfrm>
            <a:off x="409725" y="1396602"/>
            <a:ext cx="11431425" cy="4997619"/>
          </a:xfrm>
          <a:prstGeom prst="roundRect">
            <a:avLst>
              <a:gd name="adj" fmla="val 786"/>
            </a:avLst>
          </a:prstGeom>
          <a:solidFill>
            <a:schemeClr val="accent2">
              <a:lumMod val="40000"/>
              <a:lumOff val="60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srgbClr val="000000"/>
              </a:solidFill>
              <a:effectLst/>
              <a:uLnTx/>
              <a:uFillTx/>
              <a:latin typeface="Verdana" panose="020B0604030504040204"/>
              <a:ea typeface="微软雅黑" panose="020B0503020204020204" pitchFamily="34" charset="-122"/>
              <a:cs typeface="+mn-cs"/>
            </a:endParaRPr>
          </a:p>
        </p:txBody>
      </p:sp>
      <p:sp>
        <p:nvSpPr>
          <p:cNvPr id="12" name="Content Placeholder 2">
            <a:extLst>
              <a:ext uri="{FF2B5EF4-FFF2-40B4-BE49-F238E27FC236}">
                <a16:creationId xmlns:a16="http://schemas.microsoft.com/office/drawing/2014/main" id="{17643F34-0963-213F-D2E4-1ECB05CB6CEA}"/>
              </a:ext>
            </a:extLst>
          </p:cNvPr>
          <p:cNvSpPr>
            <a:spLocks noGrp="1"/>
          </p:cNvSpPr>
          <p:nvPr>
            <p:ph idx="1"/>
          </p:nvPr>
        </p:nvSpPr>
        <p:spPr>
          <a:xfrm>
            <a:off x="838200" y="4800653"/>
            <a:ext cx="4306117" cy="1567501"/>
          </a:xfrm>
        </p:spPr>
        <p:txBody>
          <a:bodyPr>
            <a:normAutofit fontScale="92500" lnSpcReduction="10000"/>
          </a:bodyPr>
          <a:lstStyle/>
          <a:p>
            <a:r>
              <a:rPr lang="en-US" sz="1300" dirty="0"/>
              <a:t>The plot has a positive correlation, meaning that as the </a:t>
            </a:r>
            <a:r>
              <a:rPr lang="en-US" sz="1300" b="1" dirty="0"/>
              <a:t>number of bedrooms in a house increases</a:t>
            </a:r>
            <a:r>
              <a:rPr lang="en-US" sz="1300" dirty="0"/>
              <a:t>, </a:t>
            </a:r>
            <a:r>
              <a:rPr lang="en-US" sz="1300" b="1" dirty="0"/>
              <a:t>the price of the house also increases</a:t>
            </a:r>
            <a:r>
              <a:rPr lang="en-US" sz="1300" dirty="0"/>
              <a:t>.</a:t>
            </a:r>
          </a:p>
          <a:p>
            <a:r>
              <a:rPr lang="en-US" sz="1300" dirty="0"/>
              <a:t>The plot also shows that there is </a:t>
            </a:r>
            <a:r>
              <a:rPr lang="en-US" sz="1300" b="1" dirty="0"/>
              <a:t>a significant amount of variation in the data</a:t>
            </a:r>
            <a:r>
              <a:rPr lang="en-US" sz="1300" dirty="0"/>
              <a:t>, with some houses having more bedrooms than others and some having higher prices than others. This variation suggests that other factors, such as location and amenities, may also be important in determining the price of a house.</a:t>
            </a:r>
          </a:p>
        </p:txBody>
      </p:sp>
      <p:pic>
        <p:nvPicPr>
          <p:cNvPr id="5124" name="Picture 4">
            <a:extLst>
              <a:ext uri="{FF2B5EF4-FFF2-40B4-BE49-F238E27FC236}">
                <a16:creationId xmlns:a16="http://schemas.microsoft.com/office/drawing/2014/main" id="{59729EC4-ED70-2493-ED4D-9C1324978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915" y="1518205"/>
            <a:ext cx="3817957" cy="3256382"/>
          </a:xfrm>
          <a:prstGeom prst="rect">
            <a:avLst/>
          </a:prstGeom>
          <a:noFill/>
          <a:extLst>
            <a:ext uri="{909E8E84-426E-40DD-AFC4-6F175D3DCCD1}">
              <a14:hiddenFill xmlns:a14="http://schemas.microsoft.com/office/drawing/2010/main">
                <a:solidFill>
                  <a:srgbClr val="FFFFFF"/>
                </a:solidFill>
              </a14:hiddenFill>
            </a:ext>
          </a:extLst>
        </p:spPr>
      </p:pic>
      <p:pic>
        <p:nvPicPr>
          <p:cNvPr id="21" name="图片 20">
            <a:extLst>
              <a:ext uri="{FF2B5EF4-FFF2-40B4-BE49-F238E27FC236}">
                <a16:creationId xmlns:a16="http://schemas.microsoft.com/office/drawing/2014/main" id="{04A79F97-DD5B-3762-A9F1-CB015B4E8393}"/>
              </a:ext>
            </a:extLst>
          </p:cNvPr>
          <p:cNvPicPr>
            <a:picLocks noChangeAspect="1"/>
          </p:cNvPicPr>
          <p:nvPr/>
        </p:nvPicPr>
        <p:blipFill>
          <a:blip r:embed="rId3"/>
          <a:stretch>
            <a:fillRect/>
          </a:stretch>
        </p:blipFill>
        <p:spPr>
          <a:xfrm>
            <a:off x="6172472" y="1518205"/>
            <a:ext cx="5181328" cy="3260064"/>
          </a:xfrm>
          <a:prstGeom prst="rect">
            <a:avLst/>
          </a:prstGeom>
        </p:spPr>
      </p:pic>
      <p:sp>
        <p:nvSpPr>
          <p:cNvPr id="22" name="Content Placeholder 2">
            <a:extLst>
              <a:ext uri="{FF2B5EF4-FFF2-40B4-BE49-F238E27FC236}">
                <a16:creationId xmlns:a16="http://schemas.microsoft.com/office/drawing/2014/main" id="{04CCD44A-434A-C302-6F8A-FF6ED90BC35B}"/>
              </a:ext>
            </a:extLst>
          </p:cNvPr>
          <p:cNvSpPr txBox="1">
            <a:spLocks/>
          </p:cNvSpPr>
          <p:nvPr/>
        </p:nvSpPr>
        <p:spPr>
          <a:xfrm>
            <a:off x="6172472" y="4800652"/>
            <a:ext cx="5015667" cy="1567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000000"/>
                </a:solidFill>
                <a:effectLst/>
                <a:uLnTx/>
                <a:uFillTx/>
                <a:latin typeface="Segoe UI Light"/>
                <a:ea typeface="+mn-ea"/>
                <a:cs typeface="+mn-cs"/>
              </a:rPr>
              <a:t>The R-squared value is 0.197, which indicates that about </a:t>
            </a:r>
            <a:r>
              <a:rPr kumimoji="0" lang="en-US" sz="1300" b="1" i="0" u="none" strike="noStrike" kern="1200" cap="none" spc="0" normalizeH="0" baseline="0" noProof="0" dirty="0">
                <a:ln>
                  <a:noFill/>
                </a:ln>
                <a:solidFill>
                  <a:srgbClr val="000000"/>
                </a:solidFill>
                <a:effectLst/>
                <a:uLnTx/>
                <a:uFillTx/>
                <a:latin typeface="Segoe UI Light"/>
                <a:ea typeface="+mn-ea"/>
                <a:cs typeface="+mn-cs"/>
              </a:rPr>
              <a:t>19.7% of the variation in the dependent variable is explained by the independent variable</a:t>
            </a:r>
            <a:r>
              <a:rPr kumimoji="0" lang="en-US" sz="1300" b="0" i="0" u="none" strike="noStrike" kern="1200" cap="none" spc="0" normalizeH="0" baseline="0" noProof="0" dirty="0">
                <a:ln>
                  <a:noFill/>
                </a:ln>
                <a:solidFill>
                  <a:srgbClr val="000000"/>
                </a:solidFill>
                <a:effectLst/>
                <a:uLnTx/>
                <a:uFillTx/>
                <a:latin typeface="Segoe UI Light"/>
                <a:ea typeface="+mn-ea"/>
                <a:cs typeface="+mn-cs"/>
              </a:rPr>
              <a:t>. The F-statistic value is 233.9, and the associated p-value is 2.23e-47, which means that the overall model is statistically significant.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000000"/>
                </a:solidFill>
                <a:effectLst/>
                <a:uLnTx/>
                <a:uFillTx/>
                <a:latin typeface="Segoe UI Light"/>
                <a:ea typeface="+mn-ea"/>
                <a:cs typeface="+mn-cs"/>
              </a:rPr>
              <a:t>In addition, the p-value associated with the </a:t>
            </a:r>
            <a:r>
              <a:rPr kumimoji="0" lang="en-US" sz="1300" b="0" i="0" u="none" strike="noStrike" kern="1200" cap="none" spc="0" normalizeH="0" baseline="0" noProof="0" dirty="0" err="1">
                <a:ln>
                  <a:noFill/>
                </a:ln>
                <a:solidFill>
                  <a:srgbClr val="000000"/>
                </a:solidFill>
                <a:effectLst/>
                <a:uLnTx/>
                <a:uFillTx/>
                <a:latin typeface="Segoe UI Light"/>
                <a:ea typeface="+mn-ea"/>
                <a:cs typeface="+mn-cs"/>
              </a:rPr>
              <a:t>Beds_list</a:t>
            </a:r>
            <a:r>
              <a:rPr kumimoji="0" lang="en-US" sz="1300" b="0" i="0" u="none" strike="noStrike" kern="1200" cap="none" spc="0" normalizeH="0" baseline="0" noProof="0" dirty="0">
                <a:ln>
                  <a:noFill/>
                </a:ln>
                <a:solidFill>
                  <a:srgbClr val="000000"/>
                </a:solidFill>
                <a:effectLst/>
                <a:uLnTx/>
                <a:uFillTx/>
                <a:latin typeface="Segoe UI Light"/>
                <a:ea typeface="+mn-ea"/>
                <a:cs typeface="+mn-cs"/>
              </a:rPr>
              <a:t> coefficient is 0, which also means that the coefficient is statistically significant.</a:t>
            </a:r>
          </a:p>
        </p:txBody>
      </p:sp>
      <p:cxnSp>
        <p:nvCxnSpPr>
          <p:cNvPr id="23" name="直线连接符 21">
            <a:extLst>
              <a:ext uri="{FF2B5EF4-FFF2-40B4-BE49-F238E27FC236}">
                <a16:creationId xmlns:a16="http://schemas.microsoft.com/office/drawing/2014/main" id="{1448F2D5-2A9F-40CD-1AF2-2AF72F4AC98C}"/>
              </a:ext>
            </a:extLst>
          </p:cNvPr>
          <p:cNvCxnSpPr>
            <a:cxnSpLocks/>
          </p:cNvCxnSpPr>
          <p:nvPr/>
        </p:nvCxnSpPr>
        <p:spPr>
          <a:xfrm>
            <a:off x="5584623" y="1678438"/>
            <a:ext cx="0" cy="4426333"/>
          </a:xfrm>
          <a:prstGeom prst="line">
            <a:avLst/>
          </a:prstGeom>
          <a:ln w="9525">
            <a:solidFill>
              <a:schemeClr val="tx1">
                <a:lumMod val="50000"/>
                <a:lumOff val="50000"/>
              </a:schemeClr>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矩形: 圆角 3">
            <a:extLst>
              <a:ext uri="{FF2B5EF4-FFF2-40B4-BE49-F238E27FC236}">
                <a16:creationId xmlns:a16="http://schemas.microsoft.com/office/drawing/2014/main" id="{F8BDFD16-EC8A-05E9-5DCA-82B4BA539030}"/>
              </a:ext>
            </a:extLst>
          </p:cNvPr>
          <p:cNvSpPr/>
          <p:nvPr/>
        </p:nvSpPr>
        <p:spPr>
          <a:xfrm>
            <a:off x="8752114" y="1764383"/>
            <a:ext cx="2368004" cy="1950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zh-CN" altLang="en-US" sz="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 name="矩形: 圆角 4">
            <a:extLst>
              <a:ext uri="{FF2B5EF4-FFF2-40B4-BE49-F238E27FC236}">
                <a16:creationId xmlns:a16="http://schemas.microsoft.com/office/drawing/2014/main" id="{159A75AC-4F86-FE06-504C-64F8CE0CE2D5}"/>
              </a:ext>
            </a:extLst>
          </p:cNvPr>
          <p:cNvSpPr/>
          <p:nvPr/>
        </p:nvSpPr>
        <p:spPr>
          <a:xfrm>
            <a:off x="8752114" y="2081032"/>
            <a:ext cx="2368004" cy="1950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zh-CN" altLang="en-US" sz="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 name="矩形: 圆角 5">
            <a:extLst>
              <a:ext uri="{FF2B5EF4-FFF2-40B4-BE49-F238E27FC236}">
                <a16:creationId xmlns:a16="http://schemas.microsoft.com/office/drawing/2014/main" id="{3AF16E5B-11BD-65B2-FDF8-D663AF3D6E43}"/>
              </a:ext>
            </a:extLst>
          </p:cNvPr>
          <p:cNvSpPr/>
          <p:nvPr/>
        </p:nvSpPr>
        <p:spPr>
          <a:xfrm>
            <a:off x="9242981" y="3696559"/>
            <a:ext cx="475786" cy="1950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zh-CN" altLang="en-US" sz="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5440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 calcmode="lin" valueType="num">
                                      <p:cBhvr additive="base">
                                        <p:cTn id="1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2" grpId="0"/>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0">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89F1DE7-E632-8C3F-83CE-8C45E6B69AEE}"/>
              </a:ext>
            </a:extLst>
          </p:cNvPr>
          <p:cNvSpPr>
            <a:spLocks noGrp="1"/>
          </p:cNvSpPr>
          <p:nvPr>
            <p:ph type="title"/>
          </p:nvPr>
        </p:nvSpPr>
        <p:spPr>
          <a:xfrm>
            <a:off x="550863" y="365125"/>
            <a:ext cx="11090274" cy="1325563"/>
          </a:xfrm>
        </p:spPr>
        <p:txBody>
          <a:bodyPr>
            <a:normAutofit/>
          </a:bodyPr>
          <a:lstStyle/>
          <a:p>
            <a:r>
              <a:rPr lang="en-US" sz="4000" b="1"/>
              <a:t>Contents</a:t>
            </a:r>
          </a:p>
        </p:txBody>
      </p:sp>
      <p:graphicFrame>
        <p:nvGraphicFramePr>
          <p:cNvPr id="4" name="Content Placeholder 3">
            <a:extLst>
              <a:ext uri="{FF2B5EF4-FFF2-40B4-BE49-F238E27FC236}">
                <a16:creationId xmlns:a16="http://schemas.microsoft.com/office/drawing/2014/main" id="{E271D3DD-5B2D-0030-4BD9-4C90C71A8A39}"/>
              </a:ext>
            </a:extLst>
          </p:cNvPr>
          <p:cNvGraphicFramePr>
            <a:graphicFrameLocks noGrp="1"/>
          </p:cNvGraphicFramePr>
          <p:nvPr>
            <p:ph idx="1"/>
            <p:extLst>
              <p:ext uri="{D42A27DB-BD31-4B8C-83A1-F6EECF244321}">
                <p14:modId xmlns:p14="http://schemas.microsoft.com/office/powerpoint/2010/main" val="2029797840"/>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3073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75">
            <a:extLst>
              <a:ext uri="{FF2B5EF4-FFF2-40B4-BE49-F238E27FC236}">
                <a16:creationId xmlns:a16="http://schemas.microsoft.com/office/drawing/2014/main" id="{FBB045A5-E1F0-C7B5-2B45-C2B152126713}"/>
              </a:ext>
            </a:extLst>
          </p:cNvPr>
          <p:cNvSpPr/>
          <p:nvPr/>
        </p:nvSpPr>
        <p:spPr>
          <a:xfrm>
            <a:off x="409725" y="1396602"/>
            <a:ext cx="11431425" cy="4997619"/>
          </a:xfrm>
          <a:prstGeom prst="roundRect">
            <a:avLst>
              <a:gd name="adj" fmla="val 786"/>
            </a:avLst>
          </a:prstGeom>
          <a:solidFill>
            <a:schemeClr val="accent2">
              <a:lumMod val="40000"/>
              <a:lumOff val="60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srgbClr val="000000"/>
              </a:solidFill>
              <a:effectLst/>
              <a:uLnTx/>
              <a:uFillTx/>
              <a:latin typeface="Verdana" panose="020B0604030504040204"/>
              <a:ea typeface="微软雅黑" panose="020B0503020204020204" pitchFamily="34" charset="-122"/>
              <a:cs typeface="+mn-cs"/>
            </a:endParaRPr>
          </a:p>
        </p:txBody>
      </p:sp>
      <p:sp>
        <p:nvSpPr>
          <p:cNvPr id="2" name="Title 1">
            <a:extLst>
              <a:ext uri="{FF2B5EF4-FFF2-40B4-BE49-F238E27FC236}">
                <a16:creationId xmlns:a16="http://schemas.microsoft.com/office/drawing/2014/main" id="{57377E75-CA61-CAB6-92C2-E82F25296ACE}"/>
              </a:ext>
            </a:extLst>
          </p:cNvPr>
          <p:cNvSpPr>
            <a:spLocks noGrp="1"/>
          </p:cNvSpPr>
          <p:nvPr>
            <p:ph type="title"/>
          </p:nvPr>
        </p:nvSpPr>
        <p:spPr>
          <a:xfrm>
            <a:off x="838199" y="263525"/>
            <a:ext cx="11431421" cy="1325563"/>
          </a:xfrm>
        </p:spPr>
        <p:txBody>
          <a:bodyPr>
            <a:normAutofit/>
          </a:bodyPr>
          <a:lstStyle/>
          <a:p>
            <a:r>
              <a:rPr lang="en-US" sz="4000" dirty="0"/>
              <a:t>Data Analysis –Year Price Trend &amp; S</a:t>
            </a:r>
            <a:r>
              <a:rPr lang="en-US" altLang="zh-CN" sz="4000" dirty="0"/>
              <a:t>chool Rating</a:t>
            </a:r>
            <a:endParaRPr lang="en-US" sz="4000" dirty="0"/>
          </a:p>
        </p:txBody>
      </p:sp>
      <p:cxnSp>
        <p:nvCxnSpPr>
          <p:cNvPr id="7" name="直线连接符 21">
            <a:extLst>
              <a:ext uri="{FF2B5EF4-FFF2-40B4-BE49-F238E27FC236}">
                <a16:creationId xmlns:a16="http://schemas.microsoft.com/office/drawing/2014/main" id="{23F0926D-6CF4-20DB-121C-AFEDE76EEFE9}"/>
              </a:ext>
            </a:extLst>
          </p:cNvPr>
          <p:cNvCxnSpPr>
            <a:cxnSpLocks/>
          </p:cNvCxnSpPr>
          <p:nvPr/>
        </p:nvCxnSpPr>
        <p:spPr>
          <a:xfrm>
            <a:off x="6243452" y="1589088"/>
            <a:ext cx="0" cy="4486372"/>
          </a:xfrm>
          <a:prstGeom prst="line">
            <a:avLst/>
          </a:prstGeom>
          <a:ln w="9525">
            <a:solidFill>
              <a:schemeClr val="tx1">
                <a:lumMod val="50000"/>
                <a:lumOff val="50000"/>
              </a:schemeClr>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6F242A3-6328-2A32-430F-9BBA65E2FF8F}"/>
              </a:ext>
            </a:extLst>
          </p:cNvPr>
          <p:cNvSpPr>
            <a:spLocks noGrp="1"/>
          </p:cNvSpPr>
          <p:nvPr>
            <p:ph idx="1"/>
          </p:nvPr>
        </p:nvSpPr>
        <p:spPr>
          <a:xfrm>
            <a:off x="678179" y="5534315"/>
            <a:ext cx="5182849" cy="859906"/>
          </a:xfrm>
        </p:spPr>
        <p:txBody>
          <a:bodyPr>
            <a:normAutofit lnSpcReduction="10000"/>
          </a:bodyPr>
          <a:lstStyle/>
          <a:p>
            <a:r>
              <a:rPr lang="en-US" sz="1300" dirty="0"/>
              <a:t>We can see that after year 1940, the line becomes relatively flat, which indicates that the average price has remained relatively constant during 1940 to 2020. </a:t>
            </a:r>
          </a:p>
          <a:p>
            <a:r>
              <a:rPr lang="en-US" sz="1300" dirty="0"/>
              <a:t>Both the highest and lowest avg prices appears before 1940. </a:t>
            </a:r>
          </a:p>
        </p:txBody>
      </p:sp>
      <p:pic>
        <p:nvPicPr>
          <p:cNvPr id="8194" name="Picture 2">
            <a:extLst>
              <a:ext uri="{FF2B5EF4-FFF2-40B4-BE49-F238E27FC236}">
                <a16:creationId xmlns:a16="http://schemas.microsoft.com/office/drawing/2014/main" id="{9D139464-06F4-98F1-1472-0EBF17318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817" y="1470613"/>
            <a:ext cx="4723107" cy="402839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9C50E1B-F745-EF84-A4BA-444C3DEC6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3500" y="1470613"/>
            <a:ext cx="4756678" cy="402839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0C07F899-AC59-CD41-22B9-098761CB1A08}"/>
              </a:ext>
            </a:extLst>
          </p:cNvPr>
          <p:cNvSpPr txBox="1">
            <a:spLocks/>
          </p:cNvSpPr>
          <p:nvPr/>
        </p:nvSpPr>
        <p:spPr>
          <a:xfrm>
            <a:off x="6739649" y="5534315"/>
            <a:ext cx="5144380" cy="8599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000000"/>
                </a:solidFill>
                <a:effectLst/>
                <a:uLnTx/>
                <a:uFillTx/>
                <a:latin typeface="Segoe UI Light"/>
                <a:ea typeface="+mn-ea"/>
                <a:cs typeface="+mn-cs"/>
              </a:rPr>
              <a:t>The plot shows that as </a:t>
            </a:r>
            <a:r>
              <a:rPr kumimoji="0" lang="en-US" sz="1300" b="1" i="0" u="none" strike="noStrike" kern="1200" cap="none" spc="0" normalizeH="0" baseline="0" noProof="0" dirty="0">
                <a:ln>
                  <a:noFill/>
                </a:ln>
                <a:solidFill>
                  <a:srgbClr val="000000"/>
                </a:solidFill>
                <a:effectLst/>
                <a:uLnTx/>
                <a:uFillTx/>
                <a:latin typeface="Segoe UI Light"/>
                <a:ea typeface="+mn-ea"/>
                <a:cs typeface="+mn-cs"/>
              </a:rPr>
              <a:t>the school rating increases</a:t>
            </a:r>
            <a:r>
              <a:rPr kumimoji="0" lang="en-US" sz="1300" b="0" i="0" u="none" strike="noStrike" kern="1200" cap="none" spc="0" normalizeH="0" baseline="0" noProof="0" dirty="0">
                <a:ln>
                  <a:noFill/>
                </a:ln>
                <a:solidFill>
                  <a:srgbClr val="000000"/>
                </a:solidFill>
                <a:effectLst/>
                <a:uLnTx/>
                <a:uFillTx/>
                <a:latin typeface="Segoe UI Light"/>
                <a:ea typeface="+mn-ea"/>
                <a:cs typeface="+mn-cs"/>
              </a:rPr>
              <a:t>, the </a:t>
            </a:r>
            <a:r>
              <a:rPr kumimoji="0" lang="en-US" sz="1300" b="1" i="0" u="none" strike="noStrike" kern="1200" cap="none" spc="0" normalizeH="0" baseline="0" noProof="0" dirty="0">
                <a:ln>
                  <a:noFill/>
                </a:ln>
                <a:solidFill>
                  <a:srgbClr val="000000"/>
                </a:solidFill>
                <a:effectLst/>
                <a:uLnTx/>
                <a:uFillTx/>
                <a:latin typeface="Segoe UI Light"/>
                <a:ea typeface="+mn-ea"/>
                <a:cs typeface="+mn-cs"/>
              </a:rPr>
              <a:t>house price also increases</a:t>
            </a:r>
            <a:r>
              <a:rPr kumimoji="0" lang="en-US" sz="1300" b="0" i="0" u="none" strike="noStrike" kern="1200" cap="none" spc="0" normalizeH="0" baseline="0" noProof="0" dirty="0">
                <a:ln>
                  <a:noFill/>
                </a:ln>
                <a:solidFill>
                  <a:srgbClr val="000000"/>
                </a:solidFill>
                <a:effectLst/>
                <a:uLnTx/>
                <a:uFillTx/>
                <a:latin typeface="Segoe UI Light"/>
                <a:ea typeface="+mn-ea"/>
                <a:cs typeface="+mn-cs"/>
              </a:rPr>
              <a:t>, but </a:t>
            </a:r>
            <a:r>
              <a:rPr kumimoji="0" lang="en-US" sz="1300" b="1" i="0" u="none" strike="noStrike" kern="1200" cap="none" spc="0" normalizeH="0" baseline="0" noProof="0" dirty="0">
                <a:ln>
                  <a:noFill/>
                </a:ln>
                <a:solidFill>
                  <a:srgbClr val="000000"/>
                </a:solidFill>
                <a:effectLst/>
                <a:uLnTx/>
                <a:uFillTx/>
                <a:latin typeface="Segoe UI Light"/>
                <a:ea typeface="+mn-ea"/>
                <a:cs typeface="+mn-cs"/>
              </a:rPr>
              <a:t>at a slower rate</a:t>
            </a:r>
            <a:r>
              <a:rPr kumimoji="0" lang="en-US" sz="1300" b="0" i="0" u="none" strike="noStrike" kern="1200" cap="none" spc="0" normalizeH="0" baseline="0" noProof="0" dirty="0">
                <a:ln>
                  <a:noFill/>
                </a:ln>
                <a:solidFill>
                  <a:srgbClr val="000000"/>
                </a:solidFill>
                <a:effectLst/>
                <a:uLnTx/>
                <a:uFillTx/>
                <a:latin typeface="Segoe UI Light"/>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000000"/>
                </a:solidFill>
                <a:effectLst/>
                <a:uLnTx/>
                <a:uFillTx/>
                <a:latin typeface="Segoe UI Light"/>
                <a:ea typeface="+mn-ea"/>
                <a:cs typeface="+mn-cs"/>
              </a:rPr>
              <a:t>The plot also shows that there is a correlation between the two variables, with the house price increasing as the school rating.</a:t>
            </a:r>
          </a:p>
        </p:txBody>
      </p:sp>
    </p:spTree>
    <p:extLst>
      <p:ext uri="{BB962C8B-B14F-4D97-AF65-F5344CB8AC3E}">
        <p14:creationId xmlns:p14="http://schemas.microsoft.com/office/powerpoint/2010/main" val="113829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calcmode="lin" valueType="num">
                                      <p:cBhvr additive="base">
                                        <p:cTn id="1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196"/>
                                        </p:tgtEl>
                                        <p:attrNameLst>
                                          <p:attrName>style.visibility</p:attrName>
                                        </p:attrNameLst>
                                      </p:cBhvr>
                                      <p:to>
                                        <p:strVal val="visible"/>
                                      </p:to>
                                    </p:set>
                                    <p:anim calcmode="lin" valueType="num">
                                      <p:cBhvr additive="base">
                                        <p:cTn id="23" dur="500" fill="hold"/>
                                        <p:tgtEl>
                                          <p:spTgt spid="8196"/>
                                        </p:tgtEl>
                                        <p:attrNameLst>
                                          <p:attrName>ppt_x</p:attrName>
                                        </p:attrNameLst>
                                      </p:cBhvr>
                                      <p:tavLst>
                                        <p:tav tm="0">
                                          <p:val>
                                            <p:strVal val="#ppt_x"/>
                                          </p:val>
                                        </p:tav>
                                        <p:tav tm="100000">
                                          <p:val>
                                            <p:strVal val="#ppt_x"/>
                                          </p:val>
                                        </p:tav>
                                      </p:tavLst>
                                    </p:anim>
                                    <p:anim calcmode="lin" valueType="num">
                                      <p:cBhvr additive="base">
                                        <p:cTn id="24" dur="500" fill="hold"/>
                                        <p:tgtEl>
                                          <p:spTgt spid="819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E8DB9-6310-D2C6-7393-12AB4D3A0ED6}"/>
              </a:ext>
            </a:extLst>
          </p:cNvPr>
          <p:cNvSpPr>
            <a:spLocks noGrp="1"/>
          </p:cNvSpPr>
          <p:nvPr>
            <p:ph type="title"/>
          </p:nvPr>
        </p:nvSpPr>
        <p:spPr>
          <a:xfrm>
            <a:off x="841248" y="548640"/>
            <a:ext cx="3600860" cy="5431536"/>
          </a:xfrm>
        </p:spPr>
        <p:txBody>
          <a:bodyPr>
            <a:normAutofit/>
          </a:bodyPr>
          <a:lstStyle/>
          <a:p>
            <a:r>
              <a:rPr lang="en-US" sz="5000" dirty="0"/>
              <a:t>Pre-Processing Steps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D244CD-4902-752A-D1BA-D92D69ED23CA}"/>
              </a:ext>
            </a:extLst>
          </p:cNvPr>
          <p:cNvSpPr>
            <a:spLocks noGrp="1"/>
          </p:cNvSpPr>
          <p:nvPr>
            <p:ph idx="1"/>
          </p:nvPr>
        </p:nvSpPr>
        <p:spPr>
          <a:xfrm>
            <a:off x="5126418" y="552091"/>
            <a:ext cx="6224335" cy="5431536"/>
          </a:xfrm>
        </p:spPr>
        <p:txBody>
          <a:bodyPr anchor="ctr">
            <a:normAutofit/>
          </a:bodyPr>
          <a:lstStyle/>
          <a:p>
            <a:r>
              <a:rPr lang="en-US" sz="2200"/>
              <a:t>A heatmap is plotted to visualize the Pearson correlation between the numerical columns in the dataframe.</a:t>
            </a:r>
          </a:p>
          <a:p>
            <a:r>
              <a:rPr lang="en-US" sz="2200"/>
              <a:t>The Z-scores of the numerical columns are calculated and entries with outlier values are filtered out.</a:t>
            </a:r>
          </a:p>
          <a:p>
            <a:r>
              <a:rPr lang="en-US" sz="2200"/>
              <a:t>Boxplots are created to visualize the distribution of the numerical columns and identify any remaining outliers.</a:t>
            </a:r>
          </a:p>
          <a:p>
            <a:r>
              <a:rPr lang="en-US" sz="2200"/>
              <a:t>The categorical columns are one-hot encoded using ColumnTransformer and the numeric columns are selected as predictor variables for machine learning models.</a:t>
            </a:r>
          </a:p>
          <a:p>
            <a:r>
              <a:rPr lang="en-US" sz="2200"/>
              <a:t>Feature importance is calculated using the GradientBoostingRegressor model and plotted in a bar chart and cumulative line chart.</a:t>
            </a:r>
          </a:p>
        </p:txBody>
      </p:sp>
    </p:spTree>
    <p:extLst>
      <p:ext uri="{BB962C8B-B14F-4D97-AF65-F5344CB8AC3E}">
        <p14:creationId xmlns:p14="http://schemas.microsoft.com/office/powerpoint/2010/main" val="3270389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treemap chart&#10;&#10;Description automatically generated">
            <a:extLst>
              <a:ext uri="{FF2B5EF4-FFF2-40B4-BE49-F238E27FC236}">
                <a16:creationId xmlns:a16="http://schemas.microsoft.com/office/drawing/2014/main" id="{70A69B16-2F7B-381A-4262-DA215B5D94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561" y="87592"/>
            <a:ext cx="8747760" cy="6770408"/>
          </a:xfrm>
        </p:spPr>
      </p:pic>
    </p:spTree>
    <p:extLst>
      <p:ext uri="{BB962C8B-B14F-4D97-AF65-F5344CB8AC3E}">
        <p14:creationId xmlns:p14="http://schemas.microsoft.com/office/powerpoint/2010/main" val="2135990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02A2F1D3-A4B0-2108-D49F-824BB29BE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05" y="1822634"/>
            <a:ext cx="11776570" cy="3326881"/>
          </a:xfrm>
          <a:prstGeom prst="rect">
            <a:avLst/>
          </a:prstGeom>
        </p:spPr>
      </p:pic>
    </p:spTree>
    <p:extLst>
      <p:ext uri="{BB962C8B-B14F-4D97-AF65-F5344CB8AC3E}">
        <p14:creationId xmlns:p14="http://schemas.microsoft.com/office/powerpoint/2010/main" val="2912706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F80DEE7B-DCFD-6735-04CE-E96151B07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8461"/>
            <a:ext cx="12192000" cy="5521078"/>
          </a:xfrm>
          <a:prstGeom prst="rect">
            <a:avLst/>
          </a:prstGeom>
        </p:spPr>
      </p:pic>
    </p:spTree>
    <p:extLst>
      <p:ext uri="{BB962C8B-B14F-4D97-AF65-F5344CB8AC3E}">
        <p14:creationId xmlns:p14="http://schemas.microsoft.com/office/powerpoint/2010/main" val="2930847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1724-3F57-39F5-F43C-EC19D6390082}"/>
              </a:ext>
            </a:extLst>
          </p:cNvPr>
          <p:cNvSpPr>
            <a:spLocks noGrp="1"/>
          </p:cNvSpPr>
          <p:nvPr>
            <p:ph type="title"/>
          </p:nvPr>
        </p:nvSpPr>
        <p:spPr/>
        <p:txBody>
          <a:bodyPr/>
          <a:lstStyle/>
          <a:p>
            <a:r>
              <a:rPr lang="en-US" dirty="0"/>
              <a:t>Linear Regression and Random Forest</a:t>
            </a:r>
          </a:p>
        </p:txBody>
      </p:sp>
      <p:sp>
        <p:nvSpPr>
          <p:cNvPr id="3" name="Content Placeholder 2">
            <a:extLst>
              <a:ext uri="{FF2B5EF4-FFF2-40B4-BE49-F238E27FC236}">
                <a16:creationId xmlns:a16="http://schemas.microsoft.com/office/drawing/2014/main" id="{58C19348-FD3F-7F81-27A9-E5657ED55B86}"/>
              </a:ext>
            </a:extLst>
          </p:cNvPr>
          <p:cNvSpPr>
            <a:spLocks noGrp="1"/>
          </p:cNvSpPr>
          <p:nvPr>
            <p:ph idx="1"/>
          </p:nvPr>
        </p:nvSpPr>
        <p:spPr/>
        <p:txBody>
          <a:bodyPr/>
          <a:lstStyle/>
          <a:p>
            <a:r>
              <a:rPr lang="en-US" dirty="0"/>
              <a:t>K-fold validation is performed for two machine learning models, </a:t>
            </a:r>
            <a:r>
              <a:rPr lang="en-US" dirty="0" err="1"/>
              <a:t>LinearRegression</a:t>
            </a:r>
            <a:r>
              <a:rPr lang="en-US" dirty="0"/>
              <a:t> and </a:t>
            </a:r>
            <a:r>
              <a:rPr lang="en-US" dirty="0" err="1"/>
              <a:t>RandomForestRegressor</a:t>
            </a:r>
            <a:r>
              <a:rPr lang="en-US" dirty="0"/>
              <a:t>, to evaluate their performance and plot the predicted vs true and predicted vs residuals.</a:t>
            </a:r>
          </a:p>
          <a:p>
            <a:r>
              <a:rPr lang="en-US" dirty="0"/>
              <a:t>Residuals distribution is plotted to check for normality.</a:t>
            </a:r>
          </a:p>
          <a:p>
            <a:pPr marL="0" indent="0">
              <a:buNone/>
            </a:pPr>
            <a:endParaRPr lang="en-US" dirty="0"/>
          </a:p>
          <a:p>
            <a:endParaRPr lang="en-US" dirty="0"/>
          </a:p>
        </p:txBody>
      </p:sp>
    </p:spTree>
    <p:extLst>
      <p:ext uri="{BB962C8B-B14F-4D97-AF65-F5344CB8AC3E}">
        <p14:creationId xmlns:p14="http://schemas.microsoft.com/office/powerpoint/2010/main" val="725062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BEA86-BF6F-E159-548D-8012F2B7D0A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kern="1200">
                <a:solidFill>
                  <a:schemeClr val="tx1"/>
                </a:solidFill>
                <a:latin typeface="+mj-lt"/>
                <a:ea typeface="+mj-ea"/>
                <a:cs typeface="+mj-cs"/>
              </a:rPr>
              <a:t>Linear Regression	</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77A9B05-1BA6-A3C0-99C1-876D8C2A4110}"/>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Based on the R2 scores for each fold of the K-fold cross-validation, this model achieved relatively high R2 scores for each fold, indicating a good fit to the data.</a:t>
            </a:r>
          </a:p>
        </p:txBody>
      </p:sp>
      <p:pic>
        <p:nvPicPr>
          <p:cNvPr id="6" name="Content Placeholder 5" descr="Chart, scatter chart&#10;&#10;Description automatically generated">
            <a:extLst>
              <a:ext uri="{FF2B5EF4-FFF2-40B4-BE49-F238E27FC236}">
                <a16:creationId xmlns:a16="http://schemas.microsoft.com/office/drawing/2014/main" id="{EAFB002A-917B-6C67-4BCA-C671DE2B90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4696" y="640080"/>
            <a:ext cx="6542920" cy="5577840"/>
          </a:xfrm>
          <a:prstGeom prst="rect">
            <a:avLst/>
          </a:prstGeom>
        </p:spPr>
      </p:pic>
    </p:spTree>
    <p:extLst>
      <p:ext uri="{BB962C8B-B14F-4D97-AF65-F5344CB8AC3E}">
        <p14:creationId xmlns:p14="http://schemas.microsoft.com/office/powerpoint/2010/main" val="4046654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8C383-5ADC-2EC8-3EC9-0577F12C6A0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Random Forest</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7BAC97C3-CE61-048C-2004-5384E92DC4B7}"/>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dirty="0"/>
              <a:t>Random Forest model performs well compared to linear regression model based on the R2 scores for each fold in the 5-fold cross-validation</a:t>
            </a:r>
          </a:p>
        </p:txBody>
      </p:sp>
      <p:pic>
        <p:nvPicPr>
          <p:cNvPr id="6" name="Content Placeholder 5" descr="Chart, scatter chart&#10;&#10;Description automatically generated">
            <a:extLst>
              <a:ext uri="{FF2B5EF4-FFF2-40B4-BE49-F238E27FC236}">
                <a16:creationId xmlns:a16="http://schemas.microsoft.com/office/drawing/2014/main" id="{A16B0BA9-69A9-A17F-C85A-19FFE0E116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4696" y="640080"/>
            <a:ext cx="6542920" cy="5577840"/>
          </a:xfrm>
          <a:prstGeom prst="rect">
            <a:avLst/>
          </a:prstGeom>
        </p:spPr>
      </p:pic>
    </p:spTree>
    <p:extLst>
      <p:ext uri="{BB962C8B-B14F-4D97-AF65-F5344CB8AC3E}">
        <p14:creationId xmlns:p14="http://schemas.microsoft.com/office/powerpoint/2010/main" val="263303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C3634-0AD5-FF8A-D1D1-E35166061DD1}"/>
              </a:ext>
            </a:extLst>
          </p:cNvPr>
          <p:cNvSpPr>
            <a:spLocks noGrp="1"/>
          </p:cNvSpPr>
          <p:nvPr>
            <p:ph type="ctrTitle"/>
          </p:nvPr>
        </p:nvSpPr>
        <p:spPr>
          <a:xfrm>
            <a:off x="841248" y="548640"/>
            <a:ext cx="5894832" cy="5431536"/>
          </a:xfrm>
        </p:spPr>
        <p:txBody>
          <a:bodyPr vert="horz" lIns="91440" tIns="45720" rIns="91440" bIns="45720" rtlCol="0" anchor="ctr">
            <a:normAutofit/>
          </a:bodyPr>
          <a:lstStyle/>
          <a:p>
            <a:pPr algn="l"/>
            <a:r>
              <a:rPr lang="en-US" sz="5400" kern="1200" dirty="0">
                <a:solidFill>
                  <a:schemeClr val="tx1"/>
                </a:solidFill>
                <a:latin typeface="+mj-lt"/>
                <a:ea typeface="+mj-ea"/>
                <a:cs typeface="+mj-cs"/>
              </a:rPr>
              <a:t>THANK YOU</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713E87-C856-ACDB-BF5A-CD760E783C3A}"/>
              </a:ext>
            </a:extLst>
          </p:cNvPr>
          <p:cNvSpPr>
            <a:spLocks noGrp="1"/>
          </p:cNvSpPr>
          <p:nvPr>
            <p:ph type="subTitle" idx="1"/>
          </p:nvPr>
        </p:nvSpPr>
        <p:spPr>
          <a:xfrm>
            <a:off x="7071360" y="552091"/>
            <a:ext cx="4279393" cy="5431536"/>
          </a:xfrm>
        </p:spPr>
        <p:txBody>
          <a:bodyPr vert="horz" lIns="91440" tIns="45720" rIns="91440" bIns="45720" rtlCol="0" anchor="ctr">
            <a:normAutofit/>
          </a:bodyPr>
          <a:lstStyle/>
          <a:p>
            <a:pPr algn="l"/>
            <a:r>
              <a:rPr lang="en-US" sz="2200" b="1" dirty="0"/>
              <a:t>PRESENTED BY</a:t>
            </a:r>
          </a:p>
          <a:p>
            <a:pPr algn="l"/>
            <a:r>
              <a:rPr lang="en-US" sz="2200" dirty="0"/>
              <a:t>Adeel </a:t>
            </a:r>
            <a:r>
              <a:rPr lang="en-US" sz="2200" dirty="0" err="1"/>
              <a:t>Bhaksh</a:t>
            </a:r>
            <a:endParaRPr lang="en-US" sz="2200" dirty="0"/>
          </a:p>
          <a:p>
            <a:pPr algn="l"/>
            <a:r>
              <a:rPr lang="en-US" sz="2200" dirty="0"/>
              <a:t>Ashish </a:t>
            </a:r>
            <a:r>
              <a:rPr lang="en-US" sz="2200" dirty="0" err="1"/>
              <a:t>Tammana</a:t>
            </a:r>
            <a:endParaRPr lang="en-US" sz="2200" dirty="0"/>
          </a:p>
          <a:p>
            <a:pPr algn="l"/>
            <a:r>
              <a:rPr lang="en-US" sz="2200" dirty="0" err="1"/>
              <a:t>Gerelt</a:t>
            </a:r>
            <a:endParaRPr lang="en-US" sz="2200" dirty="0"/>
          </a:p>
          <a:p>
            <a:pPr algn="l"/>
            <a:r>
              <a:rPr lang="en-US" sz="2200" dirty="0" err="1"/>
              <a:t>Meak</a:t>
            </a:r>
            <a:r>
              <a:rPr lang="en-US" sz="2200" dirty="0"/>
              <a:t> Huang</a:t>
            </a:r>
          </a:p>
          <a:p>
            <a:pPr algn="l"/>
            <a:r>
              <a:rPr lang="en-US" sz="2200" dirty="0"/>
              <a:t>Swathi Bommina</a:t>
            </a:r>
          </a:p>
          <a:p>
            <a:pPr algn="l"/>
            <a:r>
              <a:rPr lang="en-US" sz="2200" dirty="0" err="1"/>
              <a:t>Yashvanth</a:t>
            </a:r>
            <a:r>
              <a:rPr lang="en-US" sz="2200" dirty="0"/>
              <a:t> </a:t>
            </a:r>
            <a:r>
              <a:rPr lang="en-US" sz="2200" dirty="0" err="1"/>
              <a:t>Shivapura</a:t>
            </a:r>
            <a:r>
              <a:rPr lang="en-US" sz="2200" dirty="0"/>
              <a:t> </a:t>
            </a:r>
            <a:r>
              <a:rPr lang="en-US" sz="2200" dirty="0" err="1"/>
              <a:t>PrabhuDeva</a:t>
            </a:r>
            <a:endParaRPr lang="en-US" sz="2200" dirty="0"/>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308151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Freeform: Shape 2072">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1C5D61-AAEC-CFE9-BC64-CCE69196196E}"/>
              </a:ext>
            </a:extLst>
          </p:cNvPr>
          <p:cNvSpPr>
            <a:spLocks noGrp="1"/>
          </p:cNvSpPr>
          <p:nvPr>
            <p:ph type="title"/>
          </p:nvPr>
        </p:nvSpPr>
        <p:spPr>
          <a:xfrm>
            <a:off x="838200" y="673770"/>
            <a:ext cx="3220329" cy="2027227"/>
          </a:xfrm>
        </p:spPr>
        <p:txBody>
          <a:bodyPr anchor="t">
            <a:normAutofit/>
          </a:bodyPr>
          <a:lstStyle/>
          <a:p>
            <a:r>
              <a:rPr lang="en-US" sz="4600" b="1">
                <a:solidFill>
                  <a:srgbClr val="FFFFFF"/>
                </a:solidFill>
              </a:rPr>
              <a:t>Tools and Packages</a:t>
            </a:r>
          </a:p>
        </p:txBody>
      </p:sp>
      <p:pic>
        <p:nvPicPr>
          <p:cNvPr id="2050" name="Picture 2">
            <a:extLst>
              <a:ext uri="{FF2B5EF4-FFF2-40B4-BE49-F238E27FC236}">
                <a16:creationId xmlns:a16="http://schemas.microsoft.com/office/drawing/2014/main" id="{FC0B5D34-E028-ADC9-04CA-F242F3967A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93932" y="2880911"/>
            <a:ext cx="1121489" cy="12315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ndas (software) - Wikipedia">
            <a:extLst>
              <a:ext uri="{FF2B5EF4-FFF2-40B4-BE49-F238E27FC236}">
                <a16:creationId xmlns:a16="http://schemas.microsoft.com/office/drawing/2014/main" id="{EBEEE847-FDBD-2870-A5C2-F6840471E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9975" y="4353518"/>
            <a:ext cx="2504949" cy="101475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umPy - Wikipedia">
            <a:extLst>
              <a:ext uri="{FF2B5EF4-FFF2-40B4-BE49-F238E27FC236}">
                <a16:creationId xmlns:a16="http://schemas.microsoft.com/office/drawing/2014/main" id="{0E34CEC1-5A59-6523-C4BF-D40E0FC50C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4245" y="2438136"/>
            <a:ext cx="2489707" cy="11147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tomising figures in Matplotlib">
            <a:extLst>
              <a:ext uri="{FF2B5EF4-FFF2-40B4-BE49-F238E27FC236}">
                <a16:creationId xmlns:a16="http://schemas.microsoft.com/office/drawing/2014/main" id="{B439FAE5-8331-600D-62C5-662A2BD988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2144" y="4088170"/>
            <a:ext cx="3059993" cy="101475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cikit-learn - Wikipedia">
            <a:extLst>
              <a:ext uri="{FF2B5EF4-FFF2-40B4-BE49-F238E27FC236}">
                <a16:creationId xmlns:a16="http://schemas.microsoft.com/office/drawing/2014/main" id="{E7664B92-336A-E0EA-A81F-2D3EDA8DD5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5161" y="5299448"/>
            <a:ext cx="2400509" cy="129439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tatsmodels 0.14.0">
            <a:extLst>
              <a:ext uri="{FF2B5EF4-FFF2-40B4-BE49-F238E27FC236}">
                <a16:creationId xmlns:a16="http://schemas.microsoft.com/office/drawing/2014/main" id="{154F281E-C821-C2CF-B357-D35E5EAECF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5168" y="1023129"/>
            <a:ext cx="3686878" cy="74940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roject Jupyter - Wikipedia">
            <a:extLst>
              <a:ext uri="{FF2B5EF4-FFF2-40B4-BE49-F238E27FC236}">
                <a16:creationId xmlns:a16="http://schemas.microsoft.com/office/drawing/2014/main" id="{750BAB35-1BEC-B3DF-F9A4-9BC2B568A0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8560" y="2295233"/>
            <a:ext cx="1228587" cy="142941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eaborn · PyPI">
            <a:extLst>
              <a:ext uri="{FF2B5EF4-FFF2-40B4-BE49-F238E27FC236}">
                <a16:creationId xmlns:a16="http://schemas.microsoft.com/office/drawing/2014/main" id="{BB9BA1B4-F972-FA91-ECB7-BB60DF4CC3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1700" y="5587529"/>
            <a:ext cx="3026448" cy="864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17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0" name="Rectangle 5139">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8" name="Picture 8" descr="Real Estate Data Collection: Top 7 Use Cases &amp; Major Data Sources">
            <a:extLst>
              <a:ext uri="{FF2B5EF4-FFF2-40B4-BE49-F238E27FC236}">
                <a16:creationId xmlns:a16="http://schemas.microsoft.com/office/drawing/2014/main" id="{66DBE353-88E9-3A89-1C2A-E741065859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00" r="12449"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5149" name="Freeform: Shape 5141">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50" name="Freeform: Shape 5143">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2119609F-B11E-A8BF-2CEB-FD120AD09BC1}"/>
              </a:ext>
            </a:extLst>
          </p:cNvPr>
          <p:cNvSpPr/>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ln w="0"/>
                <a:effectLst>
                  <a:outerShdw blurRad="38100" dist="25400" dir="5400000" algn="ctr" rotWithShape="0">
                    <a:srgbClr val="6E747A">
                      <a:alpha val="43000"/>
                    </a:srgbClr>
                  </a:outerShdw>
                </a:effectLst>
                <a:latin typeface="+mj-lt"/>
                <a:ea typeface="+mj-ea"/>
                <a:cs typeface="+mj-cs"/>
              </a:rPr>
              <a:t>Data Collection</a:t>
            </a:r>
          </a:p>
        </p:txBody>
      </p:sp>
      <p:sp>
        <p:nvSpPr>
          <p:cNvPr id="5151" name="Rectangle 51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48" name="Rectangle 51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769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1">
            <a:extLst>
              <a:ext uri="{FF2B5EF4-FFF2-40B4-BE49-F238E27FC236}">
                <a16:creationId xmlns:a16="http://schemas.microsoft.com/office/drawing/2014/main" id="{76E651BF-B24D-4127-88B5-3AC618B9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 name="Title 1">
            <a:extLst>
              <a:ext uri="{FF2B5EF4-FFF2-40B4-BE49-F238E27FC236}">
                <a16:creationId xmlns:a16="http://schemas.microsoft.com/office/drawing/2014/main" id="{1A9733FC-12D6-6E85-AD4F-0E514518A182}"/>
              </a:ext>
            </a:extLst>
          </p:cNvPr>
          <p:cNvSpPr>
            <a:spLocks noGrp="1"/>
          </p:cNvSpPr>
          <p:nvPr>
            <p:ph type="title"/>
          </p:nvPr>
        </p:nvSpPr>
        <p:spPr>
          <a:xfrm>
            <a:off x="6448505" y="893763"/>
            <a:ext cx="4691478" cy="1587444"/>
          </a:xfrm>
        </p:spPr>
        <p:txBody>
          <a:bodyPr vert="horz" lIns="91440" tIns="45720" rIns="91440" bIns="45720" rtlCol="0" anchor="b">
            <a:normAutofit/>
          </a:bodyPr>
          <a:lstStyle/>
          <a:p>
            <a:r>
              <a:rPr lang="en-US" sz="3600" b="1" kern="1200">
                <a:solidFill>
                  <a:schemeClr val="tx1"/>
                </a:solidFill>
                <a:latin typeface="+mj-lt"/>
                <a:ea typeface="+mj-ea"/>
                <a:cs typeface="+mj-cs"/>
              </a:rPr>
              <a:t>Data Source</a:t>
            </a:r>
          </a:p>
        </p:txBody>
      </p:sp>
      <p:sp>
        <p:nvSpPr>
          <p:cNvPr id="1068" name="Freeform: Shape 1063">
            <a:extLst>
              <a:ext uri="{FF2B5EF4-FFF2-40B4-BE49-F238E27FC236}">
                <a16:creationId xmlns:a16="http://schemas.microsoft.com/office/drawing/2014/main" id="{6B2C9BB9-7DF9-4D08-B7E0-4CB6680DF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909" y="893763"/>
            <a:ext cx="5176299" cy="501405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66" name="Freeform: Shape 1065">
            <a:extLst>
              <a:ext uri="{FF2B5EF4-FFF2-40B4-BE49-F238E27FC236}">
                <a16:creationId xmlns:a16="http://schemas.microsoft.com/office/drawing/2014/main" id="{53F72633-640B-48E7-9797-C725489A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62" y="1060885"/>
            <a:ext cx="4906732" cy="4679812"/>
          </a:xfrm>
          <a:custGeom>
            <a:avLst/>
            <a:gdLst>
              <a:gd name="connsiteX0" fmla="*/ 2807999 w 4906732"/>
              <a:gd name="connsiteY0" fmla="*/ 0 h 4679812"/>
              <a:gd name="connsiteX1" fmla="*/ 3690684 w 4906732"/>
              <a:gd name="connsiteY1" fmla="*/ 186911 h 4679812"/>
              <a:gd name="connsiteX2" fmla="*/ 4334455 w 4906732"/>
              <a:gd name="connsiteY2" fmla="*/ 691216 h 4679812"/>
              <a:gd name="connsiteX3" fmla="*/ 4906732 w 4906732"/>
              <a:gd name="connsiteY3" fmla="*/ 2477497 h 4679812"/>
              <a:gd name="connsiteX4" fmla="*/ 4651814 w 4906732"/>
              <a:gd name="connsiteY4" fmla="*/ 3210070 h 4679812"/>
              <a:gd name="connsiteX5" fmla="*/ 3897062 w 4906732"/>
              <a:gd name="connsiteY5" fmla="*/ 3892202 h 4679812"/>
              <a:gd name="connsiteX6" fmla="*/ 3731118 w 4906732"/>
              <a:gd name="connsiteY6" fmla="*/ 4022687 h 4679812"/>
              <a:gd name="connsiteX7" fmla="*/ 2367551 w 4906732"/>
              <a:gd name="connsiteY7" fmla="*/ 4679812 h 4679812"/>
              <a:gd name="connsiteX8" fmla="*/ 665643 w 4906732"/>
              <a:gd name="connsiteY8" fmla="*/ 3747056 h 4679812"/>
              <a:gd name="connsiteX9" fmla="*/ 571329 w 4906732"/>
              <a:gd name="connsiteY9" fmla="*/ 3611676 h 4679812"/>
              <a:gd name="connsiteX10" fmla="*/ 379903 w 4906732"/>
              <a:gd name="connsiteY10" fmla="*/ 3338417 h 4679812"/>
              <a:gd name="connsiteX11" fmla="*/ 5800 w 4906732"/>
              <a:gd name="connsiteY11" fmla="*/ 2591152 h 4679812"/>
              <a:gd name="connsiteX12" fmla="*/ 0 w 4906732"/>
              <a:gd name="connsiteY12" fmla="*/ 2477497 h 4679812"/>
              <a:gd name="connsiteX13" fmla="*/ 229543 w 4906732"/>
              <a:gd name="connsiteY13" fmla="*/ 1550320 h 4679812"/>
              <a:gd name="connsiteX14" fmla="*/ 862575 w 4906732"/>
              <a:gd name="connsiteY14" fmla="*/ 753626 h 4679812"/>
              <a:gd name="connsiteX15" fmla="*/ 1777796 w 4906732"/>
              <a:gd name="connsiteY15" fmla="*/ 201123 h 4679812"/>
              <a:gd name="connsiteX16" fmla="*/ 2807999 w 4906732"/>
              <a:gd name="connsiteY16" fmla="*/ 0 h 467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6732" h="4679812">
                <a:moveTo>
                  <a:pt x="2807999" y="0"/>
                </a:moveTo>
                <a:cubicBezTo>
                  <a:pt x="3130622" y="0"/>
                  <a:pt x="3427552" y="62945"/>
                  <a:pt x="3690684" y="186911"/>
                </a:cubicBezTo>
                <a:cubicBezTo>
                  <a:pt x="3937285" y="303182"/>
                  <a:pt x="4153876" y="472887"/>
                  <a:pt x="4334455" y="691216"/>
                </a:cubicBezTo>
                <a:cubicBezTo>
                  <a:pt x="4703514" y="1137598"/>
                  <a:pt x="4906732" y="1771961"/>
                  <a:pt x="4906732" y="2477497"/>
                </a:cubicBezTo>
                <a:cubicBezTo>
                  <a:pt x="4906732" y="2758986"/>
                  <a:pt x="4828077" y="2984902"/>
                  <a:pt x="4651814" y="3210070"/>
                </a:cubicBezTo>
                <a:cubicBezTo>
                  <a:pt x="4467443" y="3445606"/>
                  <a:pt x="4190412" y="3662546"/>
                  <a:pt x="3897062" y="3892202"/>
                </a:cubicBezTo>
                <a:cubicBezTo>
                  <a:pt x="3842940" y="3934522"/>
                  <a:pt x="3787028" y="3978338"/>
                  <a:pt x="3731118" y="4022687"/>
                </a:cubicBezTo>
                <a:cubicBezTo>
                  <a:pt x="3230651" y="4419592"/>
                  <a:pt x="2865384" y="4679812"/>
                  <a:pt x="2367551" y="4679812"/>
                </a:cubicBezTo>
                <a:cubicBezTo>
                  <a:pt x="1656416" y="4679812"/>
                  <a:pt x="1139812" y="4399068"/>
                  <a:pt x="665643" y="3747056"/>
                </a:cubicBezTo>
                <a:cubicBezTo>
                  <a:pt x="634031" y="3703588"/>
                  <a:pt x="602608" y="3658471"/>
                  <a:pt x="571329" y="3611676"/>
                </a:cubicBezTo>
                <a:cubicBezTo>
                  <a:pt x="505836" y="3513679"/>
                  <a:pt x="441816" y="3424553"/>
                  <a:pt x="379903" y="3338417"/>
                </a:cubicBezTo>
                <a:cubicBezTo>
                  <a:pt x="155376" y="3025912"/>
                  <a:pt x="32908" y="2844646"/>
                  <a:pt x="5800" y="2591152"/>
                </a:cubicBezTo>
                <a:cubicBezTo>
                  <a:pt x="1927" y="2554939"/>
                  <a:pt x="0" y="2517252"/>
                  <a:pt x="0" y="2477497"/>
                </a:cubicBezTo>
                <a:cubicBezTo>
                  <a:pt x="0" y="2161706"/>
                  <a:pt x="77286" y="1849760"/>
                  <a:pt x="229543" y="1550320"/>
                </a:cubicBezTo>
                <a:cubicBezTo>
                  <a:pt x="378535" y="1257397"/>
                  <a:pt x="591545" y="989269"/>
                  <a:pt x="862575" y="753626"/>
                </a:cubicBezTo>
                <a:cubicBezTo>
                  <a:pt x="1128970" y="521938"/>
                  <a:pt x="1445380" y="330861"/>
                  <a:pt x="1777796" y="201123"/>
                </a:cubicBezTo>
                <a:cubicBezTo>
                  <a:pt x="2119161" y="67648"/>
                  <a:pt x="2465896" y="0"/>
                  <a:pt x="280799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0" name="Picture 6">
            <a:extLst>
              <a:ext uri="{FF2B5EF4-FFF2-40B4-BE49-F238E27FC236}">
                <a16:creationId xmlns:a16="http://schemas.microsoft.com/office/drawing/2014/main" id="{DB5244B8-7F61-BF4E-0B00-2C2ABCD2A2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5749" y="1972101"/>
            <a:ext cx="2640842" cy="264084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2BF7370-E98A-38A3-D474-E6F92CCE582C}"/>
              </a:ext>
            </a:extLst>
          </p:cNvPr>
          <p:cNvSpPr>
            <a:spLocks noGrp="1"/>
          </p:cNvSpPr>
          <p:nvPr>
            <p:ph idx="1"/>
          </p:nvPr>
        </p:nvSpPr>
        <p:spPr>
          <a:xfrm>
            <a:off x="6448506" y="2721030"/>
            <a:ext cx="4691478" cy="3243207"/>
          </a:xfrm>
        </p:spPr>
        <p:txBody>
          <a:bodyPr vert="horz" lIns="91440" tIns="45720" rIns="91440" bIns="45720" rtlCol="0">
            <a:normAutofit/>
          </a:bodyPr>
          <a:lstStyle/>
          <a:p>
            <a:pPr marL="0" indent="0">
              <a:buNone/>
            </a:pPr>
            <a:r>
              <a:rPr lang="en-US" sz="2000" b="1" i="0" dirty="0">
                <a:effectLst/>
              </a:rPr>
              <a:t>Redfin is a Seattle-based real estate brokerage company that offers online real estate services to homebuyers and sellers. Their data includes information on address attributes, house attributes, and price attributes.</a:t>
            </a:r>
          </a:p>
          <a:p>
            <a:endParaRPr lang="en-US" sz="2000" b="1" dirty="0"/>
          </a:p>
        </p:txBody>
      </p:sp>
    </p:spTree>
    <p:extLst>
      <p:ext uri="{BB962C8B-B14F-4D97-AF65-F5344CB8AC3E}">
        <p14:creationId xmlns:p14="http://schemas.microsoft.com/office/powerpoint/2010/main" val="270461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2CE2D4-7C01-ACD1-7CD6-B325F30016F3}"/>
              </a:ext>
            </a:extLst>
          </p:cNvPr>
          <p:cNvSpPr txBox="1"/>
          <p:nvPr/>
        </p:nvSpPr>
        <p:spPr>
          <a:xfrm>
            <a:off x="481013" y="327026"/>
            <a:ext cx="3290887" cy="228758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0" cap="none" spc="0">
                <a:ln w="0"/>
                <a:effectLst>
                  <a:outerShdw blurRad="38100" dist="19050" dir="2700000" algn="tl" rotWithShape="0">
                    <a:schemeClr val="dk1">
                      <a:alpha val="40000"/>
                    </a:schemeClr>
                  </a:outerShdw>
                </a:effectLst>
                <a:latin typeface="+mj-lt"/>
                <a:ea typeface="+mj-ea"/>
                <a:cs typeface="+mj-cs"/>
              </a:rPr>
              <a:t>HTML PARSER</a:t>
            </a:r>
          </a:p>
        </p:txBody>
      </p:sp>
      <p:sp>
        <p:nvSpPr>
          <p:cNvPr id="6" name="TextBox 5">
            <a:extLst>
              <a:ext uri="{FF2B5EF4-FFF2-40B4-BE49-F238E27FC236}">
                <a16:creationId xmlns:a16="http://schemas.microsoft.com/office/drawing/2014/main" id="{5B956BDE-64C2-93A8-58AE-94B3BBA58BDD}"/>
              </a:ext>
            </a:extLst>
          </p:cNvPr>
          <p:cNvSpPr txBox="1"/>
          <p:nvPr/>
        </p:nvSpPr>
        <p:spPr>
          <a:xfrm>
            <a:off x="4223982" y="327026"/>
            <a:ext cx="7485413" cy="2436125"/>
          </a:xfrm>
          <a:prstGeom prst="rect">
            <a:avLst/>
          </a:prstGeom>
        </p:spPr>
        <p:txBody>
          <a:bodyPr vert="horz" lIns="91440" tIns="45720" rIns="91440" bIns="45720" rtlCol="0" anchor="ctr">
            <a:normAutofit/>
          </a:bodyPr>
          <a:lstStyle/>
          <a:p>
            <a:pPr>
              <a:lnSpc>
                <a:spcPct val="90000"/>
              </a:lnSpc>
              <a:spcAft>
                <a:spcPts val="600"/>
              </a:spcAft>
            </a:pPr>
            <a:r>
              <a:rPr lang="en-US" sz="2000" b="1" i="0" dirty="0">
                <a:effectLst/>
              </a:rPr>
              <a:t>An HTML parser is a program that converts HTML code into a structured format. It is commonly used in web development and data extraction to parse web pages and extract specific information.</a:t>
            </a:r>
            <a:endParaRPr lang="en-US" sz="2000" b="1" dirty="0"/>
          </a:p>
        </p:txBody>
      </p:sp>
      <p:pic>
        <p:nvPicPr>
          <p:cNvPr id="2" name="Picture 2" descr="Guide to Parsing HTML with BeautifulSoup in Python">
            <a:extLst>
              <a:ext uri="{FF2B5EF4-FFF2-40B4-BE49-F238E27FC236}">
                <a16:creationId xmlns:a16="http://schemas.microsoft.com/office/drawing/2014/main" id="{BD86468C-3C27-FCE1-35E4-D8B48DA4E0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611"/>
          <a:stretch/>
        </p:blipFill>
        <p:spPr bwMode="auto">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25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47B13B-188C-FBB7-E40F-39A0C243C063}"/>
              </a:ext>
            </a:extLst>
          </p:cNvPr>
          <p:cNvSpPr>
            <a:spLocks noGrp="1"/>
          </p:cNvSpPr>
          <p:nvPr>
            <p:ph type="title"/>
          </p:nvPr>
        </p:nvSpPr>
        <p:spPr>
          <a:xfrm>
            <a:off x="838200" y="556995"/>
            <a:ext cx="10515600" cy="1133693"/>
          </a:xfrm>
        </p:spPr>
        <p:txBody>
          <a:bodyPr>
            <a:normAutofit/>
          </a:bodyPr>
          <a:lstStyle/>
          <a:p>
            <a:r>
              <a:rPr lang="en-US" sz="5200"/>
              <a:t>Data Collection Steps</a:t>
            </a:r>
          </a:p>
        </p:txBody>
      </p:sp>
      <p:graphicFrame>
        <p:nvGraphicFramePr>
          <p:cNvPr id="5" name="Content Placeholder 2">
            <a:extLst>
              <a:ext uri="{FF2B5EF4-FFF2-40B4-BE49-F238E27FC236}">
                <a16:creationId xmlns:a16="http://schemas.microsoft.com/office/drawing/2014/main" id="{EE7D5CFD-6785-F550-923A-708F9008F882}"/>
              </a:ext>
            </a:extLst>
          </p:cNvPr>
          <p:cNvGraphicFramePr>
            <a:graphicFrameLocks noGrp="1"/>
          </p:cNvGraphicFramePr>
          <p:nvPr>
            <p:ph idx="1"/>
            <p:extLst>
              <p:ext uri="{D42A27DB-BD31-4B8C-83A1-F6EECF244321}">
                <p14:modId xmlns:p14="http://schemas.microsoft.com/office/powerpoint/2010/main" val="38441873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331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04" name="Rectangle 720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3077A-43E4-176A-9B2D-97FFEFE2B548}"/>
              </a:ext>
            </a:extLst>
          </p:cNvPr>
          <p:cNvSpPr>
            <a:spLocks noGrp="1"/>
          </p:cNvSpPr>
          <p:nvPr>
            <p:ph type="title"/>
          </p:nvPr>
        </p:nvSpPr>
        <p:spPr>
          <a:xfrm>
            <a:off x="793662" y="325970"/>
            <a:ext cx="10066122" cy="1298448"/>
          </a:xfrm>
        </p:spPr>
        <p:txBody>
          <a:bodyPr anchor="b">
            <a:normAutofit/>
          </a:bodyPr>
          <a:lstStyle/>
          <a:p>
            <a:r>
              <a:rPr lang="en-US" sz="4800"/>
              <a:t>Data Cleaning</a:t>
            </a:r>
          </a:p>
        </p:txBody>
      </p:sp>
      <p:sp>
        <p:nvSpPr>
          <p:cNvPr id="7206" name="Rectangle 720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8" name="Rectangle 720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9E4F98-047A-61B2-A049-533166E9A382}"/>
              </a:ext>
            </a:extLst>
          </p:cNvPr>
          <p:cNvSpPr>
            <a:spLocks noGrp="1"/>
          </p:cNvSpPr>
          <p:nvPr>
            <p:ph idx="1"/>
          </p:nvPr>
        </p:nvSpPr>
        <p:spPr>
          <a:xfrm>
            <a:off x="793661" y="2599509"/>
            <a:ext cx="4530898" cy="3639450"/>
          </a:xfrm>
        </p:spPr>
        <p:txBody>
          <a:bodyPr anchor="ctr">
            <a:normAutofit/>
          </a:bodyPr>
          <a:lstStyle/>
          <a:p>
            <a:r>
              <a:rPr lang="en-US" sz="1100"/>
              <a:t>Counted the number of missing rows with no beds and baths and printed the result.</a:t>
            </a:r>
          </a:p>
          <a:p>
            <a:r>
              <a:rPr lang="en-US" sz="1100"/>
              <a:t>Dropped all properties with empty land (no beds and baths).</a:t>
            </a:r>
          </a:p>
          <a:p>
            <a:r>
              <a:rPr lang="en-US" sz="1100"/>
              <a:t>Filled missing values for 'Beds_list', 'Baths_list', and 'Bike_Score_list' columns with 0.</a:t>
            </a:r>
          </a:p>
          <a:p>
            <a:r>
              <a:rPr lang="en-US" sz="1100"/>
              <a:t>Counted the number of missing values for each column in the DataFrame and printed the result.</a:t>
            </a:r>
          </a:p>
          <a:p>
            <a:r>
              <a:rPr lang="en-US" sz="1100"/>
              <a:t>Dropped all rows with missing values in the 'Square_Footage_list' and 'State_list' columns.</a:t>
            </a:r>
          </a:p>
          <a:p>
            <a:r>
              <a:rPr lang="en-US" sz="1100"/>
              <a:t>Removed special characters from the 'Price_list' column and converted it to float data type.</a:t>
            </a:r>
          </a:p>
          <a:p>
            <a:r>
              <a:rPr lang="en-US" sz="1100"/>
              <a:t>Removed special characters from the 'School_Rating_list' column and converted it to int data type. Filled missing values in the column with 0.</a:t>
            </a:r>
          </a:p>
          <a:p>
            <a:r>
              <a:rPr lang="en-US" sz="1100"/>
              <a:t>Converted the 'Year_Built_list' column to int data type and filled missing values in the column with 0.</a:t>
            </a:r>
          </a:p>
        </p:txBody>
      </p:sp>
      <p:pic>
        <p:nvPicPr>
          <p:cNvPr id="7170" name="Picture 2" descr="Pythonic Data Cleaning With pandas and NumPy – Real Python">
            <a:extLst>
              <a:ext uri="{FF2B5EF4-FFF2-40B4-BE49-F238E27FC236}">
                <a16:creationId xmlns:a16="http://schemas.microsoft.com/office/drawing/2014/main" id="{4BD2BB05-183A-6D06-D891-4504040C40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22" t="522" r="5983" b="18550"/>
          <a:stretch/>
        </p:blipFill>
        <p:spPr bwMode="auto">
          <a:xfrm>
            <a:off x="5425628" y="2780068"/>
            <a:ext cx="5636181" cy="2987022"/>
          </a:xfrm>
          <a:prstGeom prst="rect">
            <a:avLst/>
          </a:prstGeom>
          <a:noFill/>
          <a:extLst>
            <a:ext uri="{909E8E84-426E-40DD-AFC4-6F175D3DCCD1}">
              <a14:hiddenFill xmlns:a14="http://schemas.microsoft.com/office/drawing/2010/main">
                <a:solidFill>
                  <a:srgbClr val="FFFFFF"/>
                </a:solidFill>
              </a14:hiddenFill>
            </a:ext>
          </a:extLst>
        </p:spPr>
      </p:pic>
      <p:sp>
        <p:nvSpPr>
          <p:cNvPr id="7210" name="Rectangle 720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32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261641-AF23-63F0-824E-298A69F6EF8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OUTLIERS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Diagram&#10;&#10;Description automatically generated">
            <a:extLst>
              <a:ext uri="{FF2B5EF4-FFF2-40B4-BE49-F238E27FC236}">
                <a16:creationId xmlns:a16="http://schemas.microsoft.com/office/drawing/2014/main" id="{77BBD0E9-64A8-A14F-3F45-3C6DDB3A8B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4356" y="789839"/>
            <a:ext cx="6408836" cy="5127069"/>
          </a:xfrm>
          <a:prstGeom prst="rect">
            <a:avLst/>
          </a:prstGeom>
        </p:spPr>
      </p:pic>
    </p:spTree>
    <p:extLst>
      <p:ext uri="{BB962C8B-B14F-4D97-AF65-F5344CB8AC3E}">
        <p14:creationId xmlns:p14="http://schemas.microsoft.com/office/powerpoint/2010/main" val="59835399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purl.org/dc/terms/"/>
    <ds:schemaRef ds:uri="16c05727-aa75-4e4a-9b5f-8a80a1165891"/>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infopath/2007/PartnerControl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346</TotalTime>
  <Words>1230</Words>
  <Application>Microsoft Office PowerPoint</Application>
  <PresentationFormat>Widescreen</PresentationFormat>
  <Paragraphs>85</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Meiryo</vt:lpstr>
      <vt:lpstr>微软雅黑</vt:lpstr>
      <vt:lpstr>Arial</vt:lpstr>
      <vt:lpstr>Calibri</vt:lpstr>
      <vt:lpstr>Century Gothic</vt:lpstr>
      <vt:lpstr>Segoe UI Light</vt:lpstr>
      <vt:lpstr>Verdana</vt:lpstr>
      <vt:lpstr>Office Theme</vt:lpstr>
      <vt:lpstr>PowerPoint Presentation</vt:lpstr>
      <vt:lpstr>Contents</vt:lpstr>
      <vt:lpstr>Tools and Packages</vt:lpstr>
      <vt:lpstr>PowerPoint Presentation</vt:lpstr>
      <vt:lpstr>Data Source</vt:lpstr>
      <vt:lpstr>PowerPoint Presentation</vt:lpstr>
      <vt:lpstr>Data Collection Steps</vt:lpstr>
      <vt:lpstr>Data Cleaning</vt:lpstr>
      <vt:lpstr>OUTLIERS</vt:lpstr>
      <vt:lpstr>Calculating the Interquartile Range (IQR)</vt:lpstr>
      <vt:lpstr>Removal of Ouliers</vt:lpstr>
      <vt:lpstr>Data Analysis – Property type</vt:lpstr>
      <vt:lpstr>Data Analysis – Appreciation Ratio by City </vt:lpstr>
      <vt:lpstr>Data Analysis – City </vt:lpstr>
      <vt:lpstr>Data Analysis – City in South Bay </vt:lpstr>
      <vt:lpstr>Data Analysis – Price Distribution</vt:lpstr>
      <vt:lpstr>Data Analysis – Bath &amp; Price</vt:lpstr>
      <vt:lpstr>Data Analysis – Square Footage &amp; Price</vt:lpstr>
      <vt:lpstr>Data Analysis – Bedroom &amp; Price</vt:lpstr>
      <vt:lpstr>Data Analysis –Year Price Trend &amp; School Rating</vt:lpstr>
      <vt:lpstr>Pre-Processing Steps</vt:lpstr>
      <vt:lpstr>PowerPoint Presentation</vt:lpstr>
      <vt:lpstr>PowerPoint Presentation</vt:lpstr>
      <vt:lpstr>PowerPoint Presentation</vt:lpstr>
      <vt:lpstr>Linear Regression and Random Forest</vt:lpstr>
      <vt:lpstr>Linear Regression </vt:lpstr>
      <vt:lpstr>Random Forest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Swathi Bommina</dc:creator>
  <cp:lastModifiedBy>Swathi Bommina</cp:lastModifiedBy>
  <cp:revision>12</cp:revision>
  <dcterms:created xsi:type="dcterms:W3CDTF">2023-05-09T17:09:34Z</dcterms:created>
  <dcterms:modified xsi:type="dcterms:W3CDTF">2023-05-09T22:55:49Z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