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38"/>
  </p:notesMasterIdLst>
  <p:handoutMasterIdLst>
    <p:handoutMasterId r:id="rId39"/>
  </p:handoutMasterIdLst>
  <p:sldIdLst>
    <p:sldId id="393" r:id="rId2"/>
    <p:sldId id="392" r:id="rId3"/>
    <p:sldId id="389" r:id="rId4"/>
    <p:sldId id="357" r:id="rId5"/>
    <p:sldId id="388" r:id="rId6"/>
    <p:sldId id="356" r:id="rId7"/>
    <p:sldId id="358" r:id="rId8"/>
    <p:sldId id="360" r:id="rId9"/>
    <p:sldId id="361" r:id="rId10"/>
    <p:sldId id="359" r:id="rId11"/>
    <p:sldId id="362" r:id="rId12"/>
    <p:sldId id="364" r:id="rId13"/>
    <p:sldId id="366" r:id="rId14"/>
    <p:sldId id="368" r:id="rId15"/>
    <p:sldId id="376" r:id="rId16"/>
    <p:sldId id="369" r:id="rId17"/>
    <p:sldId id="370" r:id="rId18"/>
    <p:sldId id="367" r:id="rId19"/>
    <p:sldId id="377" r:id="rId20"/>
    <p:sldId id="371" r:id="rId21"/>
    <p:sldId id="378" r:id="rId22"/>
    <p:sldId id="379" r:id="rId23"/>
    <p:sldId id="380" r:id="rId24"/>
    <p:sldId id="381" r:id="rId25"/>
    <p:sldId id="382" r:id="rId26"/>
    <p:sldId id="383" r:id="rId27"/>
    <p:sldId id="384" r:id="rId28"/>
    <p:sldId id="385" r:id="rId29"/>
    <p:sldId id="386" r:id="rId30"/>
    <p:sldId id="387" r:id="rId31"/>
    <p:sldId id="372" r:id="rId32"/>
    <p:sldId id="373" r:id="rId33"/>
    <p:sldId id="374" r:id="rId34"/>
    <p:sldId id="375" r:id="rId35"/>
    <p:sldId id="390" r:id="rId36"/>
    <p:sldId id="365" r:id="rId37"/>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83">
          <p15:clr>
            <a:srgbClr val="A4A3A4"/>
          </p15:clr>
        </p15:guide>
        <p15:guide id="2" orient="horz" pos="3963">
          <p15:clr>
            <a:srgbClr val="A4A3A4"/>
          </p15:clr>
        </p15:guide>
        <p15:guide id="3" orient="horz" pos="852">
          <p15:clr>
            <a:srgbClr val="A4A3A4"/>
          </p15:clr>
        </p15:guide>
        <p15:guide id="4" orient="horz" pos="858">
          <p15:clr>
            <a:srgbClr val="A4A3A4"/>
          </p15:clr>
        </p15:guide>
        <p15:guide id="5" orient="horz" pos="631">
          <p15:clr>
            <a:srgbClr val="A4A3A4"/>
          </p15:clr>
        </p15:guide>
        <p15:guide id="6">
          <p15:clr>
            <a:srgbClr val="A4A3A4"/>
          </p15:clr>
        </p15:guide>
        <p15:guide id="7" pos="5378">
          <p15:clr>
            <a:srgbClr val="A4A3A4"/>
          </p15:clr>
        </p15:guide>
        <p15:guide id="8" pos="2873">
          <p15:clr>
            <a:srgbClr val="A4A3A4"/>
          </p15:clr>
        </p15:guide>
        <p15:guide id="9" pos="41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9A1E"/>
    <a:srgbClr val="A59283"/>
    <a:srgbClr val="FFFFFF"/>
    <a:srgbClr val="FFCC00"/>
    <a:srgbClr val="7F7F7F"/>
    <a:srgbClr val="917B69"/>
    <a:srgbClr val="615953"/>
    <a:srgbClr val="F9F3E7"/>
    <a:srgbClr val="EFECEB"/>
    <a:srgbClr val="F2E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1" autoAdjust="0"/>
    <p:restoredTop sz="88462" autoAdjust="0"/>
  </p:normalViewPr>
  <p:slideViewPr>
    <p:cSldViewPr snapToGrid="0">
      <p:cViewPr varScale="1">
        <p:scale>
          <a:sx n="68" d="100"/>
          <a:sy n="68" d="100"/>
        </p:scale>
        <p:origin x="1158" y="72"/>
      </p:cViewPr>
      <p:guideLst>
        <p:guide orient="horz" pos="4083"/>
        <p:guide orient="horz" pos="3963"/>
        <p:guide orient="horz" pos="852"/>
        <p:guide orient="horz" pos="858"/>
        <p:guide orient="horz" pos="631"/>
        <p:guide/>
        <p:guide pos="5378"/>
        <p:guide pos="2873"/>
        <p:guide pos="41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595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76595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76595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r>
              <a:rPr lang="en-US"/>
              <a:t>Business Use Only</a:t>
            </a:r>
            <a:endParaRPr lang="en-US" dirty="0"/>
          </a:p>
        </p:txBody>
      </p:sp>
      <p:sp>
        <p:nvSpPr>
          <p:cNvPr id="76595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4F278CE-4F29-4C0C-8549-B3BF430AA3F2}" type="slidenum">
              <a:rPr lang="en-US"/>
              <a:pPr>
                <a:defRPr/>
              </a:pPr>
              <a:t>‹#›</a:t>
            </a:fld>
            <a:endParaRPr lang="en-US" dirty="0"/>
          </a:p>
        </p:txBody>
      </p:sp>
    </p:spTree>
    <p:extLst>
      <p:ext uri="{BB962C8B-B14F-4D97-AF65-F5344CB8AC3E}">
        <p14:creationId xmlns:p14="http://schemas.microsoft.com/office/powerpoint/2010/main" val="32140021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smtClean="0"/>
            </a:lvl1pPr>
          </a:lstStyle>
          <a:p>
            <a:pPr>
              <a:defRPr/>
            </a:pPr>
            <a:endParaRPr lang="en-US" dirty="0"/>
          </a:p>
        </p:txBody>
      </p:sp>
      <p:sp>
        <p:nvSpPr>
          <p:cNvPr id="2457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smtClean="0"/>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smtClean="0"/>
            </a:lvl1pPr>
          </a:lstStyle>
          <a:p>
            <a:pPr>
              <a:defRPr/>
            </a:pPr>
            <a:r>
              <a:rPr lang="en-US"/>
              <a:t>Business Use Only</a:t>
            </a:r>
            <a:endParaRPr lang="en-US" dirty="0"/>
          </a:p>
        </p:txBody>
      </p:sp>
      <p:sp>
        <p:nvSpPr>
          <p:cNvPr id="2458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smtClean="0"/>
            </a:lvl1pPr>
          </a:lstStyle>
          <a:p>
            <a:pPr>
              <a:defRPr/>
            </a:pPr>
            <a:fld id="{13D50BE3-7B63-4F74-A846-78120FB61B94}" type="slidenum">
              <a:rPr lang="en-US"/>
              <a:pPr>
                <a:defRPr/>
              </a:pPr>
              <a:t>‹#›</a:t>
            </a:fld>
            <a:endParaRPr lang="en-US" dirty="0"/>
          </a:p>
        </p:txBody>
      </p:sp>
    </p:spTree>
    <p:extLst>
      <p:ext uri="{BB962C8B-B14F-4D97-AF65-F5344CB8AC3E}">
        <p14:creationId xmlns:p14="http://schemas.microsoft.com/office/powerpoint/2010/main" val="3562812337"/>
      </p:ext>
    </p:extLst>
  </p:cSld>
  <p:clrMap bg1="lt1" tx1="dk1" bg2="lt2" tx2="dk2" accent1="accent1" accent2="accent2" accent3="accent3" accent4="accent4" accent5="accent5" accent6="accent6" hlink="hlink" folHlink="folHlink"/>
  <p:hf hdr="0" dt="0"/>
  <p:notesStyle>
    <a:lvl1pPr algn="l" rtl="0" eaLnBrk="0" fontAlgn="base" hangingPunct="0">
      <a:lnSpc>
        <a:spcPct val="95000"/>
      </a:lnSpc>
      <a:spcBef>
        <a:spcPct val="60000"/>
      </a:spcBef>
      <a:spcAft>
        <a:spcPct val="0"/>
      </a:spcAft>
      <a:defRPr sz="1200" kern="1200">
        <a:solidFill>
          <a:schemeClr val="tx1"/>
        </a:solidFill>
        <a:latin typeface="Arial" charset="0"/>
        <a:ea typeface="+mn-ea"/>
        <a:cs typeface="+mn-cs"/>
      </a:defRPr>
    </a:lvl1pPr>
    <a:lvl2pPr marL="114300" indent="-112713" algn="l" rtl="0" eaLnBrk="0" fontAlgn="base" hangingPunct="0">
      <a:lnSpc>
        <a:spcPct val="95000"/>
      </a:lnSpc>
      <a:spcBef>
        <a:spcPct val="40000"/>
      </a:spcBef>
      <a:spcAft>
        <a:spcPct val="0"/>
      </a:spcAft>
      <a:buChar char="•"/>
      <a:defRPr sz="1200" kern="1200">
        <a:solidFill>
          <a:schemeClr val="tx1"/>
        </a:solidFill>
        <a:latin typeface="Arial" charset="0"/>
        <a:ea typeface="+mn-ea"/>
        <a:cs typeface="+mn-cs"/>
      </a:defRPr>
    </a:lvl2pPr>
    <a:lvl3pPr marL="347663" indent="-119063" algn="l" rtl="0" eaLnBrk="0" fontAlgn="base" hangingPunct="0">
      <a:lnSpc>
        <a:spcPct val="95000"/>
      </a:lnSpc>
      <a:spcBef>
        <a:spcPct val="20000"/>
      </a:spcBef>
      <a:spcAft>
        <a:spcPct val="0"/>
      </a:spcAft>
      <a:buChar char="•"/>
      <a:defRPr sz="1000" kern="1200">
        <a:solidFill>
          <a:schemeClr val="tx1"/>
        </a:solidFill>
        <a:latin typeface="Arial" charset="0"/>
        <a:ea typeface="+mn-ea"/>
        <a:cs typeface="+mn-cs"/>
      </a:defRPr>
    </a:lvl3pPr>
    <a:lvl4pPr marL="566738" indent="-104775" algn="l" rtl="0" eaLnBrk="0" fontAlgn="base" hangingPunct="0">
      <a:lnSpc>
        <a:spcPct val="95000"/>
      </a:lnSpc>
      <a:spcBef>
        <a:spcPct val="20000"/>
      </a:spcBef>
      <a:spcAft>
        <a:spcPct val="0"/>
      </a:spcAft>
      <a:buChar char="•"/>
      <a:defRPr sz="900" kern="1200">
        <a:solidFill>
          <a:schemeClr val="tx1"/>
        </a:solidFill>
        <a:latin typeface="Arial" charset="0"/>
        <a:ea typeface="+mn-ea"/>
        <a:cs typeface="+mn-cs"/>
      </a:defRPr>
    </a:lvl4pPr>
    <a:lvl5pPr marL="798513" indent="-117475" algn="l" rtl="0" eaLnBrk="0" fontAlgn="base" hangingPunct="0">
      <a:lnSpc>
        <a:spcPct val="95000"/>
      </a:lnSpc>
      <a:spcBef>
        <a:spcPct val="20000"/>
      </a:spcBef>
      <a:spcAft>
        <a:spcPct val="0"/>
      </a:spcAft>
      <a:buChar char="•"/>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Outbreak"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London" TargetMode="External"/><Relationship Id="rId5" Type="http://schemas.openxmlformats.org/officeDocument/2006/relationships/hyperlink" Target="https://en.wikipedia.org/wiki/Soho" TargetMode="External"/><Relationship Id="rId4" Type="http://schemas.openxmlformats.org/officeDocument/2006/relationships/hyperlink" Target="https://en.wikipedia.org/wiki/Cholera"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1299364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12</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889462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13</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621920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14</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2154240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15</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72999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2478655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558528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If the bars are too thin, with large gaps between them, then the reader’s attention will automatically focus on the large gaps rather than the actual data. </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 the other hand, if the bars are too wide—and if there is little or no gap in between them—then the data can blend into one, and become difficult to differentiate between. </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 bar chart all of the bars are usually measuring the same variable, so there is no reason why you should need to use an array of confusing </a:t>
            </a:r>
            <a:r>
              <a:rPr lang="en-US" sz="1200" b="0" i="0" u="none" strike="noStrike" kern="1200" baseline="0" dirty="0" err="1">
                <a:solidFill>
                  <a:schemeClr val="tx1"/>
                </a:solidFill>
                <a:latin typeface="Arial" charset="0"/>
                <a:ea typeface="+mn-ea"/>
                <a:cs typeface="+mn-cs"/>
              </a:rPr>
              <a:t>colours</a:t>
            </a:r>
            <a:r>
              <a:rPr lang="en-US" sz="1200" b="0" i="0" u="none" strike="noStrike" kern="1200" baseline="0" dirty="0">
                <a:solidFill>
                  <a:schemeClr val="tx1"/>
                </a:solidFill>
                <a:latin typeface="Arial" charset="0"/>
                <a:ea typeface="+mn-ea"/>
                <a:cs typeface="+mn-cs"/>
              </a:rPr>
              <a:t> and fills to differentiate them. </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18347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difficulty arises in determining which part of the bar is actually the ‘top’ value, and this may create confusion between users. </a:t>
            </a:r>
          </a:p>
          <a:p>
            <a:endParaRPr lang="en-US" sz="1200" b="0" i="0" u="none" strike="noStrike" kern="1200" baseline="0" dirty="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4219363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425538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21</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60159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425228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If the bars are too thin, with large gaps between them, then the reader’s attention will automatically focus on the large gaps rather than the actual data. </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 the other hand, if the bars are too wide—and if there is little or no gap in between them—then the data can blend into one, and become difficult to differentiate between. </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 bar chart all of the bars are usually measuring the same variable, so there is no reason why you should need to use an array of confusing </a:t>
            </a:r>
            <a:r>
              <a:rPr lang="en-US" sz="1200" b="0" i="0" u="none" strike="noStrike" kern="1200" baseline="0" dirty="0" err="1">
                <a:solidFill>
                  <a:schemeClr val="tx1"/>
                </a:solidFill>
                <a:latin typeface="Arial" charset="0"/>
                <a:ea typeface="+mn-ea"/>
                <a:cs typeface="+mn-cs"/>
              </a:rPr>
              <a:t>colours</a:t>
            </a:r>
            <a:r>
              <a:rPr lang="en-US" sz="1200" b="0" i="0" u="none" strike="noStrike" kern="1200" baseline="0" dirty="0">
                <a:solidFill>
                  <a:schemeClr val="tx1"/>
                </a:solidFill>
                <a:latin typeface="Arial" charset="0"/>
                <a:ea typeface="+mn-ea"/>
                <a:cs typeface="+mn-cs"/>
              </a:rPr>
              <a:t> and fills to differentiate them. </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22</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2228397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If the bars are too thin, with large gaps between them, then the reader’s attention will automatically focus on the large gaps rather than the actual data. </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 the other hand, if the bars are too wide—and if there is little or no gap in between them—then the data can blend into one, and become difficult to differentiate between. </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 bar chart all of the bars are usually measuring the same variable, so there is no reason why you should need to use an array of confusing </a:t>
            </a:r>
            <a:r>
              <a:rPr lang="en-US" sz="1200" b="0" i="0" u="none" strike="noStrike" kern="1200" baseline="0" dirty="0" err="1">
                <a:solidFill>
                  <a:schemeClr val="tx1"/>
                </a:solidFill>
                <a:latin typeface="Arial" charset="0"/>
                <a:ea typeface="+mn-ea"/>
                <a:cs typeface="+mn-cs"/>
              </a:rPr>
              <a:t>colours</a:t>
            </a:r>
            <a:r>
              <a:rPr lang="en-US" sz="1200" b="0" i="0" u="none" strike="noStrike" kern="1200" baseline="0" dirty="0">
                <a:solidFill>
                  <a:schemeClr val="tx1"/>
                </a:solidFill>
                <a:latin typeface="Arial" charset="0"/>
                <a:ea typeface="+mn-ea"/>
                <a:cs typeface="+mn-cs"/>
              </a:rPr>
              <a:t> and fills to differentiate them. </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23</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66554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24</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245332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25</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1986659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26</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199969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If the bars are too thin, with large gaps between them, then the reader’s attention will automatically focus on the large gaps rather than the actual data. </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 the other hand, if the bars are too wide—and if there is little or no gap in between them—then the data can blend into one, and become difficult to differentiate between. </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 bar chart all of the bars are usually measuring the same variable, so there is no reason why you should need to use an array of confusing </a:t>
            </a:r>
            <a:r>
              <a:rPr lang="en-US" sz="1200" b="0" i="0" u="none" strike="noStrike" kern="1200" baseline="0" dirty="0" err="1">
                <a:solidFill>
                  <a:schemeClr val="tx1"/>
                </a:solidFill>
                <a:latin typeface="Arial" charset="0"/>
                <a:ea typeface="+mn-ea"/>
                <a:cs typeface="+mn-cs"/>
              </a:rPr>
              <a:t>colours</a:t>
            </a:r>
            <a:r>
              <a:rPr lang="en-US" sz="1200" b="0" i="0" u="none" strike="noStrike" kern="1200" baseline="0" dirty="0">
                <a:solidFill>
                  <a:schemeClr val="tx1"/>
                </a:solidFill>
                <a:latin typeface="Arial" charset="0"/>
                <a:ea typeface="+mn-ea"/>
                <a:cs typeface="+mn-cs"/>
              </a:rPr>
              <a:t> and fills to differentiate them. </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27</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2687777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28</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616783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29</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1070867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30</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417496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31</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54698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picture can also be worth 1000 data points.</a:t>
            </a:r>
          </a:p>
          <a:p>
            <a:pPr marL="228600" indent="-228600">
              <a:buAutoNum type="arabicPeriod"/>
            </a:pPr>
            <a:r>
              <a:rPr lang="en-US" dirty="0"/>
              <a:t>Dot distribution map</a:t>
            </a:r>
          </a:p>
          <a:p>
            <a:pPr marL="228600" indent="-228600">
              <a:buAutoNum type="arabicPeriod"/>
            </a:pPr>
            <a:r>
              <a:rPr lang="en-US" dirty="0">
                <a:effectLst/>
                <a:hlinkClick r:id="rId3" tooltip="Outbreak"/>
              </a:rPr>
              <a:t>outbreak</a:t>
            </a:r>
            <a:r>
              <a:rPr lang="en-US" dirty="0">
                <a:effectLst/>
              </a:rPr>
              <a:t> of </a:t>
            </a:r>
            <a:r>
              <a:rPr lang="en-US" dirty="0">
                <a:effectLst/>
                <a:hlinkClick r:id="rId4" tooltip="Cholera"/>
              </a:rPr>
              <a:t>cholera</a:t>
            </a:r>
            <a:r>
              <a:rPr lang="en-US" dirty="0">
                <a:effectLst/>
              </a:rPr>
              <a:t> that occurred near Broad Street in the </a:t>
            </a:r>
            <a:r>
              <a:rPr lang="en-US" dirty="0" err="1">
                <a:effectLst/>
                <a:hlinkClick r:id="rId5" tooltip="Soho"/>
              </a:rPr>
              <a:t>Soho</a:t>
            </a:r>
            <a:r>
              <a:rPr lang="en-US" dirty="0">
                <a:effectLst/>
              </a:rPr>
              <a:t> district of </a:t>
            </a:r>
            <a:r>
              <a:rPr lang="en-US" dirty="0">
                <a:effectLst/>
                <a:hlinkClick r:id="rId6" tooltip="London"/>
              </a:rPr>
              <a:t>London</a:t>
            </a: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393166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32</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243016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33</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1894409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34</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624824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35</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1175149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36</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84284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Data visualization on reports</a:t>
            </a:r>
            <a:r>
              <a:rPr lang="en-US" baseline="0" dirty="0"/>
              <a:t> and dashboards contributes 20% of efforts</a:t>
            </a:r>
          </a:p>
          <a:p>
            <a:pPr marL="228600" indent="-228600">
              <a:buAutoNum type="arabicPeriod"/>
            </a:pPr>
            <a:r>
              <a:rPr lang="en-US" baseline="0" dirty="0"/>
              <a:t>Data cleansing </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5</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80275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Descriptive information, text is most important,</a:t>
            </a:r>
            <a:r>
              <a:rPr lang="en-US" baseline="0" dirty="0"/>
              <a:t> not too much images</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7</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195690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Slicers</a:t>
            </a:r>
            <a:r>
              <a:rPr lang="en-US" baseline="0" dirty="0"/>
              <a:t> are important, data filtering is part of it, relationship between the charts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617796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825750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a:t>
            </a:r>
            <a:r>
              <a:rPr lang="en-US" baseline="0" dirty="0"/>
              <a:t> to know the information of every single moment, may be live data, Indicators are most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184209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 visualization is important</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11</a:t>
            </a:fld>
            <a:endParaRPr lang="en-US" dirty="0"/>
          </a:p>
        </p:txBody>
      </p:sp>
      <p:sp>
        <p:nvSpPr>
          <p:cNvPr id="5" name="Footer Placeholder 4"/>
          <p:cNvSpPr>
            <a:spLocks noGrp="1"/>
          </p:cNvSpPr>
          <p:nvPr>
            <p:ph type="ftr" sz="quarter" idx="11"/>
          </p:nvPr>
        </p:nvSpPr>
        <p:spPr/>
        <p:txBody>
          <a:bodyPr/>
          <a:lstStyle/>
          <a:p>
            <a:pPr>
              <a:defRPr/>
            </a:pPr>
            <a:r>
              <a:rPr lang="en-US"/>
              <a:t>Business Use Only</a:t>
            </a:r>
            <a:endParaRPr lang="en-US" dirty="0"/>
          </a:p>
        </p:txBody>
      </p:sp>
    </p:spTree>
    <p:extLst>
      <p:ext uri="{BB962C8B-B14F-4D97-AF65-F5344CB8AC3E}">
        <p14:creationId xmlns:p14="http://schemas.microsoft.com/office/powerpoint/2010/main" val="3302447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21742EC-915E-4830-80A5-173AF35AE1BA}"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AE7D2-EDD3-4A5D-A82F-8C8DADCCFBC4}" type="slidenum">
              <a:rPr lang="en-US" smtClean="0"/>
              <a:t>‹#›</a:t>
            </a:fld>
            <a:endParaRPr lang="en-US"/>
          </a:p>
        </p:txBody>
      </p:sp>
      <p:pic>
        <p:nvPicPr>
          <p:cNvPr id="7" name="Logo" descr="NVS"/>
          <p:cNvPicPr>
            <a:picLocks noChangeAspect="1" noChangeArrowheads="1"/>
          </p:cNvPicPr>
          <p:nvPr userDrawn="1"/>
        </p:nvPicPr>
        <p:blipFill>
          <a:blip r:embed="rId2" cstate="print"/>
          <a:srcRect/>
          <a:stretch>
            <a:fillRect/>
          </a:stretch>
        </p:blipFill>
        <p:spPr bwMode="auto">
          <a:xfrm>
            <a:off x="1031875" y="5703888"/>
            <a:ext cx="2209800" cy="774700"/>
          </a:xfrm>
          <a:prstGeom prst="rect">
            <a:avLst/>
          </a:prstGeom>
          <a:noFill/>
        </p:spPr>
      </p:pic>
    </p:spTree>
    <p:extLst>
      <p:ext uri="{BB962C8B-B14F-4D97-AF65-F5344CB8AC3E}">
        <p14:creationId xmlns:p14="http://schemas.microsoft.com/office/powerpoint/2010/main" val="76280806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1742EC-915E-4830-80A5-173AF35AE1BA}" type="datetimeFigureOut">
              <a:rPr lang="en-US" smtClean="0"/>
              <a:t>11/28/2019</a:t>
            </a:fld>
            <a:endParaRPr lang="en-US"/>
          </a:p>
        </p:txBody>
      </p:sp>
      <p:sp>
        <p:nvSpPr>
          <p:cNvPr id="5" name="Footer Placeholder 4"/>
          <p:cNvSpPr>
            <a:spLocks noGrp="1"/>
          </p:cNvSpPr>
          <p:nvPr>
            <p:ph type="ftr" sz="quarter" idx="11"/>
          </p:nvPr>
        </p:nvSpPr>
        <p:spPr/>
        <p:txBody>
          <a:bodyPr/>
          <a:lstStyle/>
          <a:p>
            <a:r>
              <a:rPr lang="en-US" noProof="0"/>
              <a:t>Business Use Only</a:t>
            </a:r>
            <a:endParaRPr lang="en-US" noProof="0" dirty="0"/>
          </a:p>
        </p:txBody>
      </p:sp>
      <p:sp>
        <p:nvSpPr>
          <p:cNvPr id="6" name="Slide Number Placeholder 5"/>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4270491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1742EC-915E-4830-80A5-173AF35AE1BA}" type="datetimeFigureOut">
              <a:rPr lang="en-US" smtClean="0"/>
              <a:t>11/28/2019</a:t>
            </a:fld>
            <a:endParaRPr lang="en-US"/>
          </a:p>
        </p:txBody>
      </p:sp>
      <p:sp>
        <p:nvSpPr>
          <p:cNvPr id="5" name="Footer Placeholder 4"/>
          <p:cNvSpPr>
            <a:spLocks noGrp="1"/>
          </p:cNvSpPr>
          <p:nvPr>
            <p:ph type="ftr" sz="quarter" idx="11"/>
          </p:nvPr>
        </p:nvSpPr>
        <p:spPr/>
        <p:txBody>
          <a:bodyPr/>
          <a:lstStyle/>
          <a:p>
            <a:r>
              <a:rPr lang="en-US" noProof="0"/>
              <a:t>Business Use Only</a:t>
            </a:r>
            <a:endParaRPr lang="en-US" noProof="0" dirty="0"/>
          </a:p>
        </p:txBody>
      </p:sp>
      <p:sp>
        <p:nvSpPr>
          <p:cNvPr id="6" name="Slide Number Placeholder 5"/>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417389425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305999"/>
            <a:ext cx="8318530" cy="802800"/>
          </a:xfrm>
          <a:prstGeom prst="rect">
            <a:avLst/>
          </a:prstGeom>
        </p:spPr>
        <p:txBody>
          <a:bodyPr tIns="126000" anchor="t" anchorCtr="0"/>
          <a:lstStyle>
            <a:lvl1pPr>
              <a:lnSpc>
                <a:spcPct val="75000"/>
              </a:lnSpc>
              <a:defRPr>
                <a:solidFill>
                  <a:schemeClr val="accent4"/>
                </a:solidFill>
              </a:defRPr>
            </a:lvl1pPr>
          </a:lstStyle>
          <a:p>
            <a:r>
              <a:rPr lang="en-US" noProof="0" dirty="0"/>
              <a:t>Title</a:t>
            </a:r>
          </a:p>
        </p:txBody>
      </p:sp>
      <p:sp>
        <p:nvSpPr>
          <p:cNvPr id="7" name="Footer Placeholder 4"/>
          <p:cNvSpPr>
            <a:spLocks noGrp="1"/>
          </p:cNvSpPr>
          <p:nvPr>
            <p:ph type="ftr" sz="quarter" idx="3"/>
          </p:nvPr>
        </p:nvSpPr>
        <p:spPr>
          <a:xfrm>
            <a:off x="687248" y="6403150"/>
            <a:ext cx="6477000" cy="250825"/>
          </a:xfrm>
          <a:prstGeom prst="rect">
            <a:avLst/>
          </a:prstGeom>
        </p:spPr>
        <p:txBody>
          <a:bodyPr/>
          <a:lstStyle>
            <a:lvl1pPr>
              <a:defRPr sz="900" baseline="0">
                <a:solidFill>
                  <a:srgbClr val="7F7F7F"/>
                </a:solidFill>
              </a:defRPr>
            </a:lvl1pPr>
          </a:lstStyle>
          <a:p>
            <a:r>
              <a:rPr lang="en-US" noProof="0"/>
              <a:t>Business Use Only</a:t>
            </a:r>
            <a:endParaRPr lang="en-US" noProof="0" dirty="0"/>
          </a:p>
        </p:txBody>
      </p:sp>
      <p:sp>
        <p:nvSpPr>
          <p:cNvPr id="8" name="Slide Number Placeholder 5"/>
          <p:cNvSpPr>
            <a:spLocks noGrp="1"/>
          </p:cNvSpPr>
          <p:nvPr>
            <p:ph type="sldNum" sz="quarter" idx="4"/>
          </p:nvPr>
        </p:nvSpPr>
        <p:spPr>
          <a:xfrm>
            <a:off x="538116" y="6403150"/>
            <a:ext cx="400035" cy="247031"/>
          </a:xfrm>
          <a:prstGeom prst="rect">
            <a:avLst/>
          </a:prstGeom>
        </p:spPr>
        <p:txBody>
          <a:bodyPr/>
          <a:lstStyle>
            <a:lvl1pPr>
              <a:defRPr sz="900" baseline="0">
                <a:solidFill>
                  <a:srgbClr val="7F7F7F"/>
                </a:solidFill>
              </a:defRPr>
            </a:lvl1pPr>
          </a:lstStyle>
          <a:p>
            <a:fld id="{E66AA3EA-0569-43EF-BBA3-83FDB109D582}" type="slidenum">
              <a:rPr lang="en-US" noProof="0" smtClean="0"/>
              <a:pPr/>
              <a:t>‹#›</a:t>
            </a:fld>
            <a:endParaRPr lang="en-US" noProof="0" dirty="0"/>
          </a:p>
        </p:txBody>
      </p:sp>
      <p:sp>
        <p:nvSpPr>
          <p:cNvPr id="10" name="Textplatzhalter 9" descr="Subtitle" title="Subtitle"/>
          <p:cNvSpPr>
            <a:spLocks noGrp="1"/>
          </p:cNvSpPr>
          <p:nvPr>
            <p:ph type="body" sz="quarter" idx="10" hasCustomPrompt="1"/>
          </p:nvPr>
        </p:nvSpPr>
        <p:spPr>
          <a:xfrm>
            <a:off x="540000" y="738554"/>
            <a:ext cx="8311392" cy="367571"/>
          </a:xfrm>
        </p:spPr>
        <p:txBody>
          <a:bodyPr anchor="b" anchorCtr="0">
            <a:noAutofit/>
          </a:bodyPr>
          <a:lstStyle>
            <a:lvl1pPr marL="0" indent="0">
              <a:lnSpc>
                <a:spcPct val="95000"/>
              </a:lnSpc>
              <a:buNone/>
              <a:defRPr sz="2000" b="0" i="1">
                <a:solidFill>
                  <a:schemeClr val="tx1"/>
                </a:solidFill>
              </a:defRPr>
            </a:lvl1pPr>
          </a:lstStyle>
          <a:p>
            <a:pPr lvl="0"/>
            <a:r>
              <a:rPr lang="en-US" noProof="0" dirty="0"/>
              <a:t>Subtitle</a:t>
            </a:r>
          </a:p>
        </p:txBody>
      </p:sp>
      <p:sp>
        <p:nvSpPr>
          <p:cNvPr id="9" name="Content Placeholder 2"/>
          <p:cNvSpPr>
            <a:spLocks noGrp="1"/>
          </p:cNvSpPr>
          <p:nvPr>
            <p:ph idx="1" hasCustomPrompt="1"/>
          </p:nvPr>
        </p:nvSpPr>
        <p:spPr>
          <a:xfrm>
            <a:off x="523875" y="1346200"/>
            <a:ext cx="8334405" cy="4940320"/>
          </a:xfrm>
        </p:spPr>
        <p:txBody>
          <a:bodyPr>
            <a:noAutofit/>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endParaRPr lang="de-CH" dirty="0"/>
          </a:p>
        </p:txBody>
      </p:sp>
    </p:spTree>
    <p:extLst>
      <p:ext uri="{BB962C8B-B14F-4D97-AF65-F5344CB8AC3E}">
        <p14:creationId xmlns:p14="http://schemas.microsoft.com/office/powerpoint/2010/main" val="2768165539"/>
      </p:ext>
    </p:extLst>
  </p:cSld>
  <p:clrMapOvr>
    <a:masterClrMapping/>
  </p:clrMapOvr>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27050" y="1346200"/>
            <a:ext cx="4160838" cy="4945063"/>
          </a:xfrm>
        </p:spPr>
        <p:txBody>
          <a:bodyPr/>
          <a:lstStyle>
            <a:lvl1pPr marL="233363" marR="0" indent="-233363" algn="l" defTabSz="914400" rtl="0" eaLnBrk="1" fontAlgn="base" latinLnBrk="0" hangingPunct="1">
              <a:lnSpc>
                <a:spcPct val="95000"/>
              </a:lnSpc>
              <a:spcBef>
                <a:spcPct val="75000"/>
              </a:spcBef>
              <a:spcAft>
                <a:spcPct val="0"/>
              </a:spcAft>
              <a:buClr>
                <a:srgbClr val="FCAF17"/>
              </a:buClr>
              <a:buSzPct val="110000"/>
              <a:buFont typeface="Wingdings" pitchFamily="2" charset="2"/>
              <a:buChar char="§"/>
              <a:tabLst/>
              <a:defRPr sz="2800"/>
            </a:lvl1pPr>
            <a:lvl2pPr marL="398463" marR="0" indent="-163513" algn="l" defTabSz="914400" rtl="0" eaLnBrk="1" fontAlgn="base" latinLnBrk="0" hangingPunct="1">
              <a:lnSpc>
                <a:spcPct val="95000"/>
              </a:lnSpc>
              <a:spcBef>
                <a:spcPct val="40000"/>
              </a:spcBef>
              <a:spcAft>
                <a:spcPct val="0"/>
              </a:spcAft>
              <a:buClr>
                <a:srgbClr val="917B69"/>
              </a:buClr>
              <a:buSzTx/>
              <a:buFont typeface="Arial" charset="0"/>
              <a:buChar char="•"/>
              <a:tabLst/>
              <a:defRPr sz="2400"/>
            </a:lvl2pPr>
            <a:lvl3pPr marL="577850" marR="0" indent="-177800" algn="l" defTabSz="914400" rtl="0" eaLnBrk="1" fontAlgn="base" latinLnBrk="0" hangingPunct="1">
              <a:lnSpc>
                <a:spcPct val="95000"/>
              </a:lnSpc>
              <a:spcBef>
                <a:spcPct val="30000"/>
              </a:spcBef>
              <a:spcAft>
                <a:spcPct val="0"/>
              </a:spcAft>
              <a:buClrTx/>
              <a:buSzTx/>
              <a:buFont typeface="Arial" charset="0"/>
              <a:buChar char="-"/>
              <a:tabLst/>
              <a:defRPr sz="2000"/>
            </a:lvl3pPr>
            <a:lvl4pPr marL="752475" marR="0" indent="-173038" algn="l" defTabSz="914400" rtl="0" eaLnBrk="1" fontAlgn="base" latinLnBrk="0" hangingPunct="1">
              <a:lnSpc>
                <a:spcPct val="95000"/>
              </a:lnSpc>
              <a:spcBef>
                <a:spcPct val="20000"/>
              </a:spcBef>
              <a:spcAft>
                <a:spcPct val="0"/>
              </a:spcAft>
              <a:buClrTx/>
              <a:buSzTx/>
              <a:buFont typeface="Arial" charset="0"/>
              <a:buChar char="•"/>
              <a:tabLst/>
              <a:defRPr sz="1800"/>
            </a:lvl4pPr>
            <a:lvl5pPr marL="917575" marR="0" indent="-163513" algn="l" defTabSz="914400" rtl="0" eaLnBrk="1" fontAlgn="base" latinLnBrk="0" hangingPunct="1">
              <a:lnSpc>
                <a:spcPct val="100000"/>
              </a:lnSpc>
              <a:spcBef>
                <a:spcPct val="20000"/>
              </a:spcBef>
              <a:spcAft>
                <a:spcPct val="0"/>
              </a:spcAft>
              <a:buClrTx/>
              <a:buSzTx/>
              <a:buFontTx/>
              <a:buChar char="»"/>
              <a:tabLst/>
              <a:defRPr sz="1800"/>
            </a:lvl5pPr>
            <a:lvl6pPr>
              <a:defRPr sz="1800"/>
            </a:lvl6pPr>
            <a:lvl7pPr>
              <a:defRPr sz="1800"/>
            </a:lvl7pPr>
            <a:lvl8pPr>
              <a:defRPr sz="1800"/>
            </a:lvl8pPr>
            <a:lvl9pPr>
              <a:defRPr sz="1800"/>
            </a:lvl9pPr>
          </a:lstStyle>
          <a:p>
            <a:pPr marL="233363" marR="0" lvl="0" indent="-233363" algn="l" defTabSz="914400" rtl="0" eaLnBrk="1" fontAlgn="base" latinLnBrk="0" hangingPunct="1">
              <a:lnSpc>
                <a:spcPct val="95000"/>
              </a:lnSpc>
              <a:spcBef>
                <a:spcPct val="75000"/>
              </a:spcBef>
              <a:spcAft>
                <a:spcPct val="0"/>
              </a:spcAft>
              <a:buClr>
                <a:srgbClr val="FCAF17"/>
              </a:buClr>
              <a:buSzPct val="110000"/>
              <a:buFont typeface="Wingdings" pitchFamily="2" charset="2"/>
              <a:buChar char="§"/>
              <a:tabLst/>
              <a:defRPr/>
            </a:pPr>
            <a:r>
              <a:rPr kumimoji="0" lang="en-US" sz="2400" b="0" i="0" u="none" strike="noStrike" kern="0" cap="none" spc="0" normalizeH="0" baseline="0" noProof="0" dirty="0">
                <a:ln>
                  <a:noFill/>
                </a:ln>
                <a:solidFill>
                  <a:srgbClr val="000000"/>
                </a:solidFill>
                <a:effectLst/>
                <a:uLnTx/>
                <a:uFillTx/>
                <a:latin typeface="+mn-lt"/>
                <a:ea typeface="+mn-ea"/>
                <a:cs typeface="+mn-cs"/>
              </a:rPr>
              <a:t>Click to edit Master text styles</a:t>
            </a:r>
          </a:p>
          <a:p>
            <a:pPr marL="398463" marR="0" lvl="1" indent="-163513" algn="l" defTabSz="914400" rtl="0" eaLnBrk="1" fontAlgn="base" latinLnBrk="0" hangingPunct="1">
              <a:lnSpc>
                <a:spcPct val="95000"/>
              </a:lnSpc>
              <a:spcBef>
                <a:spcPct val="40000"/>
              </a:spcBef>
              <a:spcAft>
                <a:spcPct val="0"/>
              </a:spcAft>
              <a:buClr>
                <a:srgbClr val="917B69"/>
              </a:buClr>
              <a:buSzTx/>
              <a:buFont typeface="Arial" charset="0"/>
              <a:buChar char="•"/>
              <a:tabLst/>
              <a:defRPr/>
            </a:pPr>
            <a:r>
              <a:rPr kumimoji="0" lang="en-US" sz="2000" b="0" i="0" u="none" strike="noStrike" kern="0" cap="none" spc="0" normalizeH="0" baseline="0" noProof="0" dirty="0">
                <a:ln>
                  <a:noFill/>
                </a:ln>
                <a:solidFill>
                  <a:srgbClr val="000000"/>
                </a:solidFill>
                <a:effectLst/>
                <a:uLnTx/>
                <a:uFillTx/>
                <a:latin typeface="+mn-lt"/>
              </a:rPr>
              <a:t>Second level</a:t>
            </a:r>
          </a:p>
          <a:p>
            <a:pPr marL="577850" marR="0" lvl="2" indent="-177800" algn="l" defTabSz="914400" rtl="0" eaLnBrk="1" fontAlgn="base" latinLnBrk="0" hangingPunct="1">
              <a:lnSpc>
                <a:spcPct val="95000"/>
              </a:lnSpc>
              <a:spcBef>
                <a:spcPct val="30000"/>
              </a:spcBef>
              <a:spcAft>
                <a:spcPct val="0"/>
              </a:spcAft>
              <a:buClrTx/>
              <a:buSzTx/>
              <a:buFont typeface="Arial" charset="0"/>
              <a:buChar char="-"/>
              <a:tabLst/>
              <a:defRPr/>
            </a:pPr>
            <a:r>
              <a:rPr kumimoji="0" lang="en-US" sz="1800" b="0" i="0" u="none" strike="noStrike" kern="0" cap="none" spc="0" normalizeH="0" baseline="0" noProof="0" dirty="0">
                <a:ln>
                  <a:noFill/>
                </a:ln>
                <a:solidFill>
                  <a:srgbClr val="000000"/>
                </a:solidFill>
                <a:effectLst/>
                <a:uLnTx/>
                <a:uFillTx/>
                <a:latin typeface="+mn-lt"/>
              </a:rPr>
              <a:t>Third level</a:t>
            </a:r>
          </a:p>
          <a:p>
            <a:pPr marL="752475" marR="0" lvl="3" indent="-173038" algn="l" defTabSz="914400" rtl="0" eaLnBrk="1" fontAlgn="base" latinLnBrk="0" hangingPunct="1">
              <a:lnSpc>
                <a:spcPct val="95000"/>
              </a:lnSpc>
              <a:spcBef>
                <a:spcPct val="20000"/>
              </a:spcBef>
              <a:spcAft>
                <a:spcPct val="0"/>
              </a:spcAft>
              <a:buClrTx/>
              <a:buSzTx/>
              <a:buFont typeface="Arial" charset="0"/>
              <a:buChar char="•"/>
              <a:tabLst/>
              <a:defRPr/>
            </a:pPr>
            <a:r>
              <a:rPr kumimoji="0" lang="en-US" sz="1600" b="0" i="0" u="none" strike="noStrike" kern="0" cap="none" spc="0" normalizeH="0" baseline="0" noProof="0" dirty="0">
                <a:ln>
                  <a:noFill/>
                </a:ln>
                <a:solidFill>
                  <a:srgbClr val="000000"/>
                </a:solidFill>
                <a:effectLst/>
                <a:uLnTx/>
                <a:uFillTx/>
                <a:latin typeface="+mn-lt"/>
              </a:rPr>
              <a:t>Fourth level</a:t>
            </a:r>
          </a:p>
          <a:p>
            <a:pPr marL="917575" marR="0" lvl="4" indent="-163513"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a:ln>
                  <a:noFill/>
                </a:ln>
                <a:solidFill>
                  <a:srgbClr val="000000"/>
                </a:solidFill>
                <a:effectLst/>
                <a:uLnTx/>
                <a:uFillTx/>
                <a:latin typeface="+mn-lt"/>
              </a:rPr>
              <a:t>Fifth level</a:t>
            </a:r>
          </a:p>
        </p:txBody>
      </p:sp>
      <p:sp>
        <p:nvSpPr>
          <p:cNvPr id="4" name="Content Placeholder 3"/>
          <p:cNvSpPr>
            <a:spLocks noGrp="1"/>
          </p:cNvSpPr>
          <p:nvPr>
            <p:ph sz="half" idx="2" hasCustomPrompt="1"/>
          </p:nvPr>
        </p:nvSpPr>
        <p:spPr>
          <a:xfrm>
            <a:off x="4840289" y="1346200"/>
            <a:ext cx="3998912" cy="4945063"/>
          </a:xfrm>
        </p:spPr>
        <p:txBody>
          <a:bodyPr/>
          <a:lstStyle>
            <a:lvl1pPr marL="233363" marR="0" indent="-233363" algn="l" defTabSz="914400" rtl="0" eaLnBrk="1" fontAlgn="base" latinLnBrk="0" hangingPunct="1">
              <a:lnSpc>
                <a:spcPct val="95000"/>
              </a:lnSpc>
              <a:spcBef>
                <a:spcPct val="75000"/>
              </a:spcBef>
              <a:spcAft>
                <a:spcPct val="0"/>
              </a:spcAft>
              <a:buClr>
                <a:srgbClr val="FCAF17"/>
              </a:buClr>
              <a:buSzPct val="110000"/>
              <a:buFont typeface="Wingdings" pitchFamily="2" charset="2"/>
              <a:buChar char="§"/>
              <a:tabLst/>
              <a:defRPr sz="2800"/>
            </a:lvl1pPr>
            <a:lvl2pPr marL="398463" marR="0" indent="-163513" algn="l" defTabSz="914400" rtl="0" eaLnBrk="1" fontAlgn="base" latinLnBrk="0" hangingPunct="1">
              <a:lnSpc>
                <a:spcPct val="95000"/>
              </a:lnSpc>
              <a:spcBef>
                <a:spcPct val="40000"/>
              </a:spcBef>
              <a:spcAft>
                <a:spcPct val="0"/>
              </a:spcAft>
              <a:buClr>
                <a:srgbClr val="917B69"/>
              </a:buClr>
              <a:buSzTx/>
              <a:buFont typeface="Arial" charset="0"/>
              <a:buChar char="•"/>
              <a:tabLst/>
              <a:defRPr sz="2400"/>
            </a:lvl2pPr>
            <a:lvl3pPr marL="577850" marR="0" indent="-177800" algn="l" defTabSz="914400" rtl="0" eaLnBrk="1" fontAlgn="base" latinLnBrk="0" hangingPunct="1">
              <a:lnSpc>
                <a:spcPct val="95000"/>
              </a:lnSpc>
              <a:spcBef>
                <a:spcPct val="30000"/>
              </a:spcBef>
              <a:spcAft>
                <a:spcPct val="0"/>
              </a:spcAft>
              <a:buClrTx/>
              <a:buSzTx/>
              <a:buFont typeface="Arial" charset="0"/>
              <a:buChar char="-"/>
              <a:tabLst/>
              <a:defRPr sz="2000"/>
            </a:lvl3pPr>
            <a:lvl4pPr marL="752475" marR="0" indent="-173038" algn="l" defTabSz="914400" rtl="0" eaLnBrk="1" fontAlgn="base" latinLnBrk="0" hangingPunct="1">
              <a:lnSpc>
                <a:spcPct val="95000"/>
              </a:lnSpc>
              <a:spcBef>
                <a:spcPct val="20000"/>
              </a:spcBef>
              <a:spcAft>
                <a:spcPct val="0"/>
              </a:spcAft>
              <a:buClrTx/>
              <a:buSzTx/>
              <a:buFont typeface="Arial" charset="0"/>
              <a:buChar char="•"/>
              <a:tabLst/>
              <a:defRPr sz="1800"/>
            </a:lvl4pPr>
            <a:lvl5pPr marL="917575" marR="0" indent="-163513" algn="l" defTabSz="914400" rtl="0" eaLnBrk="1" fontAlgn="base" latinLnBrk="0" hangingPunct="1">
              <a:lnSpc>
                <a:spcPct val="100000"/>
              </a:lnSpc>
              <a:spcBef>
                <a:spcPct val="20000"/>
              </a:spcBef>
              <a:spcAft>
                <a:spcPct val="0"/>
              </a:spcAft>
              <a:buClrTx/>
              <a:buSzTx/>
              <a:buFontTx/>
              <a:buChar char="»"/>
              <a:tabLst/>
              <a:defRPr sz="1800"/>
            </a:lvl5pPr>
            <a:lvl6pPr>
              <a:defRPr sz="1800"/>
            </a:lvl6pPr>
            <a:lvl7pPr>
              <a:defRPr sz="1800"/>
            </a:lvl7pPr>
            <a:lvl8pPr>
              <a:defRPr sz="1800"/>
            </a:lvl8pPr>
            <a:lvl9pPr>
              <a:defRPr sz="1800"/>
            </a:lvl9pPr>
          </a:lstStyle>
          <a:p>
            <a:pPr marL="233363" marR="0" lvl="0" indent="-233363" algn="l" defTabSz="914400" rtl="0" eaLnBrk="1" fontAlgn="base" latinLnBrk="0" hangingPunct="1">
              <a:lnSpc>
                <a:spcPct val="95000"/>
              </a:lnSpc>
              <a:spcBef>
                <a:spcPct val="75000"/>
              </a:spcBef>
              <a:spcAft>
                <a:spcPct val="0"/>
              </a:spcAft>
              <a:buClr>
                <a:srgbClr val="FCAF17"/>
              </a:buClr>
              <a:buSzPct val="110000"/>
              <a:buFont typeface="Wingdings" pitchFamily="2" charset="2"/>
              <a:buChar char="§"/>
              <a:tabLst/>
              <a:defRPr/>
            </a:pPr>
            <a:r>
              <a:rPr kumimoji="0" lang="en-US" sz="2400" b="0" i="0" u="none" strike="noStrike" kern="0" cap="none" spc="0" normalizeH="0" baseline="0" noProof="0" dirty="0">
                <a:ln>
                  <a:noFill/>
                </a:ln>
                <a:solidFill>
                  <a:srgbClr val="000000"/>
                </a:solidFill>
                <a:effectLst/>
                <a:uLnTx/>
                <a:uFillTx/>
                <a:latin typeface="+mn-lt"/>
                <a:ea typeface="+mn-ea"/>
                <a:cs typeface="+mn-cs"/>
              </a:rPr>
              <a:t>Click to edit Master text styles</a:t>
            </a:r>
          </a:p>
          <a:p>
            <a:pPr marL="398463" marR="0" lvl="1" indent="-163513" algn="l" defTabSz="914400" rtl="0" eaLnBrk="1" fontAlgn="base" latinLnBrk="0" hangingPunct="1">
              <a:lnSpc>
                <a:spcPct val="95000"/>
              </a:lnSpc>
              <a:spcBef>
                <a:spcPct val="40000"/>
              </a:spcBef>
              <a:spcAft>
                <a:spcPct val="0"/>
              </a:spcAft>
              <a:buClr>
                <a:srgbClr val="917B69"/>
              </a:buClr>
              <a:buSzTx/>
              <a:buFont typeface="Arial" charset="0"/>
              <a:buChar char="•"/>
              <a:tabLst/>
              <a:defRPr/>
            </a:pPr>
            <a:r>
              <a:rPr kumimoji="0" lang="en-US" sz="2000" b="0" i="0" u="none" strike="noStrike" kern="0" cap="none" spc="0" normalizeH="0" baseline="0" noProof="0" dirty="0">
                <a:ln>
                  <a:noFill/>
                </a:ln>
                <a:solidFill>
                  <a:srgbClr val="000000"/>
                </a:solidFill>
                <a:effectLst/>
                <a:uLnTx/>
                <a:uFillTx/>
                <a:latin typeface="+mn-lt"/>
              </a:rPr>
              <a:t>Second level</a:t>
            </a:r>
          </a:p>
          <a:p>
            <a:pPr marL="577850" marR="0" lvl="2" indent="-177800" algn="l" defTabSz="914400" rtl="0" eaLnBrk="1" fontAlgn="base" latinLnBrk="0" hangingPunct="1">
              <a:lnSpc>
                <a:spcPct val="95000"/>
              </a:lnSpc>
              <a:spcBef>
                <a:spcPct val="30000"/>
              </a:spcBef>
              <a:spcAft>
                <a:spcPct val="0"/>
              </a:spcAft>
              <a:buClrTx/>
              <a:buSzTx/>
              <a:buFont typeface="Arial" charset="0"/>
              <a:buChar char="-"/>
              <a:tabLst/>
              <a:defRPr/>
            </a:pPr>
            <a:r>
              <a:rPr kumimoji="0" lang="en-US" sz="1800" b="0" i="0" u="none" strike="noStrike" kern="0" cap="none" spc="0" normalizeH="0" baseline="0" noProof="0" dirty="0">
                <a:ln>
                  <a:noFill/>
                </a:ln>
                <a:solidFill>
                  <a:srgbClr val="000000"/>
                </a:solidFill>
                <a:effectLst/>
                <a:uLnTx/>
                <a:uFillTx/>
                <a:latin typeface="+mn-lt"/>
              </a:rPr>
              <a:t>Third level</a:t>
            </a:r>
          </a:p>
          <a:p>
            <a:pPr marL="752475" marR="0" lvl="3" indent="-173038" algn="l" defTabSz="914400" rtl="0" eaLnBrk="1" fontAlgn="base" latinLnBrk="0" hangingPunct="1">
              <a:lnSpc>
                <a:spcPct val="95000"/>
              </a:lnSpc>
              <a:spcBef>
                <a:spcPct val="20000"/>
              </a:spcBef>
              <a:spcAft>
                <a:spcPct val="0"/>
              </a:spcAft>
              <a:buClrTx/>
              <a:buSzTx/>
              <a:buFont typeface="Arial" charset="0"/>
              <a:buChar char="•"/>
              <a:tabLst/>
              <a:defRPr/>
            </a:pPr>
            <a:r>
              <a:rPr kumimoji="0" lang="en-US" sz="1600" b="0" i="0" u="none" strike="noStrike" kern="0" cap="none" spc="0" normalizeH="0" baseline="0" noProof="0" dirty="0">
                <a:ln>
                  <a:noFill/>
                </a:ln>
                <a:solidFill>
                  <a:srgbClr val="000000"/>
                </a:solidFill>
                <a:effectLst/>
                <a:uLnTx/>
                <a:uFillTx/>
                <a:latin typeface="+mn-lt"/>
              </a:rPr>
              <a:t>Fourth level</a:t>
            </a:r>
          </a:p>
          <a:p>
            <a:pPr marL="917575" marR="0" lvl="4" indent="-163513"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a:ln>
                  <a:noFill/>
                </a:ln>
                <a:solidFill>
                  <a:srgbClr val="000000"/>
                </a:solidFill>
                <a:effectLst/>
                <a:uLnTx/>
                <a:uFillTx/>
                <a:latin typeface="+mn-lt"/>
              </a:rPr>
              <a:t>Fifth level</a:t>
            </a:r>
          </a:p>
        </p:txBody>
      </p:sp>
      <p:sp>
        <p:nvSpPr>
          <p:cNvPr id="9" name="Footer Placeholder 4"/>
          <p:cNvSpPr>
            <a:spLocks noGrp="1"/>
          </p:cNvSpPr>
          <p:nvPr>
            <p:ph type="ftr" sz="quarter" idx="3"/>
          </p:nvPr>
        </p:nvSpPr>
        <p:spPr>
          <a:xfrm>
            <a:off x="687248" y="6403150"/>
            <a:ext cx="6477000" cy="250825"/>
          </a:xfrm>
          <a:prstGeom prst="rect">
            <a:avLst/>
          </a:prstGeom>
        </p:spPr>
        <p:txBody>
          <a:bodyPr/>
          <a:lstStyle>
            <a:lvl1pPr>
              <a:defRPr sz="900"/>
            </a:lvl1pPr>
          </a:lstStyle>
          <a:p>
            <a:r>
              <a:rPr lang="en-US" noProof="0"/>
              <a:t>Business Use Only</a:t>
            </a:r>
            <a:endParaRPr lang="en-US" noProof="0" dirty="0"/>
          </a:p>
        </p:txBody>
      </p:sp>
      <p:sp>
        <p:nvSpPr>
          <p:cNvPr id="12" name="Slide Number Placeholder 5"/>
          <p:cNvSpPr>
            <a:spLocks noGrp="1"/>
          </p:cNvSpPr>
          <p:nvPr>
            <p:ph type="sldNum" sz="quarter" idx="4"/>
          </p:nvPr>
        </p:nvSpPr>
        <p:spPr>
          <a:xfrm>
            <a:off x="538116" y="6403150"/>
            <a:ext cx="400035" cy="247031"/>
          </a:xfrm>
          <a:prstGeom prst="rect">
            <a:avLst/>
          </a:prstGeom>
        </p:spPr>
        <p:txBody>
          <a:bodyPr/>
          <a:lstStyle>
            <a:lvl1pPr>
              <a:defRPr sz="900"/>
            </a:lvl1pPr>
          </a:lstStyle>
          <a:p>
            <a:fld id="{E66AA3EA-0569-43EF-BBA3-83FDB109D582}" type="slidenum">
              <a:rPr lang="en-US" noProof="0" smtClean="0"/>
              <a:pPr/>
              <a:t>‹#›</a:t>
            </a:fld>
            <a:endParaRPr lang="en-US" noProof="0" dirty="0"/>
          </a:p>
        </p:txBody>
      </p:sp>
      <p:sp>
        <p:nvSpPr>
          <p:cNvPr id="11" name="Textplatzhalter 9" descr="Subtitle" title="Subtitle"/>
          <p:cNvSpPr>
            <a:spLocks noGrp="1"/>
          </p:cNvSpPr>
          <p:nvPr>
            <p:ph type="body" sz="quarter" idx="10" hasCustomPrompt="1"/>
          </p:nvPr>
        </p:nvSpPr>
        <p:spPr>
          <a:xfrm>
            <a:off x="540000" y="738554"/>
            <a:ext cx="8311392" cy="367571"/>
          </a:xfrm>
        </p:spPr>
        <p:txBody>
          <a:bodyPr anchor="b" anchorCtr="0">
            <a:noAutofit/>
          </a:bodyPr>
          <a:lstStyle>
            <a:lvl1pPr marL="0" indent="0">
              <a:lnSpc>
                <a:spcPct val="95000"/>
              </a:lnSpc>
              <a:buNone/>
              <a:defRPr sz="2000" b="0" i="1">
                <a:solidFill>
                  <a:schemeClr val="tx1"/>
                </a:solidFill>
              </a:defRPr>
            </a:lvl1pPr>
          </a:lstStyle>
          <a:p>
            <a:pPr lvl="0"/>
            <a:r>
              <a:rPr lang="en-US" noProof="0" dirty="0"/>
              <a:t>Subtitle</a:t>
            </a:r>
          </a:p>
        </p:txBody>
      </p:sp>
      <p:sp>
        <p:nvSpPr>
          <p:cNvPr id="13" name="Title 1"/>
          <p:cNvSpPr>
            <a:spLocks noGrp="1"/>
          </p:cNvSpPr>
          <p:nvPr>
            <p:ph type="title" hasCustomPrompt="1"/>
          </p:nvPr>
        </p:nvSpPr>
        <p:spPr>
          <a:xfrm>
            <a:off x="539750" y="305999"/>
            <a:ext cx="8318530" cy="802800"/>
          </a:xfrm>
          <a:prstGeom prst="rect">
            <a:avLst/>
          </a:prstGeom>
        </p:spPr>
        <p:txBody>
          <a:bodyPr tIns="126000" anchor="t" anchorCtr="0"/>
          <a:lstStyle>
            <a:lvl1pPr>
              <a:lnSpc>
                <a:spcPct val="75000"/>
              </a:lnSpc>
              <a:defRPr>
                <a:solidFill>
                  <a:schemeClr val="accent4"/>
                </a:solidFill>
              </a:defRPr>
            </a:lvl1pPr>
          </a:lstStyle>
          <a:p>
            <a:r>
              <a:rPr lang="en-US" noProof="0" dirty="0"/>
              <a:t>Title</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687248" y="6403150"/>
            <a:ext cx="6477000" cy="250825"/>
          </a:xfrm>
          <a:prstGeom prst="rect">
            <a:avLst/>
          </a:prstGeom>
        </p:spPr>
        <p:txBody>
          <a:bodyPr/>
          <a:lstStyle>
            <a:lvl1pPr>
              <a:defRPr sz="900"/>
            </a:lvl1pPr>
          </a:lstStyle>
          <a:p>
            <a:r>
              <a:rPr lang="en-US" noProof="0"/>
              <a:t>Business Use Only</a:t>
            </a:r>
            <a:endParaRPr lang="en-US" noProof="0" dirty="0"/>
          </a:p>
        </p:txBody>
      </p:sp>
      <p:sp>
        <p:nvSpPr>
          <p:cNvPr id="8" name="Slide Number Placeholder 5"/>
          <p:cNvSpPr>
            <a:spLocks noGrp="1"/>
          </p:cNvSpPr>
          <p:nvPr>
            <p:ph type="sldNum" sz="quarter" idx="4"/>
          </p:nvPr>
        </p:nvSpPr>
        <p:spPr>
          <a:xfrm>
            <a:off x="538116" y="6403150"/>
            <a:ext cx="400035" cy="247031"/>
          </a:xfrm>
          <a:prstGeom prst="rect">
            <a:avLst/>
          </a:prstGeom>
        </p:spPr>
        <p:txBody>
          <a:bodyPr/>
          <a:lstStyle>
            <a:lvl1pPr>
              <a:defRPr sz="900"/>
            </a:lvl1pPr>
          </a:lstStyle>
          <a:p>
            <a:fld id="{E66AA3EA-0569-43EF-BBA3-83FDB109D582}" type="slidenum">
              <a:rPr lang="en-US" noProof="0" smtClean="0"/>
              <a:pPr/>
              <a:t>‹#›</a:t>
            </a:fld>
            <a:endParaRPr lang="en-US" noProof="0" dirty="0"/>
          </a:p>
        </p:txBody>
      </p:sp>
      <p:sp>
        <p:nvSpPr>
          <p:cNvPr id="10" name="Textplatzhalter 9" descr="Subtitle" title="Subtitle"/>
          <p:cNvSpPr>
            <a:spLocks noGrp="1"/>
          </p:cNvSpPr>
          <p:nvPr>
            <p:ph type="body" sz="quarter" idx="10" hasCustomPrompt="1"/>
          </p:nvPr>
        </p:nvSpPr>
        <p:spPr>
          <a:xfrm>
            <a:off x="540000" y="738554"/>
            <a:ext cx="8311392" cy="367571"/>
          </a:xfrm>
        </p:spPr>
        <p:txBody>
          <a:bodyPr anchor="b" anchorCtr="0">
            <a:noAutofit/>
          </a:bodyPr>
          <a:lstStyle>
            <a:lvl1pPr marL="0" indent="0">
              <a:lnSpc>
                <a:spcPct val="95000"/>
              </a:lnSpc>
              <a:buNone/>
              <a:defRPr sz="2000" b="0" i="1">
                <a:solidFill>
                  <a:schemeClr val="tx1"/>
                </a:solidFill>
              </a:defRPr>
            </a:lvl1pPr>
          </a:lstStyle>
          <a:p>
            <a:pPr lvl="0"/>
            <a:r>
              <a:rPr lang="en-US" noProof="0" dirty="0"/>
              <a:t>Subtitle</a:t>
            </a:r>
          </a:p>
        </p:txBody>
      </p:sp>
      <p:sp>
        <p:nvSpPr>
          <p:cNvPr id="11" name="Title 1"/>
          <p:cNvSpPr>
            <a:spLocks noGrp="1"/>
          </p:cNvSpPr>
          <p:nvPr>
            <p:ph type="title" hasCustomPrompt="1"/>
          </p:nvPr>
        </p:nvSpPr>
        <p:spPr>
          <a:xfrm>
            <a:off x="539750" y="305999"/>
            <a:ext cx="8318530" cy="802800"/>
          </a:xfrm>
          <a:prstGeom prst="rect">
            <a:avLst/>
          </a:prstGeom>
        </p:spPr>
        <p:txBody>
          <a:bodyPr tIns="126000" anchor="t" anchorCtr="0"/>
          <a:lstStyle>
            <a:lvl1pPr>
              <a:lnSpc>
                <a:spcPct val="75000"/>
              </a:lnSpc>
              <a:defRPr>
                <a:solidFill>
                  <a:schemeClr val="accent4"/>
                </a:solidFill>
              </a:defRPr>
            </a:lvl1pPr>
          </a:lstStyle>
          <a:p>
            <a:r>
              <a:rPr lang="en-US" noProof="0" dirty="0"/>
              <a:t>Title</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1742EC-915E-4830-80A5-173AF35AE1BA}" type="datetimeFigureOut">
              <a:rPr lang="en-US" smtClean="0"/>
              <a:t>11/28/2019</a:t>
            </a:fld>
            <a:endParaRPr lang="en-US"/>
          </a:p>
        </p:txBody>
      </p:sp>
      <p:sp>
        <p:nvSpPr>
          <p:cNvPr id="5" name="Footer Placeholder 4"/>
          <p:cNvSpPr>
            <a:spLocks noGrp="1"/>
          </p:cNvSpPr>
          <p:nvPr>
            <p:ph type="ftr" sz="quarter" idx="11"/>
          </p:nvPr>
        </p:nvSpPr>
        <p:spPr/>
        <p:txBody>
          <a:bodyPr/>
          <a:lstStyle/>
          <a:p>
            <a:r>
              <a:rPr lang="en-US" noProof="0"/>
              <a:t>Business Use Only</a:t>
            </a:r>
            <a:endParaRPr lang="en-US" noProof="0" dirty="0"/>
          </a:p>
        </p:txBody>
      </p:sp>
      <p:sp>
        <p:nvSpPr>
          <p:cNvPr id="6" name="Slide Number Placeholder 5"/>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233490202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1742EC-915E-4830-80A5-173AF35AE1BA}" type="datetimeFigureOut">
              <a:rPr lang="en-US" smtClean="0"/>
              <a:t>11/28/2019</a:t>
            </a:fld>
            <a:endParaRPr lang="en-US"/>
          </a:p>
        </p:txBody>
      </p:sp>
      <p:sp>
        <p:nvSpPr>
          <p:cNvPr id="5" name="Footer Placeholder 4"/>
          <p:cNvSpPr>
            <a:spLocks noGrp="1"/>
          </p:cNvSpPr>
          <p:nvPr>
            <p:ph type="ftr" sz="quarter" idx="11"/>
          </p:nvPr>
        </p:nvSpPr>
        <p:spPr/>
        <p:txBody>
          <a:bodyPr/>
          <a:lstStyle/>
          <a:p>
            <a:r>
              <a:rPr lang="en-US" noProof="0"/>
              <a:t>Business Use Only</a:t>
            </a:r>
            <a:endParaRPr lang="en-US" noProof="0" dirty="0"/>
          </a:p>
        </p:txBody>
      </p:sp>
      <p:sp>
        <p:nvSpPr>
          <p:cNvPr id="6" name="Slide Number Placeholder 5"/>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85646134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1742EC-915E-4830-80A5-173AF35AE1BA}" type="datetimeFigureOut">
              <a:rPr lang="en-US" smtClean="0"/>
              <a:t>11/28/2019</a:t>
            </a:fld>
            <a:endParaRPr lang="en-US"/>
          </a:p>
        </p:txBody>
      </p:sp>
      <p:sp>
        <p:nvSpPr>
          <p:cNvPr id="6" name="Footer Placeholder 5"/>
          <p:cNvSpPr>
            <a:spLocks noGrp="1"/>
          </p:cNvSpPr>
          <p:nvPr>
            <p:ph type="ftr" sz="quarter" idx="11"/>
          </p:nvPr>
        </p:nvSpPr>
        <p:spPr/>
        <p:txBody>
          <a:bodyPr/>
          <a:lstStyle/>
          <a:p>
            <a:r>
              <a:rPr lang="en-US" noProof="0"/>
              <a:t>Business Use Only</a:t>
            </a:r>
            <a:endParaRPr lang="en-US" noProof="0" dirty="0"/>
          </a:p>
        </p:txBody>
      </p:sp>
      <p:sp>
        <p:nvSpPr>
          <p:cNvPr id="7" name="Slide Number Placeholder 6"/>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46367168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1742EC-915E-4830-80A5-173AF35AE1BA}" type="datetimeFigureOut">
              <a:rPr lang="en-US" smtClean="0"/>
              <a:t>11/28/2019</a:t>
            </a:fld>
            <a:endParaRPr lang="en-US"/>
          </a:p>
        </p:txBody>
      </p:sp>
      <p:sp>
        <p:nvSpPr>
          <p:cNvPr id="8" name="Footer Placeholder 7"/>
          <p:cNvSpPr>
            <a:spLocks noGrp="1"/>
          </p:cNvSpPr>
          <p:nvPr>
            <p:ph type="ftr" sz="quarter" idx="11"/>
          </p:nvPr>
        </p:nvSpPr>
        <p:spPr/>
        <p:txBody>
          <a:bodyPr/>
          <a:lstStyle/>
          <a:p>
            <a:r>
              <a:rPr lang="en-US" noProof="0"/>
              <a:t>Business Use Only</a:t>
            </a:r>
            <a:endParaRPr lang="en-US" noProof="0" dirty="0"/>
          </a:p>
        </p:txBody>
      </p:sp>
      <p:sp>
        <p:nvSpPr>
          <p:cNvPr id="9" name="Slide Number Placeholder 8"/>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353949339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1742EC-915E-4830-80A5-173AF35AE1BA}" type="datetimeFigureOut">
              <a:rPr lang="en-US" smtClean="0"/>
              <a:t>11/28/2019</a:t>
            </a:fld>
            <a:endParaRPr lang="en-US"/>
          </a:p>
        </p:txBody>
      </p:sp>
      <p:sp>
        <p:nvSpPr>
          <p:cNvPr id="4" name="Footer Placeholder 3"/>
          <p:cNvSpPr>
            <a:spLocks noGrp="1"/>
          </p:cNvSpPr>
          <p:nvPr>
            <p:ph type="ftr" sz="quarter" idx="11"/>
          </p:nvPr>
        </p:nvSpPr>
        <p:spPr/>
        <p:txBody>
          <a:bodyPr/>
          <a:lstStyle/>
          <a:p>
            <a:r>
              <a:rPr lang="en-US" noProof="0"/>
              <a:t>Business Use Only</a:t>
            </a:r>
            <a:endParaRPr lang="en-US" noProof="0" dirty="0"/>
          </a:p>
        </p:txBody>
      </p:sp>
      <p:sp>
        <p:nvSpPr>
          <p:cNvPr id="5" name="Slide Number Placeholder 4"/>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331725420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742EC-915E-4830-80A5-173AF35AE1BA}" type="datetimeFigureOut">
              <a:rPr lang="en-US" smtClean="0"/>
              <a:t>11/28/2019</a:t>
            </a:fld>
            <a:endParaRPr lang="en-US"/>
          </a:p>
        </p:txBody>
      </p:sp>
      <p:sp>
        <p:nvSpPr>
          <p:cNvPr id="3" name="Footer Placeholder 2"/>
          <p:cNvSpPr>
            <a:spLocks noGrp="1"/>
          </p:cNvSpPr>
          <p:nvPr>
            <p:ph type="ftr" sz="quarter" idx="11"/>
          </p:nvPr>
        </p:nvSpPr>
        <p:spPr/>
        <p:txBody>
          <a:bodyPr/>
          <a:lstStyle/>
          <a:p>
            <a:r>
              <a:rPr lang="en-US" noProof="0"/>
              <a:t>Business Use Only</a:t>
            </a:r>
            <a:endParaRPr lang="en-US" noProof="0" dirty="0"/>
          </a:p>
        </p:txBody>
      </p:sp>
      <p:sp>
        <p:nvSpPr>
          <p:cNvPr id="4" name="Slide Number Placeholder 3"/>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213418134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21742EC-915E-4830-80A5-173AF35AE1BA}" type="datetimeFigureOut">
              <a:rPr lang="en-US" smtClean="0"/>
              <a:t>11/28/2019</a:t>
            </a:fld>
            <a:endParaRPr lang="en-US"/>
          </a:p>
        </p:txBody>
      </p:sp>
      <p:sp>
        <p:nvSpPr>
          <p:cNvPr id="6" name="Footer Placeholder 5"/>
          <p:cNvSpPr>
            <a:spLocks noGrp="1"/>
          </p:cNvSpPr>
          <p:nvPr>
            <p:ph type="ftr" sz="quarter" idx="11"/>
          </p:nvPr>
        </p:nvSpPr>
        <p:spPr/>
        <p:txBody>
          <a:bodyPr/>
          <a:lstStyle/>
          <a:p>
            <a:r>
              <a:rPr lang="en-US" noProof="0"/>
              <a:t>Business Use Only</a:t>
            </a:r>
            <a:endParaRPr lang="en-US" noProof="0" dirty="0"/>
          </a:p>
        </p:txBody>
      </p:sp>
      <p:sp>
        <p:nvSpPr>
          <p:cNvPr id="7" name="Slide Number Placeholder 6"/>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82348991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21742EC-915E-4830-80A5-173AF35AE1BA}" type="datetimeFigureOut">
              <a:rPr lang="en-US" smtClean="0"/>
              <a:t>11/28/2019</a:t>
            </a:fld>
            <a:endParaRPr lang="en-US"/>
          </a:p>
        </p:txBody>
      </p:sp>
      <p:sp>
        <p:nvSpPr>
          <p:cNvPr id="6" name="Footer Placeholder 5"/>
          <p:cNvSpPr>
            <a:spLocks noGrp="1"/>
          </p:cNvSpPr>
          <p:nvPr>
            <p:ph type="ftr" sz="quarter" idx="11"/>
          </p:nvPr>
        </p:nvSpPr>
        <p:spPr/>
        <p:txBody>
          <a:bodyPr/>
          <a:lstStyle/>
          <a:p>
            <a:r>
              <a:rPr lang="en-US" noProof="0"/>
              <a:t>Business Use Only</a:t>
            </a:r>
            <a:endParaRPr lang="en-US" noProof="0" dirty="0"/>
          </a:p>
        </p:txBody>
      </p:sp>
      <p:sp>
        <p:nvSpPr>
          <p:cNvPr id="7" name="Slide Number Placeholder 6"/>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25691470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21742EC-915E-4830-80A5-173AF35AE1BA}" type="datetimeFigureOut">
              <a:rPr lang="en-US" smtClean="0"/>
              <a:t>11/28/2019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a:t>Business Use Only</a:t>
            </a:r>
            <a:endParaRPr lang="en-US" noProof="0"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176172691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1" r:id="rId12"/>
    <p:sldLayoutId id="2147483879" r:id="rId13"/>
    <p:sldLayoutId id="2147483881" r:id="rId14"/>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2.png"/><Relationship Id="rId7"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54.jpe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image" Target="../media/image66.pn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35704D8-D54B-4CFB-94B4-08841697184B}"/>
              </a:ext>
            </a:extLst>
          </p:cNvPr>
          <p:cNvPicPr>
            <a:picLocks noChangeAspect="1"/>
          </p:cNvPicPr>
          <p:nvPr/>
        </p:nvPicPr>
        <p:blipFill rotWithShape="1">
          <a:blip r:embed="rId2">
            <a:extLst>
              <a:ext uri="{28A0092B-C50C-407E-A947-70E740481C1C}">
                <a14:useLocalDpi xmlns:a14="http://schemas.microsoft.com/office/drawing/2010/main" val="0"/>
              </a:ext>
            </a:extLst>
          </a:blip>
          <a:srcRect l="18861" r="11139"/>
          <a:stretch/>
        </p:blipFill>
        <p:spPr>
          <a:xfrm>
            <a:off x="20" y="10"/>
            <a:ext cx="9143980" cy="6857990"/>
          </a:xfrm>
          <a:prstGeom prst="rect">
            <a:avLst/>
          </a:prstGeom>
        </p:spPr>
      </p:pic>
      <p:sp>
        <p:nvSpPr>
          <p:cNvPr id="13" name="Rectangle 1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DB8038-45BF-46A3-8E63-BE8019E07FD0}"/>
              </a:ext>
            </a:extLst>
          </p:cNvPr>
          <p:cNvSpPr txBox="1">
            <a:spLocks/>
          </p:cNvSpPr>
          <p:nvPr/>
        </p:nvSpPr>
        <p:spPr>
          <a:xfrm>
            <a:off x="392906" y="5317240"/>
            <a:ext cx="8408194" cy="744836"/>
          </a:xfrm>
          <a:prstGeom prst="rect">
            <a:avLst/>
          </a:prstGeom>
        </p:spPr>
        <p:txBody>
          <a:bodyPr vert="horz" lIns="91440" tIns="45720" rIns="91440" bIns="45720" rtlCol="0" anchor="ctr" anchorCtr="0">
            <a:normAutofit fontScale="92500" lnSpcReduction="10000"/>
          </a:bodyPr>
          <a:lstStyle>
            <a:lvl1pPr algn="l" defTabSz="685800" rtl="0" eaLnBrk="1" latinLnBrk="0" hangingPunct="1">
              <a:lnSpc>
                <a:spcPct val="75000"/>
              </a:lnSpc>
              <a:spcBef>
                <a:spcPct val="0"/>
              </a:spcBef>
              <a:buNone/>
              <a:defRPr sz="3300" kern="1200">
                <a:solidFill>
                  <a:schemeClr val="accent4"/>
                </a:solidFill>
                <a:latin typeface="+mj-lt"/>
                <a:ea typeface="+mj-ea"/>
                <a:cs typeface="+mj-cs"/>
              </a:defRPr>
            </a:lvl1pPr>
          </a:lstStyle>
          <a:p>
            <a:pPr algn="ctr" defTabSz="914400" fontAlgn="auto">
              <a:lnSpc>
                <a:spcPct val="90000"/>
              </a:lnSpc>
              <a:spcAft>
                <a:spcPts val="600"/>
              </a:spcAft>
            </a:pPr>
            <a:r>
              <a:rPr lang="en-US" sz="3200" b="1" dirty="0">
                <a:solidFill>
                  <a:srgbClr val="EC9A1E"/>
                </a:solidFill>
              </a:rPr>
              <a:t>Ashish Tele</a:t>
            </a:r>
            <a:br>
              <a:rPr lang="en-US" sz="2200" dirty="0">
                <a:solidFill>
                  <a:schemeClr val="tx1">
                    <a:lumMod val="85000"/>
                    <a:lumOff val="15000"/>
                  </a:schemeClr>
                </a:solidFill>
              </a:rPr>
            </a:br>
            <a:r>
              <a:rPr lang="en-US" sz="2200" dirty="0">
                <a:solidFill>
                  <a:schemeClr val="tx1">
                    <a:lumMod val="85000"/>
                    <a:lumOff val="15000"/>
                  </a:schemeClr>
                </a:solidFill>
              </a:rPr>
              <a:t>Data Scientist, Advanced Analytics</a:t>
            </a:r>
          </a:p>
        </p:txBody>
      </p:sp>
      <p:cxnSp>
        <p:nvCxnSpPr>
          <p:cNvPr id="15" name="Straight Connector 1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CE5A092-24FB-4D24-B83A-A6EBE5BB843F}"/>
              </a:ext>
            </a:extLst>
          </p:cNvPr>
          <p:cNvSpPr>
            <a:spLocks noGrp="1"/>
          </p:cNvSpPr>
          <p:nvPr>
            <p:ph type="sldNum" sz="quarter" idx="4"/>
          </p:nvPr>
        </p:nvSpPr>
        <p:spPr>
          <a:xfrm>
            <a:off x="6457950" y="6356350"/>
            <a:ext cx="2057400" cy="365125"/>
          </a:xfrm>
        </p:spPr>
        <p:txBody>
          <a:bodyPr vert="horz" lIns="91440" tIns="45720" rIns="91440" bIns="45720" rtlCol="0" anchor="ctr">
            <a:normAutofit/>
          </a:bodyPr>
          <a:lstStyle/>
          <a:p>
            <a:pPr defTabSz="457200">
              <a:spcAft>
                <a:spcPts val="600"/>
              </a:spcAft>
            </a:pPr>
            <a:fld id="{E66AA3EA-0569-43EF-BBA3-83FDB109D582}" type="slidenum">
              <a:rPr lang="en-US" sz="1200" noProof="0">
                <a:solidFill>
                  <a:srgbClr val="FFFFFF"/>
                </a:solidFill>
                <a:latin typeface="+mn-lt"/>
              </a:rPr>
              <a:pPr defTabSz="457200">
                <a:spcAft>
                  <a:spcPts val="600"/>
                </a:spcAft>
              </a:pPr>
              <a:t>1</a:t>
            </a:fld>
            <a:endParaRPr lang="en-US" sz="1200" noProof="0">
              <a:solidFill>
                <a:srgbClr val="FFFFFF"/>
              </a:solidFill>
              <a:latin typeface="+mn-lt"/>
            </a:endParaRPr>
          </a:p>
        </p:txBody>
      </p:sp>
    </p:spTree>
    <p:extLst>
      <p:ext uri="{BB962C8B-B14F-4D97-AF65-F5344CB8AC3E}">
        <p14:creationId xmlns:p14="http://schemas.microsoft.com/office/powerpoint/2010/main" val="392684728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Gauges</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10</a:t>
            </a:fld>
            <a:endParaRPr lang="en-US" noProof="0" dirty="0"/>
          </a:p>
        </p:txBody>
      </p:sp>
      <p:pic>
        <p:nvPicPr>
          <p:cNvPr id="7" name="Picture 6"/>
          <p:cNvPicPr>
            <a:picLocks noChangeAspect="1"/>
          </p:cNvPicPr>
          <p:nvPr/>
        </p:nvPicPr>
        <p:blipFill>
          <a:blip r:embed="rId3"/>
          <a:stretch>
            <a:fillRect/>
          </a:stretch>
        </p:blipFill>
        <p:spPr>
          <a:xfrm>
            <a:off x="2938409" y="1623317"/>
            <a:ext cx="5562904" cy="4363681"/>
          </a:xfrm>
          <a:prstGeom prst="rect">
            <a:avLst/>
          </a:prstGeom>
        </p:spPr>
      </p:pic>
      <p:pic>
        <p:nvPicPr>
          <p:cNvPr id="8" name="Picture 7"/>
          <p:cNvPicPr>
            <a:picLocks noChangeAspect="1"/>
          </p:cNvPicPr>
          <p:nvPr/>
        </p:nvPicPr>
        <p:blipFill>
          <a:blip r:embed="rId4"/>
          <a:stretch>
            <a:fillRect/>
          </a:stretch>
        </p:blipFill>
        <p:spPr>
          <a:xfrm>
            <a:off x="687247" y="3832261"/>
            <a:ext cx="2168969" cy="1948868"/>
          </a:xfrm>
          <a:prstGeom prst="rect">
            <a:avLst/>
          </a:prstGeom>
        </p:spPr>
      </p:pic>
      <p:pic>
        <p:nvPicPr>
          <p:cNvPr id="9" name="Picture 8"/>
          <p:cNvPicPr>
            <a:picLocks noChangeAspect="1"/>
          </p:cNvPicPr>
          <p:nvPr/>
        </p:nvPicPr>
        <p:blipFill>
          <a:blip r:embed="rId5"/>
          <a:stretch>
            <a:fillRect/>
          </a:stretch>
        </p:blipFill>
        <p:spPr>
          <a:xfrm>
            <a:off x="1026369" y="1524951"/>
            <a:ext cx="1490724" cy="1708289"/>
          </a:xfrm>
          <a:prstGeom prst="rect">
            <a:avLst/>
          </a:prstGeom>
        </p:spPr>
      </p:pic>
    </p:spTree>
    <p:extLst>
      <p:ext uri="{BB962C8B-B14F-4D97-AF65-F5344CB8AC3E}">
        <p14:creationId xmlns:p14="http://schemas.microsoft.com/office/powerpoint/2010/main" val="27451018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Choose Wisely</a:t>
            </a:r>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11</a:t>
            </a:fld>
            <a:endParaRPr lang="en-US" noProof="0" dirty="0"/>
          </a:p>
        </p:txBody>
      </p:sp>
      <p:pic>
        <p:nvPicPr>
          <p:cNvPr id="5" name="Picture 4"/>
          <p:cNvPicPr>
            <a:picLocks noChangeAspect="1"/>
          </p:cNvPicPr>
          <p:nvPr/>
        </p:nvPicPr>
        <p:blipFill>
          <a:blip r:embed="rId3"/>
          <a:stretch>
            <a:fillRect/>
          </a:stretch>
        </p:blipFill>
        <p:spPr>
          <a:xfrm>
            <a:off x="1513564" y="1521966"/>
            <a:ext cx="5864661" cy="4334303"/>
          </a:xfrm>
          <a:prstGeom prst="rect">
            <a:avLst/>
          </a:prstGeom>
        </p:spPr>
      </p:pic>
    </p:spTree>
    <p:extLst>
      <p:ext uri="{BB962C8B-B14F-4D97-AF65-F5344CB8AC3E}">
        <p14:creationId xmlns:p14="http://schemas.microsoft.com/office/powerpoint/2010/main" val="307276726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Which graph is right for you?</a:t>
            </a:r>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12</a:t>
            </a:fld>
            <a:endParaRPr lang="en-US" noProof="0" dirty="0"/>
          </a:p>
        </p:txBody>
      </p:sp>
      <p:sp>
        <p:nvSpPr>
          <p:cNvPr id="5" name="TextBox 4"/>
          <p:cNvSpPr txBox="1"/>
          <p:nvPr/>
        </p:nvSpPr>
        <p:spPr>
          <a:xfrm>
            <a:off x="938151" y="1592163"/>
            <a:ext cx="2917860" cy="4093428"/>
          </a:xfrm>
          <a:prstGeom prst="rect">
            <a:avLst/>
          </a:prstGeom>
          <a:noFill/>
        </p:spPr>
        <p:txBody>
          <a:bodyPr wrap="square" rtlCol="0">
            <a:spAutoFit/>
          </a:bodyPr>
          <a:lstStyle/>
          <a:p>
            <a:r>
              <a:rPr lang="en-US" sz="2000" dirty="0">
                <a:solidFill>
                  <a:schemeClr val="accent2">
                    <a:lumMod val="75000"/>
                  </a:schemeClr>
                </a:solidFill>
              </a:rPr>
              <a:t>Type of Visualizations</a:t>
            </a:r>
            <a:r>
              <a:rPr lang="en-US" sz="2000" dirty="0"/>
              <a:t>:</a:t>
            </a:r>
          </a:p>
          <a:p>
            <a:endParaRPr lang="en-US" sz="2000" dirty="0"/>
          </a:p>
          <a:p>
            <a:pPr marL="285750" indent="-285750">
              <a:buFont typeface="Arial" panose="020B0604020202020204" pitchFamily="34" charset="0"/>
              <a:buChar char="•"/>
            </a:pPr>
            <a:r>
              <a:rPr lang="en-US" sz="2000" dirty="0"/>
              <a:t>Bar (Column)</a:t>
            </a:r>
          </a:p>
          <a:p>
            <a:pPr marL="285750" indent="-285750">
              <a:buFont typeface="Arial" panose="020B0604020202020204" pitchFamily="34" charset="0"/>
              <a:buChar char="•"/>
            </a:pPr>
            <a:r>
              <a:rPr lang="en-US" sz="2000" dirty="0"/>
              <a:t>Line</a:t>
            </a:r>
          </a:p>
          <a:p>
            <a:pPr marL="285750" indent="-285750">
              <a:buFont typeface="Arial" panose="020B0604020202020204" pitchFamily="34" charset="0"/>
              <a:buChar char="•"/>
            </a:pPr>
            <a:r>
              <a:rPr lang="en-US" sz="2000" dirty="0"/>
              <a:t>Pie</a:t>
            </a:r>
          </a:p>
          <a:p>
            <a:pPr marL="285750" indent="-285750">
              <a:buFont typeface="Arial" panose="020B0604020202020204" pitchFamily="34" charset="0"/>
              <a:buChar char="•"/>
            </a:pPr>
            <a:r>
              <a:rPr lang="en-US" sz="2000" dirty="0"/>
              <a:t>Scatter plot</a:t>
            </a:r>
          </a:p>
          <a:p>
            <a:pPr marL="285750" indent="-285750">
              <a:buFont typeface="Arial" panose="020B0604020202020204" pitchFamily="34" charset="0"/>
              <a:buChar char="•"/>
            </a:pPr>
            <a:r>
              <a:rPr lang="en-US" sz="2000" dirty="0"/>
              <a:t>Bubble Chart</a:t>
            </a:r>
          </a:p>
          <a:p>
            <a:pPr marL="285750" indent="-285750">
              <a:buFont typeface="Arial" panose="020B0604020202020204" pitchFamily="34" charset="0"/>
              <a:buChar char="•"/>
            </a:pPr>
            <a:r>
              <a:rPr lang="en-US" sz="2000" dirty="0"/>
              <a:t>Histogram</a:t>
            </a:r>
          </a:p>
          <a:p>
            <a:pPr marL="285750" indent="-285750">
              <a:buFont typeface="Arial" panose="020B0604020202020204" pitchFamily="34" charset="0"/>
              <a:buChar char="•"/>
            </a:pPr>
            <a:r>
              <a:rPr lang="en-US" sz="2000" dirty="0"/>
              <a:t>Bullet</a:t>
            </a:r>
          </a:p>
          <a:p>
            <a:pPr marL="285750" indent="-285750">
              <a:buFont typeface="Arial" panose="020B0604020202020204" pitchFamily="34" charset="0"/>
              <a:buChar char="•"/>
            </a:pPr>
            <a:r>
              <a:rPr lang="en-US" sz="2000" dirty="0"/>
              <a:t>Heat map</a:t>
            </a:r>
          </a:p>
          <a:p>
            <a:pPr marL="285750" indent="-285750">
              <a:buFont typeface="Arial" panose="020B0604020202020204" pitchFamily="34" charset="0"/>
              <a:buChar char="•"/>
            </a:pPr>
            <a:r>
              <a:rPr lang="en-US" sz="2000" dirty="0"/>
              <a:t>Others</a:t>
            </a:r>
          </a:p>
          <a:p>
            <a:endParaRPr lang="en-US" sz="2000" dirty="0"/>
          </a:p>
          <a:p>
            <a:endParaRPr lang="en-US" sz="2000" dirty="0"/>
          </a:p>
        </p:txBody>
      </p:sp>
    </p:spTree>
    <p:extLst>
      <p:ext uri="{BB962C8B-B14F-4D97-AF65-F5344CB8AC3E}">
        <p14:creationId xmlns:p14="http://schemas.microsoft.com/office/powerpoint/2010/main" val="60178960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Column Chart</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13</a:t>
            </a:fld>
            <a:endParaRPr lang="en-US" noProof="0" dirty="0"/>
          </a:p>
        </p:txBody>
      </p:sp>
      <p:pic>
        <p:nvPicPr>
          <p:cNvPr id="6" name="Picture 5"/>
          <p:cNvPicPr>
            <a:picLocks noChangeAspect="1"/>
          </p:cNvPicPr>
          <p:nvPr/>
        </p:nvPicPr>
        <p:blipFill>
          <a:blip r:embed="rId3"/>
          <a:stretch>
            <a:fillRect/>
          </a:stretch>
        </p:blipFill>
        <p:spPr>
          <a:xfrm>
            <a:off x="5009078" y="2101825"/>
            <a:ext cx="3771517" cy="2554545"/>
          </a:xfrm>
          <a:prstGeom prst="rect">
            <a:avLst/>
          </a:prstGeom>
        </p:spPr>
      </p:pic>
      <p:sp>
        <p:nvSpPr>
          <p:cNvPr id="8" name="TextBox 7"/>
          <p:cNvSpPr txBox="1"/>
          <p:nvPr/>
        </p:nvSpPr>
        <p:spPr>
          <a:xfrm>
            <a:off x="663336" y="1896744"/>
            <a:ext cx="3833381"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One of the most widely used charts.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Used to compare variables.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FFC000"/>
                </a:solidFill>
              </a:rPr>
              <a:t>Categories</a:t>
            </a:r>
            <a:r>
              <a:rPr lang="en-US" sz="2000" dirty="0"/>
              <a:t> are plotted along </a:t>
            </a:r>
            <a:r>
              <a:rPr lang="en-US" sz="2000" dirty="0">
                <a:solidFill>
                  <a:srgbClr val="FFC000"/>
                </a:solidFill>
              </a:rPr>
              <a:t>horizontal axis </a:t>
            </a:r>
            <a:r>
              <a:rPr lang="en-US" sz="2000" dirty="0"/>
              <a:t>and </a:t>
            </a:r>
            <a:r>
              <a:rPr lang="en-US" sz="2000" dirty="0">
                <a:solidFill>
                  <a:srgbClr val="00B050"/>
                </a:solidFill>
              </a:rPr>
              <a:t>values</a:t>
            </a:r>
            <a:r>
              <a:rPr lang="en-US" sz="2000" dirty="0"/>
              <a:t> are plotted along the </a:t>
            </a:r>
            <a:r>
              <a:rPr lang="en-US" sz="2000" dirty="0">
                <a:solidFill>
                  <a:srgbClr val="00B050"/>
                </a:solidFill>
              </a:rPr>
              <a:t>vertical axis</a:t>
            </a:r>
            <a:r>
              <a:rPr lang="en-US" sz="2000" dirty="0"/>
              <a:t>.</a:t>
            </a:r>
          </a:p>
          <a:p>
            <a:pPr marL="342900" indent="-342900">
              <a:buFont typeface="Arial" panose="020B0604020202020204" pitchFamily="34" charset="0"/>
              <a:buChar char="•"/>
            </a:pPr>
            <a:endParaRPr lang="en-US" sz="2000" dirty="0"/>
          </a:p>
        </p:txBody>
      </p:sp>
      <p:sp>
        <p:nvSpPr>
          <p:cNvPr id="9" name="TextBox 8"/>
          <p:cNvSpPr txBox="1"/>
          <p:nvPr/>
        </p:nvSpPr>
        <p:spPr>
          <a:xfrm>
            <a:off x="5009078" y="4728289"/>
            <a:ext cx="3684613" cy="338554"/>
          </a:xfrm>
          <a:prstGeom prst="rect">
            <a:avLst/>
          </a:prstGeom>
          <a:noFill/>
        </p:spPr>
        <p:txBody>
          <a:bodyPr wrap="square" rtlCol="0">
            <a:spAutoFit/>
          </a:bodyPr>
          <a:lstStyle/>
          <a:p>
            <a:r>
              <a:rPr lang="en-US" sz="1600" dirty="0">
                <a:solidFill>
                  <a:schemeClr val="accent3">
                    <a:lumMod val="50000"/>
                  </a:schemeClr>
                </a:solidFill>
              </a:rPr>
              <a:t>Categories </a:t>
            </a:r>
            <a:r>
              <a:rPr lang="en-US" sz="1600" dirty="0">
                <a:solidFill>
                  <a:schemeClr val="accent3">
                    <a:lumMod val="50000"/>
                  </a:schemeClr>
                </a:solidFill>
                <a:sym typeface="Wingdings" panose="05000000000000000000" pitchFamily="2" charset="2"/>
              </a:rPr>
              <a:t></a:t>
            </a:r>
            <a:endParaRPr lang="en-US" sz="1600" dirty="0">
              <a:solidFill>
                <a:schemeClr val="accent3">
                  <a:lumMod val="50000"/>
                </a:schemeClr>
              </a:solidFill>
            </a:endParaRPr>
          </a:p>
        </p:txBody>
      </p:sp>
      <p:sp>
        <p:nvSpPr>
          <p:cNvPr id="10" name="TextBox 9"/>
          <p:cNvSpPr txBox="1"/>
          <p:nvPr/>
        </p:nvSpPr>
        <p:spPr>
          <a:xfrm rot="16200000">
            <a:off x="3740648" y="3474843"/>
            <a:ext cx="2024499" cy="338554"/>
          </a:xfrm>
          <a:prstGeom prst="rect">
            <a:avLst/>
          </a:prstGeom>
          <a:noFill/>
        </p:spPr>
        <p:txBody>
          <a:bodyPr wrap="square" rtlCol="0">
            <a:spAutoFit/>
          </a:bodyPr>
          <a:lstStyle/>
          <a:p>
            <a:r>
              <a:rPr lang="en-US" sz="1600" dirty="0">
                <a:solidFill>
                  <a:schemeClr val="accent3">
                    <a:lumMod val="50000"/>
                  </a:schemeClr>
                </a:solidFill>
              </a:rPr>
              <a:t>Values </a:t>
            </a:r>
            <a:r>
              <a:rPr lang="en-US" sz="1600" dirty="0">
                <a:solidFill>
                  <a:schemeClr val="accent3">
                    <a:lumMod val="50000"/>
                  </a:schemeClr>
                </a:solidFill>
                <a:sym typeface="Wingdings" panose="05000000000000000000" pitchFamily="2" charset="2"/>
              </a:rPr>
              <a:t></a:t>
            </a:r>
            <a:endParaRPr lang="en-US" sz="1600" dirty="0">
              <a:solidFill>
                <a:schemeClr val="accent3">
                  <a:lumMod val="50000"/>
                </a:schemeClr>
              </a:solidFill>
            </a:endParaRPr>
          </a:p>
        </p:txBody>
      </p:sp>
    </p:spTree>
    <p:extLst>
      <p:ext uri="{BB962C8B-B14F-4D97-AF65-F5344CB8AC3E}">
        <p14:creationId xmlns:p14="http://schemas.microsoft.com/office/powerpoint/2010/main" val="41623355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Consider Column Charts when </a:t>
            </a: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14</a:t>
            </a:fld>
            <a:endParaRPr lang="en-US" noProof="0" dirty="0"/>
          </a:p>
        </p:txBody>
      </p:sp>
      <p:pic>
        <p:nvPicPr>
          <p:cNvPr id="7" name="Picture 6"/>
          <p:cNvPicPr>
            <a:picLocks noChangeAspect="1"/>
          </p:cNvPicPr>
          <p:nvPr/>
        </p:nvPicPr>
        <p:blipFill>
          <a:blip r:embed="rId3"/>
          <a:stretch>
            <a:fillRect/>
          </a:stretch>
        </p:blipFill>
        <p:spPr>
          <a:xfrm>
            <a:off x="3762268" y="1561297"/>
            <a:ext cx="571500" cy="447675"/>
          </a:xfrm>
          <a:prstGeom prst="rect">
            <a:avLst/>
          </a:prstGeom>
        </p:spPr>
      </p:pic>
      <p:pic>
        <p:nvPicPr>
          <p:cNvPr id="11" name="Picture 10"/>
          <p:cNvPicPr>
            <a:picLocks noChangeAspect="1"/>
          </p:cNvPicPr>
          <p:nvPr/>
        </p:nvPicPr>
        <p:blipFill>
          <a:blip r:embed="rId3"/>
          <a:stretch>
            <a:fillRect/>
          </a:stretch>
        </p:blipFill>
        <p:spPr>
          <a:xfrm>
            <a:off x="7206709" y="1561297"/>
            <a:ext cx="571500" cy="447675"/>
          </a:xfrm>
          <a:prstGeom prst="rect">
            <a:avLst/>
          </a:prstGeom>
        </p:spPr>
      </p:pic>
      <p:pic>
        <p:nvPicPr>
          <p:cNvPr id="12" name="Picture 11"/>
          <p:cNvPicPr>
            <a:picLocks noChangeAspect="1"/>
          </p:cNvPicPr>
          <p:nvPr/>
        </p:nvPicPr>
        <p:blipFill>
          <a:blip r:embed="rId3"/>
          <a:stretch>
            <a:fillRect/>
          </a:stretch>
        </p:blipFill>
        <p:spPr>
          <a:xfrm>
            <a:off x="7206709" y="4078466"/>
            <a:ext cx="571500" cy="447675"/>
          </a:xfrm>
          <a:prstGeom prst="rect">
            <a:avLst/>
          </a:prstGeom>
        </p:spPr>
      </p:pic>
      <p:pic>
        <p:nvPicPr>
          <p:cNvPr id="13" name="Picture 12"/>
          <p:cNvPicPr>
            <a:picLocks noChangeAspect="1"/>
          </p:cNvPicPr>
          <p:nvPr/>
        </p:nvPicPr>
        <p:blipFill>
          <a:blip r:embed="rId3"/>
          <a:stretch>
            <a:fillRect/>
          </a:stretch>
        </p:blipFill>
        <p:spPr>
          <a:xfrm>
            <a:off x="4021568" y="4078466"/>
            <a:ext cx="354786" cy="277916"/>
          </a:xfrm>
          <a:prstGeom prst="rect">
            <a:avLst/>
          </a:prstGeom>
        </p:spPr>
      </p:pic>
      <p:sp>
        <p:nvSpPr>
          <p:cNvPr id="10" name="TextBox 9"/>
          <p:cNvSpPr txBox="1"/>
          <p:nvPr/>
        </p:nvSpPr>
        <p:spPr>
          <a:xfrm>
            <a:off x="538116" y="1848548"/>
            <a:ext cx="437540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Two or more variables - same unit of measurement - comparable sizes</a:t>
            </a:r>
          </a:p>
          <a:p>
            <a:endParaRPr lang="en-US" sz="2000" dirty="0"/>
          </a:p>
          <a:p>
            <a:pPr marL="342900" indent="-342900">
              <a:buFont typeface="Arial" panose="020B0604020202020204" pitchFamily="34" charset="0"/>
              <a:buChar char="•"/>
            </a:pPr>
            <a:r>
              <a:rPr lang="en-US" sz="2000" dirty="0"/>
              <a:t>Categories &lt; 5</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Showing maximum and minimum values.</a:t>
            </a:r>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4"/>
          <a:stretch>
            <a:fillRect/>
          </a:stretch>
        </p:blipFill>
        <p:spPr>
          <a:xfrm>
            <a:off x="5062655" y="1725791"/>
            <a:ext cx="3973953" cy="28003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6709" y="4710870"/>
            <a:ext cx="1682410" cy="942150"/>
          </a:xfrm>
          <a:prstGeom prst="rect">
            <a:avLst/>
          </a:prstGeom>
        </p:spPr>
      </p:pic>
      <p:sp>
        <p:nvSpPr>
          <p:cNvPr id="9" name="TextBox 8"/>
          <p:cNvSpPr txBox="1"/>
          <p:nvPr/>
        </p:nvSpPr>
        <p:spPr>
          <a:xfrm>
            <a:off x="6009346" y="5422187"/>
            <a:ext cx="1605776" cy="461665"/>
          </a:xfrm>
          <a:prstGeom prst="rect">
            <a:avLst/>
          </a:prstGeom>
          <a:noFill/>
        </p:spPr>
        <p:txBody>
          <a:bodyPr wrap="square" rtlCol="0">
            <a:spAutoFit/>
          </a:bodyPr>
          <a:lstStyle/>
          <a:p>
            <a:r>
              <a:rPr lang="en-US" b="1" dirty="0">
                <a:solidFill>
                  <a:srgbClr val="92D050"/>
                </a:solidFill>
              </a:rPr>
              <a:t>Change</a:t>
            </a:r>
          </a:p>
        </p:txBody>
      </p:sp>
    </p:spTree>
    <p:extLst>
      <p:ext uri="{BB962C8B-B14F-4D97-AF65-F5344CB8AC3E}">
        <p14:creationId xmlns:p14="http://schemas.microsoft.com/office/powerpoint/2010/main" val="35912610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Avoid Column Charts in Scenarios like </a:t>
            </a:r>
          </a:p>
        </p:txBody>
      </p:sp>
      <p:sp>
        <p:nvSpPr>
          <p:cNvPr id="9" name="Slide Number Placeholder 8"/>
          <p:cNvSpPr>
            <a:spLocks noGrp="1"/>
          </p:cNvSpPr>
          <p:nvPr>
            <p:ph type="sldNum" sz="quarter" idx="4"/>
          </p:nvPr>
        </p:nvSpPr>
        <p:spPr/>
        <p:txBody>
          <a:bodyPr/>
          <a:lstStyle/>
          <a:p>
            <a:fld id="{E66AA3EA-0569-43EF-BBA3-83FDB109D582}" type="slidenum">
              <a:rPr lang="en-US" noProof="0" smtClean="0"/>
              <a:pPr/>
              <a:t>15</a:t>
            </a:fld>
            <a:endParaRPr lang="en-US" noProof="0" dirty="0"/>
          </a:p>
        </p:txBody>
      </p:sp>
      <p:pic>
        <p:nvPicPr>
          <p:cNvPr id="5" name="Picture 4"/>
          <p:cNvPicPr>
            <a:picLocks noChangeAspect="1"/>
          </p:cNvPicPr>
          <p:nvPr/>
        </p:nvPicPr>
        <p:blipFill>
          <a:blip r:embed="rId3"/>
          <a:stretch>
            <a:fillRect/>
          </a:stretch>
        </p:blipFill>
        <p:spPr>
          <a:xfrm>
            <a:off x="1163709" y="1393774"/>
            <a:ext cx="6757666" cy="4724400"/>
          </a:xfrm>
          <a:prstGeom prst="rect">
            <a:avLst/>
          </a:prstGeom>
        </p:spPr>
      </p:pic>
      <p:pic>
        <p:nvPicPr>
          <p:cNvPr id="7" name="Picture 6"/>
          <p:cNvPicPr>
            <a:picLocks noChangeAspect="1"/>
          </p:cNvPicPr>
          <p:nvPr/>
        </p:nvPicPr>
        <p:blipFill>
          <a:blip r:embed="rId4"/>
          <a:stretch>
            <a:fillRect/>
          </a:stretch>
        </p:blipFill>
        <p:spPr>
          <a:xfrm>
            <a:off x="3762268" y="1561297"/>
            <a:ext cx="571500" cy="447675"/>
          </a:xfrm>
          <a:prstGeom prst="rect">
            <a:avLst/>
          </a:prstGeom>
        </p:spPr>
      </p:pic>
      <p:pic>
        <p:nvPicPr>
          <p:cNvPr id="11" name="Picture 10"/>
          <p:cNvPicPr>
            <a:picLocks noChangeAspect="1"/>
          </p:cNvPicPr>
          <p:nvPr/>
        </p:nvPicPr>
        <p:blipFill>
          <a:blip r:embed="rId4"/>
          <a:stretch>
            <a:fillRect/>
          </a:stretch>
        </p:blipFill>
        <p:spPr>
          <a:xfrm>
            <a:off x="7206709" y="1561297"/>
            <a:ext cx="571500" cy="447675"/>
          </a:xfrm>
          <a:prstGeom prst="rect">
            <a:avLst/>
          </a:prstGeom>
        </p:spPr>
      </p:pic>
      <p:pic>
        <p:nvPicPr>
          <p:cNvPr id="12" name="Picture 11"/>
          <p:cNvPicPr>
            <a:picLocks noChangeAspect="1"/>
          </p:cNvPicPr>
          <p:nvPr/>
        </p:nvPicPr>
        <p:blipFill>
          <a:blip r:embed="rId4"/>
          <a:stretch>
            <a:fillRect/>
          </a:stretch>
        </p:blipFill>
        <p:spPr>
          <a:xfrm>
            <a:off x="7206709" y="4078466"/>
            <a:ext cx="571500" cy="447675"/>
          </a:xfrm>
          <a:prstGeom prst="rect">
            <a:avLst/>
          </a:prstGeom>
        </p:spPr>
      </p:pic>
      <p:pic>
        <p:nvPicPr>
          <p:cNvPr id="13" name="Picture 12"/>
          <p:cNvPicPr>
            <a:picLocks noChangeAspect="1"/>
          </p:cNvPicPr>
          <p:nvPr/>
        </p:nvPicPr>
        <p:blipFill>
          <a:blip r:embed="rId4"/>
          <a:stretch>
            <a:fillRect/>
          </a:stretch>
        </p:blipFill>
        <p:spPr>
          <a:xfrm>
            <a:off x="4021568" y="4078466"/>
            <a:ext cx="354786" cy="277916"/>
          </a:xfrm>
          <a:prstGeom prst="rect">
            <a:avLst/>
          </a:prstGeom>
        </p:spPr>
      </p:pic>
      <p:pic>
        <p:nvPicPr>
          <p:cNvPr id="6" name="Picture 5"/>
          <p:cNvPicPr>
            <a:picLocks noChangeAspect="1"/>
          </p:cNvPicPr>
          <p:nvPr/>
        </p:nvPicPr>
        <p:blipFill>
          <a:blip r:embed="rId5"/>
          <a:stretch>
            <a:fillRect/>
          </a:stretch>
        </p:blipFill>
        <p:spPr>
          <a:xfrm>
            <a:off x="1292349" y="3170785"/>
            <a:ext cx="3084005" cy="476541"/>
          </a:xfrm>
          <a:prstGeom prst="rect">
            <a:avLst/>
          </a:prstGeom>
        </p:spPr>
      </p:pic>
      <p:pic>
        <p:nvPicPr>
          <p:cNvPr id="14" name="Picture 13"/>
          <p:cNvPicPr>
            <a:picLocks noChangeAspect="1"/>
          </p:cNvPicPr>
          <p:nvPr/>
        </p:nvPicPr>
        <p:blipFill>
          <a:blip r:embed="rId5"/>
          <a:stretch>
            <a:fillRect/>
          </a:stretch>
        </p:blipFill>
        <p:spPr>
          <a:xfrm>
            <a:off x="4651618" y="3163095"/>
            <a:ext cx="3084005" cy="476541"/>
          </a:xfrm>
          <a:prstGeom prst="rect">
            <a:avLst/>
          </a:prstGeom>
        </p:spPr>
      </p:pic>
      <p:pic>
        <p:nvPicPr>
          <p:cNvPr id="15" name="Picture 14"/>
          <p:cNvPicPr>
            <a:picLocks noChangeAspect="1"/>
          </p:cNvPicPr>
          <p:nvPr/>
        </p:nvPicPr>
        <p:blipFill>
          <a:blip r:embed="rId5"/>
          <a:stretch>
            <a:fillRect/>
          </a:stretch>
        </p:blipFill>
        <p:spPr>
          <a:xfrm>
            <a:off x="1249763" y="5712430"/>
            <a:ext cx="3126591" cy="287677"/>
          </a:xfrm>
          <a:prstGeom prst="rect">
            <a:avLst/>
          </a:prstGeom>
        </p:spPr>
      </p:pic>
      <p:pic>
        <p:nvPicPr>
          <p:cNvPr id="16" name="Picture 15"/>
          <p:cNvPicPr>
            <a:picLocks noChangeAspect="1"/>
          </p:cNvPicPr>
          <p:nvPr/>
        </p:nvPicPr>
        <p:blipFill>
          <a:blip r:embed="rId5"/>
          <a:stretch>
            <a:fillRect/>
          </a:stretch>
        </p:blipFill>
        <p:spPr>
          <a:xfrm>
            <a:off x="4651618" y="5709130"/>
            <a:ext cx="3126591" cy="318499"/>
          </a:xfrm>
          <a:prstGeom prst="rect">
            <a:avLst/>
          </a:prstGeom>
        </p:spPr>
      </p:pic>
      <p:sp>
        <p:nvSpPr>
          <p:cNvPr id="8" name="TextBox 7"/>
          <p:cNvSpPr txBox="1"/>
          <p:nvPr/>
        </p:nvSpPr>
        <p:spPr>
          <a:xfrm>
            <a:off x="1407560" y="3267182"/>
            <a:ext cx="2804844" cy="276999"/>
          </a:xfrm>
          <a:prstGeom prst="rect">
            <a:avLst/>
          </a:prstGeom>
          <a:noFill/>
        </p:spPr>
        <p:txBody>
          <a:bodyPr wrap="square" rtlCol="0">
            <a:spAutoFit/>
          </a:bodyPr>
          <a:lstStyle/>
          <a:p>
            <a:pPr algn="ctr"/>
            <a:r>
              <a:rPr lang="en-US" sz="1200" b="1" dirty="0"/>
              <a:t>Different Units Of Measurement</a:t>
            </a:r>
          </a:p>
        </p:txBody>
      </p:sp>
      <p:sp>
        <p:nvSpPr>
          <p:cNvPr id="17" name="TextBox 16"/>
          <p:cNvSpPr txBox="1"/>
          <p:nvPr/>
        </p:nvSpPr>
        <p:spPr>
          <a:xfrm>
            <a:off x="4568640" y="3225362"/>
            <a:ext cx="3352735" cy="261610"/>
          </a:xfrm>
          <a:prstGeom prst="rect">
            <a:avLst/>
          </a:prstGeom>
          <a:noFill/>
        </p:spPr>
        <p:txBody>
          <a:bodyPr wrap="square" rtlCol="0">
            <a:spAutoFit/>
          </a:bodyPr>
          <a:lstStyle/>
          <a:p>
            <a:r>
              <a:rPr lang="en-US" sz="1100" b="1" dirty="0"/>
              <a:t>Big Difference between Units Of Measurement</a:t>
            </a:r>
          </a:p>
        </p:txBody>
      </p:sp>
      <p:sp>
        <p:nvSpPr>
          <p:cNvPr id="18" name="TextBox 17"/>
          <p:cNvSpPr txBox="1"/>
          <p:nvPr/>
        </p:nvSpPr>
        <p:spPr>
          <a:xfrm>
            <a:off x="1407560" y="5712430"/>
            <a:ext cx="2804844" cy="276999"/>
          </a:xfrm>
          <a:prstGeom prst="rect">
            <a:avLst/>
          </a:prstGeom>
          <a:noFill/>
        </p:spPr>
        <p:txBody>
          <a:bodyPr wrap="square" rtlCol="0">
            <a:spAutoFit/>
          </a:bodyPr>
          <a:lstStyle/>
          <a:p>
            <a:pPr algn="ctr"/>
            <a:r>
              <a:rPr lang="en-US" sz="1200" b="1" dirty="0"/>
              <a:t>Too many categories</a:t>
            </a:r>
          </a:p>
        </p:txBody>
      </p:sp>
      <p:sp>
        <p:nvSpPr>
          <p:cNvPr id="19" name="TextBox 18"/>
          <p:cNvSpPr txBox="1"/>
          <p:nvPr/>
        </p:nvSpPr>
        <p:spPr>
          <a:xfrm>
            <a:off x="4812491" y="5733157"/>
            <a:ext cx="2804844" cy="276999"/>
          </a:xfrm>
          <a:prstGeom prst="rect">
            <a:avLst/>
          </a:prstGeom>
          <a:noFill/>
        </p:spPr>
        <p:txBody>
          <a:bodyPr wrap="square" rtlCol="0">
            <a:spAutoFit/>
          </a:bodyPr>
          <a:lstStyle/>
          <a:p>
            <a:pPr algn="ctr"/>
            <a:r>
              <a:rPr lang="en-US" sz="1200" b="1" dirty="0"/>
              <a:t>Long Category Labels</a:t>
            </a:r>
          </a:p>
        </p:txBody>
      </p:sp>
    </p:spTree>
    <p:extLst>
      <p:ext uri="{BB962C8B-B14F-4D97-AF65-F5344CB8AC3E}">
        <p14:creationId xmlns:p14="http://schemas.microsoft.com/office/powerpoint/2010/main" val="33858491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Bar Chart</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16</a:t>
            </a:fld>
            <a:endParaRPr lang="en-US" noProof="0" dirty="0"/>
          </a:p>
        </p:txBody>
      </p:sp>
      <p:sp>
        <p:nvSpPr>
          <p:cNvPr id="8" name="TextBox 7"/>
          <p:cNvSpPr txBox="1"/>
          <p:nvPr/>
        </p:nvSpPr>
        <p:spPr>
          <a:xfrm>
            <a:off x="744249" y="2181661"/>
            <a:ext cx="3340222"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Similar to column chart.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00B050"/>
                </a:solidFill>
              </a:rPr>
              <a:t>Categories</a:t>
            </a:r>
            <a:r>
              <a:rPr lang="en-US" sz="2000" dirty="0"/>
              <a:t> are plotted along </a:t>
            </a:r>
            <a:r>
              <a:rPr lang="en-US" sz="2000" dirty="0">
                <a:solidFill>
                  <a:srgbClr val="00B050"/>
                </a:solidFill>
              </a:rPr>
              <a:t>vertical axis </a:t>
            </a:r>
            <a:r>
              <a:rPr lang="en-US" sz="2000" dirty="0"/>
              <a:t>and</a:t>
            </a:r>
            <a:r>
              <a:rPr lang="en-US" sz="2000" dirty="0">
                <a:solidFill>
                  <a:srgbClr val="FFC000"/>
                </a:solidFill>
              </a:rPr>
              <a:t> values </a:t>
            </a:r>
            <a:r>
              <a:rPr lang="en-US" sz="2000" dirty="0"/>
              <a:t>are plotted along the </a:t>
            </a:r>
            <a:r>
              <a:rPr lang="en-US" sz="2000" dirty="0">
                <a:solidFill>
                  <a:srgbClr val="FFC000"/>
                </a:solidFill>
              </a:rPr>
              <a:t>horizontal axis</a:t>
            </a:r>
            <a:r>
              <a:rPr lang="en-US" sz="2000" dirty="0"/>
              <a:t>.</a:t>
            </a:r>
          </a:p>
          <a:p>
            <a:pPr marL="342900" indent="-342900">
              <a:buFont typeface="Arial" panose="020B0604020202020204" pitchFamily="34" charset="0"/>
              <a:buChar char="•"/>
            </a:pPr>
            <a:endParaRPr lang="en-US" sz="2000" dirty="0"/>
          </a:p>
        </p:txBody>
      </p:sp>
      <p:sp>
        <p:nvSpPr>
          <p:cNvPr id="9" name="TextBox 8"/>
          <p:cNvSpPr txBox="1"/>
          <p:nvPr/>
        </p:nvSpPr>
        <p:spPr>
          <a:xfrm rot="16200000">
            <a:off x="2411442" y="3135769"/>
            <a:ext cx="3684613" cy="338554"/>
          </a:xfrm>
          <a:prstGeom prst="rect">
            <a:avLst/>
          </a:prstGeom>
          <a:noFill/>
        </p:spPr>
        <p:txBody>
          <a:bodyPr wrap="square" rtlCol="0">
            <a:spAutoFit/>
          </a:bodyPr>
          <a:lstStyle/>
          <a:p>
            <a:r>
              <a:rPr lang="en-US" sz="1600" dirty="0">
                <a:solidFill>
                  <a:schemeClr val="accent3">
                    <a:lumMod val="50000"/>
                  </a:schemeClr>
                </a:solidFill>
              </a:rPr>
              <a:t>Categories </a:t>
            </a:r>
            <a:r>
              <a:rPr lang="en-US" sz="1600" dirty="0">
                <a:solidFill>
                  <a:schemeClr val="accent3">
                    <a:lumMod val="50000"/>
                  </a:schemeClr>
                </a:solidFill>
                <a:sym typeface="Wingdings" panose="05000000000000000000" pitchFamily="2" charset="2"/>
              </a:rPr>
              <a:t></a:t>
            </a:r>
            <a:endParaRPr lang="en-US" sz="1600" dirty="0">
              <a:solidFill>
                <a:schemeClr val="accent3">
                  <a:lumMod val="50000"/>
                </a:schemeClr>
              </a:solidFill>
            </a:endParaRPr>
          </a:p>
        </p:txBody>
      </p:sp>
      <p:sp>
        <p:nvSpPr>
          <p:cNvPr id="10" name="TextBox 9"/>
          <p:cNvSpPr txBox="1"/>
          <p:nvPr/>
        </p:nvSpPr>
        <p:spPr>
          <a:xfrm>
            <a:off x="4480026" y="5214674"/>
            <a:ext cx="2024499" cy="338554"/>
          </a:xfrm>
          <a:prstGeom prst="rect">
            <a:avLst/>
          </a:prstGeom>
          <a:noFill/>
        </p:spPr>
        <p:txBody>
          <a:bodyPr wrap="square" rtlCol="0">
            <a:spAutoFit/>
          </a:bodyPr>
          <a:lstStyle/>
          <a:p>
            <a:r>
              <a:rPr lang="en-US" sz="1600" dirty="0">
                <a:solidFill>
                  <a:schemeClr val="accent3">
                    <a:lumMod val="50000"/>
                  </a:schemeClr>
                </a:solidFill>
              </a:rPr>
              <a:t>Values </a:t>
            </a:r>
            <a:r>
              <a:rPr lang="en-US" sz="1600" dirty="0">
                <a:solidFill>
                  <a:schemeClr val="accent3">
                    <a:lumMod val="50000"/>
                  </a:schemeClr>
                </a:solidFill>
                <a:sym typeface="Wingdings" panose="05000000000000000000" pitchFamily="2" charset="2"/>
              </a:rPr>
              <a:t></a:t>
            </a:r>
            <a:endParaRPr lang="en-US" sz="1600" dirty="0">
              <a:solidFill>
                <a:schemeClr val="accent3">
                  <a:lumMod val="50000"/>
                </a:schemeClr>
              </a:solidFill>
            </a:endParaRPr>
          </a:p>
        </p:txBody>
      </p:sp>
      <p:pic>
        <p:nvPicPr>
          <p:cNvPr id="7" name="Picture 6"/>
          <p:cNvPicPr>
            <a:picLocks noChangeAspect="1"/>
          </p:cNvPicPr>
          <p:nvPr/>
        </p:nvPicPr>
        <p:blipFill>
          <a:blip r:embed="rId3"/>
          <a:stretch>
            <a:fillRect/>
          </a:stretch>
        </p:blipFill>
        <p:spPr>
          <a:xfrm>
            <a:off x="4480026" y="1533942"/>
            <a:ext cx="4039701" cy="3613411"/>
          </a:xfrm>
          <a:prstGeom prst="rect">
            <a:avLst/>
          </a:prstGeom>
          <a:solidFill>
            <a:schemeClr val="accent1"/>
          </a:solidFill>
          <a:ln>
            <a:solidFill>
              <a:schemeClr val="tx1"/>
            </a:solidFill>
          </a:ln>
        </p:spPr>
      </p:pic>
    </p:spTree>
    <p:extLst>
      <p:ext uri="{BB962C8B-B14F-4D97-AF65-F5344CB8AC3E}">
        <p14:creationId xmlns:p14="http://schemas.microsoft.com/office/powerpoint/2010/main" val="34455469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Consider Bar Charts when </a:t>
            </a: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17</a:t>
            </a:fld>
            <a:endParaRPr lang="en-US" noProof="0" dirty="0"/>
          </a:p>
        </p:txBody>
      </p:sp>
      <p:pic>
        <p:nvPicPr>
          <p:cNvPr id="7" name="Picture 6"/>
          <p:cNvPicPr>
            <a:picLocks noChangeAspect="1"/>
          </p:cNvPicPr>
          <p:nvPr/>
        </p:nvPicPr>
        <p:blipFill>
          <a:blip r:embed="rId3"/>
          <a:stretch>
            <a:fillRect/>
          </a:stretch>
        </p:blipFill>
        <p:spPr>
          <a:xfrm>
            <a:off x="3762268" y="1561297"/>
            <a:ext cx="571500" cy="447675"/>
          </a:xfrm>
          <a:prstGeom prst="rect">
            <a:avLst/>
          </a:prstGeom>
        </p:spPr>
      </p:pic>
      <p:pic>
        <p:nvPicPr>
          <p:cNvPr id="11" name="Picture 10"/>
          <p:cNvPicPr>
            <a:picLocks noChangeAspect="1"/>
          </p:cNvPicPr>
          <p:nvPr/>
        </p:nvPicPr>
        <p:blipFill>
          <a:blip r:embed="rId3"/>
          <a:stretch>
            <a:fillRect/>
          </a:stretch>
        </p:blipFill>
        <p:spPr>
          <a:xfrm>
            <a:off x="7206709" y="1561297"/>
            <a:ext cx="571500" cy="447675"/>
          </a:xfrm>
          <a:prstGeom prst="rect">
            <a:avLst/>
          </a:prstGeom>
        </p:spPr>
      </p:pic>
      <p:pic>
        <p:nvPicPr>
          <p:cNvPr id="12" name="Picture 11"/>
          <p:cNvPicPr>
            <a:picLocks noChangeAspect="1"/>
          </p:cNvPicPr>
          <p:nvPr/>
        </p:nvPicPr>
        <p:blipFill>
          <a:blip r:embed="rId3"/>
          <a:stretch>
            <a:fillRect/>
          </a:stretch>
        </p:blipFill>
        <p:spPr>
          <a:xfrm>
            <a:off x="7206709" y="4078466"/>
            <a:ext cx="571500" cy="447675"/>
          </a:xfrm>
          <a:prstGeom prst="rect">
            <a:avLst/>
          </a:prstGeom>
        </p:spPr>
      </p:pic>
      <p:pic>
        <p:nvPicPr>
          <p:cNvPr id="13" name="Picture 12"/>
          <p:cNvPicPr>
            <a:picLocks noChangeAspect="1"/>
          </p:cNvPicPr>
          <p:nvPr/>
        </p:nvPicPr>
        <p:blipFill>
          <a:blip r:embed="rId3"/>
          <a:stretch>
            <a:fillRect/>
          </a:stretch>
        </p:blipFill>
        <p:spPr>
          <a:xfrm>
            <a:off x="4021568" y="4078466"/>
            <a:ext cx="354786" cy="277916"/>
          </a:xfrm>
          <a:prstGeom prst="rect">
            <a:avLst/>
          </a:prstGeom>
        </p:spPr>
      </p:pic>
      <p:sp>
        <p:nvSpPr>
          <p:cNvPr id="10" name="TextBox 9"/>
          <p:cNvSpPr txBox="1"/>
          <p:nvPr/>
        </p:nvSpPr>
        <p:spPr>
          <a:xfrm>
            <a:off x="637594" y="1484991"/>
            <a:ext cx="356136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Axis labels are too long to fit in a column chart.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5 &lt; Categories &lt; 8.</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Two or more - same unit of measurement -comparable sizes.</a:t>
            </a:r>
          </a:p>
          <a:p>
            <a:endParaRPr lang="en-US" sz="2000" dirty="0"/>
          </a:p>
          <a:p>
            <a:pPr marL="342900" indent="-342900">
              <a:buFont typeface="Arial" panose="020B0604020202020204" pitchFamily="34" charset="0"/>
              <a:buChar char="•"/>
            </a:pPr>
            <a:r>
              <a:rPr lang="en-US" sz="2000" dirty="0"/>
              <a:t>Showing maximum and minimum values.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4"/>
          <a:stretch>
            <a:fillRect/>
          </a:stretch>
        </p:blipFill>
        <p:spPr>
          <a:xfrm>
            <a:off x="4845730" y="1465970"/>
            <a:ext cx="3811828" cy="337919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165" y="4999165"/>
            <a:ext cx="1297753" cy="726742"/>
          </a:xfrm>
          <a:prstGeom prst="rect">
            <a:avLst/>
          </a:prstGeom>
        </p:spPr>
      </p:pic>
      <p:sp>
        <p:nvSpPr>
          <p:cNvPr id="15" name="TextBox 14"/>
          <p:cNvSpPr txBox="1"/>
          <p:nvPr/>
        </p:nvSpPr>
        <p:spPr>
          <a:xfrm>
            <a:off x="6172433" y="5572246"/>
            <a:ext cx="1605776" cy="461665"/>
          </a:xfrm>
          <a:prstGeom prst="rect">
            <a:avLst/>
          </a:prstGeom>
          <a:noFill/>
        </p:spPr>
        <p:txBody>
          <a:bodyPr wrap="square" rtlCol="0">
            <a:spAutoFit/>
          </a:bodyPr>
          <a:lstStyle/>
          <a:p>
            <a:r>
              <a:rPr lang="en-US" b="1" dirty="0">
                <a:solidFill>
                  <a:srgbClr val="92D050"/>
                </a:solidFill>
              </a:rPr>
              <a:t>Change</a:t>
            </a:r>
          </a:p>
        </p:txBody>
      </p:sp>
    </p:spTree>
    <p:extLst>
      <p:ext uri="{BB962C8B-B14F-4D97-AF65-F5344CB8AC3E}">
        <p14:creationId xmlns:p14="http://schemas.microsoft.com/office/powerpoint/2010/main" val="295678837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General Rules – Bar / Column Charts</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18</a:t>
            </a:fld>
            <a:endParaRPr lang="en-US" noProof="0" dirty="0"/>
          </a:p>
        </p:txBody>
      </p:sp>
      <p:pic>
        <p:nvPicPr>
          <p:cNvPr id="7" name="Picture 6"/>
          <p:cNvPicPr>
            <a:picLocks noChangeAspect="1"/>
          </p:cNvPicPr>
          <p:nvPr/>
        </p:nvPicPr>
        <p:blipFill>
          <a:blip r:embed="rId3"/>
          <a:stretch>
            <a:fillRect/>
          </a:stretch>
        </p:blipFill>
        <p:spPr>
          <a:xfrm>
            <a:off x="3762268" y="1561297"/>
            <a:ext cx="571500" cy="447675"/>
          </a:xfrm>
          <a:prstGeom prst="rect">
            <a:avLst/>
          </a:prstGeom>
        </p:spPr>
      </p:pic>
      <p:pic>
        <p:nvPicPr>
          <p:cNvPr id="11" name="Picture 10"/>
          <p:cNvPicPr>
            <a:picLocks noChangeAspect="1"/>
          </p:cNvPicPr>
          <p:nvPr/>
        </p:nvPicPr>
        <p:blipFill>
          <a:blip r:embed="rId3"/>
          <a:stretch>
            <a:fillRect/>
          </a:stretch>
        </p:blipFill>
        <p:spPr>
          <a:xfrm>
            <a:off x="7206709" y="1561297"/>
            <a:ext cx="571500" cy="447675"/>
          </a:xfrm>
          <a:prstGeom prst="rect">
            <a:avLst/>
          </a:prstGeom>
        </p:spPr>
      </p:pic>
      <p:pic>
        <p:nvPicPr>
          <p:cNvPr id="12" name="Picture 11"/>
          <p:cNvPicPr>
            <a:picLocks noChangeAspect="1"/>
          </p:cNvPicPr>
          <p:nvPr/>
        </p:nvPicPr>
        <p:blipFill>
          <a:blip r:embed="rId3"/>
          <a:stretch>
            <a:fillRect/>
          </a:stretch>
        </p:blipFill>
        <p:spPr>
          <a:xfrm>
            <a:off x="7206709" y="4078466"/>
            <a:ext cx="571500" cy="447675"/>
          </a:xfrm>
          <a:prstGeom prst="rect">
            <a:avLst/>
          </a:prstGeom>
        </p:spPr>
      </p:pic>
      <p:pic>
        <p:nvPicPr>
          <p:cNvPr id="13" name="Picture 12"/>
          <p:cNvPicPr>
            <a:picLocks noChangeAspect="1"/>
          </p:cNvPicPr>
          <p:nvPr/>
        </p:nvPicPr>
        <p:blipFill>
          <a:blip r:embed="rId3"/>
          <a:stretch>
            <a:fillRect/>
          </a:stretch>
        </p:blipFill>
        <p:spPr>
          <a:xfrm>
            <a:off x="4021568" y="4078466"/>
            <a:ext cx="354786" cy="277916"/>
          </a:xfrm>
          <a:prstGeom prst="rect">
            <a:avLst/>
          </a:prstGeom>
        </p:spPr>
      </p:pic>
      <p:sp>
        <p:nvSpPr>
          <p:cNvPr id="10" name="TextBox 9"/>
          <p:cNvSpPr txBox="1"/>
          <p:nvPr/>
        </p:nvSpPr>
        <p:spPr>
          <a:xfrm>
            <a:off x="687248" y="1284558"/>
            <a:ext cx="774783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Think about the bar width</a:t>
            </a:r>
          </a:p>
        </p:txBody>
      </p:sp>
      <p:pic>
        <p:nvPicPr>
          <p:cNvPr id="6" name="Picture 5"/>
          <p:cNvPicPr>
            <a:picLocks noChangeAspect="1"/>
          </p:cNvPicPr>
          <p:nvPr/>
        </p:nvPicPr>
        <p:blipFill>
          <a:blip r:embed="rId4"/>
          <a:stretch>
            <a:fillRect/>
          </a:stretch>
        </p:blipFill>
        <p:spPr>
          <a:xfrm>
            <a:off x="1032855" y="1785134"/>
            <a:ext cx="2585885" cy="1867895"/>
          </a:xfrm>
          <a:prstGeom prst="rect">
            <a:avLst/>
          </a:prstGeom>
        </p:spPr>
      </p:pic>
      <p:pic>
        <p:nvPicPr>
          <p:cNvPr id="8" name="Picture 7"/>
          <p:cNvPicPr>
            <a:picLocks noChangeAspect="1"/>
          </p:cNvPicPr>
          <p:nvPr/>
        </p:nvPicPr>
        <p:blipFill>
          <a:blip r:embed="rId5"/>
          <a:stretch>
            <a:fillRect/>
          </a:stretch>
        </p:blipFill>
        <p:spPr>
          <a:xfrm>
            <a:off x="4464358" y="1714440"/>
            <a:ext cx="3028101" cy="1985748"/>
          </a:xfrm>
          <a:prstGeom prst="rect">
            <a:avLst/>
          </a:prstGeom>
        </p:spPr>
      </p:pic>
      <p:sp>
        <p:nvSpPr>
          <p:cNvPr id="14" name="TextBox 13"/>
          <p:cNvSpPr txBox="1"/>
          <p:nvPr/>
        </p:nvSpPr>
        <p:spPr>
          <a:xfrm>
            <a:off x="738133" y="3963749"/>
            <a:ext cx="774783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Avoid using distracting fills</a:t>
            </a:r>
          </a:p>
        </p:txBody>
      </p:sp>
      <p:pic>
        <p:nvPicPr>
          <p:cNvPr id="9" name="Picture 8"/>
          <p:cNvPicPr>
            <a:picLocks noChangeAspect="1"/>
          </p:cNvPicPr>
          <p:nvPr/>
        </p:nvPicPr>
        <p:blipFill>
          <a:blip r:embed="rId6"/>
          <a:stretch>
            <a:fillRect/>
          </a:stretch>
        </p:blipFill>
        <p:spPr>
          <a:xfrm>
            <a:off x="4483042" y="3963749"/>
            <a:ext cx="3009417" cy="2043758"/>
          </a:xfrm>
          <a:prstGeom prst="rect">
            <a:avLst/>
          </a:prstGeom>
        </p:spPr>
      </p:pic>
    </p:spTree>
    <p:extLst>
      <p:ext uri="{BB962C8B-B14F-4D97-AF65-F5344CB8AC3E}">
        <p14:creationId xmlns:p14="http://schemas.microsoft.com/office/powerpoint/2010/main" val="4293626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General Rules – Bar / Column Charts</a:t>
            </a: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19</a:t>
            </a:fld>
            <a:endParaRPr lang="en-US" noProof="0" dirty="0"/>
          </a:p>
        </p:txBody>
      </p:sp>
      <p:pic>
        <p:nvPicPr>
          <p:cNvPr id="7" name="Picture 6"/>
          <p:cNvPicPr>
            <a:picLocks noChangeAspect="1"/>
          </p:cNvPicPr>
          <p:nvPr/>
        </p:nvPicPr>
        <p:blipFill>
          <a:blip r:embed="rId3"/>
          <a:stretch>
            <a:fillRect/>
          </a:stretch>
        </p:blipFill>
        <p:spPr>
          <a:xfrm>
            <a:off x="3762268" y="1561297"/>
            <a:ext cx="571500" cy="447675"/>
          </a:xfrm>
          <a:prstGeom prst="rect">
            <a:avLst/>
          </a:prstGeom>
        </p:spPr>
      </p:pic>
      <p:pic>
        <p:nvPicPr>
          <p:cNvPr id="11" name="Picture 10"/>
          <p:cNvPicPr>
            <a:picLocks noChangeAspect="1"/>
          </p:cNvPicPr>
          <p:nvPr/>
        </p:nvPicPr>
        <p:blipFill>
          <a:blip r:embed="rId3"/>
          <a:stretch>
            <a:fillRect/>
          </a:stretch>
        </p:blipFill>
        <p:spPr>
          <a:xfrm>
            <a:off x="7206709" y="1561297"/>
            <a:ext cx="571500" cy="447675"/>
          </a:xfrm>
          <a:prstGeom prst="rect">
            <a:avLst/>
          </a:prstGeom>
        </p:spPr>
      </p:pic>
      <p:pic>
        <p:nvPicPr>
          <p:cNvPr id="12" name="Picture 11"/>
          <p:cNvPicPr>
            <a:picLocks noChangeAspect="1"/>
          </p:cNvPicPr>
          <p:nvPr/>
        </p:nvPicPr>
        <p:blipFill>
          <a:blip r:embed="rId3"/>
          <a:stretch>
            <a:fillRect/>
          </a:stretch>
        </p:blipFill>
        <p:spPr>
          <a:xfrm>
            <a:off x="7206709" y="4078466"/>
            <a:ext cx="571500" cy="447675"/>
          </a:xfrm>
          <a:prstGeom prst="rect">
            <a:avLst/>
          </a:prstGeom>
        </p:spPr>
      </p:pic>
      <p:pic>
        <p:nvPicPr>
          <p:cNvPr id="13" name="Picture 12"/>
          <p:cNvPicPr>
            <a:picLocks noChangeAspect="1"/>
          </p:cNvPicPr>
          <p:nvPr/>
        </p:nvPicPr>
        <p:blipFill>
          <a:blip r:embed="rId3"/>
          <a:stretch>
            <a:fillRect/>
          </a:stretch>
        </p:blipFill>
        <p:spPr>
          <a:xfrm>
            <a:off x="4021568" y="4078466"/>
            <a:ext cx="354786" cy="277916"/>
          </a:xfrm>
          <a:prstGeom prst="rect">
            <a:avLst/>
          </a:prstGeom>
        </p:spPr>
      </p:pic>
      <p:sp>
        <p:nvSpPr>
          <p:cNvPr id="10" name="TextBox 9"/>
          <p:cNvSpPr txBox="1"/>
          <p:nvPr/>
        </p:nvSpPr>
        <p:spPr>
          <a:xfrm>
            <a:off x="738133" y="1570319"/>
            <a:ext cx="774783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Avoid using 3D bars</a:t>
            </a:r>
          </a:p>
        </p:txBody>
      </p:sp>
      <p:sp>
        <p:nvSpPr>
          <p:cNvPr id="14" name="TextBox 13"/>
          <p:cNvSpPr txBox="1"/>
          <p:nvPr/>
        </p:nvSpPr>
        <p:spPr>
          <a:xfrm>
            <a:off x="738132" y="3625194"/>
            <a:ext cx="774783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 possible put the bars in size order</a:t>
            </a:r>
          </a:p>
        </p:txBody>
      </p:sp>
      <p:pic>
        <p:nvPicPr>
          <p:cNvPr id="5" name="Picture 4"/>
          <p:cNvPicPr>
            <a:picLocks noChangeAspect="1"/>
          </p:cNvPicPr>
          <p:nvPr/>
        </p:nvPicPr>
        <p:blipFill>
          <a:blip r:embed="rId4"/>
          <a:stretch>
            <a:fillRect/>
          </a:stretch>
        </p:blipFill>
        <p:spPr>
          <a:xfrm>
            <a:off x="4048018" y="1476463"/>
            <a:ext cx="2978168" cy="2034013"/>
          </a:xfrm>
          <a:prstGeom prst="rect">
            <a:avLst/>
          </a:prstGeom>
        </p:spPr>
      </p:pic>
      <p:pic>
        <p:nvPicPr>
          <p:cNvPr id="15" name="Picture 14"/>
          <p:cNvPicPr>
            <a:picLocks noChangeAspect="1"/>
          </p:cNvPicPr>
          <p:nvPr/>
        </p:nvPicPr>
        <p:blipFill>
          <a:blip r:embed="rId5"/>
          <a:stretch>
            <a:fillRect/>
          </a:stretch>
        </p:blipFill>
        <p:spPr>
          <a:xfrm>
            <a:off x="1302848" y="4145417"/>
            <a:ext cx="5776046" cy="2048169"/>
          </a:xfrm>
          <a:prstGeom prst="rect">
            <a:avLst/>
          </a:prstGeom>
        </p:spPr>
      </p:pic>
    </p:spTree>
    <p:extLst>
      <p:ext uri="{BB962C8B-B14F-4D97-AF65-F5344CB8AC3E}">
        <p14:creationId xmlns:p14="http://schemas.microsoft.com/office/powerpoint/2010/main" val="14181595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FFCC00"/>
                </a:solidFill>
                <a:latin typeface="Arial" panose="020B0604020202020204" pitchFamily="34" charset="0"/>
                <a:cs typeface="Arial" panose="020B0604020202020204" pitchFamily="34" charset="0"/>
              </a:rPr>
              <a:t>Agenda</a:t>
            </a:r>
            <a:endParaRPr lang="en-US" sz="2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2</a:t>
            </a:fld>
            <a:endParaRPr lang="en-US" noProof="0" dirty="0"/>
          </a:p>
        </p:txBody>
      </p:sp>
      <p:sp>
        <p:nvSpPr>
          <p:cNvPr id="3" name="TextBox 2"/>
          <p:cNvSpPr txBox="1"/>
          <p:nvPr/>
        </p:nvSpPr>
        <p:spPr>
          <a:xfrm>
            <a:off x="671928" y="1837694"/>
            <a:ext cx="7446724" cy="4093428"/>
          </a:xfrm>
          <a:prstGeom prst="rect">
            <a:avLst/>
          </a:prstGeom>
          <a:noFill/>
        </p:spPr>
        <p:txBody>
          <a:bodyPr wrap="square" rtlCol="0">
            <a:spAutoFit/>
          </a:bodyPr>
          <a:lstStyle/>
          <a:p>
            <a:pPr marL="457200" indent="-457200">
              <a:buAutoNum type="arabicPeriod"/>
            </a:pPr>
            <a:r>
              <a:rPr lang="en-US" sz="2000" dirty="0"/>
              <a:t>Why </a:t>
            </a:r>
            <a:r>
              <a:rPr lang="en-US" sz="2000" dirty="0">
                <a:solidFill>
                  <a:srgbClr val="00B050"/>
                </a:solidFill>
              </a:rPr>
              <a:t>Data Visualization </a:t>
            </a:r>
            <a:r>
              <a:rPr lang="en-US" sz="2000" dirty="0"/>
              <a:t>?</a:t>
            </a:r>
          </a:p>
          <a:p>
            <a:pPr marL="457200" indent="-457200">
              <a:buAutoNum type="arabicPeriod"/>
            </a:pPr>
            <a:r>
              <a:rPr lang="en-US" sz="2000" dirty="0"/>
              <a:t>Data Iceberg.</a:t>
            </a:r>
          </a:p>
          <a:p>
            <a:pPr marL="457200" indent="-457200">
              <a:buAutoNum type="arabicPeriod"/>
            </a:pPr>
            <a:r>
              <a:rPr lang="en-US" sz="2000" dirty="0"/>
              <a:t>Ways to show results.</a:t>
            </a:r>
          </a:p>
          <a:p>
            <a:pPr marL="457200" indent="-457200">
              <a:buAutoNum type="arabicPeriod"/>
            </a:pPr>
            <a:r>
              <a:rPr lang="en-US" sz="2000" dirty="0"/>
              <a:t>Choose wisely.</a:t>
            </a:r>
          </a:p>
          <a:p>
            <a:pPr marL="457200" indent="-457200">
              <a:buAutoNum type="arabicPeriod"/>
            </a:pPr>
            <a:r>
              <a:rPr lang="en-US" sz="2000" dirty="0"/>
              <a:t>Which graph is right for you ?</a:t>
            </a:r>
          </a:p>
          <a:p>
            <a:pPr marL="457200" indent="-457200">
              <a:buAutoNum type="arabicPeriod"/>
            </a:pPr>
            <a:r>
              <a:rPr lang="en-US" sz="2000" dirty="0"/>
              <a:t>Aesthetics : </a:t>
            </a:r>
            <a:r>
              <a:rPr lang="en-US" sz="2000" dirty="0">
                <a:solidFill>
                  <a:schemeClr val="accent2">
                    <a:lumMod val="75000"/>
                  </a:schemeClr>
                </a:solidFill>
              </a:rPr>
              <a:t>Co</a:t>
            </a:r>
            <a:r>
              <a:rPr lang="en-US" sz="2000" dirty="0">
                <a:solidFill>
                  <a:srgbClr val="00B050"/>
                </a:solidFill>
              </a:rPr>
              <a:t>lo</a:t>
            </a:r>
            <a:r>
              <a:rPr lang="en-US" sz="2000" dirty="0">
                <a:solidFill>
                  <a:srgbClr val="FF0000"/>
                </a:solidFill>
              </a:rPr>
              <a:t>rs</a:t>
            </a:r>
          </a:p>
          <a:p>
            <a:pPr marL="457200" indent="-457200">
              <a:buAutoNum type="arabicPeriod"/>
            </a:pPr>
            <a:r>
              <a:rPr lang="en-US" sz="2000" dirty="0"/>
              <a:t>When chart hits our eyes.</a:t>
            </a:r>
          </a:p>
          <a:p>
            <a:pPr marL="457200" indent="-457200">
              <a:buAutoNum type="arabicPeriod"/>
            </a:pPr>
            <a:r>
              <a:rPr lang="en-US" sz="2000" dirty="0"/>
              <a:t>What would you like to show ?</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p:txBody>
      </p:sp>
    </p:spTree>
    <p:extLst>
      <p:ext uri="{BB962C8B-B14F-4D97-AF65-F5344CB8AC3E}">
        <p14:creationId xmlns:p14="http://schemas.microsoft.com/office/powerpoint/2010/main" val="16684516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Line Chart</a:t>
            </a: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20</a:t>
            </a:fld>
            <a:endParaRPr lang="en-US" noProof="0" dirty="0"/>
          </a:p>
        </p:txBody>
      </p:sp>
      <p:sp>
        <p:nvSpPr>
          <p:cNvPr id="8" name="TextBox 7"/>
          <p:cNvSpPr txBox="1"/>
          <p:nvPr/>
        </p:nvSpPr>
        <p:spPr>
          <a:xfrm>
            <a:off x="687248" y="2008673"/>
            <a:ext cx="3340222" cy="2554545"/>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One of the most widely used charts.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Trends over a period of time.</a:t>
            </a:r>
          </a:p>
          <a:p>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3"/>
          <a:stretch>
            <a:fillRect/>
          </a:stretch>
        </p:blipFill>
        <p:spPr>
          <a:xfrm>
            <a:off x="4228616" y="1936411"/>
            <a:ext cx="4200525" cy="2923265"/>
          </a:xfrm>
          <a:prstGeom prst="rect">
            <a:avLst/>
          </a:prstGeom>
        </p:spPr>
      </p:pic>
      <p:pic>
        <p:nvPicPr>
          <p:cNvPr id="7" name="Picture 6"/>
          <p:cNvPicPr>
            <a:picLocks noChangeAspect="1"/>
          </p:cNvPicPr>
          <p:nvPr/>
        </p:nvPicPr>
        <p:blipFill>
          <a:blip r:embed="rId4"/>
          <a:stretch>
            <a:fillRect/>
          </a:stretch>
        </p:blipFill>
        <p:spPr>
          <a:xfrm>
            <a:off x="5653194" y="4509017"/>
            <a:ext cx="714375" cy="161925"/>
          </a:xfrm>
          <a:prstGeom prst="rect">
            <a:avLst/>
          </a:prstGeom>
        </p:spPr>
      </p:pic>
      <p:pic>
        <p:nvPicPr>
          <p:cNvPr id="9" name="Picture 8"/>
          <p:cNvPicPr>
            <a:picLocks noChangeAspect="1"/>
          </p:cNvPicPr>
          <p:nvPr/>
        </p:nvPicPr>
        <p:blipFill>
          <a:blip r:embed="rId4"/>
          <a:stretch>
            <a:fillRect/>
          </a:stretch>
        </p:blipFill>
        <p:spPr>
          <a:xfrm>
            <a:off x="6714594" y="4509016"/>
            <a:ext cx="714375" cy="161925"/>
          </a:xfrm>
          <a:prstGeom prst="rect">
            <a:avLst/>
          </a:prstGeom>
        </p:spPr>
      </p:pic>
      <p:sp>
        <p:nvSpPr>
          <p:cNvPr id="10" name="TextBox 9"/>
          <p:cNvSpPr txBox="1"/>
          <p:nvPr/>
        </p:nvSpPr>
        <p:spPr>
          <a:xfrm>
            <a:off x="5653194" y="4455497"/>
            <a:ext cx="1119883" cy="215444"/>
          </a:xfrm>
          <a:prstGeom prst="rect">
            <a:avLst/>
          </a:prstGeom>
          <a:noFill/>
        </p:spPr>
        <p:txBody>
          <a:bodyPr wrap="square" rtlCol="0">
            <a:spAutoFit/>
          </a:bodyPr>
          <a:lstStyle/>
          <a:p>
            <a:r>
              <a:rPr lang="en-US" sz="800" b="1" dirty="0"/>
              <a:t>TRx West</a:t>
            </a:r>
          </a:p>
        </p:txBody>
      </p:sp>
      <p:sp>
        <p:nvSpPr>
          <p:cNvPr id="11" name="TextBox 10"/>
          <p:cNvSpPr txBox="1"/>
          <p:nvPr/>
        </p:nvSpPr>
        <p:spPr>
          <a:xfrm>
            <a:off x="6724866" y="4455496"/>
            <a:ext cx="1119883" cy="215444"/>
          </a:xfrm>
          <a:prstGeom prst="rect">
            <a:avLst/>
          </a:prstGeom>
          <a:noFill/>
        </p:spPr>
        <p:txBody>
          <a:bodyPr wrap="square" rtlCol="0">
            <a:spAutoFit/>
          </a:bodyPr>
          <a:lstStyle/>
          <a:p>
            <a:r>
              <a:rPr lang="en-US" sz="800" b="1" dirty="0"/>
              <a:t>TRx East</a:t>
            </a:r>
          </a:p>
        </p:txBody>
      </p:sp>
    </p:spTree>
    <p:extLst>
      <p:ext uri="{BB962C8B-B14F-4D97-AF65-F5344CB8AC3E}">
        <p14:creationId xmlns:p14="http://schemas.microsoft.com/office/powerpoint/2010/main" val="367243326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524589" y="1739709"/>
            <a:ext cx="5205189" cy="3590925"/>
          </a:xfrm>
          <a:prstGeom prst="rect">
            <a:avLst/>
          </a:prstGeom>
        </p:spPr>
      </p:pic>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Consider Line Charts when </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21</a:t>
            </a:fld>
            <a:endParaRPr lang="en-US" noProof="0" dirty="0"/>
          </a:p>
        </p:txBody>
      </p:sp>
      <p:sp>
        <p:nvSpPr>
          <p:cNvPr id="10" name="TextBox 9"/>
          <p:cNvSpPr txBox="1"/>
          <p:nvPr/>
        </p:nvSpPr>
        <p:spPr>
          <a:xfrm>
            <a:off x="538116" y="2170925"/>
            <a:ext cx="3461006"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Showing data trends over a period of time.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Categories &gt; 8.</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Too many data points to plot.</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17245025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General Rules – Line Chart</a:t>
            </a: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22</a:t>
            </a:fld>
            <a:endParaRPr lang="en-US" noProof="0" dirty="0"/>
          </a:p>
        </p:txBody>
      </p:sp>
      <p:pic>
        <p:nvPicPr>
          <p:cNvPr id="7" name="Picture 6"/>
          <p:cNvPicPr>
            <a:picLocks noChangeAspect="1"/>
          </p:cNvPicPr>
          <p:nvPr/>
        </p:nvPicPr>
        <p:blipFill>
          <a:blip r:embed="rId3"/>
          <a:stretch>
            <a:fillRect/>
          </a:stretch>
        </p:blipFill>
        <p:spPr>
          <a:xfrm>
            <a:off x="3762268" y="1561297"/>
            <a:ext cx="571500" cy="447675"/>
          </a:xfrm>
          <a:prstGeom prst="rect">
            <a:avLst/>
          </a:prstGeom>
        </p:spPr>
      </p:pic>
      <p:pic>
        <p:nvPicPr>
          <p:cNvPr id="11" name="Picture 10"/>
          <p:cNvPicPr>
            <a:picLocks noChangeAspect="1"/>
          </p:cNvPicPr>
          <p:nvPr/>
        </p:nvPicPr>
        <p:blipFill>
          <a:blip r:embed="rId3"/>
          <a:stretch>
            <a:fillRect/>
          </a:stretch>
        </p:blipFill>
        <p:spPr>
          <a:xfrm>
            <a:off x="7206709" y="1561297"/>
            <a:ext cx="571500" cy="447675"/>
          </a:xfrm>
          <a:prstGeom prst="rect">
            <a:avLst/>
          </a:prstGeom>
        </p:spPr>
      </p:pic>
      <p:pic>
        <p:nvPicPr>
          <p:cNvPr id="12" name="Picture 11"/>
          <p:cNvPicPr>
            <a:picLocks noChangeAspect="1"/>
          </p:cNvPicPr>
          <p:nvPr/>
        </p:nvPicPr>
        <p:blipFill>
          <a:blip r:embed="rId3"/>
          <a:stretch>
            <a:fillRect/>
          </a:stretch>
        </p:blipFill>
        <p:spPr>
          <a:xfrm>
            <a:off x="7206709" y="4078466"/>
            <a:ext cx="571500" cy="447675"/>
          </a:xfrm>
          <a:prstGeom prst="rect">
            <a:avLst/>
          </a:prstGeom>
        </p:spPr>
      </p:pic>
      <p:pic>
        <p:nvPicPr>
          <p:cNvPr id="13" name="Picture 12"/>
          <p:cNvPicPr>
            <a:picLocks noChangeAspect="1"/>
          </p:cNvPicPr>
          <p:nvPr/>
        </p:nvPicPr>
        <p:blipFill>
          <a:blip r:embed="rId3"/>
          <a:stretch>
            <a:fillRect/>
          </a:stretch>
        </p:blipFill>
        <p:spPr>
          <a:xfrm>
            <a:off x="4021568" y="4078466"/>
            <a:ext cx="354786" cy="277916"/>
          </a:xfrm>
          <a:prstGeom prst="rect">
            <a:avLst/>
          </a:prstGeom>
        </p:spPr>
      </p:pic>
      <p:sp>
        <p:nvSpPr>
          <p:cNvPr id="10" name="TextBox 9"/>
          <p:cNvSpPr txBox="1"/>
          <p:nvPr/>
        </p:nvSpPr>
        <p:spPr>
          <a:xfrm>
            <a:off x="687248" y="1329162"/>
            <a:ext cx="774783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Avoid misinterpreting the trend.</a:t>
            </a:r>
          </a:p>
        </p:txBody>
      </p:sp>
      <p:sp>
        <p:nvSpPr>
          <p:cNvPr id="14" name="TextBox 13"/>
          <p:cNvSpPr txBox="1"/>
          <p:nvPr/>
        </p:nvSpPr>
        <p:spPr>
          <a:xfrm>
            <a:off x="687248" y="3860791"/>
            <a:ext cx="774783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Think about the line thickness</a:t>
            </a:r>
          </a:p>
        </p:txBody>
      </p:sp>
      <p:pic>
        <p:nvPicPr>
          <p:cNvPr id="5" name="Picture 4"/>
          <p:cNvPicPr>
            <a:picLocks noChangeAspect="1"/>
          </p:cNvPicPr>
          <p:nvPr/>
        </p:nvPicPr>
        <p:blipFill>
          <a:blip r:embed="rId4"/>
          <a:stretch>
            <a:fillRect/>
          </a:stretch>
        </p:blipFill>
        <p:spPr>
          <a:xfrm>
            <a:off x="1444311" y="1840787"/>
            <a:ext cx="5864086" cy="2078360"/>
          </a:xfrm>
          <a:prstGeom prst="rect">
            <a:avLst/>
          </a:prstGeom>
        </p:spPr>
      </p:pic>
      <p:pic>
        <p:nvPicPr>
          <p:cNvPr id="15" name="Picture 14"/>
          <p:cNvPicPr>
            <a:picLocks noChangeAspect="1"/>
          </p:cNvPicPr>
          <p:nvPr/>
        </p:nvPicPr>
        <p:blipFill>
          <a:blip r:embed="rId5"/>
          <a:stretch>
            <a:fillRect/>
          </a:stretch>
        </p:blipFill>
        <p:spPr>
          <a:xfrm>
            <a:off x="1444311" y="4302303"/>
            <a:ext cx="2855751" cy="1978408"/>
          </a:xfrm>
          <a:prstGeom prst="rect">
            <a:avLst/>
          </a:prstGeom>
        </p:spPr>
      </p:pic>
      <p:pic>
        <p:nvPicPr>
          <p:cNvPr id="16" name="Picture 15"/>
          <p:cNvPicPr>
            <a:picLocks noChangeAspect="1"/>
          </p:cNvPicPr>
          <p:nvPr/>
        </p:nvPicPr>
        <p:blipFill>
          <a:blip r:embed="rId6"/>
          <a:stretch>
            <a:fillRect/>
          </a:stretch>
        </p:blipFill>
        <p:spPr>
          <a:xfrm>
            <a:off x="4435648" y="4302303"/>
            <a:ext cx="2843948" cy="1988414"/>
          </a:xfrm>
          <a:prstGeom prst="rect">
            <a:avLst/>
          </a:prstGeom>
        </p:spPr>
      </p:pic>
    </p:spTree>
    <p:extLst>
      <p:ext uri="{BB962C8B-B14F-4D97-AF65-F5344CB8AC3E}">
        <p14:creationId xmlns:p14="http://schemas.microsoft.com/office/powerpoint/2010/main" val="316298694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General Rules – Line Chart</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23</a:t>
            </a:fld>
            <a:endParaRPr lang="en-US" noProof="0" dirty="0"/>
          </a:p>
        </p:txBody>
      </p:sp>
      <p:pic>
        <p:nvPicPr>
          <p:cNvPr id="7" name="Picture 6"/>
          <p:cNvPicPr>
            <a:picLocks noChangeAspect="1"/>
          </p:cNvPicPr>
          <p:nvPr/>
        </p:nvPicPr>
        <p:blipFill>
          <a:blip r:embed="rId3"/>
          <a:stretch>
            <a:fillRect/>
          </a:stretch>
        </p:blipFill>
        <p:spPr>
          <a:xfrm>
            <a:off x="3762268" y="1561297"/>
            <a:ext cx="571500" cy="447675"/>
          </a:xfrm>
          <a:prstGeom prst="rect">
            <a:avLst/>
          </a:prstGeom>
        </p:spPr>
      </p:pic>
      <p:pic>
        <p:nvPicPr>
          <p:cNvPr id="11" name="Picture 10"/>
          <p:cNvPicPr>
            <a:picLocks noChangeAspect="1"/>
          </p:cNvPicPr>
          <p:nvPr/>
        </p:nvPicPr>
        <p:blipFill>
          <a:blip r:embed="rId3"/>
          <a:stretch>
            <a:fillRect/>
          </a:stretch>
        </p:blipFill>
        <p:spPr>
          <a:xfrm>
            <a:off x="7206709" y="1561297"/>
            <a:ext cx="571500" cy="447675"/>
          </a:xfrm>
          <a:prstGeom prst="rect">
            <a:avLst/>
          </a:prstGeom>
        </p:spPr>
      </p:pic>
      <p:pic>
        <p:nvPicPr>
          <p:cNvPr id="12" name="Picture 11"/>
          <p:cNvPicPr>
            <a:picLocks noChangeAspect="1"/>
          </p:cNvPicPr>
          <p:nvPr/>
        </p:nvPicPr>
        <p:blipFill>
          <a:blip r:embed="rId3"/>
          <a:stretch>
            <a:fillRect/>
          </a:stretch>
        </p:blipFill>
        <p:spPr>
          <a:xfrm>
            <a:off x="7206709" y="4078466"/>
            <a:ext cx="571500" cy="447675"/>
          </a:xfrm>
          <a:prstGeom prst="rect">
            <a:avLst/>
          </a:prstGeom>
        </p:spPr>
      </p:pic>
      <p:pic>
        <p:nvPicPr>
          <p:cNvPr id="13" name="Picture 12"/>
          <p:cNvPicPr>
            <a:picLocks noChangeAspect="1"/>
          </p:cNvPicPr>
          <p:nvPr/>
        </p:nvPicPr>
        <p:blipFill>
          <a:blip r:embed="rId3"/>
          <a:stretch>
            <a:fillRect/>
          </a:stretch>
        </p:blipFill>
        <p:spPr>
          <a:xfrm>
            <a:off x="4021568" y="4078466"/>
            <a:ext cx="354786" cy="277916"/>
          </a:xfrm>
          <a:prstGeom prst="rect">
            <a:avLst/>
          </a:prstGeom>
        </p:spPr>
      </p:pic>
      <p:sp>
        <p:nvSpPr>
          <p:cNvPr id="10" name="TextBox 9"/>
          <p:cNvSpPr txBox="1"/>
          <p:nvPr/>
        </p:nvSpPr>
        <p:spPr>
          <a:xfrm>
            <a:off x="687248" y="1295709"/>
            <a:ext cx="774783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Avoid too many lines together</a:t>
            </a:r>
          </a:p>
        </p:txBody>
      </p:sp>
      <p:sp>
        <p:nvSpPr>
          <p:cNvPr id="14" name="TextBox 13"/>
          <p:cNvSpPr txBox="1"/>
          <p:nvPr/>
        </p:nvSpPr>
        <p:spPr>
          <a:xfrm>
            <a:off x="687248" y="3860791"/>
            <a:ext cx="774783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 possible label each line directly</a:t>
            </a:r>
          </a:p>
        </p:txBody>
      </p:sp>
      <p:pic>
        <p:nvPicPr>
          <p:cNvPr id="6" name="Picture 5"/>
          <p:cNvPicPr>
            <a:picLocks noChangeAspect="1"/>
          </p:cNvPicPr>
          <p:nvPr/>
        </p:nvPicPr>
        <p:blipFill>
          <a:blip r:embed="rId4"/>
          <a:stretch>
            <a:fillRect/>
          </a:stretch>
        </p:blipFill>
        <p:spPr>
          <a:xfrm>
            <a:off x="975976" y="1768864"/>
            <a:ext cx="3205606" cy="2032386"/>
          </a:xfrm>
          <a:prstGeom prst="rect">
            <a:avLst/>
          </a:prstGeom>
          <a:ln>
            <a:solidFill>
              <a:srgbClr val="92D050"/>
            </a:solidFill>
          </a:ln>
        </p:spPr>
      </p:pic>
      <p:pic>
        <p:nvPicPr>
          <p:cNvPr id="8" name="Picture 7"/>
          <p:cNvPicPr>
            <a:picLocks noChangeAspect="1"/>
          </p:cNvPicPr>
          <p:nvPr/>
        </p:nvPicPr>
        <p:blipFill>
          <a:blip r:embed="rId5"/>
          <a:stretch>
            <a:fillRect/>
          </a:stretch>
        </p:blipFill>
        <p:spPr>
          <a:xfrm>
            <a:off x="4623606" y="1771935"/>
            <a:ext cx="3154603" cy="2029315"/>
          </a:xfrm>
          <a:prstGeom prst="rect">
            <a:avLst/>
          </a:prstGeom>
          <a:ln>
            <a:solidFill>
              <a:srgbClr val="92D050"/>
            </a:solidFill>
          </a:ln>
        </p:spPr>
      </p:pic>
      <p:pic>
        <p:nvPicPr>
          <p:cNvPr id="9" name="Picture 8"/>
          <p:cNvPicPr>
            <a:picLocks noChangeAspect="1"/>
          </p:cNvPicPr>
          <p:nvPr/>
        </p:nvPicPr>
        <p:blipFill>
          <a:blip r:embed="rId6"/>
          <a:stretch>
            <a:fillRect/>
          </a:stretch>
        </p:blipFill>
        <p:spPr>
          <a:xfrm>
            <a:off x="975976" y="4280829"/>
            <a:ext cx="3205606" cy="2009888"/>
          </a:xfrm>
          <a:prstGeom prst="rect">
            <a:avLst/>
          </a:prstGeom>
          <a:ln>
            <a:solidFill>
              <a:srgbClr val="92D050"/>
            </a:solidFill>
          </a:ln>
        </p:spPr>
      </p:pic>
      <p:pic>
        <p:nvPicPr>
          <p:cNvPr id="17" name="Picture 16"/>
          <p:cNvPicPr>
            <a:picLocks noChangeAspect="1"/>
          </p:cNvPicPr>
          <p:nvPr/>
        </p:nvPicPr>
        <p:blipFill>
          <a:blip r:embed="rId7"/>
          <a:stretch>
            <a:fillRect/>
          </a:stretch>
        </p:blipFill>
        <p:spPr>
          <a:xfrm>
            <a:off x="4623606" y="4280829"/>
            <a:ext cx="3154603" cy="2009888"/>
          </a:xfrm>
          <a:prstGeom prst="rect">
            <a:avLst/>
          </a:prstGeom>
          <a:ln>
            <a:solidFill>
              <a:srgbClr val="92D050"/>
            </a:solidFill>
          </a:ln>
        </p:spPr>
      </p:pic>
    </p:spTree>
    <p:extLst>
      <p:ext uri="{BB962C8B-B14F-4D97-AF65-F5344CB8AC3E}">
        <p14:creationId xmlns:p14="http://schemas.microsoft.com/office/powerpoint/2010/main" val="38227702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Pie Chart</a:t>
            </a:r>
          </a:p>
        </p:txBody>
      </p:sp>
      <p:sp>
        <p:nvSpPr>
          <p:cNvPr id="8" name="Slide Number Placeholder 7"/>
          <p:cNvSpPr>
            <a:spLocks noGrp="1"/>
          </p:cNvSpPr>
          <p:nvPr>
            <p:ph type="sldNum" sz="quarter" idx="4"/>
          </p:nvPr>
        </p:nvSpPr>
        <p:spPr/>
        <p:txBody>
          <a:bodyPr/>
          <a:lstStyle/>
          <a:p>
            <a:fld id="{E66AA3EA-0569-43EF-BBA3-83FDB109D582}" type="slidenum">
              <a:rPr lang="en-US" noProof="0" smtClean="0"/>
              <a:pPr/>
              <a:t>24</a:t>
            </a:fld>
            <a:endParaRPr lang="en-US" noProof="0" dirty="0"/>
          </a:p>
        </p:txBody>
      </p:sp>
      <p:sp>
        <p:nvSpPr>
          <p:cNvPr id="5" name="TextBox 4"/>
          <p:cNvSpPr txBox="1"/>
          <p:nvPr/>
        </p:nvSpPr>
        <p:spPr>
          <a:xfrm>
            <a:off x="538116" y="2291510"/>
            <a:ext cx="4323816"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Good way to show relative sizes.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Independent variable – Around a circle and Dependent variable – Arc measure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6" name="Picture 5"/>
          <p:cNvPicPr>
            <a:picLocks noChangeAspect="1"/>
          </p:cNvPicPr>
          <p:nvPr/>
        </p:nvPicPr>
        <p:blipFill>
          <a:blip r:embed="rId3"/>
          <a:stretch>
            <a:fillRect/>
          </a:stretch>
        </p:blipFill>
        <p:spPr>
          <a:xfrm>
            <a:off x="5107260" y="1922129"/>
            <a:ext cx="3617206" cy="3232242"/>
          </a:xfrm>
          <a:prstGeom prst="rect">
            <a:avLst/>
          </a:prstGeom>
        </p:spPr>
      </p:pic>
    </p:spTree>
    <p:extLst>
      <p:ext uri="{BB962C8B-B14F-4D97-AF65-F5344CB8AC3E}">
        <p14:creationId xmlns:p14="http://schemas.microsoft.com/office/powerpoint/2010/main" val="301548958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Consider Pie Charts when </a:t>
            </a: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25</a:t>
            </a:fld>
            <a:endParaRPr lang="en-US" noProof="0" dirty="0"/>
          </a:p>
        </p:txBody>
      </p:sp>
      <p:pic>
        <p:nvPicPr>
          <p:cNvPr id="7" name="Picture 6"/>
          <p:cNvPicPr>
            <a:picLocks noChangeAspect="1"/>
          </p:cNvPicPr>
          <p:nvPr/>
        </p:nvPicPr>
        <p:blipFill>
          <a:blip r:embed="rId3"/>
          <a:stretch>
            <a:fillRect/>
          </a:stretch>
        </p:blipFill>
        <p:spPr>
          <a:xfrm>
            <a:off x="3762268" y="1561297"/>
            <a:ext cx="571500" cy="447675"/>
          </a:xfrm>
          <a:prstGeom prst="rect">
            <a:avLst/>
          </a:prstGeom>
        </p:spPr>
      </p:pic>
      <p:pic>
        <p:nvPicPr>
          <p:cNvPr id="11" name="Picture 10"/>
          <p:cNvPicPr>
            <a:picLocks noChangeAspect="1"/>
          </p:cNvPicPr>
          <p:nvPr/>
        </p:nvPicPr>
        <p:blipFill>
          <a:blip r:embed="rId3"/>
          <a:stretch>
            <a:fillRect/>
          </a:stretch>
        </p:blipFill>
        <p:spPr>
          <a:xfrm>
            <a:off x="7206709" y="1561297"/>
            <a:ext cx="571500" cy="447675"/>
          </a:xfrm>
          <a:prstGeom prst="rect">
            <a:avLst/>
          </a:prstGeom>
        </p:spPr>
      </p:pic>
      <p:pic>
        <p:nvPicPr>
          <p:cNvPr id="13" name="Picture 12"/>
          <p:cNvPicPr>
            <a:picLocks noChangeAspect="1"/>
          </p:cNvPicPr>
          <p:nvPr/>
        </p:nvPicPr>
        <p:blipFill>
          <a:blip r:embed="rId3"/>
          <a:stretch>
            <a:fillRect/>
          </a:stretch>
        </p:blipFill>
        <p:spPr>
          <a:xfrm>
            <a:off x="4021568" y="4078466"/>
            <a:ext cx="354786" cy="277916"/>
          </a:xfrm>
          <a:prstGeom prst="rect">
            <a:avLst/>
          </a:prstGeom>
        </p:spPr>
      </p:pic>
      <p:sp>
        <p:nvSpPr>
          <p:cNvPr id="10" name="TextBox 9"/>
          <p:cNvSpPr txBox="1"/>
          <p:nvPr/>
        </p:nvSpPr>
        <p:spPr>
          <a:xfrm>
            <a:off x="604319" y="1906417"/>
            <a:ext cx="4313369"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Breakdown of data into its constituents.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Only one data series.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Data Points / Categories &lt; 5.</a:t>
            </a:r>
          </a:p>
          <a:p>
            <a:endParaRPr lang="en-US" sz="2000" dirty="0"/>
          </a:p>
          <a:p>
            <a:pPr marL="342900" indent="-342900">
              <a:buFont typeface="Arial" panose="020B0604020202020204" pitchFamily="34" charset="0"/>
              <a:buChar char="•"/>
            </a:pPr>
            <a:r>
              <a:rPr lang="en-US" sz="2000" dirty="0"/>
              <a:t>The constituents are of comparable sizes.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4"/>
          <a:stretch>
            <a:fillRect/>
          </a:stretch>
        </p:blipFill>
        <p:spPr>
          <a:xfrm>
            <a:off x="4917688" y="1997592"/>
            <a:ext cx="3940592" cy="3143120"/>
          </a:xfrm>
          <a:prstGeom prst="rect">
            <a:avLst/>
          </a:prstGeom>
        </p:spPr>
      </p:pic>
    </p:spTree>
    <p:extLst>
      <p:ext uri="{BB962C8B-B14F-4D97-AF65-F5344CB8AC3E}">
        <p14:creationId xmlns:p14="http://schemas.microsoft.com/office/powerpoint/2010/main" val="28229209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Avoid Pie Charts when</a:t>
            </a:r>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26</a:t>
            </a:fld>
            <a:endParaRPr lang="en-US" noProof="0" dirty="0"/>
          </a:p>
        </p:txBody>
      </p:sp>
      <p:pic>
        <p:nvPicPr>
          <p:cNvPr id="11" name="Picture 10"/>
          <p:cNvPicPr>
            <a:picLocks noChangeAspect="1"/>
          </p:cNvPicPr>
          <p:nvPr/>
        </p:nvPicPr>
        <p:blipFill>
          <a:blip r:embed="rId3"/>
          <a:stretch>
            <a:fillRect/>
          </a:stretch>
        </p:blipFill>
        <p:spPr>
          <a:xfrm>
            <a:off x="7206709" y="1561297"/>
            <a:ext cx="571500" cy="447675"/>
          </a:xfrm>
          <a:prstGeom prst="rect">
            <a:avLst/>
          </a:prstGeom>
        </p:spPr>
      </p:pic>
      <p:pic>
        <p:nvPicPr>
          <p:cNvPr id="12" name="Picture 11"/>
          <p:cNvPicPr>
            <a:picLocks noChangeAspect="1"/>
          </p:cNvPicPr>
          <p:nvPr/>
        </p:nvPicPr>
        <p:blipFill>
          <a:blip r:embed="rId3"/>
          <a:stretch>
            <a:fillRect/>
          </a:stretch>
        </p:blipFill>
        <p:spPr>
          <a:xfrm>
            <a:off x="7206709" y="4078466"/>
            <a:ext cx="571500" cy="447675"/>
          </a:xfrm>
          <a:prstGeom prst="rect">
            <a:avLst/>
          </a:prstGeom>
        </p:spPr>
      </p:pic>
      <p:pic>
        <p:nvPicPr>
          <p:cNvPr id="13" name="Picture 12"/>
          <p:cNvPicPr>
            <a:picLocks noChangeAspect="1"/>
          </p:cNvPicPr>
          <p:nvPr/>
        </p:nvPicPr>
        <p:blipFill>
          <a:blip r:embed="rId3"/>
          <a:stretch>
            <a:fillRect/>
          </a:stretch>
        </p:blipFill>
        <p:spPr>
          <a:xfrm>
            <a:off x="4021568" y="4078466"/>
            <a:ext cx="354786" cy="277916"/>
          </a:xfrm>
          <a:prstGeom prst="rect">
            <a:avLst/>
          </a:prstGeom>
        </p:spPr>
      </p:pic>
      <p:pic>
        <p:nvPicPr>
          <p:cNvPr id="6" name="Picture 5"/>
          <p:cNvPicPr>
            <a:picLocks noChangeAspect="1"/>
          </p:cNvPicPr>
          <p:nvPr/>
        </p:nvPicPr>
        <p:blipFill>
          <a:blip r:embed="rId4"/>
          <a:stretch>
            <a:fillRect/>
          </a:stretch>
        </p:blipFill>
        <p:spPr>
          <a:xfrm>
            <a:off x="1413158" y="1386278"/>
            <a:ext cx="2946362" cy="2665756"/>
          </a:xfrm>
          <a:prstGeom prst="rect">
            <a:avLst/>
          </a:prstGeom>
        </p:spPr>
      </p:pic>
      <p:pic>
        <p:nvPicPr>
          <p:cNvPr id="8" name="Picture 7"/>
          <p:cNvPicPr>
            <a:picLocks noChangeAspect="1"/>
          </p:cNvPicPr>
          <p:nvPr/>
        </p:nvPicPr>
        <p:blipFill>
          <a:blip r:embed="rId5"/>
          <a:stretch>
            <a:fillRect/>
          </a:stretch>
        </p:blipFill>
        <p:spPr>
          <a:xfrm>
            <a:off x="4855177" y="1410269"/>
            <a:ext cx="2880169" cy="2591421"/>
          </a:xfrm>
          <a:prstGeom prst="rect">
            <a:avLst/>
          </a:prstGeom>
        </p:spPr>
      </p:pic>
      <p:pic>
        <p:nvPicPr>
          <p:cNvPr id="9" name="Picture 8"/>
          <p:cNvPicPr>
            <a:picLocks noChangeAspect="1"/>
          </p:cNvPicPr>
          <p:nvPr/>
        </p:nvPicPr>
        <p:blipFill>
          <a:blip r:embed="rId6"/>
          <a:stretch>
            <a:fillRect/>
          </a:stretch>
        </p:blipFill>
        <p:spPr>
          <a:xfrm>
            <a:off x="6921361" y="1527959"/>
            <a:ext cx="571098" cy="514350"/>
          </a:xfrm>
          <a:prstGeom prst="rect">
            <a:avLst/>
          </a:prstGeom>
        </p:spPr>
      </p:pic>
      <p:pic>
        <p:nvPicPr>
          <p:cNvPr id="15" name="Picture 14"/>
          <p:cNvPicPr>
            <a:picLocks noChangeAspect="1"/>
          </p:cNvPicPr>
          <p:nvPr/>
        </p:nvPicPr>
        <p:blipFill>
          <a:blip r:embed="rId6"/>
          <a:stretch>
            <a:fillRect/>
          </a:stretch>
        </p:blipFill>
        <p:spPr>
          <a:xfrm>
            <a:off x="4948820" y="3339099"/>
            <a:ext cx="2555895" cy="501211"/>
          </a:xfrm>
          <a:prstGeom prst="rect">
            <a:avLst/>
          </a:prstGeom>
        </p:spPr>
      </p:pic>
      <p:pic>
        <p:nvPicPr>
          <p:cNvPr id="5" name="Picture 4"/>
          <p:cNvPicPr>
            <a:picLocks noChangeAspect="1"/>
          </p:cNvPicPr>
          <p:nvPr/>
        </p:nvPicPr>
        <p:blipFill>
          <a:blip r:embed="rId7"/>
          <a:stretch>
            <a:fillRect/>
          </a:stretch>
        </p:blipFill>
        <p:spPr>
          <a:xfrm>
            <a:off x="1593655" y="3504057"/>
            <a:ext cx="2509993" cy="336253"/>
          </a:xfrm>
          <a:prstGeom prst="rect">
            <a:avLst/>
          </a:prstGeom>
        </p:spPr>
      </p:pic>
      <p:pic>
        <p:nvPicPr>
          <p:cNvPr id="16" name="Picture 15"/>
          <p:cNvPicPr>
            <a:picLocks noChangeAspect="1"/>
          </p:cNvPicPr>
          <p:nvPr/>
        </p:nvPicPr>
        <p:blipFill>
          <a:blip r:embed="rId7"/>
          <a:stretch>
            <a:fillRect/>
          </a:stretch>
        </p:blipFill>
        <p:spPr>
          <a:xfrm>
            <a:off x="958275" y="4113914"/>
            <a:ext cx="2967473" cy="333927"/>
          </a:xfrm>
          <a:prstGeom prst="rect">
            <a:avLst/>
          </a:prstGeom>
        </p:spPr>
      </p:pic>
      <p:sp>
        <p:nvSpPr>
          <p:cNvPr id="10" name="TextBox 9"/>
          <p:cNvSpPr txBox="1"/>
          <p:nvPr/>
        </p:nvSpPr>
        <p:spPr>
          <a:xfrm>
            <a:off x="2032528" y="3514136"/>
            <a:ext cx="1831016" cy="276999"/>
          </a:xfrm>
          <a:prstGeom prst="rect">
            <a:avLst/>
          </a:prstGeom>
          <a:noFill/>
        </p:spPr>
        <p:txBody>
          <a:bodyPr wrap="square" rtlCol="0">
            <a:spAutoFit/>
          </a:bodyPr>
          <a:lstStyle/>
          <a:p>
            <a:r>
              <a:rPr lang="en-US" sz="1200" b="1" dirty="0"/>
              <a:t>Too many categories</a:t>
            </a:r>
          </a:p>
        </p:txBody>
      </p:sp>
      <p:sp>
        <p:nvSpPr>
          <p:cNvPr id="17" name="TextBox 16"/>
          <p:cNvSpPr txBox="1"/>
          <p:nvPr/>
        </p:nvSpPr>
        <p:spPr>
          <a:xfrm>
            <a:off x="5094473" y="3473110"/>
            <a:ext cx="2525558" cy="276999"/>
          </a:xfrm>
          <a:prstGeom prst="rect">
            <a:avLst/>
          </a:prstGeom>
          <a:noFill/>
        </p:spPr>
        <p:txBody>
          <a:bodyPr wrap="square" rtlCol="0">
            <a:spAutoFit/>
          </a:bodyPr>
          <a:lstStyle/>
          <a:p>
            <a:r>
              <a:rPr lang="en-US" sz="1200" b="1" dirty="0"/>
              <a:t>High Difference between values</a:t>
            </a:r>
          </a:p>
        </p:txBody>
      </p:sp>
      <p:pic>
        <p:nvPicPr>
          <p:cNvPr id="18" name="Picture 17"/>
          <p:cNvPicPr>
            <a:picLocks noChangeAspect="1"/>
          </p:cNvPicPr>
          <p:nvPr/>
        </p:nvPicPr>
        <p:blipFill>
          <a:blip r:embed="rId6"/>
          <a:stretch>
            <a:fillRect/>
          </a:stretch>
        </p:blipFill>
        <p:spPr>
          <a:xfrm>
            <a:off x="3596229" y="1527466"/>
            <a:ext cx="534630" cy="481506"/>
          </a:xfrm>
          <a:prstGeom prst="rect">
            <a:avLst/>
          </a:prstGeom>
        </p:spPr>
      </p:pic>
      <p:pic>
        <p:nvPicPr>
          <p:cNvPr id="19" name="Picture 18"/>
          <p:cNvPicPr>
            <a:picLocks noChangeAspect="1"/>
          </p:cNvPicPr>
          <p:nvPr/>
        </p:nvPicPr>
        <p:blipFill>
          <a:blip r:embed="rId8"/>
          <a:stretch>
            <a:fillRect/>
          </a:stretch>
        </p:blipFill>
        <p:spPr>
          <a:xfrm>
            <a:off x="2952638" y="4142878"/>
            <a:ext cx="3625998" cy="1549290"/>
          </a:xfrm>
          <a:prstGeom prst="rect">
            <a:avLst/>
          </a:prstGeom>
          <a:ln>
            <a:solidFill>
              <a:srgbClr val="00B0F0"/>
            </a:solidFill>
          </a:ln>
        </p:spPr>
      </p:pic>
      <p:sp>
        <p:nvSpPr>
          <p:cNvPr id="20" name="TextBox 19"/>
          <p:cNvSpPr txBox="1"/>
          <p:nvPr/>
        </p:nvSpPr>
        <p:spPr>
          <a:xfrm>
            <a:off x="2952638" y="5690073"/>
            <a:ext cx="3625998" cy="276999"/>
          </a:xfrm>
          <a:prstGeom prst="rect">
            <a:avLst/>
          </a:prstGeom>
          <a:noFill/>
          <a:ln w="34925">
            <a:solidFill>
              <a:schemeClr val="bg1">
                <a:lumMod val="65000"/>
              </a:schemeClr>
            </a:solidFill>
          </a:ln>
        </p:spPr>
        <p:txBody>
          <a:bodyPr wrap="square" rtlCol="0">
            <a:spAutoFit/>
          </a:bodyPr>
          <a:lstStyle/>
          <a:p>
            <a:pPr algn="ctr"/>
            <a:r>
              <a:rPr lang="en-US" sz="1200" b="1" dirty="0"/>
              <a:t>Avoid 3D Chart</a:t>
            </a:r>
          </a:p>
        </p:txBody>
      </p:sp>
    </p:spTree>
    <p:extLst>
      <p:ext uri="{BB962C8B-B14F-4D97-AF65-F5344CB8AC3E}">
        <p14:creationId xmlns:p14="http://schemas.microsoft.com/office/powerpoint/2010/main" val="408534861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General Rules – Pie Chart</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27</a:t>
            </a:fld>
            <a:endParaRPr lang="en-US" noProof="0" dirty="0"/>
          </a:p>
        </p:txBody>
      </p:sp>
      <p:pic>
        <p:nvPicPr>
          <p:cNvPr id="7" name="Picture 6"/>
          <p:cNvPicPr>
            <a:picLocks noChangeAspect="1"/>
          </p:cNvPicPr>
          <p:nvPr/>
        </p:nvPicPr>
        <p:blipFill>
          <a:blip r:embed="rId3"/>
          <a:stretch>
            <a:fillRect/>
          </a:stretch>
        </p:blipFill>
        <p:spPr>
          <a:xfrm>
            <a:off x="3762268" y="1561297"/>
            <a:ext cx="571500" cy="447675"/>
          </a:xfrm>
          <a:prstGeom prst="rect">
            <a:avLst/>
          </a:prstGeom>
        </p:spPr>
      </p:pic>
      <p:pic>
        <p:nvPicPr>
          <p:cNvPr id="11" name="Picture 10"/>
          <p:cNvPicPr>
            <a:picLocks noChangeAspect="1"/>
          </p:cNvPicPr>
          <p:nvPr/>
        </p:nvPicPr>
        <p:blipFill>
          <a:blip r:embed="rId3"/>
          <a:stretch>
            <a:fillRect/>
          </a:stretch>
        </p:blipFill>
        <p:spPr>
          <a:xfrm>
            <a:off x="7206709" y="1561297"/>
            <a:ext cx="571500" cy="447675"/>
          </a:xfrm>
          <a:prstGeom prst="rect">
            <a:avLst/>
          </a:prstGeom>
        </p:spPr>
      </p:pic>
      <p:pic>
        <p:nvPicPr>
          <p:cNvPr id="13" name="Picture 12"/>
          <p:cNvPicPr>
            <a:picLocks noChangeAspect="1"/>
          </p:cNvPicPr>
          <p:nvPr/>
        </p:nvPicPr>
        <p:blipFill>
          <a:blip r:embed="rId3"/>
          <a:stretch>
            <a:fillRect/>
          </a:stretch>
        </p:blipFill>
        <p:spPr>
          <a:xfrm>
            <a:off x="4021568" y="4078466"/>
            <a:ext cx="354786" cy="277916"/>
          </a:xfrm>
          <a:prstGeom prst="rect">
            <a:avLst/>
          </a:prstGeom>
        </p:spPr>
      </p:pic>
      <p:sp>
        <p:nvSpPr>
          <p:cNvPr id="10" name="TextBox 9"/>
          <p:cNvSpPr txBox="1"/>
          <p:nvPr/>
        </p:nvSpPr>
        <p:spPr>
          <a:xfrm>
            <a:off x="738133" y="1458988"/>
            <a:ext cx="458414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Think about the order of slices</a:t>
            </a:r>
          </a:p>
          <a:p>
            <a:pPr marL="800100" lvl="1" indent="-342900">
              <a:buFont typeface="Wingdings" panose="05000000000000000000" pitchFamily="2" charset="2"/>
              <a:buChar char="Ø"/>
            </a:pPr>
            <a:endParaRPr lang="en-US" sz="2000" dirty="0"/>
          </a:p>
          <a:p>
            <a:pPr marL="800100" lvl="1" indent="-342900">
              <a:buFont typeface="Wingdings" panose="05000000000000000000" pitchFamily="2" charset="2"/>
              <a:buChar char="Ø"/>
            </a:pPr>
            <a:endParaRPr lang="en-US" sz="2000" dirty="0"/>
          </a:p>
          <a:p>
            <a:pPr marL="800100" lvl="1" indent="-342900">
              <a:buFont typeface="Wingdings" panose="05000000000000000000" pitchFamily="2" charset="2"/>
              <a:buChar char="Ø"/>
            </a:pPr>
            <a:r>
              <a:rPr lang="en-US" sz="2000" dirty="0"/>
              <a:t>User starts with the top of the Pie chart, so put the most important segment at top.</a:t>
            </a:r>
          </a:p>
          <a:p>
            <a:pPr marL="800100" lvl="1" indent="-342900">
              <a:buFont typeface="Wingdings" panose="05000000000000000000" pitchFamily="2" charset="2"/>
              <a:buChar char="Ø"/>
            </a:pPr>
            <a:endParaRPr lang="en-US" sz="2000" dirty="0"/>
          </a:p>
        </p:txBody>
      </p:sp>
      <p:sp>
        <p:nvSpPr>
          <p:cNvPr id="14" name="TextBox 13"/>
          <p:cNvSpPr txBox="1"/>
          <p:nvPr/>
        </p:nvSpPr>
        <p:spPr>
          <a:xfrm>
            <a:off x="738133" y="3611071"/>
            <a:ext cx="774783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Don’t overuse effects to make sections stand out</a:t>
            </a:r>
          </a:p>
        </p:txBody>
      </p:sp>
      <p:pic>
        <p:nvPicPr>
          <p:cNvPr id="6" name="Picture 5"/>
          <p:cNvPicPr>
            <a:picLocks noChangeAspect="1"/>
          </p:cNvPicPr>
          <p:nvPr/>
        </p:nvPicPr>
        <p:blipFill>
          <a:blip r:embed="rId4"/>
          <a:stretch>
            <a:fillRect/>
          </a:stretch>
        </p:blipFill>
        <p:spPr>
          <a:xfrm>
            <a:off x="5608028" y="1498439"/>
            <a:ext cx="2170181" cy="2017316"/>
          </a:xfrm>
          <a:prstGeom prst="rect">
            <a:avLst/>
          </a:prstGeom>
        </p:spPr>
      </p:pic>
      <p:pic>
        <p:nvPicPr>
          <p:cNvPr id="8" name="Picture 7"/>
          <p:cNvPicPr>
            <a:picLocks noChangeAspect="1"/>
          </p:cNvPicPr>
          <p:nvPr/>
        </p:nvPicPr>
        <p:blipFill>
          <a:blip r:embed="rId5"/>
          <a:stretch>
            <a:fillRect/>
          </a:stretch>
        </p:blipFill>
        <p:spPr>
          <a:xfrm>
            <a:off x="2221801" y="4156702"/>
            <a:ext cx="3954319" cy="2183685"/>
          </a:xfrm>
          <a:prstGeom prst="rect">
            <a:avLst/>
          </a:prstGeom>
        </p:spPr>
      </p:pic>
    </p:spTree>
    <p:extLst>
      <p:ext uri="{BB962C8B-B14F-4D97-AF65-F5344CB8AC3E}">
        <p14:creationId xmlns:p14="http://schemas.microsoft.com/office/powerpoint/2010/main" val="233672239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Histogram</a:t>
            </a: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28</a:t>
            </a:fld>
            <a:endParaRPr lang="en-US" noProof="0"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60606" y="1366463"/>
            <a:ext cx="3190233" cy="2176283"/>
          </a:xfrm>
        </p:spPr>
      </p:pic>
      <p:sp>
        <p:nvSpPr>
          <p:cNvPr id="5" name="TextBox 4"/>
          <p:cNvSpPr txBox="1"/>
          <p:nvPr/>
        </p:nvSpPr>
        <p:spPr>
          <a:xfrm>
            <a:off x="538116" y="2222205"/>
            <a:ext cx="4809426"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Chart used for counting numbers between a </a:t>
            </a:r>
            <a:r>
              <a:rPr lang="en-US" sz="2000" dirty="0">
                <a:solidFill>
                  <a:srgbClr val="FFC000"/>
                </a:solidFill>
              </a:rPr>
              <a:t>lower</a:t>
            </a:r>
            <a:r>
              <a:rPr lang="en-US" sz="2000" dirty="0"/>
              <a:t> and </a:t>
            </a:r>
            <a:r>
              <a:rPr lang="en-US" sz="2000" dirty="0">
                <a:solidFill>
                  <a:srgbClr val="00B0F0"/>
                </a:solidFill>
              </a:rPr>
              <a:t>upper</a:t>
            </a:r>
            <a:r>
              <a:rPr lang="en-US" sz="2000" dirty="0"/>
              <a:t> limit.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No gap between column indicates that there are no numbers between the upper and lower limit.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8"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0606" y="3948750"/>
            <a:ext cx="3190233" cy="2048396"/>
          </a:xfrm>
          <a:prstGeom prst="rect">
            <a:avLst/>
          </a:prstGeom>
        </p:spPr>
      </p:pic>
    </p:spTree>
    <p:extLst>
      <p:ext uri="{BB962C8B-B14F-4D97-AF65-F5344CB8AC3E}">
        <p14:creationId xmlns:p14="http://schemas.microsoft.com/office/powerpoint/2010/main" val="143530568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Bubble Chart</a:t>
            </a: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29</a:t>
            </a:fld>
            <a:endParaRPr lang="en-US" noProof="0" dirty="0"/>
          </a:p>
        </p:txBody>
      </p:sp>
      <p:sp>
        <p:nvSpPr>
          <p:cNvPr id="5" name="TextBox 4"/>
          <p:cNvSpPr txBox="1"/>
          <p:nvPr/>
        </p:nvSpPr>
        <p:spPr>
          <a:xfrm>
            <a:off x="687248" y="2606408"/>
            <a:ext cx="32325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Method of visualizing 3 variables in a 2-dimensional chart.</a:t>
            </a:r>
          </a:p>
        </p:txBody>
      </p:sp>
      <p:pic>
        <p:nvPicPr>
          <p:cNvPr id="9" name="Picture 8"/>
          <p:cNvPicPr>
            <a:picLocks noChangeAspect="1"/>
          </p:cNvPicPr>
          <p:nvPr/>
        </p:nvPicPr>
        <p:blipFill>
          <a:blip r:embed="rId3"/>
          <a:stretch>
            <a:fillRect/>
          </a:stretch>
        </p:blipFill>
        <p:spPr>
          <a:xfrm>
            <a:off x="4448709" y="1767949"/>
            <a:ext cx="4116981" cy="2746287"/>
          </a:xfrm>
          <a:prstGeom prst="rect">
            <a:avLst/>
          </a:prstGeom>
        </p:spPr>
      </p:pic>
    </p:spTree>
    <p:extLst>
      <p:ext uri="{BB962C8B-B14F-4D97-AF65-F5344CB8AC3E}">
        <p14:creationId xmlns:p14="http://schemas.microsoft.com/office/powerpoint/2010/main" val="35972901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FFCC00"/>
                </a:solidFill>
                <a:latin typeface="Arial" panose="020B0604020202020204" pitchFamily="34" charset="0"/>
                <a:cs typeface="Arial" panose="020B0604020202020204" pitchFamily="34" charset="0"/>
              </a:rPr>
              <a:t>Why Data Visualization</a:t>
            </a:r>
            <a:endParaRPr lang="en-US" sz="2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3</a:t>
            </a:fld>
            <a:endParaRPr lang="en-US" noProof="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574" y="1372803"/>
            <a:ext cx="5974197" cy="4491710"/>
          </a:xfrm>
          <a:prstGeom prst="rect">
            <a:avLst/>
          </a:prstGeom>
          <a:ln>
            <a:solidFill>
              <a:schemeClr val="tx1"/>
            </a:solidFill>
          </a:ln>
        </p:spPr>
      </p:pic>
    </p:spTree>
    <p:extLst>
      <p:ext uri="{BB962C8B-B14F-4D97-AF65-F5344CB8AC3E}">
        <p14:creationId xmlns:p14="http://schemas.microsoft.com/office/powerpoint/2010/main" val="197066188"/>
      </p:ext>
    </p:extLst>
  </p:cSld>
  <p:clrMapOvr>
    <a:overrideClrMapping bg1="lt1" tx1="dk1" bg2="lt2" tx2="dk2" accent1="accent1" accent2="accent2" accent3="accent3" accent4="accent4" accent5="accent5" accent6="accent6" hlink="hlink" folHlink="folHlink"/>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Scatter Plot</a:t>
            </a: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30</a:t>
            </a:fld>
            <a:endParaRPr lang="en-US" noProof="0" dirty="0"/>
          </a:p>
        </p:txBody>
      </p:sp>
      <p:pic>
        <p:nvPicPr>
          <p:cNvPr id="7"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5748" y="2274319"/>
            <a:ext cx="4691691" cy="2963310"/>
          </a:xfrm>
        </p:spPr>
      </p:pic>
      <p:sp>
        <p:nvSpPr>
          <p:cNvPr id="5" name="TextBox 4"/>
          <p:cNvSpPr txBox="1"/>
          <p:nvPr/>
        </p:nvSpPr>
        <p:spPr>
          <a:xfrm>
            <a:off x="538116" y="2750918"/>
            <a:ext cx="323250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Used to show relationship between two measures ( x and y variables).</a:t>
            </a:r>
          </a:p>
        </p:txBody>
      </p:sp>
    </p:spTree>
    <p:extLst>
      <p:ext uri="{BB962C8B-B14F-4D97-AF65-F5344CB8AC3E}">
        <p14:creationId xmlns:p14="http://schemas.microsoft.com/office/powerpoint/2010/main" val="26042927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fontScale="90000"/>
          </a:bodyPr>
          <a:lstStyle/>
          <a:p>
            <a:r>
              <a:rPr lang="en-US" sz="2800" b="1" dirty="0">
                <a:solidFill>
                  <a:srgbClr val="FFCC00"/>
                </a:solidFill>
                <a:latin typeface="Arial" panose="020B0604020202020204" pitchFamily="34" charset="0"/>
                <a:cs typeface="Arial" panose="020B0604020202020204" pitchFamily="34" charset="0"/>
              </a:rPr>
              <a:t>Aesthetics : Color</a:t>
            </a:r>
            <a:br>
              <a:rPr lang="en-US" sz="2800" b="1" dirty="0">
                <a:solidFill>
                  <a:srgbClr val="FFCC00"/>
                </a:solidFill>
                <a:latin typeface="Arial" panose="020B0604020202020204" pitchFamily="34" charset="0"/>
                <a:cs typeface="Arial" panose="020B0604020202020204" pitchFamily="34" charset="0"/>
              </a:rPr>
            </a:br>
            <a:endParaRPr lang="en-US" sz="2800" b="1" dirty="0">
              <a:solidFill>
                <a:srgbClr val="FFCC0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31</a:t>
            </a:fld>
            <a:endParaRPr lang="en-US" noProof="0" dirty="0"/>
          </a:p>
        </p:txBody>
      </p:sp>
      <p:sp>
        <p:nvSpPr>
          <p:cNvPr id="8" name="TextBox 7"/>
          <p:cNvSpPr txBox="1"/>
          <p:nvPr/>
        </p:nvSpPr>
        <p:spPr>
          <a:xfrm>
            <a:off x="538116" y="1234439"/>
            <a:ext cx="799441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Don’t overuse the color.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Don’t use DIFFERENT colors for the SAME data range.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6" name="Picture 5"/>
          <p:cNvPicPr>
            <a:picLocks noChangeAspect="1"/>
          </p:cNvPicPr>
          <p:nvPr/>
        </p:nvPicPr>
        <p:blipFill>
          <a:blip r:embed="rId3"/>
          <a:stretch>
            <a:fillRect/>
          </a:stretch>
        </p:blipFill>
        <p:spPr>
          <a:xfrm>
            <a:off x="938151" y="2751060"/>
            <a:ext cx="3405401" cy="2841274"/>
          </a:xfrm>
          <a:prstGeom prst="rect">
            <a:avLst/>
          </a:prstGeom>
        </p:spPr>
      </p:pic>
      <p:pic>
        <p:nvPicPr>
          <p:cNvPr id="7" name="Picture 6"/>
          <p:cNvPicPr>
            <a:picLocks noChangeAspect="1"/>
          </p:cNvPicPr>
          <p:nvPr/>
        </p:nvPicPr>
        <p:blipFill>
          <a:blip r:embed="rId4"/>
          <a:stretch>
            <a:fillRect/>
          </a:stretch>
        </p:blipFill>
        <p:spPr>
          <a:xfrm>
            <a:off x="4881308" y="2813856"/>
            <a:ext cx="3113465" cy="2740102"/>
          </a:xfrm>
          <a:prstGeom prst="rect">
            <a:avLst/>
          </a:prstGeom>
        </p:spPr>
      </p:pic>
    </p:spTree>
    <p:extLst>
      <p:ext uri="{BB962C8B-B14F-4D97-AF65-F5344CB8AC3E}">
        <p14:creationId xmlns:p14="http://schemas.microsoft.com/office/powerpoint/2010/main" val="253949591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99015" y="2218495"/>
            <a:ext cx="3842534" cy="3850084"/>
          </a:xfrm>
          <a:prstGeom prst="rect">
            <a:avLst/>
          </a:prstGeom>
        </p:spPr>
      </p:pic>
      <p:sp>
        <p:nvSpPr>
          <p:cNvPr id="2" name="Title 1"/>
          <p:cNvSpPr>
            <a:spLocks noGrp="1"/>
          </p:cNvSpPr>
          <p:nvPr>
            <p:ph type="title"/>
          </p:nvPr>
        </p:nvSpPr>
        <p:spPr/>
        <p:txBody>
          <a:bodyPr vert="horz" lIns="91440" tIns="126000" rIns="91440" bIns="45720" rtlCol="0" anchor="t" anchorCtr="0">
            <a:normAutofit fontScale="90000"/>
          </a:bodyPr>
          <a:lstStyle/>
          <a:p>
            <a:r>
              <a:rPr lang="en-US" sz="2800" b="1" dirty="0">
                <a:solidFill>
                  <a:srgbClr val="FFCC00"/>
                </a:solidFill>
                <a:latin typeface="Arial" panose="020B0604020202020204" pitchFamily="34" charset="0"/>
                <a:cs typeface="Arial" panose="020B0604020202020204" pitchFamily="34" charset="0"/>
              </a:rPr>
              <a:t>Aesthetics : Color</a:t>
            </a:r>
            <a:br>
              <a:rPr lang="en-US" sz="2800" b="1" dirty="0">
                <a:solidFill>
                  <a:srgbClr val="FFCC00"/>
                </a:solidFill>
                <a:latin typeface="Arial" panose="020B0604020202020204" pitchFamily="34" charset="0"/>
                <a:cs typeface="Arial" panose="020B0604020202020204" pitchFamily="34" charset="0"/>
              </a:rPr>
            </a:br>
            <a:endParaRPr lang="en-US" sz="2800" b="1" dirty="0">
              <a:solidFill>
                <a:srgbClr val="FFCC0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32</a:t>
            </a:fld>
            <a:endParaRPr lang="en-US" noProof="0" dirty="0"/>
          </a:p>
        </p:txBody>
      </p:sp>
      <p:sp>
        <p:nvSpPr>
          <p:cNvPr id="8" name="TextBox 7"/>
          <p:cNvSpPr txBox="1"/>
          <p:nvPr/>
        </p:nvSpPr>
        <p:spPr>
          <a:xfrm>
            <a:off x="538116" y="1156384"/>
            <a:ext cx="7994414" cy="2554545"/>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Don’t use SAME colors for the DIFFERENT data sets.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Consider the connotations of color.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9" name="Picture 8"/>
          <p:cNvPicPr>
            <a:picLocks noChangeAspect="1"/>
          </p:cNvPicPr>
          <p:nvPr/>
        </p:nvPicPr>
        <p:blipFill>
          <a:blip r:embed="rId4"/>
          <a:stretch>
            <a:fillRect/>
          </a:stretch>
        </p:blipFill>
        <p:spPr>
          <a:xfrm>
            <a:off x="1375115" y="2841396"/>
            <a:ext cx="2046180" cy="1490153"/>
          </a:xfrm>
          <a:prstGeom prst="rect">
            <a:avLst/>
          </a:prstGeom>
        </p:spPr>
      </p:pic>
      <p:pic>
        <p:nvPicPr>
          <p:cNvPr id="10" name="Picture 9"/>
          <p:cNvPicPr>
            <a:picLocks noChangeAspect="1"/>
          </p:cNvPicPr>
          <p:nvPr/>
        </p:nvPicPr>
        <p:blipFill>
          <a:blip r:embed="rId5"/>
          <a:stretch>
            <a:fillRect/>
          </a:stretch>
        </p:blipFill>
        <p:spPr>
          <a:xfrm>
            <a:off x="1375115" y="4481630"/>
            <a:ext cx="2046180" cy="1405462"/>
          </a:xfrm>
          <a:prstGeom prst="rect">
            <a:avLst/>
          </a:prstGeom>
        </p:spPr>
      </p:pic>
      <p:pic>
        <p:nvPicPr>
          <p:cNvPr id="11" name="Picture 10"/>
          <p:cNvPicPr>
            <a:picLocks noChangeAspect="1"/>
          </p:cNvPicPr>
          <p:nvPr/>
        </p:nvPicPr>
        <p:blipFill>
          <a:blip r:embed="rId6"/>
          <a:stretch>
            <a:fillRect/>
          </a:stretch>
        </p:blipFill>
        <p:spPr>
          <a:xfrm>
            <a:off x="3587341" y="4700600"/>
            <a:ext cx="695325" cy="666750"/>
          </a:xfrm>
          <a:prstGeom prst="rect">
            <a:avLst/>
          </a:prstGeom>
        </p:spPr>
      </p:pic>
      <p:pic>
        <p:nvPicPr>
          <p:cNvPr id="12" name="Picture 11"/>
          <p:cNvPicPr>
            <a:picLocks noChangeAspect="1"/>
          </p:cNvPicPr>
          <p:nvPr/>
        </p:nvPicPr>
        <p:blipFill>
          <a:blip r:embed="rId7"/>
          <a:stretch>
            <a:fillRect/>
          </a:stretch>
        </p:blipFill>
        <p:spPr>
          <a:xfrm>
            <a:off x="3630473" y="3197424"/>
            <a:ext cx="590550" cy="581025"/>
          </a:xfrm>
          <a:prstGeom prst="rect">
            <a:avLst/>
          </a:prstGeom>
        </p:spPr>
      </p:pic>
    </p:spTree>
    <p:extLst>
      <p:ext uri="{BB962C8B-B14F-4D97-AF65-F5344CB8AC3E}">
        <p14:creationId xmlns:p14="http://schemas.microsoft.com/office/powerpoint/2010/main" val="313082363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fontScale="90000"/>
          </a:bodyPr>
          <a:lstStyle/>
          <a:p>
            <a:r>
              <a:rPr lang="en-US" sz="2800" b="1" dirty="0">
                <a:solidFill>
                  <a:srgbClr val="FFCC00"/>
                </a:solidFill>
                <a:latin typeface="Arial" panose="020B0604020202020204" pitchFamily="34" charset="0"/>
                <a:cs typeface="Arial" panose="020B0604020202020204" pitchFamily="34" charset="0"/>
              </a:rPr>
              <a:t>Aesthetics : Color</a:t>
            </a:r>
            <a:br>
              <a:rPr lang="en-US" sz="2800" b="1" dirty="0">
                <a:solidFill>
                  <a:srgbClr val="FFCC00"/>
                </a:solidFill>
                <a:latin typeface="Arial" panose="020B0604020202020204" pitchFamily="34" charset="0"/>
                <a:cs typeface="Arial" panose="020B0604020202020204" pitchFamily="34" charset="0"/>
              </a:rPr>
            </a:br>
            <a:endParaRPr lang="en-US" sz="2800" b="1" dirty="0">
              <a:solidFill>
                <a:srgbClr val="FFCC0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33</a:t>
            </a:fld>
            <a:endParaRPr lang="en-US" noProof="0" dirty="0"/>
          </a:p>
        </p:txBody>
      </p:sp>
      <p:sp>
        <p:nvSpPr>
          <p:cNvPr id="8" name="TextBox 7"/>
          <p:cNvSpPr txBox="1"/>
          <p:nvPr/>
        </p:nvSpPr>
        <p:spPr>
          <a:xfrm>
            <a:off x="538116" y="1524370"/>
            <a:ext cx="799441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Choose a color scheme</a:t>
            </a:r>
          </a:p>
        </p:txBody>
      </p:sp>
      <p:pic>
        <p:nvPicPr>
          <p:cNvPr id="6" name="Picture 5"/>
          <p:cNvPicPr>
            <a:picLocks noChangeAspect="1"/>
          </p:cNvPicPr>
          <p:nvPr/>
        </p:nvPicPr>
        <p:blipFill>
          <a:blip r:embed="rId3"/>
          <a:stretch>
            <a:fillRect/>
          </a:stretch>
        </p:blipFill>
        <p:spPr>
          <a:xfrm>
            <a:off x="4243316" y="1524370"/>
            <a:ext cx="4171219" cy="1864580"/>
          </a:xfrm>
          <a:prstGeom prst="rect">
            <a:avLst/>
          </a:prstGeom>
        </p:spPr>
      </p:pic>
      <p:sp>
        <p:nvSpPr>
          <p:cNvPr id="13" name="TextBox 12"/>
          <p:cNvSpPr txBox="1"/>
          <p:nvPr/>
        </p:nvSpPr>
        <p:spPr>
          <a:xfrm>
            <a:off x="538116" y="3388950"/>
            <a:ext cx="799441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Avoid the colors which are TOO close together.</a:t>
            </a:r>
          </a:p>
        </p:txBody>
      </p:sp>
      <p:pic>
        <p:nvPicPr>
          <p:cNvPr id="7" name="Picture 6"/>
          <p:cNvPicPr>
            <a:picLocks noChangeAspect="1"/>
          </p:cNvPicPr>
          <p:nvPr/>
        </p:nvPicPr>
        <p:blipFill>
          <a:blip r:embed="rId4"/>
          <a:stretch>
            <a:fillRect/>
          </a:stretch>
        </p:blipFill>
        <p:spPr>
          <a:xfrm>
            <a:off x="759434" y="4080976"/>
            <a:ext cx="4655047" cy="1668000"/>
          </a:xfrm>
          <a:prstGeom prst="rect">
            <a:avLst/>
          </a:prstGeom>
        </p:spPr>
      </p:pic>
      <p:pic>
        <p:nvPicPr>
          <p:cNvPr id="14" name="Picture 13"/>
          <p:cNvPicPr>
            <a:picLocks noChangeAspect="1"/>
          </p:cNvPicPr>
          <p:nvPr/>
        </p:nvPicPr>
        <p:blipFill>
          <a:blip r:embed="rId5"/>
          <a:stretch>
            <a:fillRect/>
          </a:stretch>
        </p:blipFill>
        <p:spPr>
          <a:xfrm>
            <a:off x="5556300" y="4119796"/>
            <a:ext cx="2287532" cy="1590359"/>
          </a:xfrm>
          <a:prstGeom prst="rect">
            <a:avLst/>
          </a:prstGeom>
        </p:spPr>
      </p:pic>
    </p:spTree>
    <p:extLst>
      <p:ext uri="{BB962C8B-B14F-4D97-AF65-F5344CB8AC3E}">
        <p14:creationId xmlns:p14="http://schemas.microsoft.com/office/powerpoint/2010/main" val="26454416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fontScale="90000"/>
          </a:bodyPr>
          <a:lstStyle/>
          <a:p>
            <a:r>
              <a:rPr lang="en-US" sz="2800" b="1" dirty="0">
                <a:solidFill>
                  <a:srgbClr val="FFCC00"/>
                </a:solidFill>
                <a:latin typeface="Arial" panose="020B0604020202020204" pitchFamily="34" charset="0"/>
                <a:cs typeface="Arial" panose="020B0604020202020204" pitchFamily="34" charset="0"/>
              </a:rPr>
              <a:t>Aesthetics : Color</a:t>
            </a:r>
            <a:br>
              <a:rPr lang="en-US" sz="2800" b="1" dirty="0">
                <a:solidFill>
                  <a:srgbClr val="FFCC00"/>
                </a:solidFill>
                <a:latin typeface="Arial" panose="020B0604020202020204" pitchFamily="34" charset="0"/>
                <a:cs typeface="Arial" panose="020B0604020202020204" pitchFamily="34" charset="0"/>
              </a:rPr>
            </a:br>
            <a:endParaRPr lang="en-US" sz="2800" b="1" dirty="0">
              <a:solidFill>
                <a:srgbClr val="FFCC0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4"/>
          </p:nvPr>
        </p:nvSpPr>
        <p:spPr/>
        <p:txBody>
          <a:bodyPr/>
          <a:lstStyle/>
          <a:p>
            <a:fld id="{E66AA3EA-0569-43EF-BBA3-83FDB109D582}" type="slidenum">
              <a:rPr lang="en-US" noProof="0" smtClean="0"/>
              <a:pPr/>
              <a:t>34</a:t>
            </a:fld>
            <a:endParaRPr lang="en-US" noProof="0" dirty="0"/>
          </a:p>
        </p:txBody>
      </p:sp>
      <p:sp>
        <p:nvSpPr>
          <p:cNvPr id="8" name="TextBox 7"/>
          <p:cNvSpPr txBox="1"/>
          <p:nvPr/>
        </p:nvSpPr>
        <p:spPr>
          <a:xfrm>
            <a:off x="538116" y="1524370"/>
            <a:ext cx="799441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Avoid using gradient fills </a:t>
            </a:r>
          </a:p>
        </p:txBody>
      </p:sp>
      <p:pic>
        <p:nvPicPr>
          <p:cNvPr id="5" name="Picture 4"/>
          <p:cNvPicPr>
            <a:picLocks noChangeAspect="1"/>
          </p:cNvPicPr>
          <p:nvPr/>
        </p:nvPicPr>
        <p:blipFill>
          <a:blip r:embed="rId3"/>
          <a:stretch>
            <a:fillRect/>
          </a:stretch>
        </p:blipFill>
        <p:spPr>
          <a:xfrm>
            <a:off x="938150" y="2599221"/>
            <a:ext cx="3508001" cy="2404294"/>
          </a:xfrm>
          <a:prstGeom prst="rect">
            <a:avLst/>
          </a:prstGeom>
        </p:spPr>
      </p:pic>
      <p:pic>
        <p:nvPicPr>
          <p:cNvPr id="9" name="Picture 8"/>
          <p:cNvPicPr>
            <a:picLocks noChangeAspect="1"/>
          </p:cNvPicPr>
          <p:nvPr/>
        </p:nvPicPr>
        <p:blipFill>
          <a:blip r:embed="rId4"/>
          <a:stretch>
            <a:fillRect/>
          </a:stretch>
        </p:blipFill>
        <p:spPr>
          <a:xfrm>
            <a:off x="4613097" y="2595349"/>
            <a:ext cx="3606228" cy="2408166"/>
          </a:xfrm>
          <a:prstGeom prst="rect">
            <a:avLst/>
          </a:prstGeom>
        </p:spPr>
      </p:pic>
    </p:spTree>
    <p:extLst>
      <p:ext uri="{BB962C8B-B14F-4D97-AF65-F5344CB8AC3E}">
        <p14:creationId xmlns:p14="http://schemas.microsoft.com/office/powerpoint/2010/main" val="179259101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When a chart hits our eyes</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35</a:t>
            </a:fld>
            <a:endParaRPr lang="en-US" noProof="0" dirty="0"/>
          </a:p>
        </p:txBody>
      </p:sp>
      <p:sp>
        <p:nvSpPr>
          <p:cNvPr id="6" name="TextBox 5"/>
          <p:cNvSpPr txBox="1"/>
          <p:nvPr/>
        </p:nvSpPr>
        <p:spPr>
          <a:xfrm>
            <a:off x="610073" y="1907676"/>
            <a:ext cx="7825299" cy="3170099"/>
          </a:xfrm>
          <a:prstGeom prst="rect">
            <a:avLst/>
          </a:prstGeom>
          <a:noFill/>
        </p:spPr>
        <p:txBody>
          <a:bodyPr wrap="square" rtlCol="0">
            <a:spAutoFit/>
          </a:bodyPr>
          <a:lstStyle/>
          <a:p>
            <a:r>
              <a:rPr lang="en-US" sz="2000" dirty="0"/>
              <a:t>1. We don’t go in order.</a:t>
            </a:r>
          </a:p>
          <a:p>
            <a:endParaRPr lang="en-US" sz="2000" dirty="0"/>
          </a:p>
          <a:p>
            <a:r>
              <a:rPr lang="en-US" sz="2000" dirty="0"/>
              <a:t>2. We see first what stands out.</a:t>
            </a:r>
          </a:p>
          <a:p>
            <a:endParaRPr lang="en-US" sz="2000" dirty="0"/>
          </a:p>
          <a:p>
            <a:r>
              <a:rPr lang="en-US" sz="2000" dirty="0"/>
              <a:t>3. We see only a few things at once.</a:t>
            </a:r>
          </a:p>
          <a:p>
            <a:endParaRPr lang="en-US" sz="2000" dirty="0"/>
          </a:p>
          <a:p>
            <a:r>
              <a:rPr lang="en-US" sz="2000" dirty="0"/>
              <a:t>4. We seek meaning and make connections.</a:t>
            </a:r>
          </a:p>
          <a:p>
            <a:endParaRPr lang="en-US" sz="2000" dirty="0"/>
          </a:p>
          <a:p>
            <a:r>
              <a:rPr lang="en-US" sz="2000" dirty="0"/>
              <a:t>5. We rely on conventions and metaphors.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3607888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What would you like to show?</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36</a:t>
            </a:fld>
            <a:endParaRPr lang="en-US" noProof="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33" y="1252816"/>
            <a:ext cx="7738047" cy="5006316"/>
          </a:xfrm>
          <a:prstGeom prst="rect">
            <a:avLst/>
          </a:prstGeom>
        </p:spPr>
      </p:pic>
    </p:spTree>
    <p:extLst>
      <p:ext uri="{BB962C8B-B14F-4D97-AF65-F5344CB8AC3E}">
        <p14:creationId xmlns:p14="http://schemas.microsoft.com/office/powerpoint/2010/main" val="7908357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371889" y="1305620"/>
            <a:ext cx="4582542" cy="5039851"/>
          </a:xfrm>
          <a:prstGeom prst="rect">
            <a:avLst/>
          </a:prstGeom>
        </p:spPr>
      </p:pic>
      <p:sp>
        <p:nvSpPr>
          <p:cNvPr id="6" name="Titel 1"/>
          <p:cNvSpPr>
            <a:spLocks noGrp="1"/>
          </p:cNvSpPr>
          <p:nvPr>
            <p:ph type="title"/>
          </p:nvPr>
        </p:nvSpPr>
        <p:spPr/>
        <p:txBody>
          <a:bodyPr>
            <a:normAutofit/>
          </a:bodyPr>
          <a:lstStyle/>
          <a:p>
            <a:r>
              <a:rPr lang="en-US" sz="2800" b="1" dirty="0">
                <a:solidFill>
                  <a:srgbClr val="FFCC00"/>
                </a:solidFill>
                <a:latin typeface="Arial" panose="020B0604020202020204" pitchFamily="34" charset="0"/>
                <a:cs typeface="Arial" panose="020B0604020202020204" pitchFamily="34" charset="0"/>
              </a:rPr>
              <a:t>Why Data Visualization</a:t>
            </a:r>
          </a:p>
        </p:txBody>
      </p:sp>
      <p:sp>
        <p:nvSpPr>
          <p:cNvPr id="2" name="Slide Number Placeholder 1"/>
          <p:cNvSpPr>
            <a:spLocks noGrp="1"/>
          </p:cNvSpPr>
          <p:nvPr>
            <p:ph type="sldNum" sz="quarter" idx="4"/>
          </p:nvPr>
        </p:nvSpPr>
        <p:spPr/>
        <p:txBody>
          <a:bodyPr/>
          <a:lstStyle/>
          <a:p>
            <a:fld id="{E66AA3EA-0569-43EF-BBA3-83FDB109D582}" type="slidenum">
              <a:rPr lang="en-US" noProof="0" smtClean="0"/>
              <a:pPr/>
              <a:t>4</a:t>
            </a:fld>
            <a:endParaRPr lang="en-US" noProof="0" dirty="0"/>
          </a:p>
        </p:txBody>
      </p:sp>
      <p:sp>
        <p:nvSpPr>
          <p:cNvPr id="5" name="TextBox 4"/>
          <p:cNvSpPr txBox="1"/>
          <p:nvPr/>
        </p:nvSpPr>
        <p:spPr>
          <a:xfrm>
            <a:off x="404302" y="2911848"/>
            <a:ext cx="392298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A picture is worth 1000 words.</a:t>
            </a:r>
          </a:p>
          <a:p>
            <a:endParaRPr lang="en-US" sz="2000" dirty="0"/>
          </a:p>
          <a:p>
            <a:pPr marL="342900" indent="-342900">
              <a:buFont typeface="Arial" panose="020B0604020202020204" pitchFamily="34" charset="0"/>
              <a:buChar char="•"/>
            </a:pPr>
            <a:r>
              <a:rPr lang="en-US" sz="2000" dirty="0"/>
              <a:t>1854, London</a:t>
            </a:r>
          </a:p>
          <a:p>
            <a:endParaRPr lang="en-US" sz="2000" dirty="0"/>
          </a:p>
        </p:txBody>
      </p:sp>
    </p:spTree>
    <p:extLst>
      <p:ext uri="{BB962C8B-B14F-4D97-AF65-F5344CB8AC3E}">
        <p14:creationId xmlns:p14="http://schemas.microsoft.com/office/powerpoint/2010/main" val="42316667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Data Iceberg</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5</a:t>
            </a:fld>
            <a:endParaRPr lang="en-US" noProof="0" dirty="0"/>
          </a:p>
        </p:txBody>
      </p:sp>
      <p:pic>
        <p:nvPicPr>
          <p:cNvPr id="8" name="Picture 7"/>
          <p:cNvPicPr>
            <a:picLocks noChangeAspect="1"/>
          </p:cNvPicPr>
          <p:nvPr/>
        </p:nvPicPr>
        <p:blipFill>
          <a:blip r:embed="rId3"/>
          <a:stretch>
            <a:fillRect/>
          </a:stretch>
        </p:blipFill>
        <p:spPr>
          <a:xfrm>
            <a:off x="816075" y="2857471"/>
            <a:ext cx="7649497" cy="3203022"/>
          </a:xfrm>
          <a:prstGeom prst="rect">
            <a:avLst/>
          </a:prstGeom>
        </p:spPr>
      </p:pic>
      <p:pic>
        <p:nvPicPr>
          <p:cNvPr id="7" name="Picture 6"/>
          <p:cNvPicPr>
            <a:picLocks noChangeAspect="1"/>
          </p:cNvPicPr>
          <p:nvPr/>
        </p:nvPicPr>
        <p:blipFill>
          <a:blip r:embed="rId4"/>
          <a:stretch>
            <a:fillRect/>
          </a:stretch>
        </p:blipFill>
        <p:spPr>
          <a:xfrm>
            <a:off x="816074" y="964042"/>
            <a:ext cx="7649497" cy="2080243"/>
          </a:xfrm>
          <a:prstGeom prst="rect">
            <a:avLst/>
          </a:prstGeom>
        </p:spPr>
      </p:pic>
      <p:sp>
        <p:nvSpPr>
          <p:cNvPr id="2" name="TextBox 1"/>
          <p:cNvSpPr txBox="1"/>
          <p:nvPr/>
        </p:nvSpPr>
        <p:spPr>
          <a:xfrm>
            <a:off x="6030930" y="6349265"/>
            <a:ext cx="2047718" cy="215444"/>
          </a:xfrm>
          <a:prstGeom prst="rect">
            <a:avLst/>
          </a:prstGeom>
          <a:noFill/>
        </p:spPr>
        <p:txBody>
          <a:bodyPr wrap="square" rtlCol="0">
            <a:spAutoFit/>
          </a:bodyPr>
          <a:lstStyle/>
          <a:p>
            <a:r>
              <a:rPr lang="en-US" sz="800" dirty="0"/>
              <a:t>* Not Proportional</a:t>
            </a:r>
          </a:p>
        </p:txBody>
      </p:sp>
    </p:spTree>
    <p:extLst>
      <p:ext uri="{BB962C8B-B14F-4D97-AF65-F5344CB8AC3E}">
        <p14:creationId xmlns:p14="http://schemas.microsoft.com/office/powerpoint/2010/main" val="20078017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Ways to Show Results</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6</a:t>
            </a:fld>
            <a:endParaRPr lang="en-US" noProof="0" dirty="0"/>
          </a:p>
        </p:txBody>
      </p:sp>
      <p:sp>
        <p:nvSpPr>
          <p:cNvPr id="12" name="TextBox 11"/>
          <p:cNvSpPr txBox="1"/>
          <p:nvPr/>
        </p:nvSpPr>
        <p:spPr>
          <a:xfrm>
            <a:off x="3623431" y="1709344"/>
            <a:ext cx="3116937" cy="1200329"/>
          </a:xfrm>
          <a:prstGeom prst="rect">
            <a:avLst/>
          </a:prstGeom>
          <a:noFill/>
        </p:spPr>
        <p:txBody>
          <a:bodyPr wrap="square" rtlCol="0">
            <a:spAutoFit/>
          </a:bodyPr>
          <a:lstStyle/>
          <a:p>
            <a:r>
              <a:rPr lang="en-US" sz="4800" b="1" dirty="0">
                <a:solidFill>
                  <a:srgbClr val="FFCC00"/>
                </a:solidFill>
              </a:rPr>
              <a:t>Ways</a:t>
            </a:r>
            <a:r>
              <a:rPr lang="en-US" sz="3200" dirty="0"/>
              <a:t> </a:t>
            </a:r>
          </a:p>
          <a:p>
            <a:r>
              <a:rPr lang="en-US" b="1" dirty="0"/>
              <a:t>to Show Results </a:t>
            </a:r>
          </a:p>
        </p:txBody>
      </p:sp>
      <p:sp>
        <p:nvSpPr>
          <p:cNvPr id="13" name="TextBox 12"/>
          <p:cNvSpPr txBox="1"/>
          <p:nvPr/>
        </p:nvSpPr>
        <p:spPr>
          <a:xfrm>
            <a:off x="2783713" y="1518125"/>
            <a:ext cx="747251" cy="1708160"/>
          </a:xfrm>
          <a:prstGeom prst="rect">
            <a:avLst/>
          </a:prstGeom>
          <a:noFill/>
        </p:spPr>
        <p:txBody>
          <a:bodyPr wrap="square" rtlCol="0">
            <a:spAutoFit/>
          </a:bodyPr>
          <a:lstStyle/>
          <a:p>
            <a:r>
              <a:rPr lang="en-US" sz="10500" dirty="0">
                <a:solidFill>
                  <a:srgbClr val="FFCC00"/>
                </a:solidFill>
              </a:rPr>
              <a:t>4</a:t>
            </a:r>
          </a:p>
        </p:txBody>
      </p:sp>
      <p:pic>
        <p:nvPicPr>
          <p:cNvPr id="14" name="Picture 13"/>
          <p:cNvPicPr>
            <a:picLocks noChangeAspect="1"/>
          </p:cNvPicPr>
          <p:nvPr/>
        </p:nvPicPr>
        <p:blipFill>
          <a:blip r:embed="rId2"/>
          <a:stretch>
            <a:fillRect/>
          </a:stretch>
        </p:blipFill>
        <p:spPr>
          <a:xfrm>
            <a:off x="738133" y="3279004"/>
            <a:ext cx="7548303" cy="2369677"/>
          </a:xfrm>
          <a:prstGeom prst="rect">
            <a:avLst/>
          </a:prstGeom>
        </p:spPr>
      </p:pic>
    </p:spTree>
    <p:extLst>
      <p:ext uri="{BB962C8B-B14F-4D97-AF65-F5344CB8AC3E}">
        <p14:creationId xmlns:p14="http://schemas.microsoft.com/office/powerpoint/2010/main" val="30862335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Report </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7</a:t>
            </a:fld>
            <a:endParaRPr lang="en-US" noProof="0" dirty="0"/>
          </a:p>
        </p:txBody>
      </p:sp>
      <p:pic>
        <p:nvPicPr>
          <p:cNvPr id="7" name="Picture 6"/>
          <p:cNvPicPr>
            <a:picLocks noChangeAspect="1"/>
          </p:cNvPicPr>
          <p:nvPr/>
        </p:nvPicPr>
        <p:blipFill>
          <a:blip r:embed="rId3"/>
          <a:stretch>
            <a:fillRect/>
          </a:stretch>
        </p:blipFill>
        <p:spPr>
          <a:xfrm>
            <a:off x="2769680" y="1721261"/>
            <a:ext cx="5809883" cy="4319587"/>
          </a:xfrm>
          <a:prstGeom prst="rect">
            <a:avLst/>
          </a:prstGeom>
        </p:spPr>
      </p:pic>
      <p:pic>
        <p:nvPicPr>
          <p:cNvPr id="8" name="Picture 7"/>
          <p:cNvPicPr>
            <a:picLocks noChangeAspect="1"/>
          </p:cNvPicPr>
          <p:nvPr/>
        </p:nvPicPr>
        <p:blipFill>
          <a:blip r:embed="rId4"/>
          <a:stretch>
            <a:fillRect/>
          </a:stretch>
        </p:blipFill>
        <p:spPr>
          <a:xfrm>
            <a:off x="745030" y="3493213"/>
            <a:ext cx="2024650" cy="2297475"/>
          </a:xfrm>
          <a:prstGeom prst="rect">
            <a:avLst/>
          </a:prstGeom>
        </p:spPr>
      </p:pic>
      <p:pic>
        <p:nvPicPr>
          <p:cNvPr id="9" name="Picture 8"/>
          <p:cNvPicPr>
            <a:picLocks noChangeAspect="1"/>
          </p:cNvPicPr>
          <p:nvPr/>
        </p:nvPicPr>
        <p:blipFill>
          <a:blip r:embed="rId5"/>
          <a:stretch>
            <a:fillRect/>
          </a:stretch>
        </p:blipFill>
        <p:spPr>
          <a:xfrm>
            <a:off x="1018256" y="1245049"/>
            <a:ext cx="1478198" cy="1998004"/>
          </a:xfrm>
          <a:prstGeom prst="rect">
            <a:avLst/>
          </a:prstGeom>
        </p:spPr>
      </p:pic>
    </p:spTree>
    <p:extLst>
      <p:ext uri="{BB962C8B-B14F-4D97-AF65-F5344CB8AC3E}">
        <p14:creationId xmlns:p14="http://schemas.microsoft.com/office/powerpoint/2010/main" val="11853594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Dashboards</a:t>
            </a:r>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8</a:t>
            </a:fld>
            <a:endParaRPr lang="en-US" noProof="0" dirty="0"/>
          </a:p>
        </p:txBody>
      </p:sp>
      <p:pic>
        <p:nvPicPr>
          <p:cNvPr id="5" name="Picture 4"/>
          <p:cNvPicPr>
            <a:picLocks noChangeAspect="1"/>
          </p:cNvPicPr>
          <p:nvPr/>
        </p:nvPicPr>
        <p:blipFill>
          <a:blip r:embed="rId3"/>
          <a:stretch>
            <a:fillRect/>
          </a:stretch>
        </p:blipFill>
        <p:spPr>
          <a:xfrm>
            <a:off x="2799106" y="1715784"/>
            <a:ext cx="5676233" cy="4203520"/>
          </a:xfrm>
          <a:prstGeom prst="rect">
            <a:avLst/>
          </a:prstGeom>
        </p:spPr>
      </p:pic>
      <p:pic>
        <p:nvPicPr>
          <p:cNvPr id="6" name="Picture 5"/>
          <p:cNvPicPr>
            <a:picLocks noChangeAspect="1"/>
          </p:cNvPicPr>
          <p:nvPr/>
        </p:nvPicPr>
        <p:blipFill>
          <a:blip r:embed="rId4"/>
          <a:stretch>
            <a:fillRect/>
          </a:stretch>
        </p:blipFill>
        <p:spPr>
          <a:xfrm>
            <a:off x="814861" y="3729519"/>
            <a:ext cx="1888702" cy="2189785"/>
          </a:xfrm>
          <a:prstGeom prst="rect">
            <a:avLst/>
          </a:prstGeom>
        </p:spPr>
      </p:pic>
      <p:pic>
        <p:nvPicPr>
          <p:cNvPr id="10" name="Picture 9"/>
          <p:cNvPicPr>
            <a:picLocks noChangeAspect="1"/>
          </p:cNvPicPr>
          <p:nvPr/>
        </p:nvPicPr>
        <p:blipFill>
          <a:blip r:embed="rId5"/>
          <a:stretch>
            <a:fillRect/>
          </a:stretch>
        </p:blipFill>
        <p:spPr>
          <a:xfrm>
            <a:off x="938151" y="1484421"/>
            <a:ext cx="1492172" cy="1761252"/>
          </a:xfrm>
          <a:prstGeom prst="rect">
            <a:avLst/>
          </a:prstGeom>
        </p:spPr>
      </p:pic>
    </p:spTree>
    <p:extLst>
      <p:ext uri="{BB962C8B-B14F-4D97-AF65-F5344CB8AC3E}">
        <p14:creationId xmlns:p14="http://schemas.microsoft.com/office/powerpoint/2010/main" val="3737048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126000" rIns="91440" bIns="45720" rtlCol="0" anchor="t" anchorCtr="0">
            <a:normAutofit/>
          </a:bodyPr>
          <a:lstStyle/>
          <a:p>
            <a:r>
              <a:rPr lang="en-US" sz="2800" b="1" dirty="0">
                <a:solidFill>
                  <a:srgbClr val="FFCC00"/>
                </a:solidFill>
                <a:latin typeface="Arial" panose="020B0604020202020204" pitchFamily="34" charset="0"/>
                <a:cs typeface="Arial" panose="020B0604020202020204" pitchFamily="34" charset="0"/>
              </a:rPr>
              <a:t>Infographics</a:t>
            </a:r>
          </a:p>
        </p:txBody>
      </p:sp>
      <p:sp>
        <p:nvSpPr>
          <p:cNvPr id="5" name="Slide Number Placeholder 4"/>
          <p:cNvSpPr>
            <a:spLocks noGrp="1"/>
          </p:cNvSpPr>
          <p:nvPr>
            <p:ph type="sldNum" sz="quarter" idx="4"/>
          </p:nvPr>
        </p:nvSpPr>
        <p:spPr/>
        <p:txBody>
          <a:bodyPr/>
          <a:lstStyle/>
          <a:p>
            <a:fld id="{E66AA3EA-0569-43EF-BBA3-83FDB109D582}" type="slidenum">
              <a:rPr lang="en-US" noProof="0" smtClean="0"/>
              <a:pPr/>
              <a:t>9</a:t>
            </a:fld>
            <a:endParaRPr lang="en-US" noProof="0" dirty="0"/>
          </a:p>
        </p:txBody>
      </p:sp>
      <p:pic>
        <p:nvPicPr>
          <p:cNvPr id="7" name="Picture 6"/>
          <p:cNvPicPr>
            <a:picLocks noChangeAspect="1"/>
          </p:cNvPicPr>
          <p:nvPr/>
        </p:nvPicPr>
        <p:blipFill>
          <a:blip r:embed="rId3"/>
          <a:stretch>
            <a:fillRect/>
          </a:stretch>
        </p:blipFill>
        <p:spPr>
          <a:xfrm>
            <a:off x="825136" y="1428259"/>
            <a:ext cx="1465904" cy="1657109"/>
          </a:xfrm>
          <a:prstGeom prst="rect">
            <a:avLst/>
          </a:prstGeom>
        </p:spPr>
      </p:pic>
      <p:pic>
        <p:nvPicPr>
          <p:cNvPr id="8" name="Picture 7"/>
          <p:cNvPicPr>
            <a:picLocks noChangeAspect="1"/>
          </p:cNvPicPr>
          <p:nvPr/>
        </p:nvPicPr>
        <p:blipFill>
          <a:blip r:embed="rId4"/>
          <a:stretch>
            <a:fillRect/>
          </a:stretch>
        </p:blipFill>
        <p:spPr>
          <a:xfrm>
            <a:off x="2614689" y="1561823"/>
            <a:ext cx="5788074" cy="4273578"/>
          </a:xfrm>
          <a:prstGeom prst="rect">
            <a:avLst/>
          </a:prstGeom>
        </p:spPr>
      </p:pic>
      <p:pic>
        <p:nvPicPr>
          <p:cNvPr id="9" name="Picture 8"/>
          <p:cNvPicPr>
            <a:picLocks noChangeAspect="1"/>
          </p:cNvPicPr>
          <p:nvPr/>
        </p:nvPicPr>
        <p:blipFill>
          <a:blip r:embed="rId5"/>
          <a:stretch>
            <a:fillRect/>
          </a:stretch>
        </p:blipFill>
        <p:spPr>
          <a:xfrm>
            <a:off x="738133" y="3965825"/>
            <a:ext cx="1850955" cy="1871473"/>
          </a:xfrm>
          <a:prstGeom prst="rect">
            <a:avLst/>
          </a:prstGeom>
        </p:spPr>
      </p:pic>
    </p:spTree>
    <p:extLst>
      <p:ext uri="{BB962C8B-B14F-4D97-AF65-F5344CB8AC3E}">
        <p14:creationId xmlns:p14="http://schemas.microsoft.com/office/powerpoint/2010/main" val="296899722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vartis">
  <a:themeElements>
    <a:clrScheme name="Novartis">
      <a:dk1>
        <a:srgbClr val="917B69"/>
      </a:dk1>
      <a:lt1>
        <a:srgbClr val="FFFFFF"/>
      </a:lt1>
      <a:dk2>
        <a:srgbClr val="917B69"/>
      </a:dk2>
      <a:lt2>
        <a:srgbClr val="F8F8F8"/>
      </a:lt2>
      <a:accent1>
        <a:srgbClr val="FCAF17"/>
      </a:accent1>
      <a:accent2>
        <a:srgbClr val="EC8026"/>
      </a:accent2>
      <a:accent3>
        <a:srgbClr val="E44C16"/>
      </a:accent3>
      <a:accent4>
        <a:srgbClr val="923222"/>
      </a:accent4>
      <a:accent5>
        <a:srgbClr val="634329"/>
      </a:accent5>
      <a:accent6>
        <a:srgbClr val="000000"/>
      </a:accent6>
      <a:hlink>
        <a:srgbClr val="917B69"/>
      </a:hlink>
      <a:folHlink>
        <a:srgbClr val="917B69"/>
      </a:folHlink>
    </a:clrScheme>
    <a:fontScheme name="Novartis">
      <a:majorFont>
        <a:latin typeface="Arial"/>
        <a:ea typeface=""/>
        <a:cs typeface=""/>
      </a:majorFont>
      <a:minorFont>
        <a:latin typeface="Arial"/>
        <a:ea typeface=""/>
        <a:cs typeface=""/>
      </a:minorFont>
    </a:fontScheme>
    <a:fmtScheme name="Novart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Novartis">
  <a:themeElements>
    <a:clrScheme name="Novartis">
      <a:dk1>
        <a:srgbClr val="917B69"/>
      </a:dk1>
      <a:lt1>
        <a:srgbClr val="FFFFFF"/>
      </a:lt1>
      <a:dk2>
        <a:srgbClr val="917B69"/>
      </a:dk2>
      <a:lt2>
        <a:srgbClr val="F8F8F8"/>
      </a:lt2>
      <a:accent1>
        <a:srgbClr val="FCAF17"/>
      </a:accent1>
      <a:accent2>
        <a:srgbClr val="EC8026"/>
      </a:accent2>
      <a:accent3>
        <a:srgbClr val="E44C16"/>
      </a:accent3>
      <a:accent4>
        <a:srgbClr val="923222"/>
      </a:accent4>
      <a:accent5>
        <a:srgbClr val="634329"/>
      </a:accent5>
      <a:accent6>
        <a:srgbClr val="000000"/>
      </a:accent6>
      <a:hlink>
        <a:srgbClr val="917B69"/>
      </a:hlink>
      <a:folHlink>
        <a:srgbClr val="917B69"/>
      </a:folHlink>
    </a:clrScheme>
    <a:fontScheme name="Novartis">
      <a:majorFont>
        <a:latin typeface="Arial"/>
        <a:ea typeface=""/>
        <a:cs typeface=""/>
      </a:majorFont>
      <a:minorFont>
        <a:latin typeface="Arial"/>
        <a:ea typeface=""/>
        <a:cs typeface=""/>
      </a:minorFont>
    </a:fontScheme>
    <a:fmtScheme name="Novart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1494</Words>
  <Application>Microsoft Office PowerPoint</Application>
  <PresentationFormat>On-screen Show (4:3)</PresentationFormat>
  <Paragraphs>332</Paragraphs>
  <Slides>36</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PowerPoint Presentation</vt:lpstr>
      <vt:lpstr>Agenda</vt:lpstr>
      <vt:lpstr>Why Data Visualization</vt:lpstr>
      <vt:lpstr>Why Data Visualization</vt:lpstr>
      <vt:lpstr>Data Iceberg</vt:lpstr>
      <vt:lpstr>Ways to Show Results</vt:lpstr>
      <vt:lpstr>Report </vt:lpstr>
      <vt:lpstr>Dashboards</vt:lpstr>
      <vt:lpstr>Infographics</vt:lpstr>
      <vt:lpstr>Gauges</vt:lpstr>
      <vt:lpstr>Choose Wisely</vt:lpstr>
      <vt:lpstr>Which graph is right for you?</vt:lpstr>
      <vt:lpstr>Column Chart</vt:lpstr>
      <vt:lpstr>Consider Column Charts when </vt:lpstr>
      <vt:lpstr>Avoid Column Charts in Scenarios like </vt:lpstr>
      <vt:lpstr>Bar Chart</vt:lpstr>
      <vt:lpstr>Consider Bar Charts when </vt:lpstr>
      <vt:lpstr>General Rules – Bar / Column Charts</vt:lpstr>
      <vt:lpstr>General Rules – Bar / Column Charts</vt:lpstr>
      <vt:lpstr>Line Chart</vt:lpstr>
      <vt:lpstr>Consider Line Charts when </vt:lpstr>
      <vt:lpstr>General Rules – Line Chart</vt:lpstr>
      <vt:lpstr>General Rules – Line Chart</vt:lpstr>
      <vt:lpstr>Pie Chart</vt:lpstr>
      <vt:lpstr>Consider Pie Charts when </vt:lpstr>
      <vt:lpstr>Avoid Pie Charts when</vt:lpstr>
      <vt:lpstr>General Rules – Pie Chart</vt:lpstr>
      <vt:lpstr>Histogram</vt:lpstr>
      <vt:lpstr>Bubble Chart</vt:lpstr>
      <vt:lpstr>Scatter Plot</vt:lpstr>
      <vt:lpstr>Aesthetics : Color </vt:lpstr>
      <vt:lpstr>Aesthetics : Color </vt:lpstr>
      <vt:lpstr>Aesthetics : Color </vt:lpstr>
      <vt:lpstr>Aesthetics : Color </vt:lpstr>
      <vt:lpstr>When a chart hits our eyes</vt:lpstr>
      <vt:lpstr>What would you like to show?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Ashish Tele Data Scientist, Advanced Analytics</dc:title>
  <dc:creator>Tele, Ashish</dc:creator>
  <cp:lastModifiedBy>Tele, Ashish</cp:lastModifiedBy>
  <cp:revision>6</cp:revision>
  <dcterms:created xsi:type="dcterms:W3CDTF">2019-11-28T19:17:42Z</dcterms:created>
  <dcterms:modified xsi:type="dcterms:W3CDTF">2019-11-28T19:23:48Z</dcterms:modified>
</cp:coreProperties>
</file>