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sldIdLst>
    <p:sldId id="259" r:id="rId2"/>
  </p:sldIdLst>
  <p:sldSz cx="43891200" cy="38404800"/>
  <p:notesSz cx="39600188" cy="39600188"/>
  <p:defaultTextStyle>
    <a:defPPr>
      <a:defRPr lang="en-AU"/>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23816">
          <p15:clr>
            <a:srgbClr val="A4A3A4"/>
          </p15:clr>
        </p15:guide>
        <p15:guide id="2" orient="horz" pos="2264">
          <p15:clr>
            <a:srgbClr val="A4A3A4"/>
          </p15:clr>
        </p15:guide>
        <p15:guide id="3" orient="horz" pos="5672">
          <p15:clr>
            <a:srgbClr val="A4A3A4"/>
          </p15:clr>
        </p15:guide>
        <p15:guide id="4" orient="horz" pos="18536">
          <p15:clr>
            <a:srgbClr val="A4A3A4"/>
          </p15:clr>
        </p15:guide>
        <p15:guide id="5" orient="horz" pos="4472">
          <p15:clr>
            <a:srgbClr val="A4A3A4"/>
          </p15:clr>
        </p15:guide>
        <p15:guide id="6" orient="horz" pos="23576">
          <p15:clr>
            <a:srgbClr val="A4A3A4"/>
          </p15:clr>
        </p15:guide>
        <p15:guide id="7" pos="27218">
          <p15:clr>
            <a:srgbClr val="A4A3A4"/>
          </p15:clr>
        </p15:guide>
        <p15:guide id="8" pos="18661">
          <p15:clr>
            <a:srgbClr val="A4A3A4"/>
          </p15:clr>
        </p15:guide>
        <p15:guide id="9" pos="393">
          <p15:clr>
            <a:srgbClr val="A4A3A4"/>
          </p15:clr>
        </p15:guide>
        <p15:guide id="10" pos="8951">
          <p15:clr>
            <a:srgbClr val="A4A3A4"/>
          </p15:clr>
        </p15:guide>
        <p15:guide id="11" pos="9554">
          <p15:clr>
            <a:srgbClr val="A4A3A4"/>
          </p15:clr>
        </p15:guide>
        <p15:guide id="12" pos="18112">
          <p15:clr>
            <a:srgbClr val="A4A3A4"/>
          </p15:clr>
        </p15:guide>
        <p15:guide id="13" pos="9829">
          <p15:clr>
            <a:srgbClr val="A4A3A4"/>
          </p15:clr>
        </p15:guide>
        <p15:guide id="14" pos="178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C3CB"/>
    <a:srgbClr val="2C2D2A"/>
    <a:srgbClr val="E8CD9E"/>
    <a:srgbClr val="F0B010"/>
    <a:srgbClr val="B1810B"/>
    <a:srgbClr val="10253F"/>
    <a:srgbClr val="1F497D"/>
    <a:srgbClr val="131873"/>
    <a:srgbClr val="9900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751DF6-B605-48C6-9449-D1D442262F56}" v="1" dt="2020-03-06T01:04:01.543"/>
    <p1510:client id="{FC4B2751-6908-4BBF-8A56-D3396750C005}" v="3" dt="2020-03-06T02:51:08.6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8456" autoAdjust="0"/>
    <p:restoredTop sz="94660"/>
  </p:normalViewPr>
  <p:slideViewPr>
    <p:cSldViewPr>
      <p:cViewPr>
        <p:scale>
          <a:sx n="33" d="100"/>
          <a:sy n="33" d="100"/>
        </p:scale>
        <p:origin x="-34" y="-1334"/>
      </p:cViewPr>
      <p:guideLst>
        <p:guide orient="horz" pos="23816"/>
        <p:guide orient="horz" pos="2264"/>
        <p:guide orient="horz" pos="5672"/>
        <p:guide orient="horz" pos="18536"/>
        <p:guide orient="horz" pos="4472"/>
        <p:guide orient="horz" pos="23576"/>
        <p:guide pos="27218"/>
        <p:guide pos="18661"/>
        <p:guide pos="393"/>
        <p:guide pos="8951"/>
        <p:guide pos="9554"/>
        <p:guide pos="18112"/>
        <p:guide pos="9829"/>
        <p:guide pos="1783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400" b="1" dirty="0">
                <a:solidFill>
                  <a:schemeClr val="tx1"/>
                </a:solidFill>
                <a:latin typeface="Arial" panose="020B0604020202020204" pitchFamily="34" charset="0"/>
                <a:cs typeface="Arial" panose="020B0604020202020204" pitchFamily="34" charset="0"/>
              </a:rPr>
              <a:t>Dollar Share of CPG E-Commerce</a:t>
            </a:r>
          </a:p>
        </c:rich>
      </c:tx>
      <c:layout>
        <c:manualLayout>
          <c:xMode val="edge"/>
          <c:yMode val="edge"/>
          <c:x val="0.27638582006919721"/>
          <c:y val="0.12091027330021244"/>
        </c:manualLayout>
      </c:layout>
      <c:overlay val="0"/>
      <c:spPr>
        <a:noFill/>
        <a:ln>
          <a:noFill/>
        </a:ln>
        <a:effectLst/>
      </c:spPr>
    </c:title>
    <c:autoTitleDeleted val="0"/>
    <c:plotArea>
      <c:layout>
        <c:manualLayout>
          <c:layoutTarget val="inner"/>
          <c:xMode val="edge"/>
          <c:yMode val="edge"/>
          <c:x val="3.3295563322540047E-3"/>
          <c:y val="0.10789355721747197"/>
          <c:w val="0.98512211358810164"/>
          <c:h val="0.78071293436977562"/>
        </c:manualLayout>
      </c:layout>
      <c:barChart>
        <c:barDir val="col"/>
        <c:grouping val="clustered"/>
        <c:varyColors val="0"/>
        <c:ser>
          <c:idx val="0"/>
          <c:order val="0"/>
          <c:tx>
            <c:strRef>
              <c:f>Sheet1!$B$1</c:f>
              <c:strCache>
                <c:ptCount val="1"/>
                <c:pt idx="0">
                  <c:v>Series 1</c:v>
                </c:pt>
              </c:strCache>
            </c:strRef>
          </c:tx>
          <c:spPr>
            <a:solidFill>
              <a:schemeClr val="bg1">
                <a:lumMod val="75000"/>
              </a:schemeClr>
            </a:solidFill>
            <a:ln>
              <a:noFill/>
            </a:ln>
            <a:effectLst/>
          </c:spPr>
          <c:invertIfNegative val="0"/>
          <c:dPt>
            <c:idx val="0"/>
            <c:invertIfNegative val="0"/>
            <c:bubble3D val="0"/>
            <c:spPr>
              <a:solidFill>
                <a:schemeClr val="accent5">
                  <a:lumMod val="75000"/>
                </a:schemeClr>
              </a:solidFill>
              <a:ln>
                <a:noFill/>
              </a:ln>
              <a:effectLst/>
            </c:spPr>
            <c:extLst>
              <c:ext xmlns:c16="http://schemas.microsoft.com/office/drawing/2014/chart" uri="{C3380CC4-5D6E-409C-BE32-E72D297353CC}">
                <c16:uniqueId val="{00000003-58F4-45BB-890B-5E5A9EE3736B}"/>
              </c:ext>
            </c:extLst>
          </c:dPt>
          <c:dLbls>
            <c:dLbl>
              <c:idx val="0"/>
              <c:tx>
                <c:rich>
                  <a:bodyPr/>
                  <a:lstStyle/>
                  <a:p>
                    <a:fld id="{BA726BCD-E3E2-4C0C-935A-E5A4710712A6}" type="VALUE">
                      <a:rPr lang="en-US" smtClean="0"/>
                      <a:pPr/>
                      <a:t>[VALUE]</a:t>
                    </a:fld>
                    <a:r>
                      <a:rPr lang="en-US"/>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58F4-45BB-890B-5E5A9EE3736B}"/>
                </c:ext>
              </c:extLst>
            </c:dLbl>
            <c:dLbl>
              <c:idx val="1"/>
              <c:tx>
                <c:rich>
                  <a:bodyPr rot="0" spcFirstLastPara="1" vertOverflow="ellipsis" vert="horz" wrap="square" lIns="38100" tIns="19050" rIns="38100" bIns="19050" anchor="ctr" anchorCtr="1">
                    <a:noAutofit/>
                  </a:bodyPr>
                  <a:lstStyle/>
                  <a:p>
                    <a:pPr>
                      <a:defRPr sz="1800" b="1" i="0" u="none" strike="noStrike" kern="1200" baseline="0">
                        <a:solidFill>
                          <a:schemeClr val="tx1"/>
                        </a:solidFill>
                        <a:latin typeface="Arial" panose="020B0604020202020204" pitchFamily="34" charset="0"/>
                        <a:ea typeface="+mn-ea"/>
                        <a:cs typeface="Arial" panose="020B0604020202020204" pitchFamily="34" charset="0"/>
                      </a:defRPr>
                    </a:pPr>
                    <a:r>
                      <a:rPr lang="en-US" sz="1800" b="1" dirty="0">
                        <a:solidFill>
                          <a:schemeClr val="tx1"/>
                        </a:solidFill>
                        <a:latin typeface="Arial" panose="020B0604020202020204" pitchFamily="34" charset="0"/>
                        <a:cs typeface="Arial" panose="020B0604020202020204" pitchFamily="34" charset="0"/>
                      </a:rPr>
                      <a:t>34%</a:t>
                    </a:r>
                  </a:p>
                </c:rich>
              </c:tx>
              <c:spPr>
                <a:noFill/>
                <a:ln>
                  <a:noFill/>
                </a:ln>
                <a:effectLst/>
              </c:sp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58F4-45BB-890B-5E5A9EE3736B}"/>
                </c:ext>
              </c:extLst>
            </c:dLbl>
            <c:dLbl>
              <c:idx val="2"/>
              <c:tx>
                <c:rich>
                  <a:bodyPr rot="0" spcFirstLastPara="1" vertOverflow="ellipsis" vert="horz" wrap="square" lIns="38100" tIns="19050" rIns="38100" bIns="19050" anchor="ctr" anchorCtr="1">
                    <a:noAutofit/>
                  </a:bodyPr>
                  <a:lstStyle/>
                  <a:p>
                    <a:pPr>
                      <a:defRPr sz="1800" b="1" i="0" u="none" strike="noStrike" kern="1200" baseline="0">
                        <a:solidFill>
                          <a:schemeClr val="tx1"/>
                        </a:solidFill>
                        <a:latin typeface="Arial" panose="020B0604020202020204" pitchFamily="34" charset="0"/>
                        <a:ea typeface="+mn-ea"/>
                        <a:cs typeface="Arial" panose="020B0604020202020204" pitchFamily="34" charset="0"/>
                      </a:defRPr>
                    </a:pPr>
                    <a:fld id="{F639ADF3-3805-4BEC-A9E6-EF1CB1C4BC0C}" type="VALUE">
                      <a:rPr lang="en-US" sz="1800" b="1" smtClean="0">
                        <a:solidFill>
                          <a:schemeClr val="tx1"/>
                        </a:solidFill>
                        <a:latin typeface="Arial" panose="020B0604020202020204" pitchFamily="34" charset="0"/>
                        <a:cs typeface="Arial" panose="020B0604020202020204" pitchFamily="34" charset="0"/>
                      </a:rPr>
                      <a:pPr>
                        <a:defRPr sz="1800" b="1" i="0" u="none" strike="noStrike" kern="1200" baseline="0">
                          <a:solidFill>
                            <a:schemeClr val="tx1"/>
                          </a:solidFill>
                          <a:latin typeface="Arial" panose="020B0604020202020204" pitchFamily="34" charset="0"/>
                          <a:ea typeface="+mn-ea"/>
                          <a:cs typeface="Arial" panose="020B0604020202020204" pitchFamily="34" charset="0"/>
                        </a:defRPr>
                      </a:pPr>
                      <a:t>[VALUE]</a:t>
                    </a:fld>
                    <a:r>
                      <a:rPr lang="en-US" sz="1800" b="1" dirty="0">
                        <a:solidFill>
                          <a:schemeClr val="tx1"/>
                        </a:solidFill>
                        <a:latin typeface="Arial" panose="020B0604020202020204" pitchFamily="34" charset="0"/>
                        <a:cs typeface="Arial" panose="020B0604020202020204" pitchFamily="34" charset="0"/>
                      </a:rPr>
                      <a:t>%</a:t>
                    </a:r>
                  </a:p>
                </c:rich>
              </c:tx>
              <c:spPr>
                <a:noFill/>
                <a:ln>
                  <a:noFill/>
                </a:ln>
                <a:effectLst/>
              </c:sp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dlblFieldTable/>
                  <c15:showDataLabelsRange val="0"/>
                </c:ext>
                <c:ext xmlns:c16="http://schemas.microsoft.com/office/drawing/2014/chart" uri="{C3380CC4-5D6E-409C-BE32-E72D297353CC}">
                  <c16:uniqueId val="{00000005-58F4-45BB-890B-5E5A9EE3736B}"/>
                </c:ext>
              </c:extLst>
            </c:dLbl>
            <c:dLbl>
              <c:idx val="3"/>
              <c:tx>
                <c:rich>
                  <a:bodyPr/>
                  <a:lstStyle/>
                  <a:p>
                    <a:fld id="{166EFB87-0EC6-4464-9E64-9C1AF7A43FE2}" type="VALUE">
                      <a:rPr lang="en-US" smtClean="0"/>
                      <a:pPr/>
                      <a:t>[VALUE]</a:t>
                    </a:fld>
                    <a:r>
                      <a:rPr lang="en-US"/>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58F4-45BB-890B-5E5A9EE3736B}"/>
                </c:ext>
              </c:extLst>
            </c:dLbl>
            <c:dLbl>
              <c:idx val="4"/>
              <c:tx>
                <c:rich>
                  <a:bodyPr/>
                  <a:lstStyle/>
                  <a:p>
                    <a:fld id="{49FCE5E3-2C8D-43AD-A0F4-ECA749CEB0F3}" type="VALUE">
                      <a:rPr lang="en-US" smtClean="0"/>
                      <a:pPr/>
                      <a:t>[VALUE]</a:t>
                    </a:fld>
                    <a:r>
                      <a:rPr lang="en-US"/>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58F4-45BB-890B-5E5A9EE3736B}"/>
                </c:ext>
              </c:extLst>
            </c:dLbl>
            <c:dLbl>
              <c:idx val="5"/>
              <c:tx>
                <c:rich>
                  <a:bodyPr/>
                  <a:lstStyle/>
                  <a:p>
                    <a:fld id="{5DD054BC-B9B7-41CA-820D-08FDF23614CE}" type="VALUE">
                      <a:rPr lang="en-US" smtClean="0"/>
                      <a:pPr/>
                      <a:t>[VALUE]</a:t>
                    </a:fld>
                    <a:r>
                      <a:rPr lang="en-US"/>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8-58F4-45BB-890B-5E5A9EE3736B}"/>
                </c:ext>
              </c:extLst>
            </c:dLbl>
            <c:dLbl>
              <c:idx val="6"/>
              <c:tx>
                <c:rich>
                  <a:bodyPr/>
                  <a:lstStyle/>
                  <a:p>
                    <a:r>
                      <a:rPr lang="en-US"/>
                      <a:t>3%</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8F4-45BB-890B-5E5A9EE3736B}"/>
                </c:ext>
              </c:extLst>
            </c:dLbl>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Amazon</c:v>
                </c:pt>
                <c:pt idx="1">
                  <c:v>All Other retailers</c:v>
                </c:pt>
                <c:pt idx="2">
                  <c:v>Instacart</c:v>
                </c:pt>
                <c:pt idx="3">
                  <c:v>Walmart</c:v>
                </c:pt>
                <c:pt idx="4">
                  <c:v>Chewy</c:v>
                </c:pt>
                <c:pt idx="5">
                  <c:v>Kroger</c:v>
                </c:pt>
                <c:pt idx="6">
                  <c:v>Target</c:v>
                </c:pt>
              </c:strCache>
            </c:strRef>
          </c:cat>
          <c:val>
            <c:numRef>
              <c:f>Sheet1!$B$2:$B$8</c:f>
              <c:numCache>
                <c:formatCode>General</c:formatCode>
                <c:ptCount val="7"/>
                <c:pt idx="0">
                  <c:v>39</c:v>
                </c:pt>
                <c:pt idx="1">
                  <c:v>34</c:v>
                </c:pt>
                <c:pt idx="2">
                  <c:v>8</c:v>
                </c:pt>
                <c:pt idx="3">
                  <c:v>6</c:v>
                </c:pt>
                <c:pt idx="4">
                  <c:v>5</c:v>
                </c:pt>
                <c:pt idx="5">
                  <c:v>5</c:v>
                </c:pt>
                <c:pt idx="6">
                  <c:v>3</c:v>
                </c:pt>
              </c:numCache>
            </c:numRef>
          </c:val>
          <c:extLst>
            <c:ext xmlns:c16="http://schemas.microsoft.com/office/drawing/2014/chart" uri="{C3380CC4-5D6E-409C-BE32-E72D297353CC}">
              <c16:uniqueId val="{00000000-58F4-45BB-890B-5E5A9EE3736B}"/>
            </c:ext>
          </c:extLst>
        </c:ser>
        <c:dLbls>
          <c:showLegendKey val="0"/>
          <c:showVal val="0"/>
          <c:showCatName val="0"/>
          <c:showSerName val="0"/>
          <c:showPercent val="0"/>
          <c:showBubbleSize val="0"/>
        </c:dLbls>
        <c:gapWidth val="100"/>
        <c:overlap val="-27"/>
        <c:axId val="1059243200"/>
        <c:axId val="1185309088"/>
      </c:barChart>
      <c:catAx>
        <c:axId val="1059243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185309088"/>
        <c:crosses val="autoZero"/>
        <c:auto val="1"/>
        <c:lblAlgn val="ctr"/>
        <c:lblOffset val="100"/>
        <c:noMultiLvlLbl val="0"/>
      </c:catAx>
      <c:valAx>
        <c:axId val="1185309088"/>
        <c:scaling>
          <c:orientation val="minMax"/>
        </c:scaling>
        <c:delete val="1"/>
        <c:axPos val="l"/>
        <c:numFmt formatCode="General" sourceLinked="1"/>
        <c:majorTickMark val="none"/>
        <c:minorTickMark val="none"/>
        <c:tickLblPos val="nextTo"/>
        <c:crossAx val="10592432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6" y="11930063"/>
            <a:ext cx="37306250" cy="8232775"/>
          </a:xfrm>
        </p:spPr>
        <p:txBody>
          <a:bodyPr/>
          <a:lstStyle/>
          <a:p>
            <a:r>
              <a:rPr lang="en-US"/>
              <a:t>Click to edit Master title style</a:t>
            </a:r>
          </a:p>
        </p:txBody>
      </p:sp>
      <p:sp>
        <p:nvSpPr>
          <p:cNvPr id="3" name="Subtitle 2"/>
          <p:cNvSpPr>
            <a:spLocks noGrp="1"/>
          </p:cNvSpPr>
          <p:nvPr>
            <p:ph type="subTitle" idx="1"/>
          </p:nvPr>
        </p:nvSpPr>
        <p:spPr>
          <a:xfrm>
            <a:off x="6583364" y="21763038"/>
            <a:ext cx="30724475" cy="98139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AU" altLang="en-US" dirty="0"/>
          </a:p>
        </p:txBody>
      </p:sp>
      <p:sp>
        <p:nvSpPr>
          <p:cNvPr id="5" name="Footer Placeholder 4"/>
          <p:cNvSpPr>
            <a:spLocks noGrp="1"/>
          </p:cNvSpPr>
          <p:nvPr>
            <p:ph type="ftr" sz="quarter" idx="11"/>
          </p:nvPr>
        </p:nvSpPr>
        <p:spPr/>
        <p:txBody>
          <a:bodyPr/>
          <a:lstStyle>
            <a:lvl1pPr>
              <a:defRPr/>
            </a:lvl1pPr>
          </a:lstStyle>
          <a:p>
            <a:endParaRPr lang="en-AU" altLang="en-US" dirty="0"/>
          </a:p>
        </p:txBody>
      </p:sp>
      <p:sp>
        <p:nvSpPr>
          <p:cNvPr id="6" name="Slide Number Placeholder 5"/>
          <p:cNvSpPr>
            <a:spLocks noGrp="1"/>
          </p:cNvSpPr>
          <p:nvPr>
            <p:ph type="sldNum" sz="quarter" idx="12"/>
          </p:nvPr>
        </p:nvSpPr>
        <p:spPr/>
        <p:txBody>
          <a:bodyPr/>
          <a:lstStyle>
            <a:lvl1pPr>
              <a:defRPr/>
            </a:lvl1pPr>
          </a:lstStyle>
          <a:p>
            <a:fld id="{4E7914F9-150E-43ED-BA4B-5CBC7DBD3A27}" type="slidenum">
              <a:rPr lang="en-AU" altLang="en-US"/>
              <a:pPr/>
              <a:t>‹#›</a:t>
            </a:fld>
            <a:endParaRPr lang="en-AU" altLang="en-US" dirty="0"/>
          </a:p>
        </p:txBody>
      </p:sp>
    </p:spTree>
    <p:extLst>
      <p:ext uri="{BB962C8B-B14F-4D97-AF65-F5344CB8AC3E}">
        <p14:creationId xmlns:p14="http://schemas.microsoft.com/office/powerpoint/2010/main" val="2339772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dirty="0"/>
          </a:p>
        </p:txBody>
      </p:sp>
      <p:sp>
        <p:nvSpPr>
          <p:cNvPr id="5" name="Footer Placeholder 4"/>
          <p:cNvSpPr>
            <a:spLocks noGrp="1"/>
          </p:cNvSpPr>
          <p:nvPr>
            <p:ph type="ftr" sz="quarter" idx="11"/>
          </p:nvPr>
        </p:nvSpPr>
        <p:spPr/>
        <p:txBody>
          <a:bodyPr/>
          <a:lstStyle>
            <a:lvl1pPr>
              <a:defRPr/>
            </a:lvl1pPr>
          </a:lstStyle>
          <a:p>
            <a:endParaRPr lang="en-AU" altLang="en-US" dirty="0"/>
          </a:p>
        </p:txBody>
      </p:sp>
      <p:sp>
        <p:nvSpPr>
          <p:cNvPr id="6" name="Slide Number Placeholder 5"/>
          <p:cNvSpPr>
            <a:spLocks noGrp="1"/>
          </p:cNvSpPr>
          <p:nvPr>
            <p:ph type="sldNum" sz="quarter" idx="12"/>
          </p:nvPr>
        </p:nvSpPr>
        <p:spPr/>
        <p:txBody>
          <a:bodyPr/>
          <a:lstStyle>
            <a:lvl1pPr>
              <a:defRPr/>
            </a:lvl1pPr>
          </a:lstStyle>
          <a:p>
            <a:fld id="{BA678339-05F4-4347-9E9C-6AEF31B1B524}" type="slidenum">
              <a:rPr lang="en-AU" altLang="en-US"/>
              <a:pPr/>
              <a:t>‹#›</a:t>
            </a:fld>
            <a:endParaRPr lang="en-AU" altLang="en-US" dirty="0"/>
          </a:p>
        </p:txBody>
      </p:sp>
    </p:spTree>
    <p:extLst>
      <p:ext uri="{BB962C8B-B14F-4D97-AF65-F5344CB8AC3E}">
        <p14:creationId xmlns:p14="http://schemas.microsoft.com/office/powerpoint/2010/main" val="3521167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2164" y="3413126"/>
            <a:ext cx="9326562" cy="307244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2476" y="3413126"/>
            <a:ext cx="27827288" cy="30724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dirty="0"/>
          </a:p>
        </p:txBody>
      </p:sp>
      <p:sp>
        <p:nvSpPr>
          <p:cNvPr id="5" name="Footer Placeholder 4"/>
          <p:cNvSpPr>
            <a:spLocks noGrp="1"/>
          </p:cNvSpPr>
          <p:nvPr>
            <p:ph type="ftr" sz="quarter" idx="11"/>
          </p:nvPr>
        </p:nvSpPr>
        <p:spPr/>
        <p:txBody>
          <a:bodyPr/>
          <a:lstStyle>
            <a:lvl1pPr>
              <a:defRPr/>
            </a:lvl1pPr>
          </a:lstStyle>
          <a:p>
            <a:endParaRPr lang="en-AU" altLang="en-US" dirty="0"/>
          </a:p>
        </p:txBody>
      </p:sp>
      <p:sp>
        <p:nvSpPr>
          <p:cNvPr id="6" name="Slide Number Placeholder 5"/>
          <p:cNvSpPr>
            <a:spLocks noGrp="1"/>
          </p:cNvSpPr>
          <p:nvPr>
            <p:ph type="sldNum" sz="quarter" idx="12"/>
          </p:nvPr>
        </p:nvSpPr>
        <p:spPr/>
        <p:txBody>
          <a:bodyPr/>
          <a:lstStyle>
            <a:lvl1pPr>
              <a:defRPr/>
            </a:lvl1pPr>
          </a:lstStyle>
          <a:p>
            <a:fld id="{4D5BFA30-CF48-4A8D-A4B4-5705D222FB1F}" type="slidenum">
              <a:rPr lang="en-AU" altLang="en-US"/>
              <a:pPr/>
              <a:t>‹#›</a:t>
            </a:fld>
            <a:endParaRPr lang="en-AU" altLang="en-US" dirty="0"/>
          </a:p>
        </p:txBody>
      </p:sp>
    </p:spTree>
    <p:extLst>
      <p:ext uri="{BB962C8B-B14F-4D97-AF65-F5344CB8AC3E}">
        <p14:creationId xmlns:p14="http://schemas.microsoft.com/office/powerpoint/2010/main" val="2144318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dirty="0"/>
          </a:p>
        </p:txBody>
      </p:sp>
      <p:sp>
        <p:nvSpPr>
          <p:cNvPr id="5" name="Footer Placeholder 4"/>
          <p:cNvSpPr>
            <a:spLocks noGrp="1"/>
          </p:cNvSpPr>
          <p:nvPr>
            <p:ph type="ftr" sz="quarter" idx="11"/>
          </p:nvPr>
        </p:nvSpPr>
        <p:spPr/>
        <p:txBody>
          <a:bodyPr/>
          <a:lstStyle>
            <a:lvl1pPr>
              <a:defRPr/>
            </a:lvl1pPr>
          </a:lstStyle>
          <a:p>
            <a:endParaRPr lang="en-AU" altLang="en-US" dirty="0"/>
          </a:p>
        </p:txBody>
      </p:sp>
      <p:sp>
        <p:nvSpPr>
          <p:cNvPr id="6" name="Slide Number Placeholder 5"/>
          <p:cNvSpPr>
            <a:spLocks noGrp="1"/>
          </p:cNvSpPr>
          <p:nvPr>
            <p:ph type="sldNum" sz="quarter" idx="12"/>
          </p:nvPr>
        </p:nvSpPr>
        <p:spPr/>
        <p:txBody>
          <a:bodyPr/>
          <a:lstStyle>
            <a:lvl1pPr>
              <a:defRPr/>
            </a:lvl1pPr>
          </a:lstStyle>
          <a:p>
            <a:fld id="{176114BF-9C08-4236-B599-3CC67DCBCE64}" type="slidenum">
              <a:rPr lang="en-AU" altLang="en-US"/>
              <a:pPr/>
              <a:t>‹#›</a:t>
            </a:fld>
            <a:endParaRPr lang="en-AU" altLang="en-US" dirty="0"/>
          </a:p>
        </p:txBody>
      </p:sp>
    </p:spTree>
    <p:extLst>
      <p:ext uri="{BB962C8B-B14F-4D97-AF65-F5344CB8AC3E}">
        <p14:creationId xmlns:p14="http://schemas.microsoft.com/office/powerpoint/2010/main" val="2287961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4679276"/>
            <a:ext cx="37307838" cy="7626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6278225"/>
            <a:ext cx="37307838" cy="84010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AU" altLang="en-US" dirty="0"/>
          </a:p>
        </p:txBody>
      </p:sp>
      <p:sp>
        <p:nvSpPr>
          <p:cNvPr id="5" name="Footer Placeholder 4"/>
          <p:cNvSpPr>
            <a:spLocks noGrp="1"/>
          </p:cNvSpPr>
          <p:nvPr>
            <p:ph type="ftr" sz="quarter" idx="11"/>
          </p:nvPr>
        </p:nvSpPr>
        <p:spPr/>
        <p:txBody>
          <a:bodyPr/>
          <a:lstStyle>
            <a:lvl1pPr>
              <a:defRPr/>
            </a:lvl1pPr>
          </a:lstStyle>
          <a:p>
            <a:endParaRPr lang="en-AU" altLang="en-US" dirty="0"/>
          </a:p>
        </p:txBody>
      </p:sp>
      <p:sp>
        <p:nvSpPr>
          <p:cNvPr id="6" name="Slide Number Placeholder 5"/>
          <p:cNvSpPr>
            <a:spLocks noGrp="1"/>
          </p:cNvSpPr>
          <p:nvPr>
            <p:ph type="sldNum" sz="quarter" idx="12"/>
          </p:nvPr>
        </p:nvSpPr>
        <p:spPr/>
        <p:txBody>
          <a:bodyPr/>
          <a:lstStyle>
            <a:lvl1pPr>
              <a:defRPr/>
            </a:lvl1pPr>
          </a:lstStyle>
          <a:p>
            <a:fld id="{14C87C54-71D5-4F3D-9638-FB01B112514A}" type="slidenum">
              <a:rPr lang="en-AU" altLang="en-US"/>
              <a:pPr/>
              <a:t>‹#›</a:t>
            </a:fld>
            <a:endParaRPr lang="en-AU" altLang="en-US" dirty="0"/>
          </a:p>
        </p:txBody>
      </p:sp>
    </p:spTree>
    <p:extLst>
      <p:ext uri="{BB962C8B-B14F-4D97-AF65-F5344CB8AC3E}">
        <p14:creationId xmlns:p14="http://schemas.microsoft.com/office/powerpoint/2010/main" val="3237280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2476" y="11093451"/>
            <a:ext cx="18576925" cy="23044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2" y="11093451"/>
            <a:ext cx="18576925" cy="23044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AU" altLang="en-US" dirty="0"/>
          </a:p>
        </p:txBody>
      </p:sp>
      <p:sp>
        <p:nvSpPr>
          <p:cNvPr id="6" name="Footer Placeholder 5"/>
          <p:cNvSpPr>
            <a:spLocks noGrp="1"/>
          </p:cNvSpPr>
          <p:nvPr>
            <p:ph type="ftr" sz="quarter" idx="11"/>
          </p:nvPr>
        </p:nvSpPr>
        <p:spPr/>
        <p:txBody>
          <a:bodyPr/>
          <a:lstStyle>
            <a:lvl1pPr>
              <a:defRPr/>
            </a:lvl1pPr>
          </a:lstStyle>
          <a:p>
            <a:endParaRPr lang="en-AU" altLang="en-US" dirty="0"/>
          </a:p>
        </p:txBody>
      </p:sp>
      <p:sp>
        <p:nvSpPr>
          <p:cNvPr id="7" name="Slide Number Placeholder 6"/>
          <p:cNvSpPr>
            <a:spLocks noGrp="1"/>
          </p:cNvSpPr>
          <p:nvPr>
            <p:ph type="sldNum" sz="quarter" idx="12"/>
          </p:nvPr>
        </p:nvSpPr>
        <p:spPr/>
        <p:txBody>
          <a:bodyPr/>
          <a:lstStyle>
            <a:lvl1pPr>
              <a:defRPr/>
            </a:lvl1pPr>
          </a:lstStyle>
          <a:p>
            <a:fld id="{17EC6769-9FD1-495B-AF37-D39FB4533727}" type="slidenum">
              <a:rPr lang="en-AU" altLang="en-US"/>
              <a:pPr/>
              <a:t>‹#›</a:t>
            </a:fld>
            <a:endParaRPr lang="en-AU" altLang="en-US" dirty="0"/>
          </a:p>
        </p:txBody>
      </p:sp>
    </p:spTree>
    <p:extLst>
      <p:ext uri="{BB962C8B-B14F-4D97-AF65-F5344CB8AC3E}">
        <p14:creationId xmlns:p14="http://schemas.microsoft.com/office/powerpoint/2010/main" val="2919201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538288"/>
            <a:ext cx="39503350" cy="6400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4" y="8596313"/>
            <a:ext cx="19392901" cy="35829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4" y="12179301"/>
            <a:ext cx="19392901" cy="221265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9" y="8596313"/>
            <a:ext cx="19400837" cy="35829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9" y="12179301"/>
            <a:ext cx="19400837" cy="221265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AU" altLang="en-US" dirty="0"/>
          </a:p>
        </p:txBody>
      </p:sp>
      <p:sp>
        <p:nvSpPr>
          <p:cNvPr id="8" name="Footer Placeholder 7"/>
          <p:cNvSpPr>
            <a:spLocks noGrp="1"/>
          </p:cNvSpPr>
          <p:nvPr>
            <p:ph type="ftr" sz="quarter" idx="11"/>
          </p:nvPr>
        </p:nvSpPr>
        <p:spPr/>
        <p:txBody>
          <a:bodyPr/>
          <a:lstStyle>
            <a:lvl1pPr>
              <a:defRPr/>
            </a:lvl1pPr>
          </a:lstStyle>
          <a:p>
            <a:endParaRPr lang="en-AU" altLang="en-US" dirty="0"/>
          </a:p>
        </p:txBody>
      </p:sp>
      <p:sp>
        <p:nvSpPr>
          <p:cNvPr id="9" name="Slide Number Placeholder 8"/>
          <p:cNvSpPr>
            <a:spLocks noGrp="1"/>
          </p:cNvSpPr>
          <p:nvPr>
            <p:ph type="sldNum" sz="quarter" idx="12"/>
          </p:nvPr>
        </p:nvSpPr>
        <p:spPr/>
        <p:txBody>
          <a:bodyPr/>
          <a:lstStyle>
            <a:lvl1pPr>
              <a:defRPr/>
            </a:lvl1pPr>
          </a:lstStyle>
          <a:p>
            <a:fld id="{D814340B-C24E-4CF1-8F2E-94BDA66FD75D}" type="slidenum">
              <a:rPr lang="en-AU" altLang="en-US"/>
              <a:pPr/>
              <a:t>‹#›</a:t>
            </a:fld>
            <a:endParaRPr lang="en-AU" altLang="en-US" dirty="0"/>
          </a:p>
        </p:txBody>
      </p:sp>
    </p:spTree>
    <p:extLst>
      <p:ext uri="{BB962C8B-B14F-4D97-AF65-F5344CB8AC3E}">
        <p14:creationId xmlns:p14="http://schemas.microsoft.com/office/powerpoint/2010/main" val="1012455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AU" altLang="en-US" dirty="0"/>
          </a:p>
        </p:txBody>
      </p:sp>
      <p:sp>
        <p:nvSpPr>
          <p:cNvPr id="4" name="Footer Placeholder 3"/>
          <p:cNvSpPr>
            <a:spLocks noGrp="1"/>
          </p:cNvSpPr>
          <p:nvPr>
            <p:ph type="ftr" sz="quarter" idx="11"/>
          </p:nvPr>
        </p:nvSpPr>
        <p:spPr/>
        <p:txBody>
          <a:bodyPr/>
          <a:lstStyle>
            <a:lvl1pPr>
              <a:defRPr/>
            </a:lvl1pPr>
          </a:lstStyle>
          <a:p>
            <a:endParaRPr lang="en-AU" altLang="en-US" dirty="0"/>
          </a:p>
        </p:txBody>
      </p:sp>
      <p:sp>
        <p:nvSpPr>
          <p:cNvPr id="5" name="Slide Number Placeholder 4"/>
          <p:cNvSpPr>
            <a:spLocks noGrp="1"/>
          </p:cNvSpPr>
          <p:nvPr>
            <p:ph type="sldNum" sz="quarter" idx="12"/>
          </p:nvPr>
        </p:nvSpPr>
        <p:spPr/>
        <p:txBody>
          <a:bodyPr/>
          <a:lstStyle>
            <a:lvl1pPr>
              <a:defRPr/>
            </a:lvl1pPr>
          </a:lstStyle>
          <a:p>
            <a:fld id="{8D7FF473-A988-4642-B695-D572F60BC774}" type="slidenum">
              <a:rPr lang="en-AU" altLang="en-US"/>
              <a:pPr/>
              <a:t>‹#›</a:t>
            </a:fld>
            <a:endParaRPr lang="en-AU" altLang="en-US" dirty="0"/>
          </a:p>
        </p:txBody>
      </p:sp>
    </p:spTree>
    <p:extLst>
      <p:ext uri="{BB962C8B-B14F-4D97-AF65-F5344CB8AC3E}">
        <p14:creationId xmlns:p14="http://schemas.microsoft.com/office/powerpoint/2010/main" val="976026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AU" altLang="en-US" dirty="0"/>
          </a:p>
        </p:txBody>
      </p:sp>
      <p:sp>
        <p:nvSpPr>
          <p:cNvPr id="3" name="Footer Placeholder 2"/>
          <p:cNvSpPr>
            <a:spLocks noGrp="1"/>
          </p:cNvSpPr>
          <p:nvPr>
            <p:ph type="ftr" sz="quarter" idx="11"/>
          </p:nvPr>
        </p:nvSpPr>
        <p:spPr/>
        <p:txBody>
          <a:bodyPr/>
          <a:lstStyle>
            <a:lvl1pPr>
              <a:defRPr/>
            </a:lvl1pPr>
          </a:lstStyle>
          <a:p>
            <a:endParaRPr lang="en-AU" altLang="en-US" dirty="0"/>
          </a:p>
        </p:txBody>
      </p:sp>
      <p:sp>
        <p:nvSpPr>
          <p:cNvPr id="4" name="Slide Number Placeholder 3"/>
          <p:cNvSpPr>
            <a:spLocks noGrp="1"/>
          </p:cNvSpPr>
          <p:nvPr>
            <p:ph type="sldNum" sz="quarter" idx="12"/>
          </p:nvPr>
        </p:nvSpPr>
        <p:spPr/>
        <p:txBody>
          <a:bodyPr/>
          <a:lstStyle>
            <a:lvl1pPr>
              <a:defRPr/>
            </a:lvl1pPr>
          </a:lstStyle>
          <a:p>
            <a:fld id="{D1171CD6-50C3-42F5-B102-ECB5C1E5D853}" type="slidenum">
              <a:rPr lang="en-AU" altLang="en-US"/>
              <a:pPr/>
              <a:t>‹#›</a:t>
            </a:fld>
            <a:endParaRPr lang="en-AU" altLang="en-US" dirty="0"/>
          </a:p>
        </p:txBody>
      </p:sp>
    </p:spTree>
    <p:extLst>
      <p:ext uri="{BB962C8B-B14F-4D97-AF65-F5344CB8AC3E}">
        <p14:creationId xmlns:p14="http://schemas.microsoft.com/office/powerpoint/2010/main" val="467171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528764"/>
            <a:ext cx="14439901" cy="6507162"/>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528764"/>
            <a:ext cx="24536400" cy="327771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8035925"/>
            <a:ext cx="14439901" cy="262699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ltLang="en-US" dirty="0"/>
          </a:p>
        </p:txBody>
      </p:sp>
      <p:sp>
        <p:nvSpPr>
          <p:cNvPr id="6" name="Footer Placeholder 5"/>
          <p:cNvSpPr>
            <a:spLocks noGrp="1"/>
          </p:cNvSpPr>
          <p:nvPr>
            <p:ph type="ftr" sz="quarter" idx="11"/>
          </p:nvPr>
        </p:nvSpPr>
        <p:spPr/>
        <p:txBody>
          <a:bodyPr/>
          <a:lstStyle>
            <a:lvl1pPr>
              <a:defRPr/>
            </a:lvl1pPr>
          </a:lstStyle>
          <a:p>
            <a:endParaRPr lang="en-AU" altLang="en-US" dirty="0"/>
          </a:p>
        </p:txBody>
      </p:sp>
      <p:sp>
        <p:nvSpPr>
          <p:cNvPr id="7" name="Slide Number Placeholder 6"/>
          <p:cNvSpPr>
            <a:spLocks noGrp="1"/>
          </p:cNvSpPr>
          <p:nvPr>
            <p:ph type="sldNum" sz="quarter" idx="12"/>
          </p:nvPr>
        </p:nvSpPr>
        <p:spPr/>
        <p:txBody>
          <a:bodyPr/>
          <a:lstStyle>
            <a:lvl1pPr>
              <a:defRPr/>
            </a:lvl1pPr>
          </a:lstStyle>
          <a:p>
            <a:fld id="{1F27BF72-D86B-4CC1-A0A4-AB6BFFE07AFD}" type="slidenum">
              <a:rPr lang="en-AU" altLang="en-US"/>
              <a:pPr/>
              <a:t>‹#›</a:t>
            </a:fld>
            <a:endParaRPr lang="en-AU" altLang="en-US" dirty="0"/>
          </a:p>
        </p:txBody>
      </p:sp>
    </p:spTree>
    <p:extLst>
      <p:ext uri="{BB962C8B-B14F-4D97-AF65-F5344CB8AC3E}">
        <p14:creationId xmlns:p14="http://schemas.microsoft.com/office/powerpoint/2010/main" val="2667759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4" y="26882726"/>
            <a:ext cx="26335037" cy="317500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4" y="3432175"/>
            <a:ext cx="26335037" cy="230425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602664" y="30057725"/>
            <a:ext cx="26335037" cy="45069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ltLang="en-US" dirty="0"/>
          </a:p>
        </p:txBody>
      </p:sp>
      <p:sp>
        <p:nvSpPr>
          <p:cNvPr id="6" name="Footer Placeholder 5"/>
          <p:cNvSpPr>
            <a:spLocks noGrp="1"/>
          </p:cNvSpPr>
          <p:nvPr>
            <p:ph type="ftr" sz="quarter" idx="11"/>
          </p:nvPr>
        </p:nvSpPr>
        <p:spPr/>
        <p:txBody>
          <a:bodyPr/>
          <a:lstStyle>
            <a:lvl1pPr>
              <a:defRPr/>
            </a:lvl1pPr>
          </a:lstStyle>
          <a:p>
            <a:endParaRPr lang="en-AU" altLang="en-US" dirty="0"/>
          </a:p>
        </p:txBody>
      </p:sp>
      <p:sp>
        <p:nvSpPr>
          <p:cNvPr id="7" name="Slide Number Placeholder 6"/>
          <p:cNvSpPr>
            <a:spLocks noGrp="1"/>
          </p:cNvSpPr>
          <p:nvPr>
            <p:ph type="sldNum" sz="quarter" idx="12"/>
          </p:nvPr>
        </p:nvSpPr>
        <p:spPr/>
        <p:txBody>
          <a:bodyPr/>
          <a:lstStyle>
            <a:lvl1pPr>
              <a:defRPr/>
            </a:lvl1pPr>
          </a:lstStyle>
          <a:p>
            <a:fld id="{A3388DA4-D5E8-40AB-8BF2-B8F067ACA6A5}" type="slidenum">
              <a:rPr lang="en-AU" altLang="en-US"/>
              <a:pPr/>
              <a:t>‹#›</a:t>
            </a:fld>
            <a:endParaRPr lang="en-AU" altLang="en-US" dirty="0"/>
          </a:p>
        </p:txBody>
      </p:sp>
    </p:spTree>
    <p:extLst>
      <p:ext uri="{BB962C8B-B14F-4D97-AF65-F5344CB8AC3E}">
        <p14:creationId xmlns:p14="http://schemas.microsoft.com/office/powerpoint/2010/main" val="4204007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F497D"/>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92476" y="3413125"/>
            <a:ext cx="37306250" cy="640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ctr" anchorCtr="0" compatLnSpc="1">
            <a:prstTxWarp prst="textNoShape">
              <a:avLst/>
            </a:prstTxWarp>
          </a:bodyPr>
          <a:lstStyle/>
          <a:p>
            <a:pPr lvl="0"/>
            <a:r>
              <a:rPr lang="en-US" altLang="en-US"/>
              <a:t>Click to edit Master title style</a:t>
            </a:r>
            <a:endParaRPr lang="en-AU" altLang="en-US"/>
          </a:p>
        </p:txBody>
      </p:sp>
      <p:sp>
        <p:nvSpPr>
          <p:cNvPr id="1027" name="Rectangle 3"/>
          <p:cNvSpPr>
            <a:spLocks noGrp="1" noChangeArrowheads="1"/>
          </p:cNvSpPr>
          <p:nvPr>
            <p:ph type="body" idx="1"/>
          </p:nvPr>
        </p:nvSpPr>
        <p:spPr bwMode="auto">
          <a:xfrm>
            <a:off x="3292476" y="11093451"/>
            <a:ext cx="37306250" cy="2304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1028" name="Rectangle 4"/>
          <p:cNvSpPr>
            <a:spLocks noGrp="1" noChangeArrowheads="1"/>
          </p:cNvSpPr>
          <p:nvPr>
            <p:ph type="dt" sz="half" idx="2"/>
          </p:nvPr>
        </p:nvSpPr>
        <p:spPr bwMode="auto">
          <a:xfrm>
            <a:off x="3292475" y="34991676"/>
            <a:ext cx="9144000" cy="2560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defTabSz="4389438">
              <a:defRPr sz="6700"/>
            </a:lvl1pPr>
          </a:lstStyle>
          <a:p>
            <a:endParaRPr lang="en-AU" altLang="en-US" dirty="0"/>
          </a:p>
        </p:txBody>
      </p:sp>
      <p:sp>
        <p:nvSpPr>
          <p:cNvPr id="1029" name="Rectangle 5"/>
          <p:cNvSpPr>
            <a:spLocks noGrp="1" noChangeArrowheads="1"/>
          </p:cNvSpPr>
          <p:nvPr>
            <p:ph type="ftr" sz="quarter" idx="3"/>
          </p:nvPr>
        </p:nvSpPr>
        <p:spPr bwMode="auto">
          <a:xfrm>
            <a:off x="14997114" y="34991676"/>
            <a:ext cx="13896975" cy="2560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algn="ctr" defTabSz="4389438">
              <a:defRPr sz="6700"/>
            </a:lvl1pPr>
          </a:lstStyle>
          <a:p>
            <a:endParaRPr lang="en-AU" altLang="en-US" dirty="0"/>
          </a:p>
        </p:txBody>
      </p:sp>
      <p:sp>
        <p:nvSpPr>
          <p:cNvPr id="1030" name="Rectangle 6"/>
          <p:cNvSpPr>
            <a:spLocks noGrp="1" noChangeArrowheads="1"/>
          </p:cNvSpPr>
          <p:nvPr>
            <p:ph type="sldNum" sz="quarter" idx="4"/>
          </p:nvPr>
        </p:nvSpPr>
        <p:spPr bwMode="auto">
          <a:xfrm>
            <a:off x="31454725" y="34991676"/>
            <a:ext cx="9144000" cy="2560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algn="r" defTabSz="4389438">
              <a:defRPr sz="6700"/>
            </a:lvl1pPr>
          </a:lstStyle>
          <a:p>
            <a:fld id="{777CDA11-CE27-4048-AD59-A3D9E025B8A2}" type="slidenum">
              <a:rPr lang="en-AU" altLang="en-US"/>
              <a:pPr/>
              <a:t>‹#›</a:t>
            </a:fld>
            <a:endParaRPr lang="en-AU" altLang="en-US" dirty="0"/>
          </a:p>
        </p:txBody>
      </p:sp>
      <p:sp>
        <p:nvSpPr>
          <p:cNvPr id="1031" name="Rectangle 7"/>
          <p:cNvSpPr>
            <a:spLocks noChangeArrowheads="1"/>
          </p:cNvSpPr>
          <p:nvPr/>
        </p:nvSpPr>
        <p:spPr bwMode="auto">
          <a:xfrm>
            <a:off x="0" y="0"/>
            <a:ext cx="43891200" cy="384048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438" rtl="0" eaLnBrk="1" fontAlgn="base" hangingPunct="1">
        <a:spcBef>
          <a:spcPct val="0"/>
        </a:spcBef>
        <a:spcAft>
          <a:spcPct val="0"/>
        </a:spcAft>
        <a:defRPr sz="21100">
          <a:solidFill>
            <a:schemeClr val="tx2"/>
          </a:solidFill>
          <a:latin typeface="+mj-lt"/>
          <a:ea typeface="+mj-ea"/>
          <a:cs typeface="+mj-cs"/>
        </a:defRPr>
      </a:lvl1pPr>
      <a:lvl2pPr algn="ctr" defTabSz="4389438" rtl="0" eaLnBrk="1" fontAlgn="base" hangingPunct="1">
        <a:spcBef>
          <a:spcPct val="0"/>
        </a:spcBef>
        <a:spcAft>
          <a:spcPct val="0"/>
        </a:spcAft>
        <a:defRPr sz="21100">
          <a:solidFill>
            <a:schemeClr val="tx2"/>
          </a:solidFill>
          <a:latin typeface="Times" charset="0"/>
        </a:defRPr>
      </a:lvl2pPr>
      <a:lvl3pPr algn="ctr" defTabSz="4389438" rtl="0" eaLnBrk="1" fontAlgn="base" hangingPunct="1">
        <a:spcBef>
          <a:spcPct val="0"/>
        </a:spcBef>
        <a:spcAft>
          <a:spcPct val="0"/>
        </a:spcAft>
        <a:defRPr sz="21100">
          <a:solidFill>
            <a:schemeClr val="tx2"/>
          </a:solidFill>
          <a:latin typeface="Times" charset="0"/>
        </a:defRPr>
      </a:lvl3pPr>
      <a:lvl4pPr algn="ctr" defTabSz="4389438" rtl="0" eaLnBrk="1" fontAlgn="base" hangingPunct="1">
        <a:spcBef>
          <a:spcPct val="0"/>
        </a:spcBef>
        <a:spcAft>
          <a:spcPct val="0"/>
        </a:spcAft>
        <a:defRPr sz="21100">
          <a:solidFill>
            <a:schemeClr val="tx2"/>
          </a:solidFill>
          <a:latin typeface="Times" charset="0"/>
        </a:defRPr>
      </a:lvl4pPr>
      <a:lvl5pPr algn="ctr" defTabSz="4389438" rtl="0" eaLnBrk="1" fontAlgn="base" hangingPunct="1">
        <a:spcBef>
          <a:spcPct val="0"/>
        </a:spcBef>
        <a:spcAft>
          <a:spcPct val="0"/>
        </a:spcAft>
        <a:defRPr sz="21100">
          <a:solidFill>
            <a:schemeClr val="tx2"/>
          </a:solidFill>
          <a:latin typeface="Times" charset="0"/>
        </a:defRPr>
      </a:lvl5pPr>
      <a:lvl6pPr marL="457200" algn="ctr" defTabSz="4389438" rtl="0" eaLnBrk="1" fontAlgn="base" hangingPunct="1">
        <a:spcBef>
          <a:spcPct val="0"/>
        </a:spcBef>
        <a:spcAft>
          <a:spcPct val="0"/>
        </a:spcAft>
        <a:defRPr sz="21100">
          <a:solidFill>
            <a:schemeClr val="tx2"/>
          </a:solidFill>
          <a:latin typeface="Times" charset="0"/>
        </a:defRPr>
      </a:lvl6pPr>
      <a:lvl7pPr marL="914400" algn="ctr" defTabSz="4389438" rtl="0" eaLnBrk="1" fontAlgn="base" hangingPunct="1">
        <a:spcBef>
          <a:spcPct val="0"/>
        </a:spcBef>
        <a:spcAft>
          <a:spcPct val="0"/>
        </a:spcAft>
        <a:defRPr sz="21100">
          <a:solidFill>
            <a:schemeClr val="tx2"/>
          </a:solidFill>
          <a:latin typeface="Times" charset="0"/>
        </a:defRPr>
      </a:lvl7pPr>
      <a:lvl8pPr marL="1371600" algn="ctr" defTabSz="4389438" rtl="0" eaLnBrk="1" fontAlgn="base" hangingPunct="1">
        <a:spcBef>
          <a:spcPct val="0"/>
        </a:spcBef>
        <a:spcAft>
          <a:spcPct val="0"/>
        </a:spcAft>
        <a:defRPr sz="21100">
          <a:solidFill>
            <a:schemeClr val="tx2"/>
          </a:solidFill>
          <a:latin typeface="Times" charset="0"/>
        </a:defRPr>
      </a:lvl8pPr>
      <a:lvl9pPr marL="1828800" algn="ctr" defTabSz="4389438" rtl="0" eaLnBrk="1" fontAlgn="base" hangingPunct="1">
        <a:spcBef>
          <a:spcPct val="0"/>
        </a:spcBef>
        <a:spcAft>
          <a:spcPct val="0"/>
        </a:spcAft>
        <a:defRPr sz="21100">
          <a:solidFill>
            <a:schemeClr val="tx2"/>
          </a:solidFill>
          <a:latin typeface="Times" charset="0"/>
        </a:defRPr>
      </a:lvl9pPr>
    </p:titleStyle>
    <p:bodyStyle>
      <a:lvl1pPr marL="1646238" indent="-1646238" algn="l" defTabSz="4389438" rtl="0" eaLnBrk="1" fontAlgn="base" hangingPunct="1">
        <a:spcBef>
          <a:spcPct val="20000"/>
        </a:spcBef>
        <a:spcAft>
          <a:spcPct val="0"/>
        </a:spcAft>
        <a:buChar char="•"/>
        <a:defRPr sz="15300">
          <a:solidFill>
            <a:schemeClr val="tx1"/>
          </a:solidFill>
          <a:latin typeface="+mn-lt"/>
          <a:ea typeface="+mn-ea"/>
          <a:cs typeface="+mn-cs"/>
        </a:defRPr>
      </a:lvl1pPr>
      <a:lvl2pPr marL="3565525" indent="-1371600" algn="l" defTabSz="4389438" rtl="0" eaLnBrk="1" fontAlgn="base" hangingPunct="1">
        <a:spcBef>
          <a:spcPct val="20000"/>
        </a:spcBef>
        <a:spcAft>
          <a:spcPct val="0"/>
        </a:spcAft>
        <a:buChar char="–"/>
        <a:defRPr sz="13500">
          <a:solidFill>
            <a:schemeClr val="tx1"/>
          </a:solidFill>
          <a:latin typeface="+mn-lt"/>
        </a:defRPr>
      </a:lvl2pPr>
      <a:lvl3pPr marL="5486400" indent="-1096963" algn="l" defTabSz="4389438" rtl="0" eaLnBrk="1" fontAlgn="base" hangingPunct="1">
        <a:spcBef>
          <a:spcPct val="20000"/>
        </a:spcBef>
        <a:spcAft>
          <a:spcPct val="0"/>
        </a:spcAft>
        <a:buChar char="•"/>
        <a:defRPr sz="11500">
          <a:solidFill>
            <a:schemeClr val="tx1"/>
          </a:solidFill>
          <a:latin typeface="+mn-lt"/>
        </a:defRPr>
      </a:lvl3pPr>
      <a:lvl4pPr marL="7680325" indent="-1096963" algn="l" defTabSz="4389438" rtl="0" eaLnBrk="1" fontAlgn="base" hangingPunct="1">
        <a:spcBef>
          <a:spcPct val="20000"/>
        </a:spcBef>
        <a:spcAft>
          <a:spcPct val="0"/>
        </a:spcAft>
        <a:buChar char="–"/>
        <a:defRPr sz="9600">
          <a:solidFill>
            <a:schemeClr val="tx1"/>
          </a:solidFill>
          <a:latin typeface="+mn-lt"/>
        </a:defRPr>
      </a:lvl4pPr>
      <a:lvl5pPr marL="9872663" indent="-1095375" algn="l" defTabSz="4389438" rtl="0" eaLnBrk="1" fontAlgn="base" hangingPunct="1">
        <a:spcBef>
          <a:spcPct val="20000"/>
        </a:spcBef>
        <a:spcAft>
          <a:spcPct val="0"/>
        </a:spcAft>
        <a:buChar char="»"/>
        <a:defRPr sz="9600">
          <a:solidFill>
            <a:schemeClr val="tx1"/>
          </a:solidFill>
          <a:latin typeface="+mn-lt"/>
        </a:defRPr>
      </a:lvl5pPr>
      <a:lvl6pPr marL="10329863" indent="-1095375" algn="l" defTabSz="4389438" rtl="0" eaLnBrk="1" fontAlgn="base" hangingPunct="1">
        <a:spcBef>
          <a:spcPct val="20000"/>
        </a:spcBef>
        <a:spcAft>
          <a:spcPct val="0"/>
        </a:spcAft>
        <a:buChar char="»"/>
        <a:defRPr sz="9600">
          <a:solidFill>
            <a:schemeClr val="tx1"/>
          </a:solidFill>
          <a:latin typeface="+mn-lt"/>
        </a:defRPr>
      </a:lvl6pPr>
      <a:lvl7pPr marL="10787063" indent="-1095375" algn="l" defTabSz="4389438" rtl="0" eaLnBrk="1" fontAlgn="base" hangingPunct="1">
        <a:spcBef>
          <a:spcPct val="20000"/>
        </a:spcBef>
        <a:spcAft>
          <a:spcPct val="0"/>
        </a:spcAft>
        <a:buChar char="»"/>
        <a:defRPr sz="9600">
          <a:solidFill>
            <a:schemeClr val="tx1"/>
          </a:solidFill>
          <a:latin typeface="+mn-lt"/>
        </a:defRPr>
      </a:lvl7pPr>
      <a:lvl8pPr marL="11244263" indent="-1095375" algn="l" defTabSz="4389438" rtl="0" eaLnBrk="1" fontAlgn="base" hangingPunct="1">
        <a:spcBef>
          <a:spcPct val="20000"/>
        </a:spcBef>
        <a:spcAft>
          <a:spcPct val="0"/>
        </a:spcAft>
        <a:buChar char="»"/>
        <a:defRPr sz="9600">
          <a:solidFill>
            <a:schemeClr val="tx1"/>
          </a:solidFill>
          <a:latin typeface="+mn-lt"/>
        </a:defRPr>
      </a:lvl8pPr>
      <a:lvl9pPr marL="11701463" indent="-1095375" algn="l" defTabSz="4389438" rtl="0" eaLnBrk="1" fontAlgn="base" hangingPunct="1">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jp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chart" Target="../charts/chart1.xml"/><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065" name="Text Box 17"/>
          <p:cNvSpPr txBox="1">
            <a:spLocks noChangeArrowheads="1"/>
          </p:cNvSpPr>
          <p:nvPr/>
        </p:nvSpPr>
        <p:spPr bwMode="auto">
          <a:xfrm>
            <a:off x="0" y="-74613"/>
            <a:ext cx="43891200" cy="3537845"/>
          </a:xfrm>
          <a:prstGeom prst="rect">
            <a:avLst/>
          </a:prstGeom>
          <a:solidFill>
            <a:schemeClr val="bg1"/>
          </a:solidFill>
          <a:ln w="25400">
            <a:noFill/>
            <a:miter lim="800000"/>
            <a:headEnd/>
            <a:tailEnd/>
          </a:ln>
          <a:effectLst/>
        </p:spPr>
        <p:txBody>
          <a:bodyPr lIns="1047384" tIns="1047384" rIns="1047384" bIns="698256"/>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ctr"/>
            <a:endParaRPr lang="en-US" altLang="en-US" sz="10700" b="1" dirty="0">
              <a:latin typeface="Arial" charset="0"/>
            </a:endParaRPr>
          </a:p>
        </p:txBody>
      </p:sp>
      <p:sp>
        <p:nvSpPr>
          <p:cNvPr id="2074" name="Rectangle 26"/>
          <p:cNvSpPr>
            <a:spLocks noChangeArrowheads="1"/>
          </p:cNvSpPr>
          <p:nvPr/>
        </p:nvSpPr>
        <p:spPr bwMode="auto">
          <a:xfrm>
            <a:off x="0" y="3417873"/>
            <a:ext cx="43891200" cy="368300"/>
          </a:xfrm>
          <a:prstGeom prst="rect">
            <a:avLst/>
          </a:prstGeom>
          <a:solidFill>
            <a:srgbClr val="E8CD9E"/>
          </a:solidFill>
        </p:spPr>
        <p:txBody>
          <a:bodyPr wrap="square" rtlCol="0">
            <a:spAutoFit/>
          </a:bodyPr>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ctr">
              <a:spcBef>
                <a:spcPct val="50000"/>
              </a:spcBef>
            </a:pPr>
            <a:endParaRPr lang="en-US" altLang="en-US" sz="3900" b="1" dirty="0">
              <a:latin typeface="Arial" charset="0"/>
            </a:endParaRPr>
          </a:p>
        </p:txBody>
      </p:sp>
      <p:sp>
        <p:nvSpPr>
          <p:cNvPr id="2151" name="Text Box 103"/>
          <p:cNvSpPr txBox="1">
            <a:spLocks noChangeArrowheads="1"/>
          </p:cNvSpPr>
          <p:nvPr/>
        </p:nvSpPr>
        <p:spPr bwMode="auto">
          <a:xfrm>
            <a:off x="0" y="3788881"/>
            <a:ext cx="43891200" cy="3041330"/>
          </a:xfrm>
          <a:prstGeom prst="rect">
            <a:avLst/>
          </a:prstGeom>
          <a:solidFill>
            <a:schemeClr val="tx1"/>
          </a:solidFill>
          <a:ln>
            <a:noFill/>
          </a:ln>
          <a:effectLst/>
        </p:spPr>
        <p:txBody>
          <a:bodyPr lIns="182880" tIns="182880" rIns="182880" bIns="182880"/>
          <a:lstStyle>
            <a:lvl1pPr defTabSz="1016000">
              <a:defRPr sz="2400">
                <a:solidFill>
                  <a:schemeClr val="tx1"/>
                </a:solidFill>
                <a:latin typeface="Times" charset="0"/>
              </a:defRPr>
            </a:lvl1pPr>
            <a:lvl2pPr marL="508000" defTabSz="1016000">
              <a:defRPr sz="2400">
                <a:solidFill>
                  <a:schemeClr val="tx1"/>
                </a:solidFill>
                <a:latin typeface="Times" charset="0"/>
              </a:defRPr>
            </a:lvl2pPr>
            <a:lvl3pPr marL="1016000" defTabSz="1016000">
              <a:defRPr sz="2400">
                <a:solidFill>
                  <a:schemeClr val="tx1"/>
                </a:solidFill>
                <a:latin typeface="Times" charset="0"/>
              </a:defRPr>
            </a:lvl3pPr>
            <a:lvl4pPr marL="1524000" defTabSz="1016000">
              <a:defRPr sz="2400">
                <a:solidFill>
                  <a:schemeClr val="tx1"/>
                </a:solidFill>
                <a:latin typeface="Times" charset="0"/>
              </a:defRPr>
            </a:lvl4pPr>
            <a:lvl5pPr marL="2032000" defTabSz="1016000">
              <a:defRPr sz="2400">
                <a:solidFill>
                  <a:schemeClr val="tx1"/>
                </a:solidFill>
                <a:latin typeface="Times" charset="0"/>
              </a:defRPr>
            </a:lvl5pPr>
            <a:lvl6pPr marL="2489200" defTabSz="1016000" eaLnBrk="0" fontAlgn="base" hangingPunct="0">
              <a:spcBef>
                <a:spcPct val="0"/>
              </a:spcBef>
              <a:spcAft>
                <a:spcPct val="0"/>
              </a:spcAft>
              <a:defRPr sz="2400">
                <a:solidFill>
                  <a:schemeClr val="tx1"/>
                </a:solidFill>
                <a:latin typeface="Times" charset="0"/>
              </a:defRPr>
            </a:lvl6pPr>
            <a:lvl7pPr marL="2946400" defTabSz="1016000" eaLnBrk="0" fontAlgn="base" hangingPunct="0">
              <a:spcBef>
                <a:spcPct val="0"/>
              </a:spcBef>
              <a:spcAft>
                <a:spcPct val="0"/>
              </a:spcAft>
              <a:defRPr sz="2400">
                <a:solidFill>
                  <a:schemeClr val="tx1"/>
                </a:solidFill>
                <a:latin typeface="Times" charset="0"/>
              </a:defRPr>
            </a:lvl7pPr>
            <a:lvl8pPr marL="3403600" defTabSz="1016000" eaLnBrk="0" fontAlgn="base" hangingPunct="0">
              <a:spcBef>
                <a:spcPct val="0"/>
              </a:spcBef>
              <a:spcAft>
                <a:spcPct val="0"/>
              </a:spcAft>
              <a:defRPr sz="2400">
                <a:solidFill>
                  <a:schemeClr val="tx1"/>
                </a:solidFill>
                <a:latin typeface="Times" charset="0"/>
              </a:defRPr>
            </a:lvl8pPr>
            <a:lvl9pPr marL="3860800" defTabSz="1016000" eaLnBrk="0" fontAlgn="base" hangingPunct="0">
              <a:spcBef>
                <a:spcPct val="0"/>
              </a:spcBef>
              <a:spcAft>
                <a:spcPct val="0"/>
              </a:spcAft>
              <a:defRPr sz="2400">
                <a:solidFill>
                  <a:schemeClr val="tx1"/>
                </a:solidFill>
                <a:latin typeface="Times" charset="0"/>
              </a:defRPr>
            </a:lvl9pPr>
          </a:lstStyle>
          <a:p>
            <a:pPr algn="ctr">
              <a:spcBef>
                <a:spcPct val="20000"/>
              </a:spcBef>
            </a:pPr>
            <a:r>
              <a:rPr lang="en-IN" sz="4800" b="1" dirty="0">
                <a:solidFill>
                  <a:schemeClr val="bg1"/>
                </a:solidFill>
                <a:latin typeface="Arial" panose="020B0604020202020204" pitchFamily="34" charset="0"/>
                <a:cs typeface="Arial" panose="020B0604020202020204" pitchFamily="34" charset="0"/>
              </a:rPr>
              <a:t>Shubham Sharma, Shivendra Kumar, Akshay Madar, Sobhagya Singh Jamwal, Ashish Tomar, Matthew A. Lanham</a:t>
            </a:r>
          </a:p>
          <a:p>
            <a:pPr algn="ctr">
              <a:spcBef>
                <a:spcPct val="20000"/>
              </a:spcBef>
            </a:pPr>
            <a:r>
              <a:rPr lang="en-IN" sz="4800" dirty="0">
                <a:solidFill>
                  <a:schemeClr val="bg1"/>
                </a:solidFill>
                <a:latin typeface="Arial" panose="020B0604020202020204" pitchFamily="34" charset="0"/>
                <a:cs typeface="Arial" panose="020B0604020202020204" pitchFamily="34" charset="0"/>
              </a:rPr>
              <a:t>Purdue University Krannert School of Management</a:t>
            </a:r>
          </a:p>
          <a:p>
            <a:pPr algn="ctr">
              <a:spcBef>
                <a:spcPct val="20000"/>
              </a:spcBef>
            </a:pPr>
            <a:r>
              <a:rPr lang="en-IN" sz="4800" dirty="0">
                <a:solidFill>
                  <a:schemeClr val="bg1"/>
                </a:solidFill>
                <a:latin typeface="Arial" panose="020B0604020202020204" pitchFamily="34" charset="0"/>
                <a:cs typeface="Arial" panose="020B0604020202020204" pitchFamily="34" charset="0"/>
              </a:rPr>
              <a:t>sharm405@purdue.edu; kumar394@purdue.edu; madar@purdue.edu; ssinghja@purdue.edu; tomar0@purdue.edu; lanhamm@purdue.edu</a:t>
            </a:r>
            <a:endParaRPr lang="en-GB" altLang="en-US" sz="4800" dirty="0">
              <a:solidFill>
                <a:schemeClr val="bg1"/>
              </a:solidFill>
              <a:latin typeface="Arial" charset="0"/>
            </a:endParaRPr>
          </a:p>
        </p:txBody>
      </p:sp>
      <p:sp>
        <p:nvSpPr>
          <p:cNvPr id="2155" name="Rectangle 107"/>
          <p:cNvSpPr>
            <a:spLocks noChangeArrowheads="1"/>
          </p:cNvSpPr>
          <p:nvPr/>
        </p:nvSpPr>
        <p:spPr bwMode="auto">
          <a:xfrm>
            <a:off x="29373307" y="30556200"/>
            <a:ext cx="13943229" cy="479390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9128" tIns="349128" rIns="349128" bIns="349128"/>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marL="457200" indent="-457200" algn="just">
              <a:buFont typeface="Arial" panose="020B0604020202020204" pitchFamily="34" charset="0"/>
              <a:buChar char="•"/>
            </a:pPr>
            <a:r>
              <a:rPr lang="en-US" sz="2800" dirty="0">
                <a:latin typeface="Arial" panose="020B0604020202020204" pitchFamily="34" charset="0"/>
                <a:cs typeface="Arial" panose="020B0604020202020204" pitchFamily="34" charset="0"/>
              </a:rPr>
              <a:t>Business was provided with real-time BI dashboard to identify best and worst performing SKUs listed on Amazon platform.</a:t>
            </a:r>
          </a:p>
          <a:p>
            <a:pPr algn="just"/>
            <a:endParaRPr lang="en-US" sz="1000"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US" sz="2800" dirty="0">
                <a:latin typeface="Arial" panose="020B0604020202020204" pitchFamily="34" charset="0"/>
                <a:cs typeface="Arial" panose="020B0604020202020204" pitchFamily="34" charset="0"/>
              </a:rPr>
              <a:t>Weekly sales forecast was achieved with high accuracy using ASIN drilldown approach, which was fed into profitability model for SKU level granularity.</a:t>
            </a:r>
          </a:p>
          <a:p>
            <a:pPr marL="457200" indent="-457200" algn="just">
              <a:buFont typeface="Arial" panose="020B0604020202020204" pitchFamily="34" charset="0"/>
              <a:buChar char="•"/>
            </a:pPr>
            <a:endParaRPr lang="en-US" sz="1000"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US" sz="2800" dirty="0">
                <a:latin typeface="Arial" panose="020B0604020202020204" pitchFamily="34" charset="0"/>
                <a:cs typeface="Arial" panose="020B0604020202020204" pitchFamily="34" charset="0"/>
              </a:rPr>
              <a:t>Weekly margin was optimized for each SKU within given business constraints by controlling key metrics such as unit sold, wholesale price and COGS.</a:t>
            </a:r>
          </a:p>
          <a:p>
            <a:pPr algn="just"/>
            <a:endParaRPr lang="en-US" sz="1000"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US" sz="2800" dirty="0">
                <a:latin typeface="Arial" panose="020B0604020202020204" pitchFamily="34" charset="0"/>
                <a:cs typeface="Arial" panose="020B0604020202020204" pitchFamily="34" charset="0"/>
              </a:rPr>
              <a:t>Future scope of the study could include incorporating exogenous factors Like competitor price and product attributes to improve profitability prediction and optimization.  </a:t>
            </a:r>
          </a:p>
          <a:p>
            <a:pPr algn="just"/>
            <a:endParaRPr lang="en-US" sz="2800"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algn="just"/>
            <a:endParaRPr lang="en-US" sz="2800" dirty="0">
              <a:latin typeface="Arial" panose="020B0604020202020204" pitchFamily="34" charset="0"/>
              <a:cs typeface="Arial" panose="020B0604020202020204" pitchFamily="34" charset="0"/>
            </a:endParaRPr>
          </a:p>
          <a:p>
            <a:pPr algn="just"/>
            <a:endParaRPr lang="en-US" sz="2800" dirty="0">
              <a:latin typeface="Arial" panose="020B0604020202020204" pitchFamily="34" charset="0"/>
              <a:cs typeface="Arial" panose="020B0604020202020204" pitchFamily="34" charset="0"/>
            </a:endParaRPr>
          </a:p>
          <a:p>
            <a:pPr algn="just"/>
            <a:endParaRPr lang="en-US" sz="2800" dirty="0">
              <a:latin typeface="Arial" panose="020B0604020202020204" pitchFamily="34" charset="0"/>
              <a:cs typeface="Arial" panose="020B0604020202020204" pitchFamily="34" charset="0"/>
            </a:endParaRPr>
          </a:p>
          <a:p>
            <a:pPr algn="just"/>
            <a:endParaRPr lang="en-US" sz="2800" dirty="0">
              <a:latin typeface="Arial" panose="020B0604020202020204" pitchFamily="34" charset="0"/>
              <a:cs typeface="Arial" panose="020B0604020202020204" pitchFamily="34" charset="0"/>
            </a:endParaRPr>
          </a:p>
        </p:txBody>
      </p:sp>
      <p:sp>
        <p:nvSpPr>
          <p:cNvPr id="2174" name="Text Box 126"/>
          <p:cNvSpPr txBox="1">
            <a:spLocks noChangeArrowheads="1"/>
          </p:cNvSpPr>
          <p:nvPr/>
        </p:nvSpPr>
        <p:spPr bwMode="auto">
          <a:xfrm>
            <a:off x="6267877" y="157403"/>
            <a:ext cx="31788101"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9600" b="1" dirty="0">
                <a:latin typeface="Arial" panose="020B0604020202020204" pitchFamily="34" charset="0"/>
                <a:cs typeface="Arial" panose="020B0604020202020204" pitchFamily="34" charset="0"/>
              </a:rPr>
              <a:t>How a Large CPG Company Estimates Profitability of its Products on Amazon Platform</a:t>
            </a:r>
            <a:endParaRPr lang="en-US" sz="9600" dirty="0">
              <a:latin typeface="Arial" panose="020B0604020202020204" pitchFamily="34" charset="0"/>
              <a:cs typeface="Arial" panose="020B0604020202020204" pitchFamily="34" charset="0"/>
            </a:endParaRPr>
          </a:p>
          <a:p>
            <a:r>
              <a:rPr lang="en-US" dirty="0"/>
              <a:t> </a:t>
            </a:r>
          </a:p>
        </p:txBody>
      </p:sp>
      <p:sp>
        <p:nvSpPr>
          <p:cNvPr id="37" name="TextBox 36"/>
          <p:cNvSpPr txBox="1"/>
          <p:nvPr/>
        </p:nvSpPr>
        <p:spPr>
          <a:xfrm>
            <a:off x="29373308" y="30092303"/>
            <a:ext cx="13943228" cy="692497"/>
          </a:xfrm>
          <a:prstGeom prst="rect">
            <a:avLst/>
          </a:prstGeom>
          <a:solidFill>
            <a:srgbClr val="E8CD9E"/>
          </a:solidFill>
        </p:spPr>
        <p:txBody>
          <a:bodyPr wrap="square" rtlCol="0">
            <a:spAutoFit/>
          </a:bodyPr>
          <a:lstStyle>
            <a:defPPr>
              <a:defRPr lang="en-AU"/>
            </a:defPPr>
            <a:lvl1pPr algn="ctr" defTabSz="887413">
              <a:spcBef>
                <a:spcPct val="50000"/>
              </a:spcBef>
              <a:defRPr sz="3900" b="1">
                <a:latin typeface="Arial" charset="0"/>
              </a:defRPr>
            </a:lvl1pPr>
            <a:lvl2pPr marL="442913" defTabSz="887413"/>
            <a:lvl3pPr marL="887413" defTabSz="887413"/>
            <a:lvl4pPr marL="1330325" defTabSz="887413"/>
            <a:lvl5pPr marL="1773238" defTabSz="887413"/>
            <a:lvl6pPr marL="2230438" defTabSz="887413" eaLnBrk="0" fontAlgn="base" hangingPunct="0">
              <a:spcBef>
                <a:spcPct val="0"/>
              </a:spcBef>
              <a:spcAft>
                <a:spcPct val="0"/>
              </a:spcAft>
            </a:lvl6pPr>
            <a:lvl7pPr marL="2687638" defTabSz="887413" eaLnBrk="0" fontAlgn="base" hangingPunct="0">
              <a:spcBef>
                <a:spcPct val="0"/>
              </a:spcBef>
              <a:spcAft>
                <a:spcPct val="0"/>
              </a:spcAft>
            </a:lvl7pPr>
            <a:lvl8pPr marL="3144838" defTabSz="887413" eaLnBrk="0" fontAlgn="base" hangingPunct="0">
              <a:spcBef>
                <a:spcPct val="0"/>
              </a:spcBef>
              <a:spcAft>
                <a:spcPct val="0"/>
              </a:spcAft>
            </a:lvl8pPr>
            <a:lvl9pPr marL="3602038" defTabSz="887413" eaLnBrk="0" fontAlgn="base" hangingPunct="0">
              <a:spcBef>
                <a:spcPct val="0"/>
              </a:spcBef>
              <a:spcAft>
                <a:spcPct val="0"/>
              </a:spcAft>
            </a:lvl9pPr>
          </a:lstStyle>
          <a:p>
            <a:r>
              <a:rPr lang="en-US" altLang="en-US" dirty="0"/>
              <a:t>Conclusions</a:t>
            </a:r>
          </a:p>
        </p:txBody>
      </p:sp>
      <p:sp>
        <p:nvSpPr>
          <p:cNvPr id="32" name="Rectangle 108"/>
          <p:cNvSpPr>
            <a:spLocks noChangeArrowheads="1"/>
          </p:cNvSpPr>
          <p:nvPr/>
        </p:nvSpPr>
        <p:spPr bwMode="auto">
          <a:xfrm>
            <a:off x="15108920" y="7620000"/>
            <a:ext cx="13832092" cy="3022787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9128" tIns="349128" rIns="349128" bIns="349128" anchor="t"/>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endParaRPr lang="en-US" sz="2800" dirty="0">
              <a:latin typeface="Arial" charset="0"/>
              <a:ea typeface="Arial" charset="0"/>
              <a:cs typeface="Arial" charset="0"/>
            </a:endParaRPr>
          </a:p>
          <a:p>
            <a:pPr algn="just"/>
            <a:endParaRPr lang="en-US" sz="2800" b="1" dirty="0">
              <a:latin typeface="Arial" charset="0"/>
              <a:ea typeface="Arial" charset="0"/>
              <a:cs typeface="Arial" charset="0"/>
            </a:endParaRPr>
          </a:p>
          <a:p>
            <a:pPr algn="just"/>
            <a:endParaRPr lang="en-US" sz="2800" b="1" dirty="0">
              <a:latin typeface="Arial" charset="0"/>
              <a:ea typeface="Arial" charset="0"/>
              <a:cs typeface="Arial" charset="0"/>
            </a:endParaRPr>
          </a:p>
          <a:p>
            <a:pPr algn="just"/>
            <a:endParaRPr lang="en-US" sz="2800" b="1" dirty="0">
              <a:latin typeface="Arial" charset="0"/>
              <a:ea typeface="Arial" charset="0"/>
              <a:cs typeface="Arial" charset="0"/>
            </a:endParaRPr>
          </a:p>
          <a:p>
            <a:pPr algn="just"/>
            <a:endParaRPr lang="en-US" sz="2800" b="1" dirty="0">
              <a:latin typeface="Arial" charset="0"/>
              <a:ea typeface="Arial" charset="0"/>
              <a:cs typeface="Arial" charset="0"/>
            </a:endParaRPr>
          </a:p>
          <a:p>
            <a:pPr algn="just"/>
            <a:endParaRPr lang="en-US" sz="2800" b="1" dirty="0">
              <a:latin typeface="Arial" charset="0"/>
              <a:ea typeface="Arial" charset="0"/>
              <a:cs typeface="Arial" charset="0"/>
            </a:endParaRPr>
          </a:p>
          <a:p>
            <a:pPr algn="just"/>
            <a:endParaRPr lang="en-US" sz="2800" b="1" dirty="0">
              <a:latin typeface="Arial" charset="0"/>
              <a:ea typeface="Arial" charset="0"/>
              <a:cs typeface="Arial" charset="0"/>
            </a:endParaRPr>
          </a:p>
          <a:p>
            <a:pPr algn="just"/>
            <a:endParaRPr lang="en-US" sz="2800" b="1" dirty="0">
              <a:latin typeface="Arial" charset="0"/>
              <a:ea typeface="Arial" charset="0"/>
              <a:cs typeface="Arial" charset="0"/>
            </a:endParaRPr>
          </a:p>
          <a:p>
            <a:pPr algn="just"/>
            <a:endParaRPr lang="en-US" sz="2800" b="1" dirty="0">
              <a:latin typeface="Arial" charset="0"/>
              <a:ea typeface="Arial" charset="0"/>
              <a:cs typeface="Arial" charset="0"/>
            </a:endParaRPr>
          </a:p>
          <a:p>
            <a:pPr algn="just"/>
            <a:endParaRPr lang="en-US" sz="2800" b="1" dirty="0">
              <a:latin typeface="Arial" charset="0"/>
              <a:ea typeface="Arial" charset="0"/>
              <a:cs typeface="Arial" charset="0"/>
            </a:endParaRPr>
          </a:p>
          <a:p>
            <a:pPr algn="just"/>
            <a:endParaRPr lang="en-US" sz="2800" b="1" dirty="0">
              <a:latin typeface="Arial" charset="0"/>
              <a:ea typeface="Arial" charset="0"/>
              <a:cs typeface="Arial" charset="0"/>
            </a:endParaRPr>
          </a:p>
          <a:p>
            <a:pPr algn="just"/>
            <a:endParaRPr lang="en-US" sz="2800" b="1" dirty="0">
              <a:latin typeface="Arial" charset="0"/>
              <a:ea typeface="Arial" charset="0"/>
              <a:cs typeface="Arial" charset="0"/>
            </a:endParaRPr>
          </a:p>
          <a:p>
            <a:pPr algn="just"/>
            <a:endParaRPr lang="en-US" sz="2800" b="1" dirty="0">
              <a:latin typeface="Arial" charset="0"/>
              <a:ea typeface="Arial" charset="0"/>
              <a:cs typeface="Arial" charset="0"/>
            </a:endParaRPr>
          </a:p>
          <a:p>
            <a:pPr algn="just"/>
            <a:endParaRPr lang="en-US" sz="2800" b="1" dirty="0">
              <a:latin typeface="Arial" charset="0"/>
              <a:ea typeface="Arial" charset="0"/>
              <a:cs typeface="Arial" charset="0"/>
            </a:endParaRPr>
          </a:p>
          <a:p>
            <a:pPr algn="just"/>
            <a:endParaRPr lang="en-US" sz="2800" b="1" dirty="0">
              <a:latin typeface="Arial" charset="0"/>
              <a:ea typeface="Arial" charset="0"/>
              <a:cs typeface="Arial" charset="0"/>
            </a:endParaRPr>
          </a:p>
          <a:p>
            <a:pPr algn="just"/>
            <a:endParaRPr lang="en-US" sz="2800" dirty="0">
              <a:latin typeface="Arial" charset="0"/>
              <a:ea typeface="Arial" charset="0"/>
              <a:cs typeface="Arial" charset="0"/>
            </a:endParaRPr>
          </a:p>
          <a:p>
            <a:pPr algn="just"/>
            <a:r>
              <a:rPr lang="en-US" sz="2800" b="1" dirty="0">
                <a:latin typeface="Arial" charset="0"/>
                <a:ea typeface="Arial" charset="0"/>
                <a:cs typeface="Arial" charset="0"/>
              </a:rPr>
              <a:t>Data Cleaning &amp; Pre-Processing</a:t>
            </a:r>
          </a:p>
          <a:p>
            <a:pPr algn="just"/>
            <a:r>
              <a:rPr lang="en-US" sz="2800" dirty="0">
                <a:latin typeface="Arial" charset="0"/>
                <a:ea typeface="Arial" charset="0"/>
                <a:cs typeface="Arial" charset="0"/>
              </a:rPr>
              <a:t>Structure of  the dataset was converted from having long data characteristic to  wide structure with null values treatment based on business acumen.</a:t>
            </a:r>
          </a:p>
          <a:p>
            <a:pPr algn="just"/>
            <a:endParaRPr lang="en-US" sz="1050" dirty="0">
              <a:latin typeface="Arial" charset="0"/>
              <a:ea typeface="Arial" charset="0"/>
              <a:cs typeface="Arial" charset="0"/>
            </a:endParaRPr>
          </a:p>
          <a:p>
            <a:pPr algn="just"/>
            <a:r>
              <a:rPr lang="en-US" sz="2800" b="1" dirty="0">
                <a:latin typeface="Arial" charset="0"/>
                <a:ea typeface="Arial" charset="0"/>
                <a:cs typeface="Arial" charset="0"/>
              </a:rPr>
              <a:t>Feature Scaling</a:t>
            </a:r>
          </a:p>
          <a:p>
            <a:pPr algn="just"/>
            <a:r>
              <a:rPr lang="en-US" sz="2800" dirty="0">
                <a:latin typeface="Arial" charset="0"/>
                <a:cs typeface="Arial" charset="0"/>
              </a:rPr>
              <a:t>Time series data of units sold was scaled using Min-Max scaling to suppress the effect of outliers and avoid updating of weights at irregular rate in the model.</a:t>
            </a:r>
          </a:p>
          <a:p>
            <a:pPr algn="just"/>
            <a:endParaRPr lang="en-US" sz="1050" dirty="0">
              <a:latin typeface="Arial" charset="0"/>
              <a:cs typeface="Arial" charset="0"/>
            </a:endParaRPr>
          </a:p>
          <a:p>
            <a:pPr algn="just"/>
            <a:r>
              <a:rPr lang="en-US" sz="2800" b="1" dirty="0">
                <a:latin typeface="Arial" charset="0"/>
                <a:cs typeface="Arial" charset="0"/>
              </a:rPr>
              <a:t>Model Implementation</a:t>
            </a:r>
          </a:p>
          <a:p>
            <a:pPr algn="just"/>
            <a:r>
              <a:rPr lang="en-US" sz="2800" dirty="0">
                <a:latin typeface="Arial" charset="0"/>
                <a:cs typeface="Arial" charset="0"/>
              </a:rPr>
              <a:t>The following approach was adopted to reduce model complexity and hence the associated computational costs, as per business requirements.</a:t>
            </a:r>
          </a:p>
          <a:p>
            <a:pPr algn="just"/>
            <a:endParaRPr lang="en-US" sz="2800" dirty="0">
              <a:latin typeface="Arial" charset="0"/>
              <a:ea typeface="Arial" charset="0"/>
              <a:cs typeface="Arial"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88798" y="0"/>
            <a:ext cx="5826755" cy="3415165"/>
          </a:xfrm>
          <a:prstGeom prst="rect">
            <a:avLst/>
          </a:prstGeom>
        </p:spPr>
      </p:pic>
      <p:sp>
        <p:nvSpPr>
          <p:cNvPr id="38" name="Rectangle 107"/>
          <p:cNvSpPr>
            <a:spLocks noChangeArrowheads="1"/>
          </p:cNvSpPr>
          <p:nvPr/>
        </p:nvSpPr>
        <p:spPr bwMode="auto">
          <a:xfrm>
            <a:off x="29373308" y="36326244"/>
            <a:ext cx="13943228" cy="152162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9128" tIns="349128" rIns="349128" bIns="349128"/>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r>
              <a:rPr lang="en-US" altLang="en-US" sz="2800" dirty="0">
                <a:latin typeface="Arial" panose="020B0604020202020204" pitchFamily="34" charset="0"/>
                <a:cs typeface="Arial" panose="020B0604020202020204" pitchFamily="34" charset="0"/>
              </a:rPr>
              <a:t>We thank our industry partner and Professor Matthew Lanham for constant guidance and support on this project.</a:t>
            </a:r>
            <a:endParaRPr lang="en-AU" altLang="en-US" sz="2700" dirty="0">
              <a:latin typeface="Arial" panose="020B0604020202020204" pitchFamily="34" charset="0"/>
              <a:cs typeface="Arial" panose="020B0604020202020204" pitchFamily="34" charset="0"/>
            </a:endParaRPr>
          </a:p>
        </p:txBody>
      </p:sp>
      <p:sp>
        <p:nvSpPr>
          <p:cNvPr id="36" name="TextBox 35"/>
          <p:cNvSpPr txBox="1"/>
          <p:nvPr/>
        </p:nvSpPr>
        <p:spPr>
          <a:xfrm>
            <a:off x="29373308" y="35807303"/>
            <a:ext cx="13943228" cy="692497"/>
          </a:xfrm>
          <a:prstGeom prst="rect">
            <a:avLst/>
          </a:prstGeom>
          <a:solidFill>
            <a:srgbClr val="E8CD9E"/>
          </a:solidFill>
        </p:spPr>
        <p:txBody>
          <a:bodyPr wrap="square" rtlCol="0">
            <a:spAutoFit/>
          </a:bodyPr>
          <a:lstStyle>
            <a:defPPr>
              <a:defRPr lang="en-AU"/>
            </a:defPPr>
            <a:lvl1pPr algn="ctr" defTabSz="887413">
              <a:spcBef>
                <a:spcPct val="50000"/>
              </a:spcBef>
              <a:defRPr sz="3900" b="1">
                <a:latin typeface="Arial" charset="0"/>
              </a:defRPr>
            </a:lvl1pPr>
            <a:lvl2pPr marL="442913" defTabSz="887413"/>
            <a:lvl3pPr marL="887413" defTabSz="887413"/>
            <a:lvl4pPr marL="1330325" defTabSz="887413"/>
            <a:lvl5pPr marL="1773238" defTabSz="887413"/>
            <a:lvl6pPr marL="2230438" defTabSz="887413" eaLnBrk="0" fontAlgn="base" hangingPunct="0">
              <a:spcBef>
                <a:spcPct val="0"/>
              </a:spcBef>
              <a:spcAft>
                <a:spcPct val="0"/>
              </a:spcAft>
            </a:lvl6pPr>
            <a:lvl7pPr marL="2687638" defTabSz="887413" eaLnBrk="0" fontAlgn="base" hangingPunct="0">
              <a:spcBef>
                <a:spcPct val="0"/>
              </a:spcBef>
              <a:spcAft>
                <a:spcPct val="0"/>
              </a:spcAft>
            </a:lvl7pPr>
            <a:lvl8pPr marL="3144838" defTabSz="887413" eaLnBrk="0" fontAlgn="base" hangingPunct="0">
              <a:spcBef>
                <a:spcPct val="0"/>
              </a:spcBef>
              <a:spcAft>
                <a:spcPct val="0"/>
              </a:spcAft>
            </a:lvl8pPr>
            <a:lvl9pPr marL="3602038" defTabSz="887413" eaLnBrk="0" fontAlgn="base" hangingPunct="0">
              <a:spcBef>
                <a:spcPct val="0"/>
              </a:spcBef>
              <a:spcAft>
                <a:spcPct val="0"/>
              </a:spcAft>
            </a:lvl9pPr>
          </a:lstStyle>
          <a:p>
            <a:r>
              <a:rPr lang="en-US" altLang="en-US" dirty="0"/>
              <a:t>Acknowledgements</a:t>
            </a:r>
          </a:p>
        </p:txBody>
      </p:sp>
      <p:sp>
        <p:nvSpPr>
          <p:cNvPr id="45" name="Rectangle 110">
            <a:extLst>
              <a:ext uri="{FF2B5EF4-FFF2-40B4-BE49-F238E27FC236}">
                <a16:creationId xmlns:a16="http://schemas.microsoft.com/office/drawing/2014/main" id="{434C43CA-1016-45AE-8DFB-83357F057F44}"/>
              </a:ext>
            </a:extLst>
          </p:cNvPr>
          <p:cNvSpPr>
            <a:spLocks noChangeArrowheads="1"/>
          </p:cNvSpPr>
          <p:nvPr/>
        </p:nvSpPr>
        <p:spPr bwMode="auto">
          <a:xfrm>
            <a:off x="29373307" y="7543799"/>
            <a:ext cx="13943229" cy="2209130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9128" tIns="349128" rIns="349128" bIns="349128"/>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spcBef>
                <a:spcPct val="50000"/>
              </a:spcBef>
            </a:pPr>
            <a:endParaRPr lang="en-US" altLang="en-US" sz="2800" dirty="0">
              <a:solidFill>
                <a:srgbClr val="000000"/>
              </a:solidFill>
              <a:latin typeface="Arial" panose="020B0604020202020204" pitchFamily="34" charset="0"/>
              <a:cs typeface="Arial" panose="020B0604020202020204" pitchFamily="34" charset="0"/>
            </a:endParaRPr>
          </a:p>
        </p:txBody>
      </p:sp>
      <p:sp>
        <p:nvSpPr>
          <p:cNvPr id="35" name="TextBox 34"/>
          <p:cNvSpPr txBox="1"/>
          <p:nvPr/>
        </p:nvSpPr>
        <p:spPr>
          <a:xfrm>
            <a:off x="456535" y="13099703"/>
            <a:ext cx="14220092" cy="692497"/>
          </a:xfrm>
          <a:prstGeom prst="rect">
            <a:avLst/>
          </a:prstGeom>
          <a:solidFill>
            <a:srgbClr val="E8CD9E"/>
          </a:solidFill>
        </p:spPr>
        <p:txBody>
          <a:bodyPr wrap="square" rtlCol="0">
            <a:spAutoFit/>
          </a:bodyPr>
          <a:lstStyle>
            <a:defPPr>
              <a:defRPr lang="en-AU"/>
            </a:defPPr>
            <a:lvl1pPr algn="ctr">
              <a:spcBef>
                <a:spcPct val="50000"/>
              </a:spcBef>
              <a:defRPr sz="3900" b="1">
                <a:latin typeface="Arial" charset="0"/>
              </a:defRPr>
            </a:lvl1pPr>
          </a:lstStyle>
          <a:p>
            <a:r>
              <a:rPr lang="en-US" altLang="en-US" dirty="0"/>
              <a:t>Introduction</a:t>
            </a:r>
          </a:p>
        </p:txBody>
      </p:sp>
      <p:sp>
        <p:nvSpPr>
          <p:cNvPr id="33" name="TextBox 32">
            <a:extLst>
              <a:ext uri="{FF2B5EF4-FFF2-40B4-BE49-F238E27FC236}">
                <a16:creationId xmlns:a16="http://schemas.microsoft.com/office/drawing/2014/main" id="{C87CFD02-CEAD-41D2-8AB7-755A9F91B440}"/>
              </a:ext>
            </a:extLst>
          </p:cNvPr>
          <p:cNvSpPr txBox="1"/>
          <p:nvPr/>
        </p:nvSpPr>
        <p:spPr>
          <a:xfrm>
            <a:off x="15105962" y="6945157"/>
            <a:ext cx="13850038" cy="692497"/>
          </a:xfrm>
          <a:prstGeom prst="rect">
            <a:avLst/>
          </a:prstGeom>
          <a:solidFill>
            <a:srgbClr val="E8CD9E"/>
          </a:solidFill>
        </p:spPr>
        <p:txBody>
          <a:bodyPr wrap="square" rtlCol="0">
            <a:spAutoFit/>
          </a:bodyPr>
          <a:lstStyle>
            <a:defPPr>
              <a:defRPr lang="en-AU"/>
            </a:defPPr>
            <a:lvl1pPr algn="ctr">
              <a:spcBef>
                <a:spcPct val="50000"/>
              </a:spcBef>
              <a:defRPr sz="3900" b="1">
                <a:latin typeface="Arial" charset="0"/>
              </a:defRPr>
            </a:lvl1pPr>
          </a:lstStyle>
          <a:p>
            <a:r>
              <a:rPr lang="en-US" altLang="en-US" dirty="0"/>
              <a:t>Methodology</a:t>
            </a:r>
          </a:p>
        </p:txBody>
      </p:sp>
      <p:sp>
        <p:nvSpPr>
          <p:cNvPr id="44" name="TextBox 43">
            <a:extLst>
              <a:ext uri="{FF2B5EF4-FFF2-40B4-BE49-F238E27FC236}">
                <a16:creationId xmlns:a16="http://schemas.microsoft.com/office/drawing/2014/main" id="{855E6813-DE22-48DA-8235-3DA67D0265DE}"/>
              </a:ext>
            </a:extLst>
          </p:cNvPr>
          <p:cNvSpPr txBox="1"/>
          <p:nvPr/>
        </p:nvSpPr>
        <p:spPr>
          <a:xfrm>
            <a:off x="29372645" y="6934200"/>
            <a:ext cx="13943892" cy="692497"/>
          </a:xfrm>
          <a:prstGeom prst="rect">
            <a:avLst/>
          </a:prstGeom>
          <a:solidFill>
            <a:srgbClr val="E8CD9E"/>
          </a:solidFill>
        </p:spPr>
        <p:txBody>
          <a:bodyPr wrap="square" rtlCol="0">
            <a:spAutoFit/>
          </a:bodyPr>
          <a:lstStyle>
            <a:defPPr>
              <a:defRPr lang="en-AU"/>
            </a:defPPr>
            <a:lvl1pPr algn="ctr">
              <a:spcBef>
                <a:spcPct val="50000"/>
              </a:spcBef>
              <a:defRPr sz="3900" b="1">
                <a:latin typeface="Arial" charset="0"/>
              </a:defRPr>
            </a:lvl1pPr>
            <a:lvl2pPr marL="442913" defTabSz="887413"/>
            <a:lvl3pPr marL="887413" defTabSz="887413"/>
            <a:lvl4pPr marL="1330325" defTabSz="887413"/>
            <a:lvl5pPr marL="1773238" defTabSz="887413"/>
            <a:lvl6pPr marL="2230438" defTabSz="887413" eaLnBrk="0" fontAlgn="base" hangingPunct="0">
              <a:spcBef>
                <a:spcPct val="0"/>
              </a:spcBef>
              <a:spcAft>
                <a:spcPct val="0"/>
              </a:spcAft>
            </a:lvl6pPr>
            <a:lvl7pPr marL="2687638" defTabSz="887413" eaLnBrk="0" fontAlgn="base" hangingPunct="0">
              <a:spcBef>
                <a:spcPct val="0"/>
              </a:spcBef>
              <a:spcAft>
                <a:spcPct val="0"/>
              </a:spcAft>
            </a:lvl7pPr>
            <a:lvl8pPr marL="3144838" defTabSz="887413" eaLnBrk="0" fontAlgn="base" hangingPunct="0">
              <a:spcBef>
                <a:spcPct val="0"/>
              </a:spcBef>
              <a:spcAft>
                <a:spcPct val="0"/>
              </a:spcAft>
            </a:lvl8pPr>
            <a:lvl9pPr marL="3602038" defTabSz="887413" eaLnBrk="0" fontAlgn="base" hangingPunct="0">
              <a:spcBef>
                <a:spcPct val="0"/>
              </a:spcBef>
              <a:spcAft>
                <a:spcPct val="0"/>
              </a:spcAft>
            </a:lvl9pPr>
          </a:lstStyle>
          <a:p>
            <a:r>
              <a:rPr lang="en-US" altLang="en-US" dirty="0"/>
              <a:t>Results</a:t>
            </a:r>
          </a:p>
        </p:txBody>
      </p:sp>
      <p:sp>
        <p:nvSpPr>
          <p:cNvPr id="55" name="Rectangle 54">
            <a:extLst>
              <a:ext uri="{FF2B5EF4-FFF2-40B4-BE49-F238E27FC236}">
                <a16:creationId xmlns:a16="http://schemas.microsoft.com/office/drawing/2014/main" id="{57D05D33-074A-4A7D-B2F5-BDF016C9E008}"/>
              </a:ext>
            </a:extLst>
          </p:cNvPr>
          <p:cNvSpPr/>
          <p:nvPr/>
        </p:nvSpPr>
        <p:spPr>
          <a:xfrm>
            <a:off x="2619719" y="36671560"/>
            <a:ext cx="10713373" cy="830997"/>
          </a:xfrm>
          <a:prstGeom prst="rect">
            <a:avLst/>
          </a:prstGeom>
        </p:spPr>
        <p:txBody>
          <a:bodyPr wrap="square">
            <a:spAutoFit/>
          </a:bodyPr>
          <a:lstStyle/>
          <a:p>
            <a:pPr algn="ctr"/>
            <a:r>
              <a:rPr lang="en-US" b="1" dirty="0">
                <a:latin typeface="Arial" charset="0"/>
                <a:ea typeface="Arial" charset="0"/>
                <a:cs typeface="Arial" charset="0"/>
              </a:rPr>
              <a:t>Fig 2. Literature review summary by method used…</a:t>
            </a:r>
          </a:p>
          <a:p>
            <a:pPr algn="just"/>
            <a:endParaRPr lang="en-US" b="1" dirty="0">
              <a:latin typeface="Arial" charset="0"/>
              <a:ea typeface="Arial" charset="0"/>
              <a:cs typeface="Arial" charset="0"/>
            </a:endParaRPr>
          </a:p>
        </p:txBody>
      </p:sp>
      <p:sp>
        <p:nvSpPr>
          <p:cNvPr id="39" name="Rectangle 106">
            <a:extLst>
              <a:ext uri="{FF2B5EF4-FFF2-40B4-BE49-F238E27FC236}">
                <a16:creationId xmlns:a16="http://schemas.microsoft.com/office/drawing/2014/main" id="{AC26C16C-AB62-994C-94B1-8BD1432882E3}"/>
              </a:ext>
            </a:extLst>
          </p:cNvPr>
          <p:cNvSpPr>
            <a:spLocks noChangeArrowheads="1"/>
          </p:cNvSpPr>
          <p:nvPr/>
        </p:nvSpPr>
        <p:spPr bwMode="auto">
          <a:xfrm>
            <a:off x="457200" y="7538086"/>
            <a:ext cx="14220092" cy="517569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9128" tIns="349128" rIns="349128" bIns="349128" anchor="t"/>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r>
              <a:rPr lang="en-US" sz="2800" dirty="0">
                <a:latin typeface="Arial" panose="020B0604020202020204" pitchFamily="34" charset="0"/>
                <a:cs typeface="Arial" panose="020B0604020202020204" pitchFamily="34" charset="0"/>
              </a:rPr>
              <a:t>In collaboration with a multinational consumer-packaged goods (CPG) company that sells its products on Amazon, this study aims to provide the business an enhanced decision support system for identifying profitable as well as underperforming products, using both statistical and machine learning models.</a:t>
            </a:r>
          </a:p>
          <a:p>
            <a:pPr algn="just"/>
            <a:endParaRPr lang="en-US" sz="2800" dirty="0">
              <a:latin typeface="Arial" panose="020B0604020202020204" pitchFamily="34" charset="0"/>
              <a:cs typeface="Arial" panose="020B0604020202020204" pitchFamily="34" charset="0"/>
            </a:endParaRPr>
          </a:p>
          <a:p>
            <a:pPr algn="just"/>
            <a:r>
              <a:rPr lang="en-US" sz="2800" dirty="0">
                <a:latin typeface="Arial"/>
                <a:cs typeface="Arial"/>
              </a:rPr>
              <a:t>The scope of the study includes all vendors who sell their products on an ecommerce platform and find it challenging to understand the profitability of their product catalog. It will help them to optimize product strategy and channelize the marketing efforts efficiently, via accurate sales forecasting and profitability prediction at the granular level of stock-keeping units (</a:t>
            </a:r>
            <a:r>
              <a:rPr lang="en-US" sz="2800">
                <a:latin typeface="Arial"/>
                <a:cs typeface="Arial"/>
              </a:rPr>
              <a:t>SKU), </a:t>
            </a:r>
            <a:r>
              <a:rPr lang="en-US" sz="2800" dirty="0">
                <a:latin typeface="Arial"/>
                <a:cs typeface="Arial"/>
              </a:rPr>
              <a:t>in different </a:t>
            </a:r>
            <a:r>
              <a:rPr lang="en-US" sz="2800">
                <a:latin typeface="Arial"/>
                <a:cs typeface="Arial"/>
              </a:rPr>
              <a:t>time frames.</a:t>
            </a:r>
            <a:endParaRPr lang="en-US" sz="2800" dirty="0">
              <a:latin typeface="Arial" panose="020B0604020202020204" pitchFamily="34" charset="0"/>
              <a:cs typeface="Arial" panose="020B0604020202020204" pitchFamily="34" charset="0"/>
            </a:endParaRPr>
          </a:p>
          <a:p>
            <a:pPr algn="just"/>
            <a:endParaRPr lang="en-US" sz="2800" dirty="0">
              <a:latin typeface="Arial" panose="020B0604020202020204" pitchFamily="34" charset="0"/>
              <a:cs typeface="Arial" panose="020B0604020202020204" pitchFamily="34" charset="0"/>
            </a:endParaRPr>
          </a:p>
        </p:txBody>
      </p:sp>
      <p:sp>
        <p:nvSpPr>
          <p:cNvPr id="40" name="Text Box 112">
            <a:extLst>
              <a:ext uri="{FF2B5EF4-FFF2-40B4-BE49-F238E27FC236}">
                <a16:creationId xmlns:a16="http://schemas.microsoft.com/office/drawing/2014/main" id="{87DC7B57-B14C-9B42-9C83-31B551B5999D}"/>
              </a:ext>
            </a:extLst>
          </p:cNvPr>
          <p:cNvSpPr txBox="1">
            <a:spLocks noChangeArrowheads="1"/>
          </p:cNvSpPr>
          <p:nvPr/>
        </p:nvSpPr>
        <p:spPr bwMode="auto">
          <a:xfrm>
            <a:off x="455057" y="27580894"/>
            <a:ext cx="14221570" cy="1029050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9128" tIns="349128" rIns="349128" bIns="349128"/>
          <a:lstStyle>
            <a:lvl1pPr defTabSz="1016000">
              <a:defRPr sz="2400">
                <a:solidFill>
                  <a:schemeClr val="tx1"/>
                </a:solidFill>
                <a:latin typeface="Times" charset="0"/>
              </a:defRPr>
            </a:lvl1pPr>
            <a:lvl2pPr marL="508000" defTabSz="1016000">
              <a:defRPr sz="2400">
                <a:solidFill>
                  <a:schemeClr val="tx1"/>
                </a:solidFill>
                <a:latin typeface="Times" charset="0"/>
              </a:defRPr>
            </a:lvl2pPr>
            <a:lvl3pPr marL="1016000" defTabSz="1016000">
              <a:defRPr sz="2400">
                <a:solidFill>
                  <a:schemeClr val="tx1"/>
                </a:solidFill>
                <a:latin typeface="Times" charset="0"/>
              </a:defRPr>
            </a:lvl3pPr>
            <a:lvl4pPr marL="1524000" defTabSz="1016000">
              <a:defRPr sz="2400">
                <a:solidFill>
                  <a:schemeClr val="tx1"/>
                </a:solidFill>
                <a:latin typeface="Times" charset="0"/>
              </a:defRPr>
            </a:lvl4pPr>
            <a:lvl5pPr marL="2032000" defTabSz="1016000">
              <a:defRPr sz="2400">
                <a:solidFill>
                  <a:schemeClr val="tx1"/>
                </a:solidFill>
                <a:latin typeface="Times" charset="0"/>
              </a:defRPr>
            </a:lvl5pPr>
            <a:lvl6pPr marL="2489200" defTabSz="1016000" eaLnBrk="0" fontAlgn="base" hangingPunct="0">
              <a:spcBef>
                <a:spcPct val="0"/>
              </a:spcBef>
              <a:spcAft>
                <a:spcPct val="0"/>
              </a:spcAft>
              <a:defRPr sz="2400">
                <a:solidFill>
                  <a:schemeClr val="tx1"/>
                </a:solidFill>
                <a:latin typeface="Times" charset="0"/>
              </a:defRPr>
            </a:lvl6pPr>
            <a:lvl7pPr marL="2946400" defTabSz="1016000" eaLnBrk="0" fontAlgn="base" hangingPunct="0">
              <a:spcBef>
                <a:spcPct val="0"/>
              </a:spcBef>
              <a:spcAft>
                <a:spcPct val="0"/>
              </a:spcAft>
              <a:defRPr sz="2400">
                <a:solidFill>
                  <a:schemeClr val="tx1"/>
                </a:solidFill>
                <a:latin typeface="Times" charset="0"/>
              </a:defRPr>
            </a:lvl7pPr>
            <a:lvl8pPr marL="3403600" defTabSz="1016000" eaLnBrk="0" fontAlgn="base" hangingPunct="0">
              <a:spcBef>
                <a:spcPct val="0"/>
              </a:spcBef>
              <a:spcAft>
                <a:spcPct val="0"/>
              </a:spcAft>
              <a:defRPr sz="2400">
                <a:solidFill>
                  <a:schemeClr val="tx1"/>
                </a:solidFill>
                <a:latin typeface="Times" charset="0"/>
              </a:defRPr>
            </a:lvl8pPr>
            <a:lvl9pPr marL="3860800" defTabSz="1016000" eaLnBrk="0" fontAlgn="base" hangingPunct="0">
              <a:spcBef>
                <a:spcPct val="0"/>
              </a:spcBef>
              <a:spcAft>
                <a:spcPct val="0"/>
              </a:spcAft>
              <a:defRPr sz="2400">
                <a:solidFill>
                  <a:schemeClr val="tx1"/>
                </a:solidFill>
                <a:latin typeface="Times" charset="0"/>
              </a:defRPr>
            </a:lvl9pPr>
          </a:lstStyle>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Fig 2. shows the improvements at various stages of the SKU level research study based on several relevant research publications in the past decade.</a:t>
            </a: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p:txBody>
      </p:sp>
      <p:sp>
        <p:nvSpPr>
          <p:cNvPr id="41" name="Text Box 112">
            <a:extLst>
              <a:ext uri="{FF2B5EF4-FFF2-40B4-BE49-F238E27FC236}">
                <a16:creationId xmlns:a16="http://schemas.microsoft.com/office/drawing/2014/main" id="{4BFB23F2-BF51-EA4A-A533-A4864EA47554}"/>
              </a:ext>
            </a:extLst>
          </p:cNvPr>
          <p:cNvSpPr txBox="1">
            <a:spLocks noChangeArrowheads="1"/>
          </p:cNvSpPr>
          <p:nvPr/>
        </p:nvSpPr>
        <p:spPr bwMode="auto">
          <a:xfrm>
            <a:off x="456536" y="13795872"/>
            <a:ext cx="14220092" cy="935363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9128" tIns="349128" rIns="349128" bIns="349128"/>
          <a:lstStyle>
            <a:lvl1pPr defTabSz="1016000">
              <a:defRPr sz="2400">
                <a:solidFill>
                  <a:schemeClr val="tx1"/>
                </a:solidFill>
                <a:latin typeface="Times" charset="0"/>
              </a:defRPr>
            </a:lvl1pPr>
            <a:lvl2pPr marL="508000" defTabSz="1016000">
              <a:defRPr sz="2400">
                <a:solidFill>
                  <a:schemeClr val="tx1"/>
                </a:solidFill>
                <a:latin typeface="Times" charset="0"/>
              </a:defRPr>
            </a:lvl2pPr>
            <a:lvl3pPr marL="1016000" defTabSz="1016000">
              <a:defRPr sz="2400">
                <a:solidFill>
                  <a:schemeClr val="tx1"/>
                </a:solidFill>
                <a:latin typeface="Times" charset="0"/>
              </a:defRPr>
            </a:lvl3pPr>
            <a:lvl4pPr marL="1524000" defTabSz="1016000">
              <a:defRPr sz="2400">
                <a:solidFill>
                  <a:schemeClr val="tx1"/>
                </a:solidFill>
                <a:latin typeface="Times" charset="0"/>
              </a:defRPr>
            </a:lvl4pPr>
            <a:lvl5pPr marL="2032000" defTabSz="1016000">
              <a:defRPr sz="2400">
                <a:solidFill>
                  <a:schemeClr val="tx1"/>
                </a:solidFill>
                <a:latin typeface="Times" charset="0"/>
              </a:defRPr>
            </a:lvl5pPr>
            <a:lvl6pPr marL="2489200" defTabSz="1016000" eaLnBrk="0" fontAlgn="base" hangingPunct="0">
              <a:spcBef>
                <a:spcPct val="0"/>
              </a:spcBef>
              <a:spcAft>
                <a:spcPct val="0"/>
              </a:spcAft>
              <a:defRPr sz="2400">
                <a:solidFill>
                  <a:schemeClr val="tx1"/>
                </a:solidFill>
                <a:latin typeface="Times" charset="0"/>
              </a:defRPr>
            </a:lvl6pPr>
            <a:lvl7pPr marL="2946400" defTabSz="1016000" eaLnBrk="0" fontAlgn="base" hangingPunct="0">
              <a:spcBef>
                <a:spcPct val="0"/>
              </a:spcBef>
              <a:spcAft>
                <a:spcPct val="0"/>
              </a:spcAft>
              <a:defRPr sz="2400">
                <a:solidFill>
                  <a:schemeClr val="tx1"/>
                </a:solidFill>
                <a:latin typeface="Times" charset="0"/>
              </a:defRPr>
            </a:lvl7pPr>
            <a:lvl8pPr marL="3403600" defTabSz="1016000" eaLnBrk="0" fontAlgn="base" hangingPunct="0">
              <a:spcBef>
                <a:spcPct val="0"/>
              </a:spcBef>
              <a:spcAft>
                <a:spcPct val="0"/>
              </a:spcAft>
              <a:defRPr sz="2400">
                <a:solidFill>
                  <a:schemeClr val="tx1"/>
                </a:solidFill>
                <a:latin typeface="Times" charset="0"/>
              </a:defRPr>
            </a:lvl8pPr>
            <a:lvl9pPr marL="3860800" defTabSz="1016000" eaLnBrk="0" fontAlgn="base" hangingPunct="0">
              <a:spcBef>
                <a:spcPct val="0"/>
              </a:spcBef>
              <a:spcAft>
                <a:spcPct val="0"/>
              </a:spcAft>
              <a:defRPr sz="2400">
                <a:solidFill>
                  <a:schemeClr val="tx1"/>
                </a:solidFill>
                <a:latin typeface="Times" charset="0"/>
              </a:defRPr>
            </a:lvl9pPr>
          </a:lstStyle>
          <a:p>
            <a:pPr algn="just"/>
            <a:r>
              <a:rPr lang="en-US" sz="2800" dirty="0">
                <a:latin typeface="Arial" panose="020B0604020202020204" pitchFamily="34" charset="0"/>
                <a:cs typeface="Arial" panose="020B0604020202020204" pitchFamily="34" charset="0"/>
              </a:rPr>
              <a:t>CPG companies are increasingly moving their product portfolio to ecommerce platforms to tap into a massive online consumer base, with products spanning over multiple categories and price buckets. Amazon provides the perfect platform to statistically gauge the different attributes associated with a product to understand and maximize the profitability of a SKU. Figure 1. shows the clout of Amazon in the CPG ecommerce space in comparison to minuscule market share of its competitors.</a:t>
            </a:r>
          </a:p>
          <a:p>
            <a:pPr algn="just"/>
            <a:endParaRPr lang="en-US" sz="2800" dirty="0">
              <a:latin typeface="Arial" panose="020B0604020202020204" pitchFamily="34" charset="0"/>
              <a:cs typeface="Arial" panose="020B0604020202020204" pitchFamily="34" charset="0"/>
            </a:endParaRPr>
          </a:p>
          <a:p>
            <a:pPr algn="just"/>
            <a:endParaRPr lang="en-US" sz="2800" dirty="0">
              <a:latin typeface="Arial" panose="020B0604020202020204" pitchFamily="34" charset="0"/>
              <a:cs typeface="Arial" panose="020B0604020202020204" pitchFamily="34" charset="0"/>
            </a:endParaRPr>
          </a:p>
          <a:p>
            <a:pPr algn="just"/>
            <a:endParaRPr lang="en-US" sz="2800" dirty="0">
              <a:latin typeface="Arial" panose="020B0604020202020204" pitchFamily="34" charset="0"/>
              <a:cs typeface="Arial" panose="020B0604020202020204" pitchFamily="34" charset="0"/>
            </a:endParaRPr>
          </a:p>
          <a:p>
            <a:pPr algn="just"/>
            <a:endParaRPr lang="en-US" sz="2800" dirty="0">
              <a:latin typeface="Arial" panose="020B0604020202020204" pitchFamily="34" charset="0"/>
              <a:cs typeface="Arial" panose="020B0604020202020204" pitchFamily="34" charset="0"/>
            </a:endParaRPr>
          </a:p>
          <a:p>
            <a:pPr algn="just"/>
            <a:endParaRPr lang="en-US" sz="2800" dirty="0">
              <a:latin typeface="Arial" panose="020B0604020202020204" pitchFamily="34" charset="0"/>
              <a:cs typeface="Arial" panose="020B0604020202020204" pitchFamily="34" charset="0"/>
            </a:endParaRPr>
          </a:p>
          <a:p>
            <a:pPr algn="just"/>
            <a:endParaRPr lang="en-US" sz="2800" dirty="0">
              <a:latin typeface="Arial" panose="020B0604020202020204" pitchFamily="34" charset="0"/>
              <a:cs typeface="Arial" panose="020B0604020202020204" pitchFamily="34" charset="0"/>
            </a:endParaRPr>
          </a:p>
          <a:p>
            <a:pPr algn="just"/>
            <a:endParaRPr lang="en-US" sz="2800" dirty="0">
              <a:latin typeface="Arial" panose="020B0604020202020204" pitchFamily="34" charset="0"/>
              <a:cs typeface="Arial" panose="020B0604020202020204" pitchFamily="34" charset="0"/>
            </a:endParaRPr>
          </a:p>
          <a:p>
            <a:pPr algn="just"/>
            <a:endParaRPr lang="en-US" sz="2800" dirty="0">
              <a:latin typeface="Arial" panose="020B0604020202020204" pitchFamily="34" charset="0"/>
              <a:cs typeface="Arial" panose="020B0604020202020204" pitchFamily="34" charset="0"/>
            </a:endParaRPr>
          </a:p>
          <a:p>
            <a:pPr algn="just"/>
            <a:endParaRPr lang="en-US" sz="2800" dirty="0">
              <a:latin typeface="Arial" panose="020B0604020202020204" pitchFamily="34" charset="0"/>
              <a:cs typeface="Arial" panose="020B0604020202020204" pitchFamily="34" charset="0"/>
            </a:endParaRPr>
          </a:p>
          <a:p>
            <a:pPr algn="just"/>
            <a:endParaRPr lang="en-US" sz="2800" dirty="0">
              <a:latin typeface="Arial" panose="020B0604020202020204" pitchFamily="34" charset="0"/>
              <a:cs typeface="Arial" panose="020B0604020202020204" pitchFamily="34" charset="0"/>
            </a:endParaRPr>
          </a:p>
          <a:p>
            <a:pPr algn="just"/>
            <a:endParaRPr lang="en-US" sz="2800" dirty="0">
              <a:latin typeface="Arial" panose="020B0604020202020204" pitchFamily="34" charset="0"/>
              <a:cs typeface="Arial" panose="020B0604020202020204" pitchFamily="34" charset="0"/>
            </a:endParaRPr>
          </a:p>
          <a:p>
            <a:pPr algn="just"/>
            <a:endParaRPr lang="en-US" sz="2800"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                       </a:t>
            </a:r>
          </a:p>
          <a:p>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			 Fig 1. Dominance held by Amazon in CPG ecommerce</a:t>
            </a:r>
          </a:p>
          <a:p>
            <a:pPr marL="457200" indent="-457200" algn="just">
              <a:buFont typeface="Wingdings" panose="05000000000000000000" pitchFamily="2" charset="2"/>
              <a:buChar char="Ø"/>
            </a:pPr>
            <a:endParaRPr lang="en-US" sz="2800" dirty="0">
              <a:latin typeface="Arial" panose="020B0604020202020204" pitchFamily="34" charset="0"/>
              <a:cs typeface="Arial" panose="020B0604020202020204" pitchFamily="34" charset="0"/>
            </a:endParaRPr>
          </a:p>
        </p:txBody>
      </p:sp>
      <p:sp>
        <p:nvSpPr>
          <p:cNvPr id="50" name="Rectangle 49">
            <a:extLst>
              <a:ext uri="{FF2B5EF4-FFF2-40B4-BE49-F238E27FC236}">
                <a16:creationId xmlns:a16="http://schemas.microsoft.com/office/drawing/2014/main" id="{A625F27F-3897-447A-876F-E83BE8C08DF6}"/>
              </a:ext>
            </a:extLst>
          </p:cNvPr>
          <p:cNvSpPr/>
          <p:nvPr/>
        </p:nvSpPr>
        <p:spPr>
          <a:xfrm>
            <a:off x="34046665" y="29027735"/>
            <a:ext cx="4434335" cy="461665"/>
          </a:xfrm>
          <a:prstGeom prst="rect">
            <a:avLst/>
          </a:prstGeom>
        </p:spPr>
        <p:txBody>
          <a:bodyPr wrap="square">
            <a:spAutoFit/>
          </a:bodyPr>
          <a:lstStyle/>
          <a:p>
            <a:pPr algn="ctr"/>
            <a:r>
              <a:rPr lang="en-US" b="1" dirty="0">
                <a:latin typeface="Arial" charset="0"/>
                <a:ea typeface="Arial" charset="0"/>
                <a:cs typeface="Arial" charset="0"/>
              </a:rPr>
              <a:t>Fig 9. LSTM Forecasting</a:t>
            </a:r>
          </a:p>
        </p:txBody>
      </p:sp>
      <p:sp>
        <p:nvSpPr>
          <p:cNvPr id="51" name="Rectangle 50">
            <a:extLst>
              <a:ext uri="{FF2B5EF4-FFF2-40B4-BE49-F238E27FC236}">
                <a16:creationId xmlns:a16="http://schemas.microsoft.com/office/drawing/2014/main" id="{0E36B271-A7AA-4278-9BE8-2650C3E8D358}"/>
              </a:ext>
            </a:extLst>
          </p:cNvPr>
          <p:cNvSpPr/>
          <p:nvPr/>
        </p:nvSpPr>
        <p:spPr>
          <a:xfrm>
            <a:off x="34122865" y="21560135"/>
            <a:ext cx="4434335" cy="461665"/>
          </a:xfrm>
          <a:prstGeom prst="rect">
            <a:avLst/>
          </a:prstGeom>
        </p:spPr>
        <p:txBody>
          <a:bodyPr wrap="square">
            <a:spAutoFit/>
          </a:bodyPr>
          <a:lstStyle/>
          <a:p>
            <a:pPr algn="ctr"/>
            <a:r>
              <a:rPr lang="en-US" b="1" dirty="0">
                <a:latin typeface="Arial" charset="0"/>
                <a:ea typeface="Arial" charset="0"/>
                <a:cs typeface="Arial" charset="0"/>
              </a:rPr>
              <a:t>Fig 8. ARIMA Forecasting</a:t>
            </a:r>
          </a:p>
        </p:txBody>
      </p:sp>
      <p:sp>
        <p:nvSpPr>
          <p:cNvPr id="58" name="Rectangle 106">
            <a:extLst>
              <a:ext uri="{FF2B5EF4-FFF2-40B4-BE49-F238E27FC236}">
                <a16:creationId xmlns:a16="http://schemas.microsoft.com/office/drawing/2014/main" id="{3E274C3A-E78C-497D-B095-743D550C7C22}"/>
              </a:ext>
            </a:extLst>
          </p:cNvPr>
          <p:cNvSpPr>
            <a:spLocks noChangeArrowheads="1"/>
          </p:cNvSpPr>
          <p:nvPr/>
        </p:nvSpPr>
        <p:spPr bwMode="auto">
          <a:xfrm>
            <a:off x="456535" y="24231600"/>
            <a:ext cx="14220092" cy="22056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9128" tIns="349128" rIns="349128" bIns="349128"/>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r>
              <a:rPr lang="en-IN" sz="2800" dirty="0">
                <a:solidFill>
                  <a:schemeClr val="bg1"/>
                </a:solidFill>
                <a:latin typeface="Arial" panose="020B0604020202020204" pitchFamily="34" charset="0"/>
                <a:cs typeface="Arial" panose="020B0604020202020204" pitchFamily="34" charset="0"/>
              </a:rPr>
              <a:t>R</a:t>
            </a:r>
            <a:r>
              <a:rPr lang="en-IN" sz="2800" dirty="0">
                <a:latin typeface="Arial" panose="020B0604020202020204" pitchFamily="34" charset="0"/>
                <a:cs typeface="Arial" panose="020B0604020202020204" pitchFamily="34" charset="0"/>
              </a:rPr>
              <a:t>1) How to estimate confidential Amazon metrics to better identify top and bottom </a:t>
            </a:r>
          </a:p>
          <a:p>
            <a:pPr algn="just"/>
            <a:r>
              <a:rPr lang="en-IN" sz="2800" dirty="0">
                <a:latin typeface="Arial" panose="020B0604020202020204" pitchFamily="34" charset="0"/>
                <a:cs typeface="Arial" panose="020B0604020202020204" pitchFamily="34" charset="0"/>
              </a:rPr>
              <a:t>       performing products?</a:t>
            </a:r>
          </a:p>
          <a:p>
            <a:pPr algn="just"/>
            <a:r>
              <a:rPr lang="en-IN" sz="2800" dirty="0">
                <a:solidFill>
                  <a:schemeClr val="bg1"/>
                </a:solidFill>
                <a:latin typeface="Arial" panose="020B0604020202020204" pitchFamily="34" charset="0"/>
                <a:cs typeface="Arial" panose="020B0604020202020204" pitchFamily="34" charset="0"/>
              </a:rPr>
              <a:t>   </a:t>
            </a:r>
            <a:r>
              <a:rPr lang="en-IN" sz="2800" dirty="0">
                <a:latin typeface="Arial" panose="020B0604020202020204" pitchFamily="34" charset="0"/>
                <a:cs typeface="Arial" panose="020B0604020202020204" pitchFamily="34" charset="0"/>
              </a:rPr>
              <a:t>2) How to forecast weekly sales and product profitability at SKU level?</a:t>
            </a:r>
          </a:p>
          <a:p>
            <a:pPr algn="just"/>
            <a:r>
              <a:rPr lang="en-IN" sz="2800" dirty="0">
                <a:solidFill>
                  <a:schemeClr val="bg1"/>
                </a:solidFill>
                <a:latin typeface="Arial" panose="020B0604020202020204" pitchFamily="34" charset="0"/>
                <a:cs typeface="Arial" panose="020B0604020202020204" pitchFamily="34" charset="0"/>
              </a:rPr>
              <a:t>   </a:t>
            </a:r>
            <a:r>
              <a:rPr lang="en-IN" sz="2800" dirty="0">
                <a:latin typeface="Arial" panose="020B0604020202020204" pitchFamily="34" charset="0"/>
                <a:cs typeface="Arial" panose="020B0604020202020204" pitchFamily="34" charset="0"/>
              </a:rPr>
              <a:t>3) How to optimize profit margin, given specified business constraints?</a:t>
            </a:r>
            <a:r>
              <a:rPr lang="en-IN" sz="2800" dirty="0">
                <a:solidFill>
                  <a:schemeClr val="bg1"/>
                </a:solidFill>
                <a:latin typeface="Arial" panose="020B0604020202020204" pitchFamily="34" charset="0"/>
                <a:cs typeface="Arial" panose="020B0604020202020204" pitchFamily="34" charset="0"/>
              </a:rPr>
              <a:t>.edu</a:t>
            </a:r>
            <a:endParaRPr lang="en-US" sz="2800" dirty="0">
              <a:latin typeface="Arial" panose="020B0604020202020204" pitchFamily="34" charset="0"/>
              <a:cs typeface="Arial" panose="020B0604020202020204" pitchFamily="34" charset="0"/>
            </a:endParaRPr>
          </a:p>
          <a:p>
            <a:pPr algn="just"/>
            <a:r>
              <a:rPr lang="en-US" sz="2800" dirty="0">
                <a:latin typeface="Arial" panose="020B0604020202020204" pitchFamily="34" charset="0"/>
                <a:cs typeface="Arial" panose="020B0604020202020204" pitchFamily="34" charset="0"/>
              </a:rPr>
              <a:t> </a:t>
            </a:r>
          </a:p>
        </p:txBody>
      </p:sp>
      <p:sp>
        <p:nvSpPr>
          <p:cNvPr id="29" name="TextBox 28">
            <a:extLst>
              <a:ext uri="{FF2B5EF4-FFF2-40B4-BE49-F238E27FC236}">
                <a16:creationId xmlns:a16="http://schemas.microsoft.com/office/drawing/2014/main" id="{D7358A04-0D8C-4A8E-9F2D-751BCB8DCEB4}"/>
              </a:ext>
            </a:extLst>
          </p:cNvPr>
          <p:cNvSpPr txBox="1"/>
          <p:nvPr/>
        </p:nvSpPr>
        <p:spPr>
          <a:xfrm>
            <a:off x="1505723" y="35351183"/>
            <a:ext cx="12115800" cy="461665"/>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Fig 2. Improvement flags at various stages of study </a:t>
            </a:r>
          </a:p>
        </p:txBody>
      </p:sp>
      <p:pic>
        <p:nvPicPr>
          <p:cNvPr id="6" name="Picture 5" descr="A drawing of a face&#10;&#10;Description automatically generated">
            <a:extLst>
              <a:ext uri="{FF2B5EF4-FFF2-40B4-BE49-F238E27FC236}">
                <a16:creationId xmlns:a16="http://schemas.microsoft.com/office/drawing/2014/main" id="{11E8BEC8-C914-4DE9-B139-683E906B7F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456034"/>
            <a:ext cx="4362450" cy="2544763"/>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209E0012-8ACC-497A-9FCB-FB5FA82D16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585069" y="7696200"/>
            <a:ext cx="12718935" cy="6642634"/>
          </a:xfrm>
          <a:prstGeom prst="rect">
            <a:avLst/>
          </a:prstGeom>
        </p:spPr>
      </p:pic>
      <p:graphicFrame>
        <p:nvGraphicFramePr>
          <p:cNvPr id="10" name="Chart 9">
            <a:extLst>
              <a:ext uri="{FF2B5EF4-FFF2-40B4-BE49-F238E27FC236}">
                <a16:creationId xmlns:a16="http://schemas.microsoft.com/office/drawing/2014/main" id="{771CE1D4-2BDC-40AC-8B0B-4DCEC58DE105}"/>
              </a:ext>
            </a:extLst>
          </p:cNvPr>
          <p:cNvGraphicFramePr/>
          <p:nvPr>
            <p:extLst>
              <p:ext uri="{D42A27DB-BD31-4B8C-83A1-F6EECF244321}">
                <p14:modId xmlns:p14="http://schemas.microsoft.com/office/powerpoint/2010/main" val="88860023"/>
              </p:ext>
            </p:extLst>
          </p:nvPr>
        </p:nvGraphicFramePr>
        <p:xfrm>
          <a:off x="1828800" y="16078200"/>
          <a:ext cx="10997261" cy="6433804"/>
        </p:xfrm>
        <a:graphic>
          <a:graphicData uri="http://schemas.openxmlformats.org/drawingml/2006/chart">
            <c:chart xmlns:c="http://schemas.openxmlformats.org/drawingml/2006/chart" xmlns:r="http://schemas.openxmlformats.org/officeDocument/2006/relationships" r:id="rId5"/>
          </a:graphicData>
        </a:graphic>
      </p:graphicFrame>
      <p:pic>
        <p:nvPicPr>
          <p:cNvPr id="5" name="Picture 4" descr="A screenshot of a cell phone&#10;&#10;Description automatically generated">
            <a:extLst>
              <a:ext uri="{FF2B5EF4-FFF2-40B4-BE49-F238E27FC236}">
                <a16:creationId xmlns:a16="http://schemas.microsoft.com/office/drawing/2014/main" id="{8DF07D9B-9BF3-42E7-8101-5B4D5FDFC7A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099000" y="22090873"/>
            <a:ext cx="12496800" cy="6941327"/>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C77FC6DC-EDAD-4642-A797-78216C14E1D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946599" y="14796034"/>
            <a:ext cx="12496800" cy="6844766"/>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02AF3A65-6B70-441D-87AE-AC131B3655B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65061" y="7696200"/>
            <a:ext cx="13747605" cy="6414898"/>
          </a:xfrm>
          <a:prstGeom prst="rect">
            <a:avLst/>
          </a:prstGeom>
        </p:spPr>
      </p:pic>
      <p:pic>
        <p:nvPicPr>
          <p:cNvPr id="52" name="Picture 51">
            <a:extLst>
              <a:ext uri="{FF2B5EF4-FFF2-40B4-BE49-F238E27FC236}">
                <a16:creationId xmlns:a16="http://schemas.microsoft.com/office/drawing/2014/main" id="{B94E1B97-07E2-4F03-B684-DB1CAAFEEFF2}"/>
              </a:ext>
            </a:extLst>
          </p:cNvPr>
          <p:cNvPicPr>
            <a:picLocks noChangeAspect="1"/>
          </p:cNvPicPr>
          <p:nvPr/>
        </p:nvPicPr>
        <p:blipFill>
          <a:blip r:embed="rId9"/>
          <a:stretch>
            <a:fillRect/>
          </a:stretch>
        </p:blipFill>
        <p:spPr>
          <a:xfrm>
            <a:off x="22174200" y="18973800"/>
            <a:ext cx="5790290" cy="7337557"/>
          </a:xfrm>
          <a:prstGeom prst="rect">
            <a:avLst/>
          </a:prstGeom>
        </p:spPr>
      </p:pic>
      <p:pic>
        <p:nvPicPr>
          <p:cNvPr id="53" name="Picture 52">
            <a:extLst>
              <a:ext uri="{FF2B5EF4-FFF2-40B4-BE49-F238E27FC236}">
                <a16:creationId xmlns:a16="http://schemas.microsoft.com/office/drawing/2014/main" id="{4515D570-04C6-4FBE-A87D-29FD643E7B18}"/>
              </a:ext>
            </a:extLst>
          </p:cNvPr>
          <p:cNvPicPr>
            <a:picLocks noChangeAspect="1"/>
          </p:cNvPicPr>
          <p:nvPr/>
        </p:nvPicPr>
        <p:blipFill>
          <a:blip r:embed="rId10"/>
          <a:stretch>
            <a:fillRect/>
          </a:stretch>
        </p:blipFill>
        <p:spPr>
          <a:xfrm>
            <a:off x="15697200" y="19090272"/>
            <a:ext cx="5603863" cy="7221085"/>
          </a:xfrm>
          <a:prstGeom prst="rect">
            <a:avLst/>
          </a:prstGeom>
        </p:spPr>
      </p:pic>
      <p:pic>
        <p:nvPicPr>
          <p:cNvPr id="17" name="Picture 16" descr="A close up of a logo&#10;&#10;Description automatically generated">
            <a:extLst>
              <a:ext uri="{FF2B5EF4-FFF2-40B4-BE49-F238E27FC236}">
                <a16:creationId xmlns:a16="http://schemas.microsoft.com/office/drawing/2014/main" id="{5B5CE219-1C1B-43BA-992B-B91B9CFB9DD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6435285" y="27203400"/>
            <a:ext cx="11301515" cy="4703040"/>
          </a:xfrm>
          <a:prstGeom prst="rect">
            <a:avLst/>
          </a:prstGeom>
          <a:ln w="57150">
            <a:solidFill>
              <a:srgbClr val="81C3CB"/>
            </a:solidFill>
          </a:ln>
        </p:spPr>
      </p:pic>
      <p:pic>
        <p:nvPicPr>
          <p:cNvPr id="19" name="Picture 18" descr="A picture containing clock&#10;&#10;Description automatically generated">
            <a:extLst>
              <a:ext uri="{FF2B5EF4-FFF2-40B4-BE49-F238E27FC236}">
                <a16:creationId xmlns:a16="http://schemas.microsoft.com/office/drawing/2014/main" id="{9826633B-8E5B-4BDA-B8DE-5B4BDEED671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6511485" y="32804191"/>
            <a:ext cx="11301515" cy="4381409"/>
          </a:xfrm>
          <a:prstGeom prst="rect">
            <a:avLst/>
          </a:prstGeom>
          <a:ln w="57150">
            <a:solidFill>
              <a:srgbClr val="81C3CB"/>
            </a:solidFill>
          </a:ln>
        </p:spPr>
      </p:pic>
      <p:sp>
        <p:nvSpPr>
          <p:cNvPr id="54" name="TextBox 53">
            <a:extLst>
              <a:ext uri="{FF2B5EF4-FFF2-40B4-BE49-F238E27FC236}">
                <a16:creationId xmlns:a16="http://schemas.microsoft.com/office/drawing/2014/main" id="{72D0DAE2-673C-4F2B-96DB-F8D36FF40A0D}"/>
              </a:ext>
            </a:extLst>
          </p:cNvPr>
          <p:cNvSpPr txBox="1"/>
          <p:nvPr/>
        </p:nvSpPr>
        <p:spPr>
          <a:xfrm>
            <a:off x="455058" y="23615303"/>
            <a:ext cx="14218612" cy="692497"/>
          </a:xfrm>
          <a:prstGeom prst="rect">
            <a:avLst/>
          </a:prstGeom>
          <a:solidFill>
            <a:srgbClr val="E8CD9E"/>
          </a:solidFill>
        </p:spPr>
        <p:txBody>
          <a:bodyPr wrap="square" rtlCol="0">
            <a:spAutoFit/>
          </a:bodyPr>
          <a:lstStyle>
            <a:defPPr>
              <a:defRPr lang="en-AU"/>
            </a:defPPr>
            <a:lvl1pPr algn="ctr">
              <a:spcBef>
                <a:spcPct val="50000"/>
              </a:spcBef>
              <a:defRPr sz="3900" b="1">
                <a:latin typeface="Arial" charset="0"/>
              </a:defRPr>
            </a:lvl1pPr>
          </a:lstStyle>
          <a:p>
            <a:r>
              <a:rPr lang="en-US" altLang="en-US" dirty="0"/>
              <a:t>Research Questions</a:t>
            </a:r>
          </a:p>
        </p:txBody>
      </p:sp>
      <p:sp>
        <p:nvSpPr>
          <p:cNvPr id="2" name="TextBox 1"/>
          <p:cNvSpPr txBox="1"/>
          <p:nvPr/>
        </p:nvSpPr>
        <p:spPr>
          <a:xfrm>
            <a:off x="453578" y="6934200"/>
            <a:ext cx="14220091" cy="692497"/>
          </a:xfrm>
          <a:prstGeom prst="rect">
            <a:avLst/>
          </a:prstGeom>
          <a:solidFill>
            <a:srgbClr val="E8CD9E"/>
          </a:solidFill>
        </p:spPr>
        <p:txBody>
          <a:bodyPr wrap="square" rtlCol="0">
            <a:spAutoFit/>
          </a:bodyPr>
          <a:lstStyle/>
          <a:p>
            <a:pPr algn="ctr">
              <a:spcBef>
                <a:spcPct val="50000"/>
              </a:spcBef>
            </a:pPr>
            <a:r>
              <a:rPr lang="en-US" altLang="en-US" sz="3900" b="1" dirty="0">
                <a:latin typeface="Arial" charset="0"/>
              </a:rPr>
              <a:t>Abstract</a:t>
            </a:r>
            <a:endParaRPr lang="en-US" altLang="en-US" sz="3900" dirty="0">
              <a:latin typeface="Arial" charset="0"/>
            </a:endParaRPr>
          </a:p>
        </p:txBody>
      </p:sp>
      <p:sp>
        <p:nvSpPr>
          <p:cNvPr id="78" name="TextBox 77"/>
          <p:cNvSpPr txBox="1"/>
          <p:nvPr/>
        </p:nvSpPr>
        <p:spPr>
          <a:xfrm>
            <a:off x="453578" y="26888399"/>
            <a:ext cx="14221569" cy="692496"/>
          </a:xfrm>
          <a:prstGeom prst="rect">
            <a:avLst/>
          </a:prstGeom>
          <a:solidFill>
            <a:srgbClr val="E8CD9E"/>
          </a:solidFill>
        </p:spPr>
        <p:txBody>
          <a:bodyPr wrap="square" rtlCol="0">
            <a:spAutoFit/>
          </a:bodyPr>
          <a:lstStyle>
            <a:defPPr>
              <a:defRPr lang="en-AU"/>
            </a:defPPr>
            <a:lvl1pPr algn="ctr">
              <a:spcBef>
                <a:spcPct val="50000"/>
              </a:spcBef>
              <a:defRPr sz="3900" b="1">
                <a:latin typeface="Arial" charset="0"/>
              </a:defRPr>
            </a:lvl1pPr>
          </a:lstStyle>
          <a:p>
            <a:r>
              <a:rPr lang="en-US" altLang="en-US" dirty="0"/>
              <a:t>Literature Review</a:t>
            </a:r>
          </a:p>
        </p:txBody>
      </p:sp>
      <p:sp>
        <p:nvSpPr>
          <p:cNvPr id="56" name="Rectangle 55">
            <a:extLst>
              <a:ext uri="{FF2B5EF4-FFF2-40B4-BE49-F238E27FC236}">
                <a16:creationId xmlns:a16="http://schemas.microsoft.com/office/drawing/2014/main" id="{D1E83563-52C1-4563-AD3E-B854B60115B8}"/>
              </a:ext>
            </a:extLst>
          </p:cNvPr>
          <p:cNvSpPr/>
          <p:nvPr/>
        </p:nvSpPr>
        <p:spPr>
          <a:xfrm>
            <a:off x="19944759" y="14185963"/>
            <a:ext cx="4434335" cy="830997"/>
          </a:xfrm>
          <a:prstGeom prst="rect">
            <a:avLst/>
          </a:prstGeom>
        </p:spPr>
        <p:txBody>
          <a:bodyPr wrap="square">
            <a:spAutoFit/>
          </a:bodyPr>
          <a:lstStyle/>
          <a:p>
            <a:pPr algn="ctr"/>
            <a:r>
              <a:rPr lang="en-US" b="1" dirty="0">
                <a:latin typeface="Arial" charset="0"/>
                <a:ea typeface="Arial" charset="0"/>
                <a:cs typeface="Arial" charset="0"/>
              </a:rPr>
              <a:t>Fig 3. Flow Chart</a:t>
            </a:r>
          </a:p>
          <a:p>
            <a:pPr algn="just"/>
            <a:endParaRPr lang="en-US" b="1" dirty="0">
              <a:latin typeface="Arial" charset="0"/>
              <a:ea typeface="Arial" charset="0"/>
              <a:cs typeface="Arial" charset="0"/>
            </a:endParaRPr>
          </a:p>
        </p:txBody>
      </p:sp>
      <p:sp>
        <p:nvSpPr>
          <p:cNvPr id="57" name="Rectangle 56">
            <a:extLst>
              <a:ext uri="{FF2B5EF4-FFF2-40B4-BE49-F238E27FC236}">
                <a16:creationId xmlns:a16="http://schemas.microsoft.com/office/drawing/2014/main" id="{A7F30403-661F-4393-9928-BE3A6B160EFD}"/>
              </a:ext>
            </a:extLst>
          </p:cNvPr>
          <p:cNvSpPr/>
          <p:nvPr/>
        </p:nvSpPr>
        <p:spPr>
          <a:xfrm>
            <a:off x="16764000" y="26365200"/>
            <a:ext cx="11201400" cy="461665"/>
          </a:xfrm>
          <a:prstGeom prst="rect">
            <a:avLst/>
          </a:prstGeom>
        </p:spPr>
        <p:txBody>
          <a:bodyPr wrap="square">
            <a:spAutoFit/>
          </a:bodyPr>
          <a:lstStyle/>
          <a:p>
            <a:pPr algn="ctr"/>
            <a:r>
              <a:rPr lang="en-US" b="1" dirty="0">
                <a:latin typeface="Arial" charset="0"/>
                <a:ea typeface="Arial" charset="0"/>
                <a:cs typeface="Arial" charset="0"/>
              </a:rPr>
              <a:t>Fig 4. Best and Worst performing ASINs as per profitability equation</a:t>
            </a:r>
          </a:p>
        </p:txBody>
      </p:sp>
      <p:sp>
        <p:nvSpPr>
          <p:cNvPr id="59" name="Rectangle 58">
            <a:extLst>
              <a:ext uri="{FF2B5EF4-FFF2-40B4-BE49-F238E27FC236}">
                <a16:creationId xmlns:a16="http://schemas.microsoft.com/office/drawing/2014/main" id="{303C3568-D62D-4FE9-9C07-CB085EDED3C3}"/>
              </a:ext>
            </a:extLst>
          </p:cNvPr>
          <p:cNvSpPr/>
          <p:nvPr/>
        </p:nvSpPr>
        <p:spPr>
          <a:xfrm>
            <a:off x="20102065" y="32080200"/>
            <a:ext cx="4434335" cy="461665"/>
          </a:xfrm>
          <a:prstGeom prst="rect">
            <a:avLst/>
          </a:prstGeom>
        </p:spPr>
        <p:txBody>
          <a:bodyPr wrap="square">
            <a:spAutoFit/>
          </a:bodyPr>
          <a:lstStyle/>
          <a:p>
            <a:pPr algn="ctr"/>
            <a:r>
              <a:rPr lang="en-US" b="1" dirty="0">
                <a:latin typeface="Arial" charset="0"/>
                <a:ea typeface="Arial" charset="0"/>
                <a:cs typeface="Arial" charset="0"/>
              </a:rPr>
              <a:t>Fig 5. ARIMA Workflow</a:t>
            </a:r>
          </a:p>
        </p:txBody>
      </p:sp>
      <p:sp>
        <p:nvSpPr>
          <p:cNvPr id="60" name="Rectangle 59">
            <a:extLst>
              <a:ext uri="{FF2B5EF4-FFF2-40B4-BE49-F238E27FC236}">
                <a16:creationId xmlns:a16="http://schemas.microsoft.com/office/drawing/2014/main" id="{BD94775A-39D4-4EDA-838C-3CE33C9C9167}"/>
              </a:ext>
            </a:extLst>
          </p:cNvPr>
          <p:cNvSpPr/>
          <p:nvPr/>
        </p:nvSpPr>
        <p:spPr>
          <a:xfrm>
            <a:off x="20102065" y="37310008"/>
            <a:ext cx="4434335" cy="461665"/>
          </a:xfrm>
          <a:prstGeom prst="rect">
            <a:avLst/>
          </a:prstGeom>
        </p:spPr>
        <p:txBody>
          <a:bodyPr wrap="square">
            <a:spAutoFit/>
          </a:bodyPr>
          <a:lstStyle/>
          <a:p>
            <a:pPr algn="ctr"/>
            <a:r>
              <a:rPr lang="en-US" b="1" dirty="0">
                <a:latin typeface="Arial" charset="0"/>
                <a:ea typeface="Arial" charset="0"/>
                <a:cs typeface="Arial" charset="0"/>
              </a:rPr>
              <a:t>Fig 6. LSTM Workflow</a:t>
            </a:r>
          </a:p>
        </p:txBody>
      </p:sp>
      <p:sp>
        <p:nvSpPr>
          <p:cNvPr id="3" name="TextBox 2">
            <a:extLst>
              <a:ext uri="{FF2B5EF4-FFF2-40B4-BE49-F238E27FC236}">
                <a16:creationId xmlns:a16="http://schemas.microsoft.com/office/drawing/2014/main" id="{4A679C6B-05EB-4CE7-9DA1-B2EFE7323741}"/>
              </a:ext>
            </a:extLst>
          </p:cNvPr>
          <p:cNvSpPr txBox="1"/>
          <p:nvPr/>
        </p:nvSpPr>
        <p:spPr>
          <a:xfrm>
            <a:off x="31394400" y="23615303"/>
            <a:ext cx="2652265"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RMSE- 38</a:t>
            </a:r>
          </a:p>
        </p:txBody>
      </p:sp>
      <p:sp>
        <p:nvSpPr>
          <p:cNvPr id="46" name="TextBox 45">
            <a:extLst>
              <a:ext uri="{FF2B5EF4-FFF2-40B4-BE49-F238E27FC236}">
                <a16:creationId xmlns:a16="http://schemas.microsoft.com/office/drawing/2014/main" id="{D9B03507-087F-4650-AF7D-7BEC7B9209E4}"/>
              </a:ext>
            </a:extLst>
          </p:cNvPr>
          <p:cNvSpPr txBox="1"/>
          <p:nvPr/>
        </p:nvSpPr>
        <p:spPr>
          <a:xfrm>
            <a:off x="31242000" y="15764447"/>
            <a:ext cx="2652265"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RMSE- 63</a:t>
            </a:r>
          </a:p>
        </p:txBody>
      </p:sp>
      <p:sp>
        <p:nvSpPr>
          <p:cNvPr id="47" name="Rectangle 46">
            <a:extLst>
              <a:ext uri="{FF2B5EF4-FFF2-40B4-BE49-F238E27FC236}">
                <a16:creationId xmlns:a16="http://schemas.microsoft.com/office/drawing/2014/main" id="{AF28F74F-A963-4C32-B83F-B1F65BB452E1}"/>
              </a:ext>
            </a:extLst>
          </p:cNvPr>
          <p:cNvSpPr/>
          <p:nvPr/>
        </p:nvSpPr>
        <p:spPr>
          <a:xfrm>
            <a:off x="34366200" y="14249400"/>
            <a:ext cx="4434335" cy="461665"/>
          </a:xfrm>
          <a:prstGeom prst="rect">
            <a:avLst/>
          </a:prstGeom>
        </p:spPr>
        <p:txBody>
          <a:bodyPr wrap="square">
            <a:spAutoFit/>
          </a:bodyPr>
          <a:lstStyle/>
          <a:p>
            <a:pPr algn="ctr"/>
            <a:r>
              <a:rPr lang="en-US" b="1" dirty="0">
                <a:latin typeface="Arial" charset="0"/>
                <a:ea typeface="Arial" charset="0"/>
                <a:cs typeface="Arial" charset="0"/>
              </a:rPr>
              <a:t>Fig 7. Clustering of SKUs</a:t>
            </a:r>
          </a:p>
        </p:txBody>
      </p:sp>
      <p:pic>
        <p:nvPicPr>
          <p:cNvPr id="9" name="Picture 8">
            <a:extLst>
              <a:ext uri="{FF2B5EF4-FFF2-40B4-BE49-F238E27FC236}">
                <a16:creationId xmlns:a16="http://schemas.microsoft.com/office/drawing/2014/main" id="{8E7CC055-BDB3-4DFA-88FE-758D1CA049F9}"/>
              </a:ext>
            </a:extLst>
          </p:cNvPr>
          <p:cNvPicPr>
            <a:picLocks noChangeAspect="1"/>
          </p:cNvPicPr>
          <p:nvPr/>
        </p:nvPicPr>
        <p:blipFill>
          <a:blip r:embed="rId13"/>
          <a:stretch>
            <a:fillRect/>
          </a:stretch>
        </p:blipFill>
        <p:spPr>
          <a:xfrm>
            <a:off x="609600" y="28346400"/>
            <a:ext cx="13920617" cy="6776709"/>
          </a:xfrm>
          <a:prstGeom prst="rect">
            <a:avLst/>
          </a:prstGeom>
          <a:ln w="57150">
            <a:solidFill>
              <a:srgbClr val="81C3CB"/>
            </a:solidFill>
          </a:ln>
        </p:spPr>
      </p:pic>
    </p:spTree>
    <p:extLst>
      <p:ext uri="{BB962C8B-B14F-4D97-AF65-F5344CB8AC3E}">
        <p14:creationId xmlns:p14="http://schemas.microsoft.com/office/powerpoint/2010/main" val="1184931796"/>
      </p:ext>
    </p:extLst>
  </p:cSld>
  <p:clrMapOvr>
    <a:masterClrMapping/>
  </p:clrMapOvr>
</p:sld>
</file>

<file path=ppt/theme/theme1.xml><?xml version="1.0" encoding="utf-8"?>
<a:theme xmlns:a="http://schemas.openxmlformats.org/drawingml/2006/main" name="INFORMS2015_Comp_Conf">
  <a:themeElements>
    <a:clrScheme name="test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E36C09"/>
      </a:hlink>
      <a:folHlink>
        <a:srgbClr val="E36C09"/>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altLang="en-US"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altLang="en-US" sz="2400" b="0" i="0" u="none" strike="noStrike" cap="none" normalizeH="0" baseline="0" smtClean="0">
            <a:ln>
              <a:noFill/>
            </a:ln>
            <a:solidFill>
              <a:schemeClr val="tx1"/>
            </a:solidFill>
            <a:effectLst/>
            <a:latin typeface="Time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INFORMS2015_Comp_Conf</Template>
  <TotalTime>9507</TotalTime>
  <Words>626</Words>
  <Application>Microsoft Office PowerPoint</Application>
  <PresentationFormat>Custom</PresentationFormat>
  <Paragraphs>115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Times</vt:lpstr>
      <vt:lpstr>Wingdings</vt:lpstr>
      <vt:lpstr>INFORMS2015_Comp_Conf</vt:lpstr>
      <vt:lpstr>PowerPoint Presentation</vt:lpstr>
    </vt:vector>
  </TitlesOfParts>
  <Company>Advance Auto Parts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Lanham</dc:creator>
  <cp:lastModifiedBy>Sobhagya singh jamwal</cp:lastModifiedBy>
  <cp:revision>342</cp:revision>
  <cp:lastPrinted>2001-08-01T02:48:55Z</cp:lastPrinted>
  <dcterms:created xsi:type="dcterms:W3CDTF">2014-12-02T19:25:45Z</dcterms:created>
  <dcterms:modified xsi:type="dcterms:W3CDTF">2020-03-09T20:55:45Z</dcterms:modified>
</cp:coreProperties>
</file>