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2" r:id="rId3"/>
    <p:sldId id="273" r:id="rId4"/>
    <p:sldId id="274" r:id="rId5"/>
    <p:sldId id="257" r:id="rId6"/>
    <p:sldId id="268" r:id="rId7"/>
    <p:sldId id="267" r:id="rId8"/>
    <p:sldId id="260" r:id="rId9"/>
    <p:sldId id="261" r:id="rId10"/>
    <p:sldId id="262" r:id="rId11"/>
    <p:sldId id="263" r:id="rId12"/>
    <p:sldId id="264" r:id="rId13"/>
    <p:sldId id="258" r:id="rId14"/>
    <p:sldId id="259" r:id="rId15"/>
    <p:sldId id="269" r:id="rId16"/>
    <p:sldId id="270" r:id="rId17"/>
    <p:sldId id="276" r:id="rId18"/>
    <p:sldId id="278" r:id="rId19"/>
    <p:sldId id="279" r:id="rId20"/>
    <p:sldId id="280" r:id="rId21"/>
    <p:sldId id="281" r:id="rId22"/>
    <p:sldId id="271" r:id="rId23"/>
    <p:sldId id="277"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80" autoAdjust="0"/>
  </p:normalViewPr>
  <p:slideViewPr>
    <p:cSldViewPr snapToGrid="0">
      <p:cViewPr>
        <p:scale>
          <a:sx n="90" d="100"/>
          <a:sy n="90" d="100"/>
        </p:scale>
        <p:origin x="-336"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B5827-905B-4F81-914D-E1E0A6E1D420}"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43201-66A0-4948-8C76-22A7D79284F6}" type="slidenum">
              <a:rPr lang="en-US" smtClean="0"/>
              <a:t>‹#›</a:t>
            </a:fld>
            <a:endParaRPr lang="en-US"/>
          </a:p>
        </p:txBody>
      </p:sp>
    </p:spTree>
    <p:extLst>
      <p:ext uri="{BB962C8B-B14F-4D97-AF65-F5344CB8AC3E}">
        <p14:creationId xmlns:p14="http://schemas.microsoft.com/office/powerpoint/2010/main" val="26765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C43201-66A0-4948-8C76-22A7D79284F6}" type="slidenum">
              <a:rPr lang="en-US" smtClean="0"/>
              <a:t>20</a:t>
            </a:fld>
            <a:endParaRPr lang="en-US"/>
          </a:p>
        </p:txBody>
      </p:sp>
    </p:spTree>
    <p:extLst>
      <p:ext uri="{BB962C8B-B14F-4D97-AF65-F5344CB8AC3E}">
        <p14:creationId xmlns:p14="http://schemas.microsoft.com/office/powerpoint/2010/main" val="154087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AF5307C-47C0-4095-9AD8-DEB3521299B3}" type="datetimeFigureOut">
              <a:rPr lang="en-US" smtClean="0"/>
              <a:t>3/2/2019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EDF1D6D-E607-4B3B-A0C9-ECBDEA51E9E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24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5307C-47C0-4095-9AD8-DEB3521299B3}"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172174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5307C-47C0-4095-9AD8-DEB3521299B3}"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4109021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5307C-47C0-4095-9AD8-DEB3521299B3}"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135134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F5307C-47C0-4095-9AD8-DEB3521299B3}"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F1D6D-E607-4B3B-A0C9-ECBDEA51E9E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07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F5307C-47C0-4095-9AD8-DEB3521299B3}"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414288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F5307C-47C0-4095-9AD8-DEB3521299B3}" type="datetimeFigureOut">
              <a:rPr lang="en-US" smtClean="0"/>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403530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F5307C-47C0-4095-9AD8-DEB3521299B3}"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345536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5307C-47C0-4095-9AD8-DEB3521299B3}" type="datetimeFigureOut">
              <a:rPr lang="en-US" smtClean="0"/>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283976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F5307C-47C0-4095-9AD8-DEB3521299B3}"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390365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F5307C-47C0-4095-9AD8-DEB3521299B3}"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F1D6D-E607-4B3B-A0C9-ECBDEA51E9EB}" type="slidenum">
              <a:rPr lang="en-US" smtClean="0"/>
              <a:t>‹#›</a:t>
            </a:fld>
            <a:endParaRPr lang="en-US"/>
          </a:p>
        </p:txBody>
      </p:sp>
    </p:spTree>
    <p:extLst>
      <p:ext uri="{BB962C8B-B14F-4D97-AF65-F5344CB8AC3E}">
        <p14:creationId xmlns:p14="http://schemas.microsoft.com/office/powerpoint/2010/main" val="168210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AF5307C-47C0-4095-9AD8-DEB3521299B3}" type="datetimeFigureOut">
              <a:rPr lang="en-US" smtClean="0"/>
              <a:t>3/2/2019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EDF1D6D-E607-4B3B-A0C9-ECBDEA51E9EB}" type="slidenum">
              <a:rPr lang="en-US" smtClean="0"/>
              <a:t>‹#›</a:t>
            </a:fld>
            <a:endParaRPr lang="en-US"/>
          </a:p>
        </p:txBody>
      </p:sp>
    </p:spTree>
    <p:extLst>
      <p:ext uri="{BB962C8B-B14F-4D97-AF65-F5344CB8AC3E}">
        <p14:creationId xmlns:p14="http://schemas.microsoft.com/office/powerpoint/2010/main" val="3159192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D0912-E4CD-4D55-8346-3EBFB94DFC96}"/>
              </a:ext>
            </a:extLst>
          </p:cNvPr>
          <p:cNvSpPr>
            <a:spLocks noGrp="1"/>
          </p:cNvSpPr>
          <p:nvPr>
            <p:ph type="ctrTitle"/>
          </p:nvPr>
        </p:nvSpPr>
        <p:spPr>
          <a:xfrm>
            <a:off x="1109980" y="882377"/>
            <a:ext cx="9966960" cy="1807814"/>
          </a:xfrm>
        </p:spPr>
        <p:txBody>
          <a:bodyPr>
            <a:normAutofit fontScale="90000"/>
          </a:bodyPr>
          <a:lstStyle/>
          <a:p>
            <a:r>
              <a:rPr lang="en-US" sz="4000" dirty="0"/>
              <a:t/>
            </a:r>
            <a:br>
              <a:rPr lang="en-US" sz="4000" dirty="0"/>
            </a:br>
            <a:r>
              <a:rPr lang="en-US" sz="4000" dirty="0"/>
              <a:t>BIKE SHARING SYSTEMS</a:t>
            </a:r>
            <a:r>
              <a:rPr lang="en-US" dirty="0"/>
              <a:t/>
            </a:r>
            <a:br>
              <a:rPr lang="en-US" dirty="0"/>
            </a:br>
            <a:endParaRPr lang="en-US" dirty="0"/>
          </a:p>
        </p:txBody>
      </p:sp>
      <p:sp>
        <p:nvSpPr>
          <p:cNvPr id="3" name="Subtitle 2">
            <a:extLst>
              <a:ext uri="{FF2B5EF4-FFF2-40B4-BE49-F238E27FC236}">
                <a16:creationId xmlns:a16="http://schemas.microsoft.com/office/drawing/2014/main" xmlns="" id="{D2F120B5-417C-4120-8E8B-7AD477E5A935}"/>
              </a:ext>
            </a:extLst>
          </p:cNvPr>
          <p:cNvSpPr>
            <a:spLocks noGrp="1"/>
          </p:cNvSpPr>
          <p:nvPr>
            <p:ph type="subTitle" idx="1"/>
          </p:nvPr>
        </p:nvSpPr>
        <p:spPr>
          <a:xfrm>
            <a:off x="1079758" y="1923479"/>
            <a:ext cx="9808375" cy="3859254"/>
          </a:xfrm>
        </p:spPr>
        <p:txBody>
          <a:bodyPr>
            <a:normAutofit fontScale="92500" lnSpcReduction="20000"/>
          </a:bodyPr>
          <a:lstStyle/>
          <a:p>
            <a:r>
              <a:rPr lang="en-US" sz="2900" b="1" dirty="0"/>
              <a:t>Submitted By</a:t>
            </a:r>
            <a:endParaRPr lang="en-US" sz="2900" i="1" dirty="0"/>
          </a:p>
          <a:p>
            <a:r>
              <a:rPr lang="en-US" sz="2900" b="1" dirty="0"/>
              <a:t>Group No. 3 [Batch: September 2018]</a:t>
            </a:r>
            <a:endParaRPr lang="en-US" sz="2900" i="1" dirty="0"/>
          </a:p>
          <a:p>
            <a:r>
              <a:rPr lang="en-US" sz="2900" b="1" dirty="0"/>
              <a:t> </a:t>
            </a:r>
          </a:p>
          <a:p>
            <a:r>
              <a:rPr lang="en-US" sz="2900" b="1" dirty="0"/>
              <a:t>Group Members</a:t>
            </a:r>
            <a:endParaRPr lang="en-US" sz="2900" i="1" dirty="0"/>
          </a:p>
          <a:p>
            <a:r>
              <a:rPr lang="en-US" sz="2900" dirty="0"/>
              <a:t> Abhilash</a:t>
            </a:r>
            <a:endParaRPr lang="en-US" sz="2900" i="1" dirty="0"/>
          </a:p>
          <a:p>
            <a:pPr lvl="0"/>
            <a:r>
              <a:rPr lang="en-US" sz="2900" dirty="0"/>
              <a:t>Arshdeep </a:t>
            </a:r>
            <a:r>
              <a:rPr lang="en-US" sz="2900" dirty="0" err="1"/>
              <a:t>Kaur</a:t>
            </a:r>
            <a:r>
              <a:rPr lang="en-US" sz="2900" dirty="0"/>
              <a:t> </a:t>
            </a:r>
            <a:r>
              <a:rPr lang="en-US" sz="2900" dirty="0" err="1" smtClean="0"/>
              <a:t>Ahuja</a:t>
            </a:r>
            <a:endParaRPr lang="en-US" sz="2900" dirty="0" smtClean="0"/>
          </a:p>
          <a:p>
            <a:pPr lvl="0"/>
            <a:r>
              <a:rPr lang="en-US" sz="2900" dirty="0" err="1"/>
              <a:t>Ashish</a:t>
            </a:r>
            <a:r>
              <a:rPr lang="en-US" sz="2900" dirty="0"/>
              <a:t> </a:t>
            </a:r>
            <a:r>
              <a:rPr lang="en-US" sz="2900" dirty="0" err="1" smtClean="0"/>
              <a:t>Subudhi</a:t>
            </a:r>
            <a:r>
              <a:rPr lang="en-US" sz="2900" dirty="0" smtClean="0"/>
              <a:t> </a:t>
            </a:r>
            <a:r>
              <a:rPr lang="en-US" sz="2900" dirty="0" err="1"/>
              <a:t>Tumula</a:t>
            </a:r>
            <a:endParaRPr lang="en-US" sz="2900" dirty="0"/>
          </a:p>
          <a:p>
            <a:pPr lvl="0"/>
            <a:r>
              <a:rPr lang="en-US" sz="2900" dirty="0"/>
              <a:t>Sai Ramya Machavarapu</a:t>
            </a:r>
            <a:endParaRPr lang="en-US" sz="2900" i="1" dirty="0"/>
          </a:p>
          <a:p>
            <a:endParaRPr lang="en-US" dirty="0"/>
          </a:p>
        </p:txBody>
      </p:sp>
    </p:spTree>
    <p:extLst>
      <p:ext uri="{BB962C8B-B14F-4D97-AF65-F5344CB8AC3E}">
        <p14:creationId xmlns:p14="http://schemas.microsoft.com/office/powerpoint/2010/main" val="3283550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24B20F-1335-4F22-8806-9327E1E912BE}"/>
              </a:ext>
            </a:extLst>
          </p:cNvPr>
          <p:cNvSpPr>
            <a:spLocks noGrp="1"/>
          </p:cNvSpPr>
          <p:nvPr>
            <p:ph type="title"/>
          </p:nvPr>
        </p:nvSpPr>
        <p:spPr>
          <a:xfrm>
            <a:off x="1100110" y="508000"/>
            <a:ext cx="9875520" cy="1356360"/>
          </a:xfrm>
        </p:spPr>
        <p:txBody>
          <a:bodyPr>
            <a:normAutofit/>
          </a:bodyPr>
          <a:lstStyle/>
          <a:p>
            <a:pPr algn="ctr"/>
            <a:r>
              <a:rPr lang="en-US" dirty="0"/>
              <a:t>Visualizing bike count with working days</a:t>
            </a:r>
          </a:p>
        </p:txBody>
      </p:sp>
      <p:pic>
        <p:nvPicPr>
          <p:cNvPr id="5" name="Content Placeholder 4">
            <a:extLst>
              <a:ext uri="{FF2B5EF4-FFF2-40B4-BE49-F238E27FC236}">
                <a16:creationId xmlns:a16="http://schemas.microsoft.com/office/drawing/2014/main" xmlns="" id="{7DEE2665-3F1C-4BE0-B2A7-6B91602AB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88" y="1656946"/>
            <a:ext cx="4873146" cy="3459561"/>
          </a:xfrm>
        </p:spPr>
      </p:pic>
      <p:pic>
        <p:nvPicPr>
          <p:cNvPr id="7" name="Picture 6">
            <a:extLst>
              <a:ext uri="{FF2B5EF4-FFF2-40B4-BE49-F238E27FC236}">
                <a16:creationId xmlns:a16="http://schemas.microsoft.com/office/drawing/2014/main" xmlns="" id="{8D498FAE-A9FE-458A-B130-3EAC7AA2E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5238" y="1631670"/>
            <a:ext cx="4896830" cy="3463916"/>
          </a:xfrm>
          <a:prstGeom prst="rect">
            <a:avLst/>
          </a:prstGeom>
        </p:spPr>
      </p:pic>
      <p:sp>
        <p:nvSpPr>
          <p:cNvPr id="8" name="TextBox 7">
            <a:extLst>
              <a:ext uri="{FF2B5EF4-FFF2-40B4-BE49-F238E27FC236}">
                <a16:creationId xmlns:a16="http://schemas.microsoft.com/office/drawing/2014/main" xmlns="" id="{4D20EF54-CB55-4B7E-AE2B-865A34BF008C}"/>
              </a:ext>
            </a:extLst>
          </p:cNvPr>
          <p:cNvSpPr txBox="1"/>
          <p:nvPr/>
        </p:nvSpPr>
        <p:spPr>
          <a:xfrm>
            <a:off x="948267" y="5111868"/>
            <a:ext cx="10179207" cy="1446550"/>
          </a:xfrm>
          <a:prstGeom prst="rect">
            <a:avLst/>
          </a:prstGeom>
          <a:noFill/>
        </p:spPr>
        <p:txBody>
          <a:bodyPr wrap="square" rtlCol="0">
            <a:spAutoFit/>
          </a:bodyPr>
          <a:lstStyle/>
          <a:p>
            <a:r>
              <a:rPr lang="en-US" sz="2200" dirty="0"/>
              <a:t>Bike rental demand is higher during working days as opposed to holidays and </a:t>
            </a:r>
            <a:r>
              <a:rPr lang="en-US" sz="2200" dirty="0" smtClean="0"/>
              <a:t>weekends, </a:t>
            </a:r>
            <a:r>
              <a:rPr lang="en-US" sz="2200" dirty="0"/>
              <a:t>only </a:t>
            </a:r>
            <a:r>
              <a:rPr lang="en-US" sz="2200" dirty="0" smtClean="0"/>
              <a:t>during </a:t>
            </a:r>
            <a:r>
              <a:rPr lang="en-US" sz="2200" dirty="0"/>
              <a:t>peak hours i.e. 5-9 </a:t>
            </a:r>
            <a:r>
              <a:rPr lang="en-US" sz="2200" dirty="0" smtClean="0"/>
              <a:t>in the morning and 5-10 in </a:t>
            </a:r>
            <a:r>
              <a:rPr lang="en-US" sz="2200" dirty="0"/>
              <a:t>the </a:t>
            </a:r>
            <a:r>
              <a:rPr lang="en-US" sz="2200" dirty="0" smtClean="0"/>
              <a:t>evening. The main reason behind this could be that majority of the people who rent the bikes are office-goers. This might also </a:t>
            </a:r>
            <a:r>
              <a:rPr lang="en-US" sz="2200" dirty="0"/>
              <a:t>be due to the surge prices on </a:t>
            </a:r>
            <a:r>
              <a:rPr lang="en-US" sz="2200" dirty="0" smtClean="0"/>
              <a:t>weekends.</a:t>
            </a:r>
            <a:endParaRPr lang="en-US" sz="2200" dirty="0"/>
          </a:p>
        </p:txBody>
      </p:sp>
    </p:spTree>
    <p:extLst>
      <p:ext uri="{BB962C8B-B14F-4D97-AF65-F5344CB8AC3E}">
        <p14:creationId xmlns:p14="http://schemas.microsoft.com/office/powerpoint/2010/main" val="1335635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B1E0D-A505-47B1-A83E-12B288DFBA18}"/>
              </a:ext>
            </a:extLst>
          </p:cNvPr>
          <p:cNvSpPr>
            <a:spLocks noGrp="1"/>
          </p:cNvSpPr>
          <p:nvPr>
            <p:ph type="title"/>
          </p:nvPr>
        </p:nvSpPr>
        <p:spPr>
          <a:xfrm>
            <a:off x="1143000" y="414868"/>
            <a:ext cx="9875520" cy="1208524"/>
          </a:xfrm>
        </p:spPr>
        <p:txBody>
          <a:bodyPr>
            <a:normAutofit fontScale="90000"/>
          </a:bodyPr>
          <a:lstStyle/>
          <a:p>
            <a:pPr algn="ctr"/>
            <a:r>
              <a:rPr lang="en-US" dirty="0"/>
              <a:t/>
            </a:r>
            <a:br>
              <a:rPr lang="en-US" dirty="0"/>
            </a:br>
            <a:r>
              <a:rPr lang="en-US" sz="4000" dirty="0" smtClean="0"/>
              <a:t>TABLEAU VISUALISATIONS</a:t>
            </a:r>
            <a:r>
              <a:rPr lang="en-US" sz="3600" dirty="0"/>
              <a:t/>
            </a:r>
            <a:br>
              <a:rPr lang="en-US" sz="3600" dirty="0"/>
            </a:br>
            <a:r>
              <a:rPr lang="en-US" sz="3600" dirty="0"/>
              <a:t>Variation in </a:t>
            </a:r>
            <a:r>
              <a:rPr lang="en-US" sz="3600" dirty="0" smtClean="0"/>
              <a:t>Bike </a:t>
            </a:r>
            <a:r>
              <a:rPr lang="en-US" sz="3600" dirty="0"/>
              <a:t>R</a:t>
            </a:r>
            <a:r>
              <a:rPr lang="en-US" sz="3600" dirty="0" smtClean="0"/>
              <a:t>ental </a:t>
            </a:r>
            <a:r>
              <a:rPr lang="en-US" sz="3600" dirty="0"/>
              <a:t>C</a:t>
            </a:r>
            <a:r>
              <a:rPr lang="en-US" sz="3600" dirty="0" smtClean="0"/>
              <a:t>ount </a:t>
            </a:r>
            <a:r>
              <a:rPr lang="en-US" sz="3600" dirty="0"/>
              <a:t>during various </a:t>
            </a:r>
            <a:r>
              <a:rPr lang="en-US" sz="3600" dirty="0" smtClean="0"/>
              <a:t>Months</a:t>
            </a:r>
            <a:r>
              <a:rPr lang="en-US" dirty="0"/>
              <a:t/>
            </a:r>
            <a:br>
              <a:rPr lang="en-US" dirty="0"/>
            </a:br>
            <a:endParaRPr lang="en-US" dirty="0"/>
          </a:p>
        </p:txBody>
      </p:sp>
      <p:sp>
        <p:nvSpPr>
          <p:cNvPr id="7" name="TextBox 6">
            <a:extLst>
              <a:ext uri="{FF2B5EF4-FFF2-40B4-BE49-F238E27FC236}">
                <a16:creationId xmlns:a16="http://schemas.microsoft.com/office/drawing/2014/main" xmlns="" id="{484A53A8-A461-414D-B4BF-8AFF827E173E}"/>
              </a:ext>
            </a:extLst>
          </p:cNvPr>
          <p:cNvSpPr txBox="1"/>
          <p:nvPr/>
        </p:nvSpPr>
        <p:spPr>
          <a:xfrm>
            <a:off x="694266" y="5712134"/>
            <a:ext cx="10820401" cy="769441"/>
          </a:xfrm>
          <a:prstGeom prst="rect">
            <a:avLst/>
          </a:prstGeom>
          <a:noFill/>
        </p:spPr>
        <p:txBody>
          <a:bodyPr wrap="square" rtlCol="0">
            <a:spAutoFit/>
          </a:bodyPr>
          <a:lstStyle/>
          <a:p>
            <a:r>
              <a:rPr lang="en-US" sz="2200" dirty="0"/>
              <a:t>70% of the total bike rental count was happening during </a:t>
            </a:r>
            <a:r>
              <a:rPr lang="en-US" sz="2200" dirty="0" smtClean="0"/>
              <a:t>the months of April, May, June, July, August, September and October </a:t>
            </a:r>
            <a:r>
              <a:rPr lang="en-US" sz="2200" dirty="0"/>
              <a:t>i.e. mainly during </a:t>
            </a:r>
            <a:r>
              <a:rPr lang="en-US" sz="2200" dirty="0" smtClean="0"/>
              <a:t>fall.</a:t>
            </a:r>
            <a:endParaRPr lang="en-US" sz="2200" dirty="0"/>
          </a:p>
        </p:txBody>
      </p:sp>
      <p:pic>
        <p:nvPicPr>
          <p:cNvPr id="8" name="Picture 7">
            <a:extLst>
              <a:ext uri="{FF2B5EF4-FFF2-40B4-BE49-F238E27FC236}">
                <a16:creationId xmlns:a16="http://schemas.microsoft.com/office/drawing/2014/main" xmlns="" id="{ACCA02AD-4D86-42AA-BC52-B0BA4DDA9875}"/>
              </a:ext>
            </a:extLst>
          </p:cNvPr>
          <p:cNvPicPr>
            <a:picLocks noChangeAspect="1"/>
          </p:cNvPicPr>
          <p:nvPr/>
        </p:nvPicPr>
        <p:blipFill rotWithShape="1">
          <a:blip r:embed="rId2"/>
          <a:srcRect r="25205"/>
          <a:stretch/>
        </p:blipFill>
        <p:spPr>
          <a:xfrm>
            <a:off x="1625600" y="1623391"/>
            <a:ext cx="8771467" cy="3981542"/>
          </a:xfrm>
          <a:prstGeom prst="rect">
            <a:avLst/>
          </a:prstGeom>
        </p:spPr>
      </p:pic>
    </p:spTree>
    <p:extLst>
      <p:ext uri="{BB962C8B-B14F-4D97-AF65-F5344CB8AC3E}">
        <p14:creationId xmlns:p14="http://schemas.microsoft.com/office/powerpoint/2010/main" val="2724782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2AD60-6FE5-485E-890C-F74D9D444214}"/>
              </a:ext>
            </a:extLst>
          </p:cNvPr>
          <p:cNvSpPr>
            <a:spLocks noGrp="1"/>
          </p:cNvSpPr>
          <p:nvPr>
            <p:ph type="title"/>
          </p:nvPr>
        </p:nvSpPr>
        <p:spPr>
          <a:xfrm>
            <a:off x="1143000" y="609600"/>
            <a:ext cx="9875520" cy="556591"/>
          </a:xfrm>
        </p:spPr>
        <p:txBody>
          <a:bodyPr>
            <a:noAutofit/>
          </a:bodyPr>
          <a:lstStyle/>
          <a:p>
            <a:pPr algn="ctr"/>
            <a:r>
              <a:rPr lang="en-US" dirty="0"/>
              <a:t>Variation in bike rental count during a day</a:t>
            </a:r>
          </a:p>
        </p:txBody>
      </p:sp>
      <p:pic>
        <p:nvPicPr>
          <p:cNvPr id="3" name="Picture 2">
            <a:extLst>
              <a:ext uri="{FF2B5EF4-FFF2-40B4-BE49-F238E27FC236}">
                <a16:creationId xmlns:a16="http://schemas.microsoft.com/office/drawing/2014/main" xmlns="" id="{2F789BC4-39AB-405E-AF22-961711A859B7}"/>
              </a:ext>
            </a:extLst>
          </p:cNvPr>
          <p:cNvPicPr>
            <a:picLocks noChangeAspect="1"/>
          </p:cNvPicPr>
          <p:nvPr/>
        </p:nvPicPr>
        <p:blipFill rotWithShape="1">
          <a:blip r:embed="rId2"/>
          <a:srcRect r="12247"/>
          <a:stretch/>
        </p:blipFill>
        <p:spPr>
          <a:xfrm>
            <a:off x="1732224" y="1261533"/>
            <a:ext cx="8783376" cy="3869267"/>
          </a:xfrm>
          <a:prstGeom prst="rect">
            <a:avLst/>
          </a:prstGeom>
        </p:spPr>
      </p:pic>
      <p:sp>
        <p:nvSpPr>
          <p:cNvPr id="4" name="TextBox 3">
            <a:extLst>
              <a:ext uri="{FF2B5EF4-FFF2-40B4-BE49-F238E27FC236}">
                <a16:creationId xmlns:a16="http://schemas.microsoft.com/office/drawing/2014/main" xmlns="" id="{C864B943-83F3-44C4-875E-D018C10C86C7}"/>
              </a:ext>
            </a:extLst>
          </p:cNvPr>
          <p:cNvSpPr txBox="1"/>
          <p:nvPr/>
        </p:nvSpPr>
        <p:spPr>
          <a:xfrm>
            <a:off x="527445" y="5107594"/>
            <a:ext cx="11192933" cy="1723549"/>
          </a:xfrm>
          <a:prstGeom prst="rect">
            <a:avLst/>
          </a:prstGeom>
          <a:noFill/>
        </p:spPr>
        <p:txBody>
          <a:bodyPr wrap="square" rtlCol="0">
            <a:spAutoFit/>
          </a:bodyPr>
          <a:lstStyle/>
          <a:p>
            <a:r>
              <a:rPr lang="en-US" sz="2200" dirty="0" smtClean="0"/>
              <a:t>Based on this visual, a column called hour-buckets has been created with the values 0 (low), 1 (medium) and 2(high). The bike </a:t>
            </a:r>
            <a:r>
              <a:rPr lang="en-US" sz="2200" dirty="0"/>
              <a:t>rental count is low  during the hour bucket [</a:t>
            </a:r>
            <a:r>
              <a:rPr lang="en-US" sz="2200" dirty="0" smtClean="0"/>
              <a:t>0,1,2,3,4,5,6,23], medium  </a:t>
            </a:r>
            <a:r>
              <a:rPr lang="en-US" sz="2200" dirty="0"/>
              <a:t>during the </a:t>
            </a:r>
            <a:r>
              <a:rPr lang="en-US" sz="2200" dirty="0" smtClean="0"/>
              <a:t>bucket </a:t>
            </a:r>
            <a:r>
              <a:rPr lang="en-US" sz="2200" dirty="0"/>
              <a:t>[</a:t>
            </a:r>
            <a:r>
              <a:rPr lang="en-US" sz="2200" dirty="0" smtClean="0"/>
              <a:t>10,11,12,13,14,15,21,22] and high </a:t>
            </a:r>
            <a:r>
              <a:rPr lang="en-US" sz="2200" dirty="0"/>
              <a:t>during the hour bucket  [7,8,9,16,17,18,19,20</a:t>
            </a:r>
            <a:r>
              <a:rPr lang="en-US" sz="2200" dirty="0" smtClean="0"/>
              <a:t>].</a:t>
            </a:r>
            <a:endParaRPr lang="en-US" sz="2200" dirty="0"/>
          </a:p>
          <a:p>
            <a:endParaRPr lang="en-US" dirty="0"/>
          </a:p>
        </p:txBody>
      </p:sp>
    </p:spTree>
    <p:extLst>
      <p:ext uri="{BB962C8B-B14F-4D97-AF65-F5344CB8AC3E}">
        <p14:creationId xmlns:p14="http://schemas.microsoft.com/office/powerpoint/2010/main" val="426273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A0D6E-7FEE-4D15-8436-A01B746843AC}"/>
              </a:ext>
            </a:extLst>
          </p:cNvPr>
          <p:cNvSpPr>
            <a:spLocks noGrp="1"/>
          </p:cNvSpPr>
          <p:nvPr>
            <p:ph type="title"/>
          </p:nvPr>
        </p:nvSpPr>
        <p:spPr>
          <a:xfrm>
            <a:off x="1032934" y="457200"/>
            <a:ext cx="9875520" cy="1356360"/>
          </a:xfrm>
        </p:spPr>
        <p:txBody>
          <a:bodyPr/>
          <a:lstStyle/>
          <a:p>
            <a:pPr algn="ctr"/>
            <a:r>
              <a:rPr lang="en-US" dirty="0"/>
              <a:t> Hypothesis Testing</a:t>
            </a:r>
          </a:p>
        </p:txBody>
      </p:sp>
      <p:sp>
        <p:nvSpPr>
          <p:cNvPr id="3" name="Content Placeholder 2">
            <a:extLst>
              <a:ext uri="{FF2B5EF4-FFF2-40B4-BE49-F238E27FC236}">
                <a16:creationId xmlns:a16="http://schemas.microsoft.com/office/drawing/2014/main" xmlns="" id="{79E0D79A-B1A4-4C67-9A69-1A34F7F7A737}"/>
              </a:ext>
            </a:extLst>
          </p:cNvPr>
          <p:cNvSpPr>
            <a:spLocks noGrp="1"/>
          </p:cNvSpPr>
          <p:nvPr>
            <p:ph idx="1"/>
          </p:nvPr>
        </p:nvSpPr>
        <p:spPr>
          <a:xfrm>
            <a:off x="651933" y="1540932"/>
            <a:ext cx="10964333" cy="4868333"/>
          </a:xfrm>
        </p:spPr>
        <p:txBody>
          <a:bodyPr>
            <a:noAutofit/>
          </a:bodyPr>
          <a:lstStyle/>
          <a:p>
            <a:r>
              <a:rPr lang="en-US" sz="2000" dirty="0"/>
              <a:t>To check if the bike rental count is dependent on the  weekday and month </a:t>
            </a:r>
          </a:p>
          <a:p>
            <a:pPr marL="45720" indent="0">
              <a:buNone/>
            </a:pPr>
            <a:r>
              <a:rPr lang="en-US" sz="2000" dirty="0">
                <a:solidFill>
                  <a:schemeClr val="tx1"/>
                </a:solidFill>
              </a:rPr>
              <a:t>Null Hypothesis: There is no dependency between bike rental count with respect to weekday and month</a:t>
            </a:r>
          </a:p>
          <a:p>
            <a:pPr marL="45720" indent="0">
              <a:buNone/>
            </a:pPr>
            <a:r>
              <a:rPr lang="en-US" sz="2000" dirty="0">
                <a:solidFill>
                  <a:schemeClr val="tx1"/>
                </a:solidFill>
              </a:rPr>
              <a:t>Alternate Hypothesis: There is  dependency between bike rental count with respect to weekday and month</a:t>
            </a:r>
          </a:p>
          <a:p>
            <a:pPr marL="45720" indent="0">
              <a:buNone/>
            </a:pPr>
            <a:r>
              <a:rPr lang="en-US" sz="2000" dirty="0">
                <a:solidFill>
                  <a:schemeClr val="tx1"/>
                </a:solidFill>
              </a:rPr>
              <a:t>Testing with 1 way ANOVA and by observing p-value 9.391e-05 (&lt; 0.05), 2 way anova - With the change in weekday and month  there is  significant change in bike rental </a:t>
            </a:r>
            <a:r>
              <a:rPr lang="en-US" sz="2000" dirty="0" smtClean="0">
                <a:solidFill>
                  <a:schemeClr val="tx1"/>
                </a:solidFill>
              </a:rPr>
              <a:t>count</a:t>
            </a:r>
          </a:p>
          <a:p>
            <a:r>
              <a:rPr lang="en-US" sz="2000" dirty="0"/>
              <a:t>To check if the </a:t>
            </a:r>
            <a:r>
              <a:rPr lang="en-US" sz="2000" dirty="0" smtClean="0"/>
              <a:t>total bike </a:t>
            </a:r>
            <a:r>
              <a:rPr lang="en-US" sz="2000" dirty="0"/>
              <a:t>rental count is dependent on the  </a:t>
            </a:r>
            <a:r>
              <a:rPr lang="en-US" sz="2000" dirty="0" smtClean="0"/>
              <a:t>registered count</a:t>
            </a:r>
            <a:endParaRPr lang="en-US" sz="2000" dirty="0" smtClean="0">
              <a:solidFill>
                <a:schemeClr val="tx1"/>
              </a:solidFill>
            </a:endParaRPr>
          </a:p>
          <a:p>
            <a:pPr marL="45720" indent="0">
              <a:buNone/>
            </a:pPr>
            <a:r>
              <a:rPr lang="en-IN" sz="2000" dirty="0" smtClean="0">
                <a:solidFill>
                  <a:schemeClr val="tx1"/>
                </a:solidFill>
              </a:rPr>
              <a:t>Null </a:t>
            </a:r>
            <a:r>
              <a:rPr lang="en-IN" sz="2000" dirty="0">
                <a:solidFill>
                  <a:schemeClr val="tx1"/>
                </a:solidFill>
              </a:rPr>
              <a:t>Hypothesis: There is no dependency between the total bike rental count and registered count.</a:t>
            </a:r>
          </a:p>
          <a:p>
            <a:pPr marL="45720" indent="0">
              <a:buNone/>
            </a:pPr>
            <a:r>
              <a:rPr lang="en-IN" sz="2000" dirty="0" smtClean="0">
                <a:solidFill>
                  <a:schemeClr val="tx1"/>
                </a:solidFill>
              </a:rPr>
              <a:t>Alternate </a:t>
            </a:r>
            <a:r>
              <a:rPr lang="en-IN" sz="2000" dirty="0">
                <a:solidFill>
                  <a:schemeClr val="tx1"/>
                </a:solidFill>
              </a:rPr>
              <a:t>Hypothesis: There is dependency between the total bike rental count and registered count.</a:t>
            </a:r>
            <a:endParaRPr lang="en-US" sz="2000" dirty="0">
              <a:solidFill>
                <a:schemeClr val="tx1"/>
              </a:solidFill>
            </a:endParaRPr>
          </a:p>
          <a:p>
            <a:pPr marL="45720" indent="0">
              <a:buNone/>
            </a:pPr>
            <a:r>
              <a:rPr lang="en-IN" sz="2000" dirty="0" smtClean="0">
                <a:solidFill>
                  <a:schemeClr val="tx1"/>
                </a:solidFill>
              </a:rPr>
              <a:t>Since </a:t>
            </a:r>
            <a:r>
              <a:rPr lang="en-IN" sz="2000" dirty="0">
                <a:solidFill>
                  <a:schemeClr val="tx1"/>
                </a:solidFill>
              </a:rPr>
              <a:t>the p-value(0.0) is less than 0.05, we can reject null </a:t>
            </a:r>
            <a:r>
              <a:rPr lang="en-IN" sz="2000" dirty="0" smtClean="0">
                <a:solidFill>
                  <a:schemeClr val="tx1"/>
                </a:solidFill>
              </a:rPr>
              <a:t>hypothesis, i.e. </a:t>
            </a:r>
            <a:r>
              <a:rPr lang="en-IN" sz="2000" dirty="0">
                <a:solidFill>
                  <a:schemeClr val="tx1"/>
                </a:solidFill>
              </a:rPr>
              <a:t>there is  significant dependency between the total bike rental count and registered count</a:t>
            </a:r>
            <a:r>
              <a:rPr lang="en-IN" sz="2000" dirty="0" smtClean="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487581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185F1-320E-4565-AE52-AE7C8D877B66}"/>
              </a:ext>
            </a:extLst>
          </p:cNvPr>
          <p:cNvSpPr>
            <a:spLocks noGrp="1"/>
          </p:cNvSpPr>
          <p:nvPr>
            <p:ph type="title"/>
          </p:nvPr>
        </p:nvSpPr>
        <p:spPr>
          <a:xfrm>
            <a:off x="1117600" y="558800"/>
            <a:ext cx="9875520" cy="1117600"/>
          </a:xfrm>
        </p:spPr>
        <p:txBody>
          <a:bodyPr>
            <a:normAutofit/>
          </a:bodyPr>
          <a:lstStyle/>
          <a:p>
            <a:pPr algn="ctr"/>
            <a:r>
              <a:rPr lang="en-US" dirty="0"/>
              <a:t>Hypothesis Testing</a:t>
            </a:r>
          </a:p>
        </p:txBody>
      </p:sp>
      <p:sp>
        <p:nvSpPr>
          <p:cNvPr id="3" name="Content Placeholder 2">
            <a:extLst>
              <a:ext uri="{FF2B5EF4-FFF2-40B4-BE49-F238E27FC236}">
                <a16:creationId xmlns:a16="http://schemas.microsoft.com/office/drawing/2014/main" xmlns="" id="{89C59A93-660F-4C8B-9233-0FF203324E42}"/>
              </a:ext>
            </a:extLst>
          </p:cNvPr>
          <p:cNvSpPr>
            <a:spLocks noGrp="1"/>
          </p:cNvSpPr>
          <p:nvPr>
            <p:ph idx="1"/>
          </p:nvPr>
        </p:nvSpPr>
        <p:spPr>
          <a:xfrm>
            <a:off x="626533" y="1540933"/>
            <a:ext cx="11049001" cy="4673600"/>
          </a:xfrm>
        </p:spPr>
        <p:txBody>
          <a:bodyPr>
            <a:noAutofit/>
          </a:bodyPr>
          <a:lstStyle/>
          <a:p>
            <a:r>
              <a:rPr lang="en-US" dirty="0"/>
              <a:t>To check if the bike rental count is dependent on the season</a:t>
            </a:r>
          </a:p>
          <a:p>
            <a:pPr marL="45720" indent="0">
              <a:buNone/>
            </a:pPr>
            <a:r>
              <a:rPr lang="en-US" dirty="0">
                <a:solidFill>
                  <a:schemeClr val="tx1"/>
                </a:solidFill>
              </a:rPr>
              <a:t> Null Hypothesis: There is no dependency between bike rental count and season</a:t>
            </a:r>
          </a:p>
          <a:p>
            <a:pPr marL="45720" indent="0">
              <a:buNone/>
            </a:pPr>
            <a:r>
              <a:rPr lang="en-US" dirty="0">
                <a:solidFill>
                  <a:schemeClr val="tx1"/>
                </a:solidFill>
              </a:rPr>
              <a:t> Alternate Hypothesis: There is  dependency between bike rental count and season</a:t>
            </a:r>
          </a:p>
          <a:p>
            <a:pPr marL="45720" indent="0">
              <a:buNone/>
            </a:pPr>
            <a:r>
              <a:rPr lang="en-US" dirty="0">
                <a:solidFill>
                  <a:schemeClr val="tx1"/>
                </a:solidFill>
              </a:rPr>
              <a:t>Testing with 1 way ANOVA and by observing p-value 7.4e-2 (&lt; 0.05)  we can reject null hypothesis  so there is significant dependency between season &amp; </a:t>
            </a:r>
            <a:r>
              <a:rPr lang="en-US" dirty="0" smtClean="0">
                <a:solidFill>
                  <a:schemeClr val="tx1"/>
                </a:solidFill>
              </a:rPr>
              <a:t>count.</a:t>
            </a:r>
            <a:endParaRPr lang="en-US" dirty="0">
              <a:solidFill>
                <a:schemeClr val="tx1"/>
              </a:solidFill>
            </a:endParaRPr>
          </a:p>
          <a:p>
            <a:r>
              <a:rPr lang="en-US" dirty="0"/>
              <a:t>To check if the bike rental count is dependent on the  Weather condition</a:t>
            </a:r>
          </a:p>
          <a:p>
            <a:pPr marL="45720" indent="0">
              <a:buNone/>
            </a:pPr>
            <a:r>
              <a:rPr lang="en-US" dirty="0">
                <a:solidFill>
                  <a:schemeClr val="tx1"/>
                </a:solidFill>
              </a:rPr>
              <a:t>Null Hypothesis: There is no dependency between bike rental count with respect to weather.</a:t>
            </a:r>
          </a:p>
          <a:p>
            <a:pPr marL="45720" indent="0">
              <a:buNone/>
            </a:pPr>
            <a:r>
              <a:rPr lang="en-US" dirty="0">
                <a:solidFill>
                  <a:schemeClr val="tx1"/>
                </a:solidFill>
              </a:rPr>
              <a:t>Alternate Hypothesis: There is  dependency between bike rental count with respect to weather</a:t>
            </a:r>
          </a:p>
          <a:p>
            <a:pPr marL="45720" indent="0">
              <a:buNone/>
            </a:pPr>
            <a:r>
              <a:rPr lang="en-IN" dirty="0" smtClean="0">
                <a:solidFill>
                  <a:schemeClr val="tx1"/>
                </a:solidFill>
              </a:rPr>
              <a:t>The </a:t>
            </a:r>
            <a:r>
              <a:rPr lang="en-IN" dirty="0">
                <a:solidFill>
                  <a:schemeClr val="tx1"/>
                </a:solidFill>
              </a:rPr>
              <a:t>p-value (1.73e-81) is less than &lt; 0.05, hence, we can reject null hypothesis. There is  significant dependency between </a:t>
            </a:r>
            <a:r>
              <a:rPr lang="en-IN" dirty="0" smtClean="0">
                <a:solidFill>
                  <a:schemeClr val="tx1"/>
                </a:solidFill>
              </a:rPr>
              <a:t>weather </a:t>
            </a:r>
            <a:r>
              <a:rPr lang="en-IN" dirty="0">
                <a:solidFill>
                  <a:schemeClr val="tx1"/>
                </a:solidFill>
              </a:rPr>
              <a:t>&amp; count .</a:t>
            </a:r>
            <a:endParaRPr lang="en-US" dirty="0">
              <a:solidFill>
                <a:schemeClr val="tx1"/>
              </a:solidFill>
            </a:endParaRPr>
          </a:p>
        </p:txBody>
      </p:sp>
    </p:spTree>
    <p:extLst>
      <p:ext uri="{BB962C8B-B14F-4D97-AF65-F5344CB8AC3E}">
        <p14:creationId xmlns:p14="http://schemas.microsoft.com/office/powerpoint/2010/main" val="3690601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1C4B5-B582-4EEE-BD21-3732F44AF0D6}"/>
              </a:ext>
            </a:extLst>
          </p:cNvPr>
          <p:cNvSpPr>
            <a:spLocks noGrp="1"/>
          </p:cNvSpPr>
          <p:nvPr>
            <p:ph type="title"/>
          </p:nvPr>
        </p:nvSpPr>
        <p:spPr/>
        <p:txBody>
          <a:bodyPr>
            <a:normAutofit/>
          </a:bodyPr>
          <a:lstStyle/>
          <a:p>
            <a:pPr algn="ctr"/>
            <a:r>
              <a:rPr lang="en-US" dirty="0"/>
              <a:t>     Correlation Plot</a:t>
            </a:r>
          </a:p>
        </p:txBody>
      </p:sp>
      <p:pic>
        <p:nvPicPr>
          <p:cNvPr id="4" name="Picture 3">
            <a:extLst>
              <a:ext uri="{FF2B5EF4-FFF2-40B4-BE49-F238E27FC236}">
                <a16:creationId xmlns:a16="http://schemas.microsoft.com/office/drawing/2014/main" xmlns="" id="{604D7F91-C023-4EBE-BCDD-78A94C8F8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032" y="1841308"/>
            <a:ext cx="4865208" cy="4103035"/>
          </a:xfrm>
          <a:prstGeom prst="rect">
            <a:avLst/>
          </a:prstGeom>
        </p:spPr>
      </p:pic>
      <p:sp>
        <p:nvSpPr>
          <p:cNvPr id="5" name="TextBox 4">
            <a:extLst>
              <a:ext uri="{FF2B5EF4-FFF2-40B4-BE49-F238E27FC236}">
                <a16:creationId xmlns:a16="http://schemas.microsoft.com/office/drawing/2014/main" xmlns="" id="{31C4D0EF-0AA6-47DC-AF01-F1814E6ED090}"/>
              </a:ext>
            </a:extLst>
          </p:cNvPr>
          <p:cNvSpPr txBox="1"/>
          <p:nvPr/>
        </p:nvSpPr>
        <p:spPr>
          <a:xfrm>
            <a:off x="6053666" y="1812550"/>
            <a:ext cx="5469465" cy="4154984"/>
          </a:xfrm>
          <a:prstGeom prst="rect">
            <a:avLst/>
          </a:prstGeom>
          <a:noFill/>
        </p:spPr>
        <p:txBody>
          <a:bodyPr wrap="square" rtlCol="0">
            <a:spAutoFit/>
          </a:bodyPr>
          <a:lstStyle/>
          <a:p>
            <a:r>
              <a:rPr lang="en-US" sz="2200" dirty="0"/>
              <a:t>There is  no strong correlation between total count and </a:t>
            </a:r>
            <a:r>
              <a:rPr lang="en-US" sz="2200" dirty="0" smtClean="0"/>
              <a:t>wind speed</a:t>
            </a:r>
            <a:r>
              <a:rPr lang="en-US" sz="2200" dirty="0"/>
              <a:t>.</a:t>
            </a:r>
          </a:p>
          <a:p>
            <a:endParaRPr lang="en-US" sz="2200" dirty="0"/>
          </a:p>
          <a:p>
            <a:r>
              <a:rPr lang="en-US" sz="2200" dirty="0"/>
              <a:t>There is </a:t>
            </a:r>
            <a:r>
              <a:rPr lang="en-US" sz="2200" dirty="0" smtClean="0"/>
              <a:t>the problem of multicollinearity </a:t>
            </a:r>
            <a:r>
              <a:rPr lang="en-US" sz="2200" dirty="0"/>
              <a:t>in the </a:t>
            </a:r>
            <a:r>
              <a:rPr lang="en-US" sz="2200" dirty="0" smtClean="0"/>
              <a:t>data.</a:t>
            </a:r>
            <a:endParaRPr lang="en-US" sz="2200" dirty="0"/>
          </a:p>
          <a:p>
            <a:endParaRPr lang="en-US" sz="2200" dirty="0"/>
          </a:p>
          <a:p>
            <a:r>
              <a:rPr lang="en-US" sz="2200" dirty="0" smtClean="0"/>
              <a:t>Temp </a:t>
            </a:r>
            <a:r>
              <a:rPr lang="en-US" sz="2200" dirty="0"/>
              <a:t>and </a:t>
            </a:r>
            <a:r>
              <a:rPr lang="en-US" sz="2200" dirty="0" err="1" smtClean="0"/>
              <a:t>atemp</a:t>
            </a:r>
            <a:r>
              <a:rPr lang="en-US" sz="2200" dirty="0" smtClean="0"/>
              <a:t> </a:t>
            </a:r>
            <a:r>
              <a:rPr lang="en-US" sz="2200" dirty="0"/>
              <a:t>are highly </a:t>
            </a:r>
            <a:r>
              <a:rPr lang="en-US" sz="2200" dirty="0" smtClean="0"/>
              <a:t>correlated. </a:t>
            </a:r>
            <a:r>
              <a:rPr lang="en-US" sz="2200" dirty="0"/>
              <a:t>S</a:t>
            </a:r>
            <a:r>
              <a:rPr lang="en-US" sz="2200" dirty="0" smtClean="0"/>
              <a:t>o </a:t>
            </a:r>
            <a:r>
              <a:rPr lang="en-US" sz="2200" dirty="0"/>
              <a:t>we </a:t>
            </a:r>
            <a:r>
              <a:rPr lang="en-US" sz="2200" dirty="0" smtClean="0"/>
              <a:t>engineered a column called </a:t>
            </a:r>
            <a:r>
              <a:rPr lang="en-US" sz="2200" dirty="0"/>
              <a:t>mean </a:t>
            </a:r>
            <a:r>
              <a:rPr lang="en-US" sz="2200" dirty="0" smtClean="0"/>
              <a:t>temperature, which is an average of the actual and the feel temperature.</a:t>
            </a:r>
          </a:p>
          <a:p>
            <a:endParaRPr lang="en-US" sz="2200" dirty="0"/>
          </a:p>
          <a:p>
            <a:r>
              <a:rPr lang="en-US" sz="2200" dirty="0"/>
              <a:t>Casual and registered columns </a:t>
            </a:r>
            <a:r>
              <a:rPr lang="en-US" sz="2200" dirty="0" smtClean="0"/>
              <a:t>are  dropped.</a:t>
            </a:r>
            <a:endParaRPr lang="en-US" sz="2200" dirty="0"/>
          </a:p>
        </p:txBody>
      </p:sp>
    </p:spTree>
    <p:extLst>
      <p:ext uri="{BB962C8B-B14F-4D97-AF65-F5344CB8AC3E}">
        <p14:creationId xmlns:p14="http://schemas.microsoft.com/office/powerpoint/2010/main" val="143605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DE816-9F11-4E67-8880-0C5F7917C966}"/>
              </a:ext>
            </a:extLst>
          </p:cNvPr>
          <p:cNvSpPr>
            <a:spLocks noGrp="1"/>
          </p:cNvSpPr>
          <p:nvPr>
            <p:ph type="title"/>
          </p:nvPr>
        </p:nvSpPr>
        <p:spPr>
          <a:xfrm>
            <a:off x="1123932" y="474134"/>
            <a:ext cx="9875520" cy="1356360"/>
          </a:xfrm>
        </p:spPr>
        <p:txBody>
          <a:bodyPr>
            <a:normAutofit/>
          </a:bodyPr>
          <a:lstStyle/>
          <a:p>
            <a:pPr algn="ctr"/>
            <a:r>
              <a:rPr lang="en-US" dirty="0"/>
              <a:t>Model Building</a:t>
            </a:r>
          </a:p>
        </p:txBody>
      </p:sp>
      <p:sp>
        <p:nvSpPr>
          <p:cNvPr id="3" name="TextBox 2">
            <a:extLst>
              <a:ext uri="{FF2B5EF4-FFF2-40B4-BE49-F238E27FC236}">
                <a16:creationId xmlns:a16="http://schemas.microsoft.com/office/drawing/2014/main" xmlns="" id="{6337C6EF-3008-46DF-9029-78E9049B75EE}"/>
              </a:ext>
            </a:extLst>
          </p:cNvPr>
          <p:cNvSpPr txBox="1"/>
          <p:nvPr/>
        </p:nvSpPr>
        <p:spPr>
          <a:xfrm>
            <a:off x="1075267" y="1566333"/>
            <a:ext cx="9873826"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t>The following ML models are used in predicting total rental bike count :-</a:t>
            </a:r>
            <a:endParaRPr lang="en-IN" sz="2200" dirty="0"/>
          </a:p>
          <a:p>
            <a:r>
              <a:rPr lang="en-US" sz="2200" dirty="0"/>
              <a:t>                                             Linear </a:t>
            </a:r>
            <a:r>
              <a:rPr lang="en-US" sz="2200" dirty="0" smtClean="0"/>
              <a:t>Regression</a:t>
            </a:r>
          </a:p>
          <a:p>
            <a:r>
              <a:rPr lang="en-US" sz="2200" dirty="0" smtClean="0"/>
              <a:t>					    Lasso</a:t>
            </a:r>
            <a:endParaRPr lang="en-US" sz="2200" dirty="0"/>
          </a:p>
          <a:p>
            <a:r>
              <a:rPr lang="en-US" sz="2200" dirty="0"/>
              <a:t>                                             </a:t>
            </a:r>
            <a:r>
              <a:rPr lang="en-US" sz="2200" dirty="0" smtClean="0"/>
              <a:t>Ridge</a:t>
            </a:r>
            <a:endParaRPr lang="en-US" sz="2200" dirty="0"/>
          </a:p>
          <a:p>
            <a:r>
              <a:rPr lang="en-US" sz="2200" dirty="0"/>
              <a:t>                                             </a:t>
            </a:r>
            <a:r>
              <a:rPr lang="en-US" sz="2200" dirty="0" smtClean="0"/>
              <a:t>Decision Tree Regressor</a:t>
            </a:r>
            <a:endParaRPr lang="en-US" sz="2200" dirty="0"/>
          </a:p>
          <a:p>
            <a:r>
              <a:rPr lang="en-US" sz="2200" dirty="0"/>
              <a:t>                                             </a:t>
            </a:r>
            <a:r>
              <a:rPr lang="en-US" sz="2200" dirty="0" smtClean="0"/>
              <a:t>Random Forest Regressor</a:t>
            </a:r>
            <a:r>
              <a:rPr lang="en-US" sz="2200" dirty="0"/>
              <a:t>, </a:t>
            </a:r>
          </a:p>
          <a:p>
            <a:r>
              <a:rPr lang="en-US" sz="2200" dirty="0"/>
              <a:t>                                             </a:t>
            </a:r>
            <a:r>
              <a:rPr lang="en-US" sz="2200" dirty="0" smtClean="0"/>
              <a:t>Gradient Boosting Regressor</a:t>
            </a:r>
            <a:r>
              <a:rPr lang="en-US" sz="2200" dirty="0"/>
              <a:t>,</a:t>
            </a:r>
          </a:p>
          <a:p>
            <a:r>
              <a:rPr lang="en-US" sz="2200" dirty="0"/>
              <a:t>                                             </a:t>
            </a:r>
            <a:r>
              <a:rPr lang="en-US" sz="2200" dirty="0" smtClean="0"/>
              <a:t>Bagging Regressor</a:t>
            </a:r>
            <a:endParaRPr lang="en-US" sz="2200" dirty="0"/>
          </a:p>
          <a:p>
            <a:pPr marL="285750" indent="-285750">
              <a:buFont typeface="Arial" pitchFamily="34" charset="0"/>
              <a:buChar char="•"/>
            </a:pPr>
            <a:r>
              <a:rPr lang="en-US" sz="2200" dirty="0" smtClean="0"/>
              <a:t>With </a:t>
            </a:r>
            <a:r>
              <a:rPr lang="en-US" sz="2200" dirty="0"/>
              <a:t>these models, significant relationships between dependent and independent </a:t>
            </a:r>
            <a:r>
              <a:rPr lang="en-US" sz="2200" dirty="0" smtClean="0"/>
              <a:t>variables are known. They </a:t>
            </a:r>
            <a:r>
              <a:rPr lang="en-US" sz="2200" dirty="0"/>
              <a:t>also indicate the </a:t>
            </a:r>
            <a:r>
              <a:rPr lang="en-US" sz="2200" dirty="0" smtClean="0"/>
              <a:t>intensity </a:t>
            </a:r>
            <a:r>
              <a:rPr lang="en-US" sz="2200" dirty="0"/>
              <a:t>of </a:t>
            </a:r>
            <a:r>
              <a:rPr lang="en-US" sz="2200" dirty="0" smtClean="0"/>
              <a:t>the impact</a:t>
            </a:r>
            <a:r>
              <a:rPr lang="en-US" sz="2200" dirty="0"/>
              <a:t> of multiple independent variables on a dependent variable</a:t>
            </a:r>
            <a:r>
              <a:rPr lang="en-US" sz="2200" dirty="0" smtClean="0"/>
              <a:t>.</a:t>
            </a:r>
          </a:p>
          <a:p>
            <a:pPr marL="285750" indent="-285750">
              <a:buFont typeface="Arial" pitchFamily="34" charset="0"/>
              <a:buChar char="•"/>
            </a:pPr>
            <a:r>
              <a:rPr lang="en-US" sz="2200" dirty="0"/>
              <a:t>Evaluation Metrics:  R Squared, RMSE, MAE</a:t>
            </a:r>
            <a:r>
              <a:rPr lang="en-US" sz="2200" dirty="0" smtClean="0"/>
              <a:t>.</a:t>
            </a:r>
            <a:endParaRPr lang="en-US" sz="2200" dirty="0"/>
          </a:p>
          <a:p>
            <a:pPr marL="285750" indent="-285750">
              <a:buFont typeface="Arial" pitchFamily="34" charset="0"/>
              <a:buChar char="•"/>
            </a:pPr>
            <a:r>
              <a:rPr lang="en-US" sz="2200" dirty="0"/>
              <a:t>Evaluation metrics explain the performance of a model. Based on feedback </a:t>
            </a:r>
            <a:r>
              <a:rPr lang="en-US" sz="2200" dirty="0" smtClean="0"/>
              <a:t>from </a:t>
            </a:r>
            <a:r>
              <a:rPr lang="en-US" sz="2200" dirty="0"/>
              <a:t>metrics, models can be tuned </a:t>
            </a:r>
            <a:r>
              <a:rPr lang="en-US" sz="2200" dirty="0" smtClean="0"/>
              <a:t>and until </a:t>
            </a:r>
            <a:r>
              <a:rPr lang="en-US" sz="2200" dirty="0"/>
              <a:t>a desirable accuracy is achieved.</a:t>
            </a:r>
          </a:p>
        </p:txBody>
      </p:sp>
    </p:spTree>
    <p:extLst>
      <p:ext uri="{BB962C8B-B14F-4D97-AF65-F5344CB8AC3E}">
        <p14:creationId xmlns:p14="http://schemas.microsoft.com/office/powerpoint/2010/main" val="4039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819" y="2550279"/>
            <a:ext cx="9138037" cy="1052223"/>
          </a:xfrm>
        </p:spPr>
        <p:txBody>
          <a:bodyPr>
            <a:normAutofit/>
          </a:bodyPr>
          <a:lstStyle/>
          <a:p>
            <a:pPr algn="ctr"/>
            <a:r>
              <a:rPr lang="en-US" sz="4000" dirty="0"/>
              <a:t>      Linear Regression-Residual and QQ plot</a:t>
            </a:r>
            <a:endParaRPr lang="en-IN" sz="4000" dirty="0"/>
          </a:p>
        </p:txBody>
      </p:sp>
      <p:pic>
        <p:nvPicPr>
          <p:cNvPr id="4" name="Content Placeholder 3"/>
          <p:cNvPicPr>
            <a:picLocks noGrp="1"/>
          </p:cNvPicPr>
          <p:nvPr>
            <p:ph idx="1"/>
          </p:nvPr>
        </p:nvPicPr>
        <p:blipFill>
          <a:blip r:embed="rId2"/>
          <a:stretch>
            <a:fillRect/>
          </a:stretch>
        </p:blipFill>
        <p:spPr>
          <a:xfrm>
            <a:off x="1495457" y="3403601"/>
            <a:ext cx="3051143" cy="2135444"/>
          </a:xfrm>
          <a:prstGeom prst="rect">
            <a:avLst/>
          </a:prstGeom>
        </p:spPr>
      </p:pic>
      <p:pic>
        <p:nvPicPr>
          <p:cNvPr id="5" name="Picture 4"/>
          <p:cNvPicPr/>
          <p:nvPr/>
        </p:nvPicPr>
        <p:blipFill>
          <a:blip r:embed="rId3"/>
          <a:stretch>
            <a:fillRect/>
          </a:stretch>
        </p:blipFill>
        <p:spPr>
          <a:xfrm>
            <a:off x="5447178" y="3302000"/>
            <a:ext cx="4636622" cy="2339826"/>
          </a:xfrm>
          <a:prstGeom prst="rect">
            <a:avLst/>
          </a:prstGeom>
        </p:spPr>
      </p:pic>
      <p:sp>
        <p:nvSpPr>
          <p:cNvPr id="6" name="Rectangle 5"/>
          <p:cNvSpPr/>
          <p:nvPr/>
        </p:nvSpPr>
        <p:spPr>
          <a:xfrm>
            <a:off x="804333" y="5641826"/>
            <a:ext cx="10534839" cy="707886"/>
          </a:xfrm>
          <a:prstGeom prst="rect">
            <a:avLst/>
          </a:prstGeom>
        </p:spPr>
        <p:txBody>
          <a:bodyPr wrap="square">
            <a:spAutoFit/>
          </a:bodyPr>
          <a:lstStyle/>
          <a:p>
            <a:r>
              <a:rPr lang="en-IN" sz="2000" dirty="0"/>
              <a:t>Checking the residual plot and QQ plot, we can </a:t>
            </a:r>
            <a:r>
              <a:rPr lang="en-IN" sz="2000" dirty="0" smtClean="0"/>
              <a:t>observe </a:t>
            </a:r>
            <a:r>
              <a:rPr lang="en-IN" sz="2000" dirty="0"/>
              <a:t>that the residuals are having </a:t>
            </a:r>
            <a:r>
              <a:rPr lang="en-IN" sz="2000" dirty="0" smtClean="0"/>
              <a:t>a pattern and are </a:t>
            </a:r>
            <a:r>
              <a:rPr lang="en-IN" sz="2000" dirty="0"/>
              <a:t>not normally distributed, which means the linear model doesn’t fit the data so well</a:t>
            </a:r>
            <a:r>
              <a:rPr lang="en-IN" sz="2000" dirty="0" smtClean="0"/>
              <a:t>.</a:t>
            </a:r>
            <a:endParaRPr lang="en-IN" sz="2000" dirty="0"/>
          </a:p>
        </p:txBody>
      </p:sp>
      <p:sp>
        <p:nvSpPr>
          <p:cNvPr id="3" name="TextBox 2">
            <a:extLst>
              <a:ext uri="{FF2B5EF4-FFF2-40B4-BE49-F238E27FC236}">
                <a16:creationId xmlns:a16="http://schemas.microsoft.com/office/drawing/2014/main" xmlns="" id="{32E5E070-0BB5-4948-A708-6FCCE5B13B2A}"/>
              </a:ext>
            </a:extLst>
          </p:cNvPr>
          <p:cNvSpPr txBox="1"/>
          <p:nvPr/>
        </p:nvSpPr>
        <p:spPr>
          <a:xfrm>
            <a:off x="804333" y="478302"/>
            <a:ext cx="10625667" cy="3724096"/>
          </a:xfrm>
          <a:prstGeom prst="rect">
            <a:avLst/>
          </a:prstGeom>
          <a:noFill/>
        </p:spPr>
        <p:txBody>
          <a:bodyPr wrap="square" rtlCol="0">
            <a:spAutoFit/>
          </a:bodyPr>
          <a:lstStyle/>
          <a:p>
            <a:pPr algn="ctr"/>
            <a:r>
              <a:rPr lang="en-US" sz="4000" dirty="0">
                <a:solidFill>
                  <a:schemeClr val="accent1"/>
                </a:solidFill>
              </a:rPr>
              <a:t>Linear </a:t>
            </a:r>
            <a:r>
              <a:rPr lang="en-US" sz="4000" dirty="0" smtClean="0">
                <a:solidFill>
                  <a:schemeClr val="accent1"/>
                </a:solidFill>
              </a:rPr>
              <a:t>Regression</a:t>
            </a:r>
            <a:endParaRPr lang="en-US" sz="4000" dirty="0">
              <a:solidFill>
                <a:schemeClr val="accent1"/>
              </a:solidFill>
            </a:endParaRPr>
          </a:p>
          <a:p>
            <a:pPr marL="457200" indent="-457200">
              <a:buFont typeface="Arial" panose="020B0604020202020204" pitchFamily="34" charset="0"/>
              <a:buChar char="•"/>
            </a:pPr>
            <a:r>
              <a:rPr lang="en-US" sz="2000" dirty="0"/>
              <a:t>Using </a:t>
            </a:r>
            <a:r>
              <a:rPr lang="en-US" sz="2000" dirty="0" smtClean="0"/>
              <a:t>step-wise selection, we </a:t>
            </a:r>
            <a:r>
              <a:rPr lang="en-US" sz="2000" dirty="0"/>
              <a:t>got the variables which are </a:t>
            </a:r>
            <a:r>
              <a:rPr lang="en-US" sz="2000" dirty="0" smtClean="0"/>
              <a:t>significant </a:t>
            </a:r>
            <a:r>
              <a:rPr lang="en-US" sz="2000" dirty="0"/>
              <a:t>in determining the bike </a:t>
            </a:r>
            <a:r>
              <a:rPr lang="en-US" sz="2000" dirty="0" smtClean="0"/>
              <a:t>count. They are: humidity, hour, year, season, mean temperature, weekday, weather, holiday </a:t>
            </a:r>
            <a:r>
              <a:rPr lang="en-US" sz="2000" dirty="0"/>
              <a:t>and working </a:t>
            </a:r>
            <a:r>
              <a:rPr lang="en-US" sz="2000" dirty="0" smtClean="0"/>
              <a:t>day.</a:t>
            </a:r>
            <a:endParaRPr lang="en-US" sz="2000" dirty="0"/>
          </a:p>
          <a:p>
            <a:pPr marL="457200" indent="-457200" algn="just">
              <a:buFont typeface="Arial" panose="020B0604020202020204" pitchFamily="34" charset="0"/>
              <a:buChar char="•"/>
            </a:pPr>
            <a:r>
              <a:rPr lang="en-US" sz="2000" dirty="0"/>
              <a:t>Got the </a:t>
            </a:r>
            <a:r>
              <a:rPr lang="en-US" sz="2000" dirty="0" smtClean="0"/>
              <a:t>VIFs of </a:t>
            </a:r>
            <a:r>
              <a:rPr lang="en-US" sz="2000" dirty="0"/>
              <a:t>the independent </a:t>
            </a:r>
            <a:r>
              <a:rPr lang="en-US" sz="2000" dirty="0" smtClean="0"/>
              <a:t>variables to check for the presence of multicollinearity. As per the VIFs, the holiday and working day were removed.</a:t>
            </a:r>
            <a:endParaRPr lang="en-US" sz="2000" dirty="0"/>
          </a:p>
          <a:p>
            <a:r>
              <a:rPr lang="en-US" sz="4000" dirty="0"/>
              <a:t> </a:t>
            </a:r>
          </a:p>
          <a:p>
            <a:endParaRPr lang="en-US" sz="2800" dirty="0"/>
          </a:p>
          <a:p>
            <a:pPr algn="ctr"/>
            <a:endParaRPr lang="en-US" sz="2800" dirty="0"/>
          </a:p>
        </p:txBody>
      </p:sp>
    </p:spTree>
    <p:extLst>
      <p:ext uri="{BB962C8B-B14F-4D97-AF65-F5344CB8AC3E}">
        <p14:creationId xmlns:p14="http://schemas.microsoft.com/office/powerpoint/2010/main" val="58132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5F80C-C40D-4693-826F-BCF58774A402}"/>
              </a:ext>
            </a:extLst>
          </p:cNvPr>
          <p:cNvSpPr>
            <a:spLocks noGrp="1"/>
          </p:cNvSpPr>
          <p:nvPr>
            <p:ph type="title"/>
          </p:nvPr>
        </p:nvSpPr>
        <p:spPr>
          <a:xfrm>
            <a:off x="1129800" y="94176"/>
            <a:ext cx="9875520" cy="1356360"/>
          </a:xfrm>
        </p:spPr>
        <p:txBody>
          <a:bodyPr>
            <a:normAutofit/>
          </a:bodyPr>
          <a:lstStyle/>
          <a:p>
            <a:pPr algn="ctr"/>
            <a:r>
              <a:rPr lang="en-US" sz="4000" dirty="0"/>
              <a:t>Decision Tree</a:t>
            </a:r>
          </a:p>
        </p:txBody>
      </p:sp>
      <p:sp>
        <p:nvSpPr>
          <p:cNvPr id="3" name="Content Placeholder 2">
            <a:extLst>
              <a:ext uri="{FF2B5EF4-FFF2-40B4-BE49-F238E27FC236}">
                <a16:creationId xmlns:a16="http://schemas.microsoft.com/office/drawing/2014/main" xmlns="" id="{2456C7C8-09D3-448A-8DBB-CF32A0411555}"/>
              </a:ext>
            </a:extLst>
          </p:cNvPr>
          <p:cNvSpPr>
            <a:spLocks noGrp="1"/>
          </p:cNvSpPr>
          <p:nvPr>
            <p:ph idx="1"/>
          </p:nvPr>
        </p:nvSpPr>
        <p:spPr>
          <a:xfrm>
            <a:off x="728133" y="1066801"/>
            <a:ext cx="10795000" cy="5452532"/>
          </a:xfrm>
        </p:spPr>
        <p:txBody>
          <a:bodyPr>
            <a:noAutofit/>
          </a:bodyPr>
          <a:lstStyle/>
          <a:p>
            <a:pPr marL="45720" indent="0">
              <a:buNone/>
            </a:pPr>
            <a:r>
              <a:rPr lang="en-US" sz="2000" b="1" dirty="0" smtClean="0"/>
              <a:t>Pros : </a:t>
            </a:r>
            <a:r>
              <a:rPr lang="en-US" sz="2000" b="1" dirty="0"/>
              <a:t> </a:t>
            </a:r>
            <a:r>
              <a:rPr lang="en-US" sz="2000" b="1" dirty="0" smtClean="0"/>
              <a:t> </a:t>
            </a:r>
            <a:r>
              <a:rPr lang="en-US" sz="2000" dirty="0" smtClean="0">
                <a:solidFill>
                  <a:schemeClr val="tx1"/>
                </a:solidFill>
              </a:rPr>
              <a:t>DT </a:t>
            </a:r>
            <a:r>
              <a:rPr lang="en-US" sz="2000" dirty="0">
                <a:solidFill>
                  <a:schemeClr val="tx1"/>
                </a:solidFill>
              </a:rPr>
              <a:t>can handle both numerical and categorical </a:t>
            </a:r>
            <a:r>
              <a:rPr lang="en-US" sz="2000" dirty="0" smtClean="0">
                <a:solidFill>
                  <a:schemeClr val="tx1"/>
                </a:solidFill>
              </a:rPr>
              <a:t>variables.</a:t>
            </a:r>
            <a:endParaRPr lang="en-US" sz="2000" dirty="0">
              <a:solidFill>
                <a:schemeClr val="tx1"/>
              </a:solidFill>
            </a:endParaRPr>
          </a:p>
          <a:p>
            <a:pPr marL="822960" lvl="3" indent="0">
              <a:buNone/>
            </a:pPr>
            <a:r>
              <a:rPr lang="en-US" sz="2000" dirty="0">
                <a:solidFill>
                  <a:schemeClr val="tx1"/>
                </a:solidFill>
              </a:rPr>
              <a:t>Decision trees have no </a:t>
            </a:r>
            <a:r>
              <a:rPr lang="en-US" sz="2000" dirty="0" smtClean="0">
                <a:solidFill>
                  <a:schemeClr val="tx1"/>
                </a:solidFill>
              </a:rPr>
              <a:t>assumptions.</a:t>
            </a:r>
            <a:endParaRPr lang="en-US" sz="2000" dirty="0">
              <a:solidFill>
                <a:schemeClr val="tx1"/>
              </a:solidFill>
            </a:endParaRPr>
          </a:p>
          <a:p>
            <a:pPr marL="822960" lvl="3" indent="0">
              <a:buNone/>
            </a:pPr>
            <a:r>
              <a:rPr lang="en-US" sz="2000" dirty="0">
                <a:solidFill>
                  <a:schemeClr val="tx1"/>
                </a:solidFill>
              </a:rPr>
              <a:t>It is not influenced by outliers and missing values to a fair degree</a:t>
            </a:r>
            <a:r>
              <a:rPr lang="en-US" sz="1400" dirty="0">
                <a:solidFill>
                  <a:schemeClr val="tx1"/>
                </a:solidFill>
              </a:rPr>
              <a:t>.</a:t>
            </a:r>
          </a:p>
          <a:p>
            <a:pPr marL="45720" indent="0">
              <a:buNone/>
            </a:pPr>
            <a:r>
              <a:rPr lang="en-US" sz="2000" b="1" dirty="0" smtClean="0"/>
              <a:t>Cons:   </a:t>
            </a:r>
            <a:r>
              <a:rPr lang="en-US" sz="2000" dirty="0" smtClean="0">
                <a:solidFill>
                  <a:schemeClr val="tx1"/>
                </a:solidFill>
              </a:rPr>
              <a:t>Unstable.</a:t>
            </a:r>
          </a:p>
          <a:p>
            <a:pPr marL="45720" indent="0">
              <a:buNone/>
            </a:pPr>
            <a:r>
              <a:rPr lang="en-US" sz="2000" dirty="0" smtClean="0">
                <a:solidFill>
                  <a:schemeClr val="tx1"/>
                </a:solidFill>
              </a:rPr>
              <a:t>               Over </a:t>
            </a:r>
            <a:r>
              <a:rPr lang="en-US" sz="2000" dirty="0">
                <a:solidFill>
                  <a:schemeClr val="tx1"/>
                </a:solidFill>
              </a:rPr>
              <a:t>fitting is one of the most practical </a:t>
            </a:r>
            <a:r>
              <a:rPr lang="en-US" sz="2000" dirty="0" smtClean="0">
                <a:solidFill>
                  <a:schemeClr val="tx1"/>
                </a:solidFill>
              </a:rPr>
              <a:t>difficulties </a:t>
            </a:r>
            <a:r>
              <a:rPr lang="en-US" sz="2000" dirty="0">
                <a:solidFill>
                  <a:schemeClr val="tx1"/>
                </a:solidFill>
              </a:rPr>
              <a:t>for decision tree </a:t>
            </a:r>
            <a:r>
              <a:rPr lang="en-US" sz="2000" dirty="0" smtClean="0">
                <a:solidFill>
                  <a:schemeClr val="tx1"/>
                </a:solidFill>
              </a:rPr>
              <a:t>model.</a:t>
            </a:r>
            <a:endParaRPr lang="en-US" sz="2000" dirty="0">
              <a:solidFill>
                <a:schemeClr val="tx1"/>
              </a:solidFill>
            </a:endParaRPr>
          </a:p>
          <a:p>
            <a:pPr marL="45720" indent="0" algn="ctr">
              <a:buNone/>
            </a:pPr>
            <a:r>
              <a:rPr lang="en-US" sz="4000" b="1" dirty="0" smtClean="0"/>
              <a:t>Ensemble </a:t>
            </a:r>
            <a:r>
              <a:rPr lang="en-US" sz="4000" b="1" dirty="0"/>
              <a:t>Models</a:t>
            </a:r>
          </a:p>
          <a:p>
            <a:pPr marL="45720" indent="0" algn="ctr">
              <a:buNone/>
            </a:pPr>
            <a:r>
              <a:rPr lang="en-US" sz="3600" dirty="0"/>
              <a:t>Random Forest</a:t>
            </a:r>
          </a:p>
          <a:p>
            <a:pPr marL="45720" indent="0">
              <a:lnSpc>
                <a:spcPct val="100000"/>
              </a:lnSpc>
              <a:buNone/>
            </a:pPr>
            <a:r>
              <a:rPr lang="en-US" sz="2000" b="1" dirty="0" smtClean="0">
                <a:solidFill>
                  <a:srgbClr val="A6B727"/>
                </a:solidFill>
              </a:rPr>
              <a:t>Pros:     </a:t>
            </a:r>
            <a:r>
              <a:rPr lang="en-US" sz="2000" dirty="0" smtClean="0">
                <a:solidFill>
                  <a:schemeClr val="tx1"/>
                </a:solidFill>
              </a:rPr>
              <a:t>Handles </a:t>
            </a:r>
            <a:r>
              <a:rPr lang="en-US" sz="2000" dirty="0">
                <a:solidFill>
                  <a:schemeClr val="tx1"/>
                </a:solidFill>
              </a:rPr>
              <a:t>large data set with higher </a:t>
            </a:r>
            <a:r>
              <a:rPr lang="en-US" sz="2000" dirty="0" smtClean="0">
                <a:solidFill>
                  <a:schemeClr val="tx1"/>
                </a:solidFill>
              </a:rPr>
              <a:t>dimensionality and identifies the </a:t>
            </a:r>
            <a:r>
              <a:rPr lang="en-US" sz="2000" dirty="0">
                <a:solidFill>
                  <a:schemeClr val="tx1"/>
                </a:solidFill>
              </a:rPr>
              <a:t>most significant </a:t>
            </a:r>
            <a:r>
              <a:rPr lang="en-US" sz="2000" dirty="0" smtClean="0">
                <a:solidFill>
                  <a:schemeClr val="tx1"/>
                </a:solidFill>
              </a:rPr>
              <a:t>	variables, and is hence, </a:t>
            </a:r>
            <a:r>
              <a:rPr lang="en-US" sz="2000" dirty="0">
                <a:solidFill>
                  <a:schemeClr val="tx1"/>
                </a:solidFill>
              </a:rPr>
              <a:t>considered as one of the dimensionality </a:t>
            </a:r>
            <a:r>
              <a:rPr lang="en-US" sz="2000" dirty="0" smtClean="0">
                <a:solidFill>
                  <a:schemeClr val="tx1"/>
                </a:solidFill>
              </a:rPr>
              <a:t>reduction methods.</a:t>
            </a:r>
            <a:endParaRPr lang="en-US" sz="2000" dirty="0">
              <a:solidFill>
                <a:schemeClr val="tx1"/>
              </a:solidFill>
            </a:endParaRPr>
          </a:p>
          <a:p>
            <a:pPr marL="822960" lvl="3" indent="0">
              <a:lnSpc>
                <a:spcPct val="100000"/>
              </a:lnSpc>
              <a:buNone/>
            </a:pPr>
            <a:r>
              <a:rPr lang="en-US" sz="2000" dirty="0">
                <a:solidFill>
                  <a:schemeClr val="tx1"/>
                </a:solidFill>
              </a:rPr>
              <a:t>In </a:t>
            </a:r>
            <a:r>
              <a:rPr lang="en-US" sz="2000" dirty="0" smtClean="0">
                <a:solidFill>
                  <a:schemeClr val="tx1"/>
                </a:solidFill>
              </a:rPr>
              <a:t>random forest, </a:t>
            </a:r>
            <a:r>
              <a:rPr lang="en-US" sz="2000" dirty="0">
                <a:solidFill>
                  <a:schemeClr val="tx1"/>
                </a:solidFill>
              </a:rPr>
              <a:t>each tree is </a:t>
            </a:r>
            <a:r>
              <a:rPr lang="en-US" sz="2000" dirty="0" smtClean="0">
                <a:solidFill>
                  <a:schemeClr val="tx1"/>
                </a:solidFill>
              </a:rPr>
              <a:t>built </a:t>
            </a:r>
            <a:r>
              <a:rPr lang="en-US" sz="2000" dirty="0">
                <a:solidFill>
                  <a:schemeClr val="tx1"/>
                </a:solidFill>
              </a:rPr>
              <a:t>independently, using a random sample of the data. This </a:t>
            </a:r>
            <a:r>
              <a:rPr lang="en-US" sz="2000" dirty="0" smtClean="0">
                <a:solidFill>
                  <a:schemeClr val="tx1"/>
                </a:solidFill>
              </a:rPr>
              <a:t>helps make </a:t>
            </a:r>
            <a:r>
              <a:rPr lang="en-US" sz="2000" dirty="0">
                <a:solidFill>
                  <a:schemeClr val="tx1"/>
                </a:solidFill>
              </a:rPr>
              <a:t>the model more robust than a single decision tree, and less likely to overfit on the training </a:t>
            </a:r>
            <a:r>
              <a:rPr lang="en-US" sz="2000" dirty="0" smtClean="0">
                <a:solidFill>
                  <a:schemeClr val="tx1"/>
                </a:solidFill>
              </a:rPr>
              <a:t>data.</a:t>
            </a:r>
            <a:endParaRPr lang="en-US" sz="2000" dirty="0"/>
          </a:p>
          <a:p>
            <a:pPr marL="45720" indent="0">
              <a:buNone/>
            </a:pPr>
            <a:endParaRPr lang="en-US" sz="2000" dirty="0"/>
          </a:p>
        </p:txBody>
      </p:sp>
    </p:spTree>
    <p:extLst>
      <p:ext uri="{BB962C8B-B14F-4D97-AF65-F5344CB8AC3E}">
        <p14:creationId xmlns:p14="http://schemas.microsoft.com/office/powerpoint/2010/main" val="2410650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5679F34-205C-4370-83B8-85F967F10A5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64658" y="625475"/>
            <a:ext cx="4313946" cy="3404090"/>
          </a:xfrm>
        </p:spPr>
      </p:pic>
      <p:sp>
        <p:nvSpPr>
          <p:cNvPr id="6" name="TextBox 5">
            <a:extLst>
              <a:ext uri="{FF2B5EF4-FFF2-40B4-BE49-F238E27FC236}">
                <a16:creationId xmlns:a16="http://schemas.microsoft.com/office/drawing/2014/main" xmlns="" id="{C5D3C648-11B3-40D8-9744-B87A77A1309D}"/>
              </a:ext>
            </a:extLst>
          </p:cNvPr>
          <p:cNvSpPr txBox="1"/>
          <p:nvPr/>
        </p:nvSpPr>
        <p:spPr>
          <a:xfrm>
            <a:off x="436392" y="4019701"/>
            <a:ext cx="11340742" cy="3046988"/>
          </a:xfrm>
          <a:prstGeom prst="rect">
            <a:avLst/>
          </a:prstGeom>
          <a:noFill/>
        </p:spPr>
        <p:txBody>
          <a:bodyPr wrap="square" rtlCol="0">
            <a:spAutoFit/>
          </a:bodyPr>
          <a:lstStyle/>
          <a:p>
            <a:pPr algn="ctr"/>
            <a:r>
              <a:rPr lang="en-US" sz="4000" dirty="0" smtClean="0">
                <a:solidFill>
                  <a:schemeClr val="accent1"/>
                </a:solidFill>
              </a:rPr>
              <a:t>Bagging</a:t>
            </a:r>
            <a:endParaRPr lang="en-US" sz="4000" dirty="0">
              <a:solidFill>
                <a:schemeClr val="accent1"/>
              </a:solidFill>
            </a:endParaRPr>
          </a:p>
          <a:p>
            <a:endParaRPr lang="en-US" sz="2000" dirty="0">
              <a:solidFill>
                <a:schemeClr val="accent1"/>
              </a:solidFill>
            </a:endParaRPr>
          </a:p>
          <a:p>
            <a:r>
              <a:rPr lang="en-US" sz="2000" b="1" dirty="0" smtClean="0">
                <a:solidFill>
                  <a:schemeClr val="accent1"/>
                </a:solidFill>
              </a:rPr>
              <a:t>Pro:	</a:t>
            </a:r>
            <a:r>
              <a:rPr lang="en-US" sz="2000" dirty="0" smtClean="0"/>
              <a:t>Bagging </a:t>
            </a:r>
            <a:r>
              <a:rPr lang="en-US" sz="2000" dirty="0"/>
              <a:t>takes the advantage of ensemble learning wherein multiple weak </a:t>
            </a:r>
            <a:r>
              <a:rPr lang="en-US" sz="2000" dirty="0" smtClean="0"/>
              <a:t>learners </a:t>
            </a:r>
            <a:r>
              <a:rPr lang="en-US" sz="2000" dirty="0"/>
              <a:t>outperform a </a:t>
            </a:r>
            <a:r>
              <a:rPr lang="en-US" sz="2000" dirty="0" smtClean="0"/>
              <a:t>		single </a:t>
            </a:r>
            <a:r>
              <a:rPr lang="en-US" sz="2000" dirty="0"/>
              <a:t>strong learner. It helps reduce variance and </a:t>
            </a:r>
            <a:r>
              <a:rPr lang="en-US" sz="2000" dirty="0" smtClean="0"/>
              <a:t>thus, </a:t>
            </a:r>
            <a:r>
              <a:rPr lang="en-US" sz="2000" dirty="0"/>
              <a:t>helps </a:t>
            </a:r>
            <a:r>
              <a:rPr lang="en-US" sz="2000" dirty="0" smtClean="0"/>
              <a:t>avoid </a:t>
            </a:r>
            <a:r>
              <a:rPr lang="en-US" sz="2000" dirty="0" err="1"/>
              <a:t>overfitting</a:t>
            </a:r>
            <a:r>
              <a:rPr lang="en-US" dirty="0" smtClean="0"/>
              <a:t>.</a:t>
            </a:r>
          </a:p>
          <a:p>
            <a:endParaRPr lang="en-US" dirty="0" smtClean="0"/>
          </a:p>
          <a:p>
            <a:r>
              <a:rPr lang="en-US" sz="2000" b="1" dirty="0" smtClean="0">
                <a:solidFill>
                  <a:schemeClr val="accent1"/>
                </a:solidFill>
              </a:rPr>
              <a:t>Con:	</a:t>
            </a:r>
            <a:r>
              <a:rPr lang="en-US" sz="2000" dirty="0" smtClean="0"/>
              <a:t>There </a:t>
            </a:r>
            <a:r>
              <a:rPr lang="en-US" sz="2000" dirty="0"/>
              <a:t>is loss of interpretability of the </a:t>
            </a:r>
            <a:r>
              <a:rPr lang="en-US" sz="2000" dirty="0" smtClean="0"/>
              <a:t>model.</a:t>
            </a:r>
            <a:endParaRPr lang="en-US" sz="2000" dirty="0"/>
          </a:p>
          <a:p>
            <a:endParaRPr lang="en-US" dirty="0">
              <a:solidFill>
                <a:schemeClr val="accent1"/>
              </a:solidFill>
            </a:endParaRPr>
          </a:p>
          <a:p>
            <a:endParaRPr lang="en-US" dirty="0"/>
          </a:p>
          <a:p>
            <a:endParaRPr lang="en-US" dirty="0">
              <a:solidFill>
                <a:schemeClr val="accent1"/>
              </a:solidFill>
            </a:endParaRPr>
          </a:p>
        </p:txBody>
      </p:sp>
      <p:sp>
        <p:nvSpPr>
          <p:cNvPr id="2" name="TextBox 1"/>
          <p:cNvSpPr txBox="1"/>
          <p:nvPr/>
        </p:nvSpPr>
        <p:spPr>
          <a:xfrm>
            <a:off x="5731933" y="711201"/>
            <a:ext cx="5833534" cy="2462213"/>
          </a:xfrm>
          <a:prstGeom prst="rect">
            <a:avLst/>
          </a:prstGeom>
          <a:noFill/>
        </p:spPr>
        <p:txBody>
          <a:bodyPr wrap="square" rtlCol="0">
            <a:spAutoFit/>
          </a:bodyPr>
          <a:lstStyle/>
          <a:p>
            <a:r>
              <a:rPr lang="en-US" sz="2200" b="1" dirty="0" smtClean="0">
                <a:solidFill>
                  <a:schemeClr val="accent1"/>
                </a:solidFill>
              </a:rPr>
              <a:t>Cons: </a:t>
            </a:r>
            <a:r>
              <a:rPr lang="en-US" sz="2200" dirty="0" smtClean="0">
                <a:solidFill>
                  <a:schemeClr val="accent1"/>
                </a:solidFill>
              </a:rPr>
              <a:t>	</a:t>
            </a:r>
            <a:r>
              <a:rPr lang="en-US" sz="2200" dirty="0" smtClean="0"/>
              <a:t>Random </a:t>
            </a:r>
            <a:r>
              <a:rPr lang="en-US" sz="2200" dirty="0"/>
              <a:t>Forest is a black box </a:t>
            </a:r>
            <a:r>
              <a:rPr lang="en-US" sz="2200" dirty="0" smtClean="0"/>
              <a:t>model, i.e. 		we have </a:t>
            </a:r>
            <a:r>
              <a:rPr lang="en-US" sz="2200" dirty="0"/>
              <a:t>very little control on what the </a:t>
            </a:r>
            <a:r>
              <a:rPr lang="en-US" sz="2200" dirty="0" smtClean="0"/>
              <a:t>			model </a:t>
            </a:r>
            <a:r>
              <a:rPr lang="en-US" sz="2200" dirty="0"/>
              <a:t>does since it’s a non parametric </a:t>
            </a:r>
            <a:r>
              <a:rPr lang="en-US" sz="2200" dirty="0" smtClean="0"/>
              <a:t>			model.</a:t>
            </a:r>
            <a:endParaRPr lang="en-US" sz="2200" dirty="0"/>
          </a:p>
          <a:p>
            <a:pPr lvl="2"/>
            <a:r>
              <a:rPr lang="en-US" sz="2200" dirty="0"/>
              <a:t>Large number of trees may make the algorithm slow for real-time </a:t>
            </a:r>
            <a:r>
              <a:rPr lang="en-US" sz="2200" dirty="0" smtClean="0"/>
              <a:t>prediction.</a:t>
            </a:r>
            <a:endParaRPr lang="en-US" sz="2200" dirty="0"/>
          </a:p>
          <a:p>
            <a:endParaRPr lang="en-IN" sz="2200" dirty="0"/>
          </a:p>
        </p:txBody>
      </p:sp>
    </p:spTree>
    <p:extLst>
      <p:ext uri="{BB962C8B-B14F-4D97-AF65-F5344CB8AC3E}">
        <p14:creationId xmlns:p14="http://schemas.microsoft.com/office/powerpoint/2010/main" val="182329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558" y="394915"/>
            <a:ext cx="9875520" cy="980661"/>
          </a:xfrm>
        </p:spPr>
        <p:txBody>
          <a:bodyPr/>
          <a:lstStyle/>
          <a:p>
            <a:pPr algn="ctr"/>
            <a:r>
              <a:rPr lang="en-IN" dirty="0"/>
              <a:t>Introduction</a:t>
            </a:r>
          </a:p>
        </p:txBody>
      </p:sp>
      <p:sp>
        <p:nvSpPr>
          <p:cNvPr id="3" name="Content Placeholder 2"/>
          <p:cNvSpPr>
            <a:spLocks noGrp="1"/>
          </p:cNvSpPr>
          <p:nvPr>
            <p:ph idx="1"/>
          </p:nvPr>
        </p:nvSpPr>
        <p:spPr>
          <a:xfrm>
            <a:off x="689777" y="1325880"/>
            <a:ext cx="10689423" cy="5151120"/>
          </a:xfrm>
        </p:spPr>
        <p:txBody>
          <a:bodyPr>
            <a:normAutofit/>
          </a:bodyPr>
          <a:lstStyle/>
          <a:p>
            <a:pPr>
              <a:buFont typeface="Arial" pitchFamily="34" charset="0"/>
              <a:buChar char="•"/>
            </a:pPr>
            <a:endParaRPr lang="en-US" dirty="0" smtClean="0">
              <a:solidFill>
                <a:schemeClr val="tx1"/>
              </a:solidFill>
            </a:endParaRPr>
          </a:p>
          <a:p>
            <a:pPr>
              <a:buFont typeface="Arial" pitchFamily="34" charset="0"/>
              <a:buChar char="•"/>
            </a:pPr>
            <a:r>
              <a:rPr lang="en-US" dirty="0" smtClean="0">
                <a:solidFill>
                  <a:schemeClr val="tx1"/>
                </a:solidFill>
              </a:rPr>
              <a:t>Bike </a:t>
            </a:r>
            <a:r>
              <a:rPr lang="en-US" dirty="0">
                <a:solidFill>
                  <a:schemeClr val="tx1"/>
                </a:solidFill>
              </a:rPr>
              <a:t>sharing systems are new generation of traditional bike </a:t>
            </a:r>
            <a:r>
              <a:rPr lang="en-US" dirty="0" smtClean="0">
                <a:solidFill>
                  <a:schemeClr val="tx1"/>
                </a:solidFill>
              </a:rPr>
              <a:t>rentals, wherein the entire </a:t>
            </a:r>
            <a:r>
              <a:rPr lang="en-US" dirty="0">
                <a:solidFill>
                  <a:schemeClr val="tx1"/>
                </a:solidFill>
              </a:rPr>
              <a:t>process from membership, rental and return has become automatic. </a:t>
            </a:r>
          </a:p>
          <a:p>
            <a:pPr>
              <a:buFont typeface="Arial" pitchFamily="34" charset="0"/>
              <a:buChar char="•"/>
            </a:pPr>
            <a:r>
              <a:rPr lang="en-US" dirty="0">
                <a:solidFill>
                  <a:schemeClr val="tx1"/>
                </a:solidFill>
              </a:rPr>
              <a:t>Through these systems, users can easily rent a bike from one location and </a:t>
            </a:r>
            <a:r>
              <a:rPr lang="en-US" dirty="0" smtClean="0">
                <a:solidFill>
                  <a:schemeClr val="tx1"/>
                </a:solidFill>
              </a:rPr>
              <a:t>return it </a:t>
            </a:r>
            <a:r>
              <a:rPr lang="en-US" dirty="0">
                <a:solidFill>
                  <a:schemeClr val="tx1"/>
                </a:solidFill>
              </a:rPr>
              <a:t>at another location. </a:t>
            </a:r>
          </a:p>
          <a:p>
            <a:pPr>
              <a:buFont typeface="Arial" pitchFamily="34" charset="0"/>
              <a:buChar char="•"/>
            </a:pPr>
            <a:r>
              <a:rPr lang="en-US" dirty="0">
                <a:solidFill>
                  <a:schemeClr val="tx1"/>
                </a:solidFill>
              </a:rPr>
              <a:t>Today, there exists great interest in these systems due to their important role in traffic, environment and health issues. These could be detected via monitoring bike sharing systems.</a:t>
            </a:r>
          </a:p>
          <a:p>
            <a:pPr>
              <a:buFont typeface="Arial" pitchFamily="34" charset="0"/>
              <a:buChar char="•"/>
            </a:pPr>
            <a:r>
              <a:rPr lang="en-US" dirty="0">
                <a:solidFill>
                  <a:schemeClr val="tx1"/>
                </a:solidFill>
              </a:rPr>
              <a:t> Hence, analyzing and building </a:t>
            </a:r>
            <a:r>
              <a:rPr lang="en-US" dirty="0" smtClean="0">
                <a:solidFill>
                  <a:schemeClr val="tx1"/>
                </a:solidFill>
              </a:rPr>
              <a:t>machine </a:t>
            </a:r>
            <a:r>
              <a:rPr lang="en-US" dirty="0">
                <a:solidFill>
                  <a:schemeClr val="tx1"/>
                </a:solidFill>
              </a:rPr>
              <a:t>learning algorithms can benefit the bike rental companies in improving their business by allowing them to keep track of demand for the number of bikes which can be rented based on the </a:t>
            </a:r>
            <a:r>
              <a:rPr lang="en-US" dirty="0" smtClean="0">
                <a:solidFill>
                  <a:schemeClr val="tx1"/>
                </a:solidFill>
              </a:rPr>
              <a:t>environmental conditions, </a:t>
            </a:r>
            <a:r>
              <a:rPr lang="en-US" dirty="0">
                <a:solidFill>
                  <a:schemeClr val="tx1"/>
                </a:solidFill>
              </a:rPr>
              <a:t>seasonal settings and </a:t>
            </a:r>
            <a:r>
              <a:rPr lang="en-US" dirty="0" smtClean="0">
                <a:solidFill>
                  <a:schemeClr val="tx1"/>
                </a:solidFill>
              </a:rPr>
              <a:t>during </a:t>
            </a:r>
            <a:r>
              <a:rPr lang="en-US" dirty="0">
                <a:solidFill>
                  <a:schemeClr val="tx1"/>
                </a:solidFill>
              </a:rPr>
              <a:t>specific hours of the day</a:t>
            </a:r>
            <a:r>
              <a:rPr lang="en-US"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530215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D6641E9-9C93-4D9C-9D25-95D5E21E8449}"/>
              </a:ext>
            </a:extLst>
          </p:cNvPr>
          <p:cNvSpPr txBox="1"/>
          <p:nvPr/>
        </p:nvSpPr>
        <p:spPr>
          <a:xfrm>
            <a:off x="1350498" y="1105747"/>
            <a:ext cx="9952502" cy="3939540"/>
          </a:xfrm>
          <a:prstGeom prst="rect">
            <a:avLst/>
          </a:prstGeom>
          <a:noFill/>
        </p:spPr>
        <p:txBody>
          <a:bodyPr wrap="square" rtlCol="0">
            <a:spAutoFit/>
          </a:bodyPr>
          <a:lstStyle/>
          <a:p>
            <a:pPr algn="ctr"/>
            <a:r>
              <a:rPr lang="en-US" sz="4000" dirty="0" smtClean="0">
                <a:solidFill>
                  <a:schemeClr val="accent1"/>
                </a:solidFill>
              </a:rPr>
              <a:t>Boosting</a:t>
            </a:r>
            <a:endParaRPr lang="en-US" sz="4000" dirty="0">
              <a:solidFill>
                <a:schemeClr val="accent1"/>
              </a:solidFill>
            </a:endParaRPr>
          </a:p>
          <a:p>
            <a:r>
              <a:rPr lang="en-US" sz="2000" b="1" dirty="0" smtClean="0">
                <a:solidFill>
                  <a:schemeClr val="accent1"/>
                </a:solidFill>
              </a:rPr>
              <a:t>Pros:	</a:t>
            </a:r>
            <a:r>
              <a:rPr lang="en-US" sz="2000" dirty="0" smtClean="0"/>
              <a:t>Boosting builds one tree at </a:t>
            </a:r>
            <a:r>
              <a:rPr lang="en-US" sz="2000" dirty="0"/>
              <a:t>a time, where each new tree helps </a:t>
            </a:r>
            <a:r>
              <a:rPr lang="en-US" sz="2000" dirty="0" smtClean="0"/>
              <a:t>in correcting and 			minimizing </a:t>
            </a:r>
            <a:r>
              <a:rPr lang="en-US" sz="2000" dirty="0"/>
              <a:t>errors </a:t>
            </a:r>
            <a:r>
              <a:rPr lang="en-US" sz="2000" dirty="0" smtClean="0"/>
              <a:t>made by the previously </a:t>
            </a:r>
            <a:r>
              <a:rPr lang="en-US" sz="2000" dirty="0"/>
              <a:t>trained </a:t>
            </a:r>
            <a:r>
              <a:rPr lang="en-US" sz="2000" dirty="0" smtClean="0"/>
              <a:t>tree.</a:t>
            </a:r>
          </a:p>
          <a:p>
            <a:endParaRPr lang="en-US" sz="2400" dirty="0">
              <a:solidFill>
                <a:schemeClr val="accent1"/>
              </a:solidFill>
            </a:endParaRPr>
          </a:p>
          <a:p>
            <a:r>
              <a:rPr lang="en-US" sz="2000" b="1" dirty="0" smtClean="0">
                <a:solidFill>
                  <a:schemeClr val="accent1"/>
                </a:solidFill>
              </a:rPr>
              <a:t>Cons:</a:t>
            </a:r>
            <a:r>
              <a:rPr lang="en-US" sz="2400" b="1" dirty="0" smtClean="0">
                <a:solidFill>
                  <a:schemeClr val="accent1"/>
                </a:solidFill>
              </a:rPr>
              <a:t>	</a:t>
            </a:r>
            <a:r>
              <a:rPr lang="en-US" sz="2000" dirty="0" smtClean="0"/>
              <a:t>Difficult  </a:t>
            </a:r>
            <a:r>
              <a:rPr lang="en-US" sz="2000" dirty="0"/>
              <a:t>to </a:t>
            </a:r>
            <a:r>
              <a:rPr lang="en-US" sz="2000" dirty="0" smtClean="0"/>
              <a:t>interpret.</a:t>
            </a:r>
            <a:endParaRPr lang="en-US" sz="2000" dirty="0"/>
          </a:p>
          <a:p>
            <a:r>
              <a:rPr lang="en-US" sz="2000" dirty="0" smtClean="0"/>
              <a:t>		Boosting </a:t>
            </a:r>
            <a:r>
              <a:rPr lang="en-US" sz="2000" dirty="0"/>
              <a:t>requires careful tuning of the learning rate and other parameters like </a:t>
            </a:r>
            <a:r>
              <a:rPr lang="en-US" sz="2000" dirty="0" smtClean="0"/>
              <a:t>				number </a:t>
            </a:r>
            <a:r>
              <a:rPr lang="en-US" sz="2000" dirty="0"/>
              <a:t>of </a:t>
            </a:r>
            <a:r>
              <a:rPr lang="en-US" sz="2000" dirty="0" smtClean="0"/>
              <a:t>trees</a:t>
            </a:r>
            <a:r>
              <a:rPr lang="en-US" sz="2000" dirty="0"/>
              <a:t>, depth </a:t>
            </a:r>
            <a:r>
              <a:rPr lang="en-US" sz="2000" dirty="0" smtClean="0"/>
              <a:t>of the trees, etc. </a:t>
            </a:r>
            <a:r>
              <a:rPr lang="en-US" sz="2000" dirty="0"/>
              <a:t>and the training process can require a lot of </a:t>
            </a:r>
            <a:r>
              <a:rPr lang="en-US" sz="2000" dirty="0" smtClean="0"/>
              <a:t>		computation.</a:t>
            </a:r>
            <a:endParaRPr lang="en-US" sz="2000" dirty="0"/>
          </a:p>
          <a:p>
            <a:r>
              <a:rPr lang="en-US" sz="2000" dirty="0" smtClean="0"/>
              <a:t>		Training </a:t>
            </a:r>
            <a:r>
              <a:rPr lang="en-US" sz="2000" dirty="0"/>
              <a:t>generally takes longer because  trees are built </a:t>
            </a:r>
            <a:r>
              <a:rPr lang="en-US" sz="2000" dirty="0" smtClean="0"/>
              <a:t>sequentially.</a:t>
            </a:r>
            <a:endParaRPr lang="en-US" sz="2000" dirty="0"/>
          </a:p>
          <a:p>
            <a:r>
              <a:rPr lang="en-US" sz="2000" dirty="0" smtClean="0"/>
              <a:t>		More </a:t>
            </a:r>
            <a:r>
              <a:rPr lang="en-US" sz="2000" dirty="0"/>
              <a:t>sensitive to overfitting if the data is </a:t>
            </a:r>
            <a:r>
              <a:rPr lang="en-US" sz="2000" dirty="0" smtClean="0"/>
              <a:t>noisy.</a:t>
            </a:r>
            <a:endParaRPr lang="en-US" sz="2400"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146232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DFA19F-5346-4057-B82E-C8B10B050F8C}"/>
              </a:ext>
            </a:extLst>
          </p:cNvPr>
          <p:cNvSpPr txBox="1"/>
          <p:nvPr/>
        </p:nvSpPr>
        <p:spPr>
          <a:xfrm>
            <a:off x="969498" y="479866"/>
            <a:ext cx="9875520" cy="769441"/>
          </a:xfrm>
          <a:prstGeom prst="rect">
            <a:avLst/>
          </a:prstGeom>
          <a:noFill/>
        </p:spPr>
        <p:txBody>
          <a:bodyPr wrap="square" rtlCol="0">
            <a:spAutoFit/>
          </a:bodyPr>
          <a:lstStyle/>
          <a:p>
            <a:pPr algn="ctr"/>
            <a:r>
              <a:rPr lang="en-US" sz="4400" b="1" dirty="0">
                <a:solidFill>
                  <a:schemeClr val="accent1"/>
                </a:solidFill>
              </a:rPr>
              <a:t>Model Comparison</a:t>
            </a:r>
          </a:p>
        </p:txBody>
      </p:sp>
      <p:sp>
        <p:nvSpPr>
          <p:cNvPr id="6" name="TextBox 5">
            <a:extLst>
              <a:ext uri="{FF2B5EF4-FFF2-40B4-BE49-F238E27FC236}">
                <a16:creationId xmlns:a16="http://schemas.microsoft.com/office/drawing/2014/main" xmlns="" id="{DB89190A-4146-410C-A40D-46868C7CF07E}"/>
              </a:ext>
            </a:extLst>
          </p:cNvPr>
          <p:cNvSpPr txBox="1"/>
          <p:nvPr/>
        </p:nvSpPr>
        <p:spPr>
          <a:xfrm>
            <a:off x="635000" y="5086443"/>
            <a:ext cx="10604695" cy="1107996"/>
          </a:xfrm>
          <a:prstGeom prst="rect">
            <a:avLst/>
          </a:prstGeom>
          <a:noFill/>
        </p:spPr>
        <p:txBody>
          <a:bodyPr wrap="square" rtlCol="0">
            <a:spAutoFit/>
          </a:bodyPr>
          <a:lstStyle/>
          <a:p>
            <a:r>
              <a:rPr lang="en-US" sz="2200" dirty="0"/>
              <a:t>Comparing various </a:t>
            </a:r>
            <a:r>
              <a:rPr lang="en-US" sz="2200" dirty="0" smtClean="0"/>
              <a:t>regression </a:t>
            </a:r>
            <a:r>
              <a:rPr lang="en-US" sz="2200" dirty="0"/>
              <a:t>models, </a:t>
            </a:r>
            <a:r>
              <a:rPr lang="en-US" sz="2200" dirty="0" smtClean="0"/>
              <a:t>bagging and random forest have almost the same results but bagging, being more stable and faster than random forest, has been selected as our fina</a:t>
            </a:r>
            <a:r>
              <a:rPr lang="en-US" sz="2200" dirty="0"/>
              <a:t>l</a:t>
            </a:r>
            <a:r>
              <a:rPr lang="en-US" sz="2200" dirty="0" smtClean="0"/>
              <a:t> model. Hence </a:t>
            </a:r>
            <a:r>
              <a:rPr lang="en-US" sz="2200" dirty="0"/>
              <a:t>this model can be used in </a:t>
            </a:r>
            <a:r>
              <a:rPr lang="en-US" sz="2200" dirty="0" smtClean="0"/>
              <a:t>production.</a:t>
            </a:r>
            <a:endParaRPr lang="en-US" sz="2200" dirty="0"/>
          </a:p>
        </p:txBody>
      </p:sp>
      <p:graphicFrame>
        <p:nvGraphicFramePr>
          <p:cNvPr id="7" name="Table 6"/>
          <p:cNvGraphicFramePr>
            <a:graphicFrameLocks noGrp="1"/>
          </p:cNvGraphicFramePr>
          <p:nvPr>
            <p:extLst>
              <p:ext uri="{D42A27DB-BD31-4B8C-83A1-F6EECF244321}">
                <p14:modId xmlns:p14="http://schemas.microsoft.com/office/powerpoint/2010/main" val="2375652078"/>
              </p:ext>
            </p:extLst>
          </p:nvPr>
        </p:nvGraphicFramePr>
        <p:xfrm>
          <a:off x="969499" y="1337731"/>
          <a:ext cx="10270196" cy="3424769"/>
        </p:xfrm>
        <a:graphic>
          <a:graphicData uri="http://schemas.openxmlformats.org/drawingml/2006/table">
            <a:tbl>
              <a:tblPr firstRow="1" firstCol="1" bandRow="1">
                <a:tableStyleId>{5C22544A-7EE6-4342-B048-85BDC9FD1C3A}</a:tableStyleId>
              </a:tblPr>
              <a:tblGrid>
                <a:gridCol w="3156348"/>
                <a:gridCol w="2432415"/>
                <a:gridCol w="2281193"/>
                <a:gridCol w="2400240"/>
              </a:tblGrid>
              <a:tr h="761059">
                <a:tc>
                  <a:txBody>
                    <a:bodyPr/>
                    <a:lstStyle/>
                    <a:p>
                      <a:pPr algn="ctr">
                        <a:spcAft>
                          <a:spcPts val="0"/>
                        </a:spcAft>
                      </a:pPr>
                      <a:r>
                        <a:rPr lang="en-US" sz="1800" dirty="0">
                          <a:effectLst/>
                        </a:rPr>
                        <a:t>MODELS</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Mean Absolute Error (MAE)</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a:effectLst/>
                        </a:rPr>
                        <a:t>R - Squared</a:t>
                      </a:r>
                      <a:endParaRPr lang="en-IN" sz="1800">
                        <a:effectLst/>
                        <a:latin typeface="Calibri"/>
                        <a:ea typeface="Times New Roman"/>
                        <a:cs typeface="Times New Roman"/>
                      </a:endParaRPr>
                    </a:p>
                  </a:txBody>
                  <a:tcPr marL="68580" marR="68580" marT="0" marB="0" anchor="ctr"/>
                </a:tc>
                <a:tc>
                  <a:txBody>
                    <a:bodyPr/>
                    <a:lstStyle/>
                    <a:p>
                      <a:pPr algn="ctr">
                        <a:spcAft>
                          <a:spcPts val="0"/>
                        </a:spcAft>
                      </a:pPr>
                      <a:r>
                        <a:rPr lang="en-US" sz="1800">
                          <a:effectLst/>
                        </a:rPr>
                        <a:t>Root Mean Squared Error (RMSE)</a:t>
                      </a:r>
                      <a:endParaRPr lang="en-IN" sz="1800">
                        <a:effectLst/>
                        <a:latin typeface="Calibri"/>
                        <a:ea typeface="Times New Roman"/>
                        <a:cs typeface="Times New Roman"/>
                      </a:endParaRPr>
                    </a:p>
                  </a:txBody>
                  <a:tcPr marL="68580" marR="68580" marT="0" marB="0" anchor="ctr"/>
                </a:tc>
              </a:tr>
              <a:tr h="380530">
                <a:tc>
                  <a:txBody>
                    <a:bodyPr/>
                    <a:lstStyle/>
                    <a:p>
                      <a:pPr algn="ctr">
                        <a:spcAft>
                          <a:spcPts val="0"/>
                        </a:spcAft>
                      </a:pPr>
                      <a:r>
                        <a:rPr lang="en-US" sz="1800" dirty="0">
                          <a:effectLst/>
                        </a:rPr>
                        <a:t>Linear Regression</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315</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82.3</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.424</a:t>
                      </a:r>
                      <a:endParaRPr lang="en-IN" sz="1800" dirty="0">
                        <a:effectLst/>
                        <a:latin typeface="Calibri"/>
                        <a:ea typeface="Times New Roman"/>
                        <a:cs typeface="Times New Roman"/>
                      </a:endParaRPr>
                    </a:p>
                  </a:txBody>
                  <a:tcPr marL="68580" marR="68580" marT="0" marB="0" anchor="ctr"/>
                </a:tc>
              </a:tr>
              <a:tr h="380530">
                <a:tc>
                  <a:txBody>
                    <a:bodyPr/>
                    <a:lstStyle/>
                    <a:p>
                      <a:pPr algn="ctr">
                        <a:spcAft>
                          <a:spcPts val="0"/>
                        </a:spcAft>
                      </a:pPr>
                      <a:r>
                        <a:rPr lang="en-US" sz="1800" dirty="0">
                          <a:effectLst/>
                        </a:rPr>
                        <a:t>Lasso</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559</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48.2</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719</a:t>
                      </a:r>
                      <a:endParaRPr lang="en-IN" sz="1800" dirty="0">
                        <a:effectLst/>
                        <a:latin typeface="Calibri"/>
                        <a:ea typeface="Times New Roman"/>
                        <a:cs typeface="Times New Roman"/>
                      </a:endParaRPr>
                    </a:p>
                  </a:txBody>
                  <a:tcPr marL="68580" marR="68580" marT="0" marB="0" anchor="ctr"/>
                </a:tc>
              </a:tr>
              <a:tr h="380530">
                <a:tc>
                  <a:txBody>
                    <a:bodyPr/>
                    <a:lstStyle/>
                    <a:p>
                      <a:pPr algn="ctr">
                        <a:spcAft>
                          <a:spcPts val="0"/>
                        </a:spcAft>
                      </a:pPr>
                      <a:r>
                        <a:rPr lang="en-US" sz="1800" dirty="0">
                          <a:effectLst/>
                        </a:rPr>
                        <a:t>Ridge</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54</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49.3</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712</a:t>
                      </a:r>
                      <a:endParaRPr lang="en-IN" sz="1800" dirty="0">
                        <a:effectLst/>
                        <a:latin typeface="Calibri"/>
                        <a:ea typeface="Times New Roman"/>
                        <a:cs typeface="Times New Roman"/>
                      </a:endParaRPr>
                    </a:p>
                  </a:txBody>
                  <a:tcPr marL="68580" marR="68580" marT="0" marB="0" anchor="ctr"/>
                </a:tc>
              </a:tr>
              <a:tr h="380530">
                <a:tc>
                  <a:txBody>
                    <a:bodyPr/>
                    <a:lstStyle/>
                    <a:p>
                      <a:pPr algn="ctr">
                        <a:spcAft>
                          <a:spcPts val="0"/>
                        </a:spcAft>
                      </a:pPr>
                      <a:r>
                        <a:rPr lang="en-US" sz="1800" dirty="0">
                          <a:effectLst/>
                        </a:rPr>
                        <a:t>Decision Tree Regressor</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19</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91.3</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293</a:t>
                      </a:r>
                      <a:endParaRPr lang="en-IN" sz="1800" dirty="0">
                        <a:effectLst/>
                        <a:latin typeface="Calibri"/>
                        <a:ea typeface="Times New Roman"/>
                        <a:cs typeface="Times New Roman"/>
                      </a:endParaRPr>
                    </a:p>
                  </a:txBody>
                  <a:tcPr marL="68580" marR="68580" marT="0" marB="0" anchor="ctr"/>
                </a:tc>
              </a:tr>
              <a:tr h="380530">
                <a:tc>
                  <a:txBody>
                    <a:bodyPr/>
                    <a:lstStyle/>
                    <a:p>
                      <a:pPr algn="ctr">
                        <a:spcAft>
                          <a:spcPts val="0"/>
                        </a:spcAft>
                      </a:pPr>
                      <a:r>
                        <a:rPr lang="en-US" sz="1800" dirty="0">
                          <a:effectLst/>
                        </a:rPr>
                        <a:t>Random Forest Regressor</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.159</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93.9</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a:effectLst/>
                        </a:rPr>
                        <a:t>.</a:t>
                      </a:r>
                      <a:r>
                        <a:rPr lang="en-US" sz="1800" dirty="0" smtClean="0">
                          <a:effectLst/>
                        </a:rPr>
                        <a:t>245</a:t>
                      </a:r>
                      <a:endParaRPr lang="en-IN" sz="1800" dirty="0">
                        <a:effectLst/>
                        <a:latin typeface="Calibri"/>
                        <a:ea typeface="Times New Roman"/>
                        <a:cs typeface="Times New Roman"/>
                      </a:endParaRPr>
                    </a:p>
                  </a:txBody>
                  <a:tcPr marL="68580" marR="68580" marT="0" marB="0" anchor="ctr"/>
                </a:tc>
              </a:tr>
              <a:tr h="380530">
                <a:tc>
                  <a:txBody>
                    <a:bodyPr/>
                    <a:lstStyle/>
                    <a:p>
                      <a:pPr algn="ctr">
                        <a:spcAft>
                          <a:spcPts val="0"/>
                        </a:spcAft>
                      </a:pPr>
                      <a:r>
                        <a:rPr lang="en-US" sz="1800" dirty="0">
                          <a:effectLst/>
                        </a:rPr>
                        <a:t>Gradient Boosting Regressor</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.19</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92.3</a:t>
                      </a:r>
                      <a:endParaRPr lang="en-IN" sz="1800" dirty="0">
                        <a:effectLst/>
                        <a:latin typeface="Calibri"/>
                        <a:ea typeface="Times New Roman"/>
                        <a:cs typeface="Times New Roman"/>
                      </a:endParaRPr>
                    </a:p>
                  </a:txBody>
                  <a:tcPr marL="68580" marR="68580" marT="0" marB="0" anchor="ctr"/>
                </a:tc>
                <a:tc>
                  <a:txBody>
                    <a:bodyPr/>
                    <a:lstStyle/>
                    <a:p>
                      <a:pPr algn="ctr">
                        <a:spcAft>
                          <a:spcPts val="0"/>
                        </a:spcAft>
                      </a:pPr>
                      <a:r>
                        <a:rPr lang="en-US" sz="1800" dirty="0" smtClean="0">
                          <a:effectLst/>
                        </a:rPr>
                        <a:t>.277</a:t>
                      </a:r>
                      <a:endParaRPr lang="en-IN" sz="1800" dirty="0">
                        <a:effectLst/>
                        <a:latin typeface="Calibri"/>
                        <a:ea typeface="Times New Roman"/>
                        <a:cs typeface="Times New Roman"/>
                      </a:endParaRPr>
                    </a:p>
                  </a:txBody>
                  <a:tcPr marL="68580" marR="68580" marT="0" marB="0" anchor="ctr"/>
                </a:tc>
              </a:tr>
              <a:tr h="380530">
                <a:tc>
                  <a:txBody>
                    <a:bodyPr/>
                    <a:lstStyle/>
                    <a:p>
                      <a:pPr algn="ctr">
                        <a:spcAft>
                          <a:spcPts val="0"/>
                        </a:spcAft>
                      </a:pPr>
                      <a:r>
                        <a:rPr lang="en-US" sz="1800" dirty="0">
                          <a:effectLst/>
                        </a:rPr>
                        <a:t>Bagging Regressor</a:t>
                      </a:r>
                      <a:endParaRPr lang="en-IN" sz="1800" dirty="0">
                        <a:effectLst/>
                        <a:latin typeface="Calibri"/>
                        <a:ea typeface="Times New Roman"/>
                        <a:cs typeface="Times New Roman"/>
                      </a:endParaRPr>
                    </a:p>
                  </a:txBody>
                  <a:tcPr marL="68580" marR="68580" marT="0" marB="0" anchor="ctr">
                    <a:solidFill>
                      <a:schemeClr val="accent1">
                        <a:lumMod val="75000"/>
                      </a:schemeClr>
                    </a:solidFill>
                  </a:tcPr>
                </a:tc>
                <a:tc>
                  <a:txBody>
                    <a:bodyPr/>
                    <a:lstStyle/>
                    <a:p>
                      <a:pPr algn="ctr">
                        <a:spcAft>
                          <a:spcPts val="0"/>
                        </a:spcAft>
                      </a:pPr>
                      <a:r>
                        <a:rPr lang="en-US" sz="1800" dirty="0">
                          <a:effectLst/>
                        </a:rPr>
                        <a:t>.</a:t>
                      </a:r>
                      <a:r>
                        <a:rPr lang="en-US" sz="1800" dirty="0" smtClean="0">
                          <a:effectLst/>
                        </a:rPr>
                        <a:t>160</a:t>
                      </a:r>
                      <a:endParaRPr lang="en-IN" sz="1800" dirty="0">
                        <a:effectLst/>
                        <a:latin typeface="Calibri"/>
                        <a:ea typeface="Times New Roman"/>
                        <a:cs typeface="Times New Roman"/>
                      </a:endParaRPr>
                    </a:p>
                  </a:txBody>
                  <a:tcPr marL="68580" marR="68580" marT="0" marB="0" anchor="ctr">
                    <a:solidFill>
                      <a:schemeClr val="accent1">
                        <a:lumMod val="75000"/>
                      </a:schemeClr>
                    </a:solidFill>
                  </a:tcPr>
                </a:tc>
                <a:tc>
                  <a:txBody>
                    <a:bodyPr/>
                    <a:lstStyle/>
                    <a:p>
                      <a:pPr algn="ctr">
                        <a:spcAft>
                          <a:spcPts val="0"/>
                        </a:spcAft>
                      </a:pPr>
                      <a:r>
                        <a:rPr lang="en-US" sz="1800" dirty="0" smtClean="0">
                          <a:effectLst/>
                        </a:rPr>
                        <a:t>93.9</a:t>
                      </a:r>
                      <a:endParaRPr lang="en-IN" sz="1800" dirty="0">
                        <a:effectLst/>
                        <a:latin typeface="Calibri"/>
                        <a:ea typeface="Times New Roman"/>
                        <a:cs typeface="Times New Roman"/>
                      </a:endParaRPr>
                    </a:p>
                  </a:txBody>
                  <a:tcPr marL="68580" marR="68580" marT="0" marB="0" anchor="ctr">
                    <a:solidFill>
                      <a:schemeClr val="accent1">
                        <a:lumMod val="75000"/>
                      </a:schemeClr>
                    </a:solidFill>
                  </a:tcPr>
                </a:tc>
                <a:tc>
                  <a:txBody>
                    <a:bodyPr/>
                    <a:lstStyle/>
                    <a:p>
                      <a:pPr algn="ctr">
                        <a:spcAft>
                          <a:spcPts val="0"/>
                        </a:spcAft>
                      </a:pPr>
                      <a:r>
                        <a:rPr lang="en-US" sz="1800" dirty="0">
                          <a:effectLst/>
                        </a:rPr>
                        <a:t>.</a:t>
                      </a:r>
                      <a:r>
                        <a:rPr lang="en-US" sz="1800" dirty="0" smtClean="0">
                          <a:effectLst/>
                        </a:rPr>
                        <a:t>246</a:t>
                      </a:r>
                      <a:endParaRPr lang="en-IN" sz="1800" dirty="0">
                        <a:effectLst/>
                        <a:latin typeface="Calibri"/>
                        <a:ea typeface="Times New Roman"/>
                        <a:cs typeface="Times New Roman"/>
                      </a:endParaRPr>
                    </a:p>
                  </a:txBody>
                  <a:tcPr marL="68580" marR="68580" marT="0" marB="0" anchor="ctr">
                    <a:solidFill>
                      <a:schemeClr val="accent1">
                        <a:lumMod val="75000"/>
                      </a:schemeClr>
                    </a:solidFill>
                  </a:tcPr>
                </a:tc>
              </a:tr>
            </a:tbl>
          </a:graphicData>
        </a:graphic>
      </p:graphicFrame>
    </p:spTree>
    <p:extLst>
      <p:ext uri="{BB962C8B-B14F-4D97-AF65-F5344CB8AC3E}">
        <p14:creationId xmlns:p14="http://schemas.microsoft.com/office/powerpoint/2010/main" val="250167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3A5DF-6EF5-45CB-8872-139E8E316C17}"/>
              </a:ext>
            </a:extLst>
          </p:cNvPr>
          <p:cNvSpPr>
            <a:spLocks noGrp="1"/>
          </p:cNvSpPr>
          <p:nvPr>
            <p:ph type="title"/>
          </p:nvPr>
        </p:nvSpPr>
        <p:spPr/>
        <p:txBody>
          <a:bodyPr>
            <a:normAutofit/>
          </a:bodyPr>
          <a:lstStyle/>
          <a:p>
            <a:pPr algn="ctr"/>
            <a:r>
              <a:rPr lang="en-US" dirty="0" smtClean="0"/>
              <a:t>Conclusion</a:t>
            </a:r>
            <a:endParaRPr lang="en-US" dirty="0"/>
          </a:p>
        </p:txBody>
      </p:sp>
      <p:sp>
        <p:nvSpPr>
          <p:cNvPr id="4" name="TextBox 3">
            <a:extLst>
              <a:ext uri="{FF2B5EF4-FFF2-40B4-BE49-F238E27FC236}">
                <a16:creationId xmlns:a16="http://schemas.microsoft.com/office/drawing/2014/main" xmlns="" id="{FDC597C5-3BD5-4460-A6D5-FFED9A8DA5F2}"/>
              </a:ext>
            </a:extLst>
          </p:cNvPr>
          <p:cNvSpPr txBox="1"/>
          <p:nvPr/>
        </p:nvSpPr>
        <p:spPr>
          <a:xfrm>
            <a:off x="914400" y="1613452"/>
            <a:ext cx="10495427" cy="3816429"/>
          </a:xfrm>
          <a:prstGeom prst="rect">
            <a:avLst/>
          </a:prstGeom>
          <a:noFill/>
        </p:spPr>
        <p:txBody>
          <a:bodyPr wrap="square" rtlCol="0">
            <a:spAutoFit/>
          </a:bodyPr>
          <a:lstStyle/>
          <a:p>
            <a:pPr marL="342900" indent="-342900">
              <a:buFont typeface="Arial" pitchFamily="34" charset="0"/>
              <a:buChar char="•"/>
            </a:pPr>
            <a:r>
              <a:rPr lang="en-US" sz="2200" dirty="0" smtClean="0"/>
              <a:t>Bike </a:t>
            </a:r>
            <a:r>
              <a:rPr lang="en-US" sz="2200" dirty="0"/>
              <a:t>rentals are independent of the </a:t>
            </a:r>
            <a:r>
              <a:rPr lang="en-US" sz="2200" dirty="0" smtClean="0"/>
              <a:t>wind speed, </a:t>
            </a:r>
            <a:r>
              <a:rPr lang="en-US" sz="2200" dirty="0"/>
              <a:t>because </a:t>
            </a:r>
            <a:r>
              <a:rPr lang="en-US" sz="2200" dirty="0" smtClean="0"/>
              <a:t>there is very little correlation between the two(0.093).</a:t>
            </a:r>
            <a:endParaRPr lang="en-US" sz="2200" dirty="0"/>
          </a:p>
          <a:p>
            <a:pPr marL="285750" indent="-285750">
              <a:buFont typeface="Arial" panose="020B0604020202020204" pitchFamily="34" charset="0"/>
              <a:buChar char="•"/>
            </a:pPr>
            <a:r>
              <a:rPr lang="en-US" sz="2200" dirty="0"/>
              <a:t>As a conclusion we can say, that the amount of bike rentals depends mainly on the </a:t>
            </a:r>
            <a:r>
              <a:rPr lang="en-US" sz="2200" dirty="0" smtClean="0"/>
              <a:t>weather, mean temperature</a:t>
            </a:r>
            <a:r>
              <a:rPr lang="en-US" sz="2200" dirty="0"/>
              <a:t>, season </a:t>
            </a:r>
            <a:r>
              <a:rPr lang="en-US" sz="2200" dirty="0" smtClean="0"/>
              <a:t>and working day.</a:t>
            </a:r>
            <a:endParaRPr lang="en-US" sz="2200" dirty="0"/>
          </a:p>
          <a:p>
            <a:pPr marL="285750" indent="-285750">
              <a:buFont typeface="Arial" panose="020B0604020202020204" pitchFamily="34" charset="0"/>
              <a:buChar char="•"/>
            </a:pPr>
            <a:r>
              <a:rPr lang="en-US" sz="2200" dirty="0"/>
              <a:t> The analysis shows that there is a positive relationship between the amount of bike rentals and temperature. </a:t>
            </a:r>
            <a:r>
              <a:rPr lang="en-US" sz="2200" dirty="0" smtClean="0"/>
              <a:t>The </a:t>
            </a:r>
            <a:r>
              <a:rPr lang="en-US" sz="2200" dirty="0"/>
              <a:t>mean amount of bike rentals increases an decreases with the temperature. So people mainly rent bikes on  days when weather is clear and </a:t>
            </a:r>
            <a:r>
              <a:rPr lang="en-US" sz="2200" dirty="0" smtClean="0"/>
              <a:t>the temperature is moderate. </a:t>
            </a:r>
            <a:r>
              <a:rPr lang="en-US" sz="2200" dirty="0"/>
              <a:t/>
            </a:r>
            <a:br>
              <a:rPr lang="en-US" sz="2200" dirty="0"/>
            </a:b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168521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26219"/>
          </a:xfrm>
        </p:spPr>
        <p:txBody>
          <a:bodyPr>
            <a:noAutofit/>
          </a:bodyPr>
          <a:lstStyle/>
          <a:p>
            <a:pPr algn="ctr"/>
            <a:r>
              <a:rPr lang="en-IN" dirty="0" smtClean="0"/>
              <a:t>Recommendations</a:t>
            </a:r>
            <a:endParaRPr lang="en-IN" dirty="0"/>
          </a:p>
        </p:txBody>
      </p:sp>
      <p:sp>
        <p:nvSpPr>
          <p:cNvPr id="3" name="Content Placeholder 2"/>
          <p:cNvSpPr>
            <a:spLocks noGrp="1"/>
          </p:cNvSpPr>
          <p:nvPr>
            <p:ph idx="1"/>
          </p:nvPr>
        </p:nvSpPr>
        <p:spPr>
          <a:xfrm>
            <a:off x="1093456" y="1383526"/>
            <a:ext cx="9872871" cy="5051141"/>
          </a:xfrm>
          <a:solidFill>
            <a:schemeClr val="bg1"/>
          </a:solidFill>
        </p:spPr>
        <p:txBody>
          <a:bodyPr>
            <a:normAutofit lnSpcReduction="10000"/>
          </a:bodyPr>
          <a:lstStyle/>
          <a:p>
            <a:r>
              <a:rPr lang="en-US" dirty="0" smtClean="0">
                <a:solidFill>
                  <a:schemeClr val="tx1"/>
                </a:solidFill>
              </a:rPr>
              <a:t>The </a:t>
            </a:r>
            <a:r>
              <a:rPr lang="en-US" dirty="0">
                <a:solidFill>
                  <a:schemeClr val="tx1"/>
                </a:solidFill>
              </a:rPr>
              <a:t>EDA analysis shows that there is a positive relationship between the amount of bike rentals and temperature. So, people mainly rent bikes when  weather is clear especially during f</a:t>
            </a:r>
            <a:r>
              <a:rPr lang="en-US" dirty="0" smtClean="0">
                <a:solidFill>
                  <a:schemeClr val="tx1"/>
                </a:solidFill>
              </a:rPr>
              <a:t>all</a:t>
            </a:r>
            <a:r>
              <a:rPr lang="en-US" dirty="0">
                <a:solidFill>
                  <a:schemeClr val="tx1"/>
                </a:solidFill>
              </a:rPr>
              <a:t>. This could be important for Bike sharing on planning new bike rental stations.</a:t>
            </a:r>
          </a:p>
          <a:p>
            <a:pPr>
              <a:buFont typeface="Arial" pitchFamily="34" charset="0"/>
              <a:buChar char="•"/>
            </a:pPr>
            <a:r>
              <a:rPr lang="en-US" dirty="0">
                <a:solidFill>
                  <a:schemeClr val="tx1"/>
                </a:solidFill>
              </a:rPr>
              <a:t>Bike rental count is very high during the hour bucket [7,8,9,16,17,18,19,20</a:t>
            </a:r>
            <a:r>
              <a:rPr lang="en-US" dirty="0" smtClean="0">
                <a:solidFill>
                  <a:schemeClr val="tx1"/>
                </a:solidFill>
              </a:rPr>
              <a:t>], i.e. during the hours people commute to and from office. Hence, new </a:t>
            </a:r>
            <a:r>
              <a:rPr lang="en-US" dirty="0">
                <a:solidFill>
                  <a:schemeClr val="tx1"/>
                </a:solidFill>
              </a:rPr>
              <a:t>bike </a:t>
            </a:r>
            <a:r>
              <a:rPr lang="en-US" dirty="0" smtClean="0">
                <a:solidFill>
                  <a:schemeClr val="tx1"/>
                </a:solidFill>
              </a:rPr>
              <a:t>rental stations closer to office complexes can be opened up. This would attract more customers.</a:t>
            </a:r>
          </a:p>
          <a:p>
            <a:pPr>
              <a:buFont typeface="Arial" pitchFamily="34" charset="0"/>
              <a:buChar char="•"/>
            </a:pPr>
            <a:r>
              <a:rPr lang="en-US" dirty="0" smtClean="0">
                <a:solidFill>
                  <a:schemeClr val="tx1"/>
                </a:solidFill>
              </a:rPr>
              <a:t>More </a:t>
            </a:r>
            <a:r>
              <a:rPr lang="en-US" dirty="0">
                <a:solidFill>
                  <a:schemeClr val="tx1"/>
                </a:solidFill>
              </a:rPr>
              <a:t>bike rental stations can be planned close to downtown area of the city and tourist locations as well</a:t>
            </a:r>
            <a:r>
              <a:rPr lang="en-US" dirty="0" smtClean="0">
                <a:solidFill>
                  <a:schemeClr val="tx1"/>
                </a:solidFill>
              </a:rPr>
              <a:t>.</a:t>
            </a:r>
          </a:p>
          <a:p>
            <a:pPr>
              <a:buFont typeface="Arial" pitchFamily="34" charset="0"/>
              <a:buChar char="•"/>
            </a:pPr>
            <a:r>
              <a:rPr lang="en-US" dirty="0" smtClean="0">
                <a:solidFill>
                  <a:schemeClr val="tx1"/>
                </a:solidFill>
              </a:rPr>
              <a:t>There can be different prices (surge) at the weekends as against the weekdays since the demand is lesser on weekends and only the people who have the necessity rent the bikes.</a:t>
            </a:r>
          </a:p>
          <a:p>
            <a:pPr>
              <a:buFont typeface="Arial" pitchFamily="34" charset="0"/>
              <a:buChar char="•"/>
            </a:pPr>
            <a:r>
              <a:rPr lang="en-US" dirty="0" smtClean="0">
                <a:solidFill>
                  <a:schemeClr val="tx1"/>
                </a:solidFill>
              </a:rPr>
              <a:t>Also, based on the renting history of the customers, discounts can be offered to the customers in terms of rent charged or the hours rented.</a:t>
            </a:r>
          </a:p>
          <a:p>
            <a:endParaRPr lang="en-US" dirty="0">
              <a:solidFill>
                <a:schemeClr val="tx1"/>
              </a:solidFill>
            </a:endParaRPr>
          </a:p>
          <a:p>
            <a:pPr marL="45720" indent="0">
              <a:buNone/>
            </a:pPr>
            <a:endParaRPr lang="en-US" dirty="0">
              <a:solidFill>
                <a:schemeClr val="tx1"/>
              </a:solidFill>
            </a:endParaRPr>
          </a:p>
          <a:p>
            <a:pPr>
              <a:buFont typeface="Arial"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endParaRPr lang="en-IN" dirty="0"/>
          </a:p>
        </p:txBody>
      </p:sp>
      <p:sp>
        <p:nvSpPr>
          <p:cNvPr id="4" name="Rectangle 3"/>
          <p:cNvSpPr/>
          <p:nvPr/>
        </p:nvSpPr>
        <p:spPr>
          <a:xfrm>
            <a:off x="1093456" y="3991757"/>
            <a:ext cx="7390586" cy="769441"/>
          </a:xfrm>
          <a:prstGeom prst="rect">
            <a:avLst/>
          </a:prstGeom>
        </p:spPr>
        <p:txBody>
          <a:bodyPr wrap="square">
            <a:spAutoFit/>
          </a:bodyPr>
          <a:lstStyle/>
          <a:p>
            <a:endParaRPr lang="en-IN" sz="4400" b="1" dirty="0"/>
          </a:p>
        </p:txBody>
      </p:sp>
    </p:spTree>
    <p:extLst>
      <p:ext uri="{BB962C8B-B14F-4D97-AF65-F5344CB8AC3E}">
        <p14:creationId xmlns:p14="http://schemas.microsoft.com/office/powerpoint/2010/main" val="165316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68292F6-C128-41C3-8869-4BA2DAD96086}"/>
              </a:ext>
            </a:extLst>
          </p:cNvPr>
          <p:cNvSpPr/>
          <p:nvPr/>
        </p:nvSpPr>
        <p:spPr>
          <a:xfrm>
            <a:off x="3823582" y="2523460"/>
            <a:ext cx="4544835" cy="1446550"/>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THANKS</a:t>
            </a:r>
          </a:p>
        </p:txBody>
      </p:sp>
    </p:spTree>
    <p:extLst>
      <p:ext uri="{BB962C8B-B14F-4D97-AF65-F5344CB8AC3E}">
        <p14:creationId xmlns:p14="http://schemas.microsoft.com/office/powerpoint/2010/main" val="78075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61391"/>
          </a:xfrm>
        </p:spPr>
        <p:txBody>
          <a:bodyPr/>
          <a:lstStyle/>
          <a:p>
            <a:pPr algn="ctr"/>
            <a:r>
              <a:rPr lang="en-IN" dirty="0"/>
              <a:t>Business Problem</a:t>
            </a:r>
          </a:p>
        </p:txBody>
      </p:sp>
      <p:sp>
        <p:nvSpPr>
          <p:cNvPr id="3" name="Content Placeholder 2"/>
          <p:cNvSpPr>
            <a:spLocks noGrp="1"/>
          </p:cNvSpPr>
          <p:nvPr>
            <p:ph idx="1"/>
          </p:nvPr>
        </p:nvSpPr>
        <p:spPr>
          <a:xfrm>
            <a:off x="1023730" y="1526650"/>
            <a:ext cx="9872871" cy="4984218"/>
          </a:xfrm>
        </p:spPr>
        <p:txBody>
          <a:bodyPr>
            <a:normAutofit/>
          </a:bodyPr>
          <a:lstStyle/>
          <a:p>
            <a:r>
              <a:rPr lang="en-US" dirty="0" smtClean="0">
                <a:solidFill>
                  <a:schemeClr val="tx1"/>
                </a:solidFill>
              </a:rPr>
              <a:t>The </a:t>
            </a:r>
            <a:r>
              <a:rPr lang="en-US" dirty="0">
                <a:solidFill>
                  <a:schemeClr val="tx1"/>
                </a:solidFill>
              </a:rPr>
              <a:t>objective of this project is to predict </a:t>
            </a:r>
            <a:r>
              <a:rPr lang="en-US" dirty="0" smtClean="0">
                <a:solidFill>
                  <a:schemeClr val="tx1"/>
                </a:solidFill>
              </a:rPr>
              <a:t>the total </a:t>
            </a:r>
            <a:r>
              <a:rPr lang="en-US" dirty="0">
                <a:solidFill>
                  <a:schemeClr val="tx1"/>
                </a:solidFill>
              </a:rPr>
              <a:t>hourly bike rental count in a bike sharing system based on the environmental and seasonal settings.</a:t>
            </a:r>
          </a:p>
          <a:p>
            <a:pPr marL="45720" indent="0">
              <a:buNone/>
            </a:pPr>
            <a:endParaRPr lang="en-US" dirty="0">
              <a:solidFill>
                <a:schemeClr val="tx1"/>
              </a:solidFill>
            </a:endParaRPr>
          </a:p>
          <a:p>
            <a:pPr marL="45720" indent="0" algn="ctr">
              <a:buNone/>
            </a:pPr>
            <a:r>
              <a:rPr lang="en-US" sz="4400" dirty="0"/>
              <a:t>Data Description</a:t>
            </a:r>
            <a:r>
              <a:rPr lang="en-US" b="1" dirty="0"/>
              <a:t> </a:t>
            </a:r>
            <a:endParaRPr lang="en-US" dirty="0" smtClean="0">
              <a:solidFill>
                <a:schemeClr val="tx1"/>
              </a:solidFill>
            </a:endParaRPr>
          </a:p>
          <a:p>
            <a:r>
              <a:rPr lang="en-US" dirty="0" smtClean="0">
                <a:solidFill>
                  <a:schemeClr val="tx1"/>
                </a:solidFill>
              </a:rPr>
              <a:t>Bike </a:t>
            </a:r>
            <a:r>
              <a:rPr lang="en-US" dirty="0">
                <a:solidFill>
                  <a:schemeClr val="tx1"/>
                </a:solidFill>
              </a:rPr>
              <a:t>sharing dataset contains the hourly count of rental bikes between years 2011 and </a:t>
            </a:r>
            <a:r>
              <a:rPr lang="en-US" dirty="0" smtClean="0">
                <a:solidFill>
                  <a:schemeClr val="tx1"/>
                </a:solidFill>
              </a:rPr>
              <a:t>2012, and </a:t>
            </a:r>
            <a:r>
              <a:rPr lang="en-US" dirty="0">
                <a:solidFill>
                  <a:schemeClr val="tx1"/>
                </a:solidFill>
              </a:rPr>
              <a:t>the corresponding weather and seasonal information.</a:t>
            </a:r>
            <a:endParaRPr lang="en-IN" dirty="0">
              <a:solidFill>
                <a:schemeClr val="tx1"/>
              </a:solidFill>
            </a:endParaRPr>
          </a:p>
          <a:p>
            <a:r>
              <a:rPr lang="en-US" dirty="0">
                <a:solidFill>
                  <a:schemeClr val="tx1"/>
                </a:solidFill>
              </a:rPr>
              <a:t>This data set consists of 17379 rows and 17 </a:t>
            </a:r>
            <a:r>
              <a:rPr lang="en-US" dirty="0" smtClean="0">
                <a:solidFill>
                  <a:schemeClr val="tx1"/>
                </a:solidFill>
              </a:rPr>
              <a:t>attributes</a:t>
            </a:r>
            <a:r>
              <a:rPr lang="en-US" dirty="0">
                <a:solidFill>
                  <a:schemeClr val="tx1"/>
                </a:solidFill>
              </a:rPr>
              <a:t>. Each row gives information about the number of bikes rented </a:t>
            </a:r>
            <a:r>
              <a:rPr lang="en-US" dirty="0" smtClean="0">
                <a:solidFill>
                  <a:schemeClr val="tx1"/>
                </a:solidFill>
              </a:rPr>
              <a:t>each hour </a:t>
            </a:r>
            <a:r>
              <a:rPr lang="en-US" dirty="0">
                <a:solidFill>
                  <a:schemeClr val="tx1"/>
                </a:solidFill>
              </a:rPr>
              <a:t>with the corresponding weather and seasonal information during that hour. </a:t>
            </a:r>
            <a:endParaRPr lang="en-IN" dirty="0">
              <a:solidFill>
                <a:schemeClr val="tx1"/>
              </a:solidFill>
            </a:endParaRPr>
          </a:p>
        </p:txBody>
      </p:sp>
    </p:spTree>
    <p:extLst>
      <p:ext uri="{BB962C8B-B14F-4D97-AF65-F5344CB8AC3E}">
        <p14:creationId xmlns:p14="http://schemas.microsoft.com/office/powerpoint/2010/main" val="4073143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379012"/>
            <a:ext cx="9875520" cy="893197"/>
          </a:xfrm>
        </p:spPr>
        <p:txBody>
          <a:bodyPr/>
          <a:lstStyle/>
          <a:p>
            <a:r>
              <a:rPr lang="en-IN" dirty="0"/>
              <a:t> Project Flow</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05309" y="296333"/>
            <a:ext cx="5023823" cy="6327103"/>
          </a:xfrm>
          <a:prstGeom prst="rect">
            <a:avLst/>
          </a:prstGeom>
        </p:spPr>
      </p:pic>
    </p:spTree>
    <p:extLst>
      <p:ext uri="{BB962C8B-B14F-4D97-AF65-F5344CB8AC3E}">
        <p14:creationId xmlns:p14="http://schemas.microsoft.com/office/powerpoint/2010/main" val="1127318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E0BD1-11A1-46CF-AF3D-6D90447EDEC8}"/>
              </a:ext>
            </a:extLst>
          </p:cNvPr>
          <p:cNvSpPr>
            <a:spLocks noGrp="1"/>
          </p:cNvSpPr>
          <p:nvPr>
            <p:ph type="title"/>
          </p:nvPr>
        </p:nvSpPr>
        <p:spPr/>
        <p:txBody>
          <a:bodyPr>
            <a:normAutofit/>
          </a:bodyPr>
          <a:lstStyle/>
          <a:p>
            <a:pPr algn="ctr"/>
            <a:r>
              <a:rPr lang="en-US" dirty="0"/>
              <a:t>Exploratory Data Analysis</a:t>
            </a:r>
          </a:p>
        </p:txBody>
      </p:sp>
      <p:sp>
        <p:nvSpPr>
          <p:cNvPr id="3" name="Content Placeholder 2">
            <a:extLst>
              <a:ext uri="{FF2B5EF4-FFF2-40B4-BE49-F238E27FC236}">
                <a16:creationId xmlns:a16="http://schemas.microsoft.com/office/drawing/2014/main" xmlns="" id="{B49A8782-D459-4219-9753-237DFA1AB240}"/>
              </a:ext>
            </a:extLst>
          </p:cNvPr>
          <p:cNvSpPr>
            <a:spLocks noGrp="1"/>
          </p:cNvSpPr>
          <p:nvPr>
            <p:ph idx="1"/>
          </p:nvPr>
        </p:nvSpPr>
        <p:spPr/>
        <p:txBody>
          <a:bodyPr/>
          <a:lstStyle/>
          <a:p>
            <a:pPr marL="45720" indent="0">
              <a:buNone/>
            </a:pPr>
            <a:r>
              <a:rPr lang="en-US" dirty="0">
                <a:solidFill>
                  <a:schemeClr val="tx1"/>
                </a:solidFill>
              </a:rPr>
              <a:t>Target </a:t>
            </a:r>
            <a:r>
              <a:rPr lang="en-US" dirty="0" smtClean="0">
                <a:solidFill>
                  <a:schemeClr val="tx1"/>
                </a:solidFill>
              </a:rPr>
              <a:t>Variable (</a:t>
            </a:r>
            <a:r>
              <a:rPr lang="en-US" dirty="0">
                <a:solidFill>
                  <a:schemeClr val="tx1"/>
                </a:solidFill>
              </a:rPr>
              <a:t>Total count) Distribution</a:t>
            </a:r>
          </a:p>
          <a:p>
            <a:pPr marL="45720" indent="0">
              <a:buNone/>
            </a:pPr>
            <a:endParaRPr lang="en-US" dirty="0">
              <a:solidFill>
                <a:schemeClr val="tx1"/>
              </a:solidFill>
            </a:endParaRPr>
          </a:p>
        </p:txBody>
      </p:sp>
      <p:pic>
        <p:nvPicPr>
          <p:cNvPr id="5" name="Picture 4">
            <a:extLst>
              <a:ext uri="{FF2B5EF4-FFF2-40B4-BE49-F238E27FC236}">
                <a16:creationId xmlns:a16="http://schemas.microsoft.com/office/drawing/2014/main" xmlns="" id="{30B5A5F9-8329-41C0-98B3-B85A347BD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38" y="2704327"/>
            <a:ext cx="4928723" cy="3391673"/>
          </a:xfrm>
          <a:prstGeom prst="rect">
            <a:avLst/>
          </a:prstGeom>
        </p:spPr>
      </p:pic>
      <p:sp>
        <p:nvSpPr>
          <p:cNvPr id="6" name="TextBox 5">
            <a:extLst>
              <a:ext uri="{FF2B5EF4-FFF2-40B4-BE49-F238E27FC236}">
                <a16:creationId xmlns:a16="http://schemas.microsoft.com/office/drawing/2014/main" xmlns="" id="{35213839-ABCF-4805-A040-C3F785E2D561}"/>
              </a:ext>
            </a:extLst>
          </p:cNvPr>
          <p:cNvSpPr txBox="1"/>
          <p:nvPr/>
        </p:nvSpPr>
        <p:spPr>
          <a:xfrm>
            <a:off x="6266238" y="2294466"/>
            <a:ext cx="4918229" cy="3477875"/>
          </a:xfrm>
          <a:prstGeom prst="rect">
            <a:avLst/>
          </a:prstGeom>
          <a:noFill/>
        </p:spPr>
        <p:txBody>
          <a:bodyPr wrap="square" rtlCol="0">
            <a:spAutoFit/>
          </a:bodyPr>
          <a:lstStyle/>
          <a:p>
            <a:r>
              <a:rPr lang="en-US" sz="2200" dirty="0"/>
              <a:t>Total count is </a:t>
            </a:r>
            <a:r>
              <a:rPr lang="en-US" sz="2200" dirty="0" smtClean="0"/>
              <a:t>right skewed, which </a:t>
            </a:r>
            <a:r>
              <a:rPr lang="en-US" sz="2200" dirty="0"/>
              <a:t>indicates </a:t>
            </a:r>
            <a:r>
              <a:rPr lang="en-US" sz="2200" dirty="0" smtClean="0"/>
              <a:t>the presence of outliers. Applying a suitable </a:t>
            </a:r>
            <a:r>
              <a:rPr lang="en-US" sz="2200" dirty="0"/>
              <a:t>transformation technique </a:t>
            </a:r>
            <a:r>
              <a:rPr lang="en-US" sz="2200" dirty="0" smtClean="0"/>
              <a:t>can </a:t>
            </a:r>
            <a:r>
              <a:rPr lang="en-US" sz="2200" dirty="0"/>
              <a:t>make it </a:t>
            </a:r>
            <a:r>
              <a:rPr lang="en-US" sz="2200" dirty="0" smtClean="0"/>
              <a:t>closer </a:t>
            </a:r>
            <a:r>
              <a:rPr lang="en-US" sz="2200" dirty="0"/>
              <a:t>to a normal </a:t>
            </a:r>
            <a:r>
              <a:rPr lang="en-US" sz="2200" dirty="0" smtClean="0"/>
              <a:t>distribution.</a:t>
            </a:r>
            <a:endParaRPr lang="en-US" sz="2200" dirty="0"/>
          </a:p>
          <a:p>
            <a:endParaRPr lang="en-US" sz="2200" dirty="0"/>
          </a:p>
          <a:p>
            <a:r>
              <a:rPr lang="en-US" sz="2200" dirty="0" err="1" smtClean="0"/>
              <a:t>Windspeed</a:t>
            </a:r>
            <a:r>
              <a:rPr lang="en-US" sz="2200" dirty="0" smtClean="0"/>
              <a:t> </a:t>
            </a:r>
            <a:r>
              <a:rPr lang="en-US" sz="2200" dirty="0"/>
              <a:t>is also right skewed </a:t>
            </a:r>
            <a:r>
              <a:rPr lang="en-US" sz="2200" dirty="0" smtClean="0"/>
              <a:t>which </a:t>
            </a:r>
            <a:r>
              <a:rPr lang="en-US" sz="2200" dirty="0"/>
              <a:t>can be inferred from the </a:t>
            </a:r>
            <a:r>
              <a:rPr lang="en-US" sz="2200" dirty="0" err="1"/>
              <a:t>windspeed</a:t>
            </a:r>
            <a:r>
              <a:rPr lang="en-US" sz="2200" dirty="0"/>
              <a:t> </a:t>
            </a:r>
            <a:r>
              <a:rPr lang="en-US" sz="2200" dirty="0" smtClean="0"/>
              <a:t>histogram. While</a:t>
            </a:r>
            <a:r>
              <a:rPr lang="en-US" sz="2200" dirty="0"/>
              <a:t> </a:t>
            </a:r>
            <a:r>
              <a:rPr lang="en-US" sz="2200" dirty="0" smtClean="0"/>
              <a:t>temperature </a:t>
            </a:r>
            <a:r>
              <a:rPr lang="en-US" sz="2200" dirty="0"/>
              <a:t>and humidity follow normal </a:t>
            </a:r>
            <a:r>
              <a:rPr lang="en-US" sz="2200" dirty="0" smtClean="0"/>
              <a:t>distribution.</a:t>
            </a:r>
            <a:endParaRPr lang="en-US" sz="2200" dirty="0"/>
          </a:p>
        </p:txBody>
      </p:sp>
    </p:spTree>
    <p:extLst>
      <p:ext uri="{BB962C8B-B14F-4D97-AF65-F5344CB8AC3E}">
        <p14:creationId xmlns:p14="http://schemas.microsoft.com/office/powerpoint/2010/main" val="2706232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B13CB-234E-4FA6-B50B-D057A2983159}"/>
              </a:ext>
            </a:extLst>
          </p:cNvPr>
          <p:cNvSpPr>
            <a:spLocks noGrp="1"/>
          </p:cNvSpPr>
          <p:nvPr>
            <p:ph type="title"/>
          </p:nvPr>
        </p:nvSpPr>
        <p:spPr>
          <a:xfrm>
            <a:off x="1158240" y="251792"/>
            <a:ext cx="9875520" cy="1356360"/>
          </a:xfrm>
        </p:spPr>
        <p:txBody>
          <a:bodyPr>
            <a:normAutofit/>
          </a:bodyPr>
          <a:lstStyle/>
          <a:p>
            <a:pPr algn="ctr"/>
            <a:r>
              <a:rPr lang="en-US" dirty="0"/>
              <a:t>Outliers</a:t>
            </a:r>
          </a:p>
        </p:txBody>
      </p:sp>
      <p:pic>
        <p:nvPicPr>
          <p:cNvPr id="4" name="Picture 3">
            <a:extLst>
              <a:ext uri="{FF2B5EF4-FFF2-40B4-BE49-F238E27FC236}">
                <a16:creationId xmlns:a16="http://schemas.microsoft.com/office/drawing/2014/main" xmlns="" id="{20B4F91E-624B-4452-89A2-C7C1072F2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837" y="1397000"/>
            <a:ext cx="9769563" cy="3697579"/>
          </a:xfrm>
          <a:prstGeom prst="rect">
            <a:avLst/>
          </a:prstGeom>
        </p:spPr>
      </p:pic>
      <p:sp>
        <p:nvSpPr>
          <p:cNvPr id="5" name="TextBox 4">
            <a:extLst>
              <a:ext uri="{FF2B5EF4-FFF2-40B4-BE49-F238E27FC236}">
                <a16:creationId xmlns:a16="http://schemas.microsoft.com/office/drawing/2014/main" xmlns="" id="{4D578183-1950-4935-B34A-EB4869466F15}"/>
              </a:ext>
            </a:extLst>
          </p:cNvPr>
          <p:cNvSpPr txBox="1"/>
          <p:nvPr/>
        </p:nvSpPr>
        <p:spPr>
          <a:xfrm>
            <a:off x="1070112" y="5096457"/>
            <a:ext cx="10389705" cy="1785104"/>
          </a:xfrm>
          <a:prstGeom prst="rect">
            <a:avLst/>
          </a:prstGeom>
          <a:noFill/>
        </p:spPr>
        <p:txBody>
          <a:bodyPr wrap="square" rtlCol="0">
            <a:spAutoFit/>
          </a:bodyPr>
          <a:lstStyle/>
          <a:p>
            <a:r>
              <a:rPr lang="en-US" sz="2200" dirty="0"/>
              <a:t>There are many outliers in total, casual </a:t>
            </a:r>
            <a:r>
              <a:rPr lang="en-US" sz="2200" dirty="0" smtClean="0"/>
              <a:t>and </a:t>
            </a:r>
            <a:r>
              <a:rPr lang="en-US" sz="2200" dirty="0"/>
              <a:t>registered </a:t>
            </a:r>
            <a:r>
              <a:rPr lang="en-US" sz="2200" dirty="0" smtClean="0"/>
              <a:t>counts of bike rental. Wind speed also has multiple outliers, but humidity has just one outlier value.</a:t>
            </a:r>
            <a:endParaRPr lang="en-US" sz="2200" dirty="0"/>
          </a:p>
          <a:p>
            <a:r>
              <a:rPr lang="en-US" sz="2200" dirty="0"/>
              <a:t>Log transformation is used to make </a:t>
            </a:r>
            <a:r>
              <a:rPr lang="en-US" sz="2200" dirty="0" smtClean="0"/>
              <a:t>the count and wind speed </a:t>
            </a:r>
            <a:r>
              <a:rPr lang="en-US" sz="2200" dirty="0"/>
              <a:t>distributions </a:t>
            </a:r>
            <a:r>
              <a:rPr lang="en-US" sz="2200" dirty="0" smtClean="0"/>
              <a:t>closer </a:t>
            </a:r>
            <a:r>
              <a:rPr lang="en-US" sz="2200" dirty="0"/>
              <a:t>to </a:t>
            </a:r>
            <a:r>
              <a:rPr lang="en-US" sz="2200" dirty="0" smtClean="0"/>
              <a:t>normal. Square transformation is used for humidity.</a:t>
            </a:r>
            <a:endParaRPr lang="en-US" sz="2200" dirty="0"/>
          </a:p>
          <a:p>
            <a:endParaRPr lang="en-US" sz="2200" b="1" dirty="0"/>
          </a:p>
        </p:txBody>
      </p:sp>
    </p:spTree>
    <p:extLst>
      <p:ext uri="{BB962C8B-B14F-4D97-AF65-F5344CB8AC3E}">
        <p14:creationId xmlns:p14="http://schemas.microsoft.com/office/powerpoint/2010/main" val="70357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4D238-3D7E-4835-91A6-33929F4BA3F3}"/>
              </a:ext>
            </a:extLst>
          </p:cNvPr>
          <p:cNvSpPr>
            <a:spLocks noGrp="1"/>
          </p:cNvSpPr>
          <p:nvPr>
            <p:ph type="title"/>
          </p:nvPr>
        </p:nvSpPr>
        <p:spPr/>
        <p:txBody>
          <a:bodyPr>
            <a:normAutofit/>
          </a:bodyPr>
          <a:lstStyle/>
          <a:p>
            <a:pPr algn="ctr"/>
            <a:r>
              <a:rPr lang="en-US" dirty="0"/>
              <a:t>Distribution of count with humidity and windspeed</a:t>
            </a:r>
          </a:p>
        </p:txBody>
      </p:sp>
      <p:pic>
        <p:nvPicPr>
          <p:cNvPr id="4" name="Picture 3">
            <a:extLst>
              <a:ext uri="{FF2B5EF4-FFF2-40B4-BE49-F238E27FC236}">
                <a16:creationId xmlns:a16="http://schemas.microsoft.com/office/drawing/2014/main" xmlns="" id="{28E91E01-71FE-44C2-BAC2-FC93DD69E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89" y="1743968"/>
            <a:ext cx="5347918" cy="3874383"/>
          </a:xfrm>
          <a:prstGeom prst="rect">
            <a:avLst/>
          </a:prstGeom>
        </p:spPr>
      </p:pic>
      <p:pic>
        <p:nvPicPr>
          <p:cNvPr id="6" name="Picture 5">
            <a:extLst>
              <a:ext uri="{FF2B5EF4-FFF2-40B4-BE49-F238E27FC236}">
                <a16:creationId xmlns:a16="http://schemas.microsoft.com/office/drawing/2014/main" xmlns="" id="{F5846BB6-6526-447B-8CCE-9D39ED7DF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707" y="1743968"/>
            <a:ext cx="5347918" cy="3874383"/>
          </a:xfrm>
          <a:prstGeom prst="rect">
            <a:avLst/>
          </a:prstGeom>
        </p:spPr>
      </p:pic>
      <p:sp>
        <p:nvSpPr>
          <p:cNvPr id="9" name="TextBox 8">
            <a:extLst>
              <a:ext uri="{FF2B5EF4-FFF2-40B4-BE49-F238E27FC236}">
                <a16:creationId xmlns:a16="http://schemas.microsoft.com/office/drawing/2014/main" xmlns="" id="{CEAB6980-4FB6-4ED7-A17D-3313660D080E}"/>
              </a:ext>
            </a:extLst>
          </p:cNvPr>
          <p:cNvSpPr txBox="1"/>
          <p:nvPr/>
        </p:nvSpPr>
        <p:spPr>
          <a:xfrm>
            <a:off x="1202267" y="5698435"/>
            <a:ext cx="9711266" cy="769441"/>
          </a:xfrm>
          <a:prstGeom prst="rect">
            <a:avLst/>
          </a:prstGeom>
          <a:noFill/>
        </p:spPr>
        <p:txBody>
          <a:bodyPr wrap="square" rtlCol="0">
            <a:spAutoFit/>
          </a:bodyPr>
          <a:lstStyle/>
          <a:p>
            <a:r>
              <a:rPr lang="en-US" sz="2200" dirty="0"/>
              <a:t>Humidity and </a:t>
            </a:r>
            <a:r>
              <a:rPr lang="en-US" sz="2200" dirty="0" smtClean="0"/>
              <a:t>wind speed do not have a significant pattern with respect to  </a:t>
            </a:r>
            <a:r>
              <a:rPr lang="en-US" sz="2200" dirty="0"/>
              <a:t>the bike rental </a:t>
            </a:r>
            <a:r>
              <a:rPr lang="en-US" sz="2200" dirty="0" smtClean="0"/>
              <a:t>count.</a:t>
            </a:r>
            <a:endParaRPr lang="en-US" sz="2200" dirty="0"/>
          </a:p>
        </p:txBody>
      </p:sp>
    </p:spTree>
    <p:extLst>
      <p:ext uri="{BB962C8B-B14F-4D97-AF65-F5344CB8AC3E}">
        <p14:creationId xmlns:p14="http://schemas.microsoft.com/office/powerpoint/2010/main" val="399738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E4418-DE0F-44B8-8FDD-1D108BF652FA}"/>
              </a:ext>
            </a:extLst>
          </p:cNvPr>
          <p:cNvSpPr>
            <a:spLocks noGrp="1"/>
          </p:cNvSpPr>
          <p:nvPr>
            <p:ph type="title"/>
          </p:nvPr>
        </p:nvSpPr>
        <p:spPr>
          <a:xfrm>
            <a:off x="1143000" y="609600"/>
            <a:ext cx="9875520" cy="847028"/>
          </a:xfrm>
        </p:spPr>
        <p:txBody>
          <a:bodyPr>
            <a:normAutofit/>
          </a:bodyPr>
          <a:lstStyle/>
          <a:p>
            <a:pPr algn="ctr"/>
            <a:r>
              <a:rPr lang="en-US" dirty="0"/>
              <a:t>Visualizing </a:t>
            </a:r>
            <a:r>
              <a:rPr lang="en-US" dirty="0" smtClean="0"/>
              <a:t>Bike </a:t>
            </a:r>
            <a:r>
              <a:rPr lang="en-US" dirty="0"/>
              <a:t>C</a:t>
            </a:r>
            <a:r>
              <a:rPr lang="en-US" dirty="0" smtClean="0"/>
              <a:t>ount </a:t>
            </a:r>
            <a:r>
              <a:rPr lang="en-US" dirty="0"/>
              <a:t>with </a:t>
            </a:r>
            <a:r>
              <a:rPr lang="en-US" dirty="0" smtClean="0"/>
              <a:t>Season</a:t>
            </a:r>
            <a:endParaRPr lang="en-US" dirty="0"/>
          </a:p>
        </p:txBody>
      </p:sp>
      <p:pic>
        <p:nvPicPr>
          <p:cNvPr id="5" name="Content Placeholder 4">
            <a:extLst>
              <a:ext uri="{FF2B5EF4-FFF2-40B4-BE49-F238E27FC236}">
                <a16:creationId xmlns:a16="http://schemas.microsoft.com/office/drawing/2014/main" xmlns="" id="{F88F638D-08DE-4478-B5DD-170501E01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590" y="1568026"/>
            <a:ext cx="5246295" cy="3721948"/>
          </a:xfrm>
        </p:spPr>
      </p:pic>
      <p:sp>
        <p:nvSpPr>
          <p:cNvPr id="7" name="TextBox 6">
            <a:extLst>
              <a:ext uri="{FF2B5EF4-FFF2-40B4-BE49-F238E27FC236}">
                <a16:creationId xmlns:a16="http://schemas.microsoft.com/office/drawing/2014/main" xmlns="" id="{21DCEEDC-B6A7-4262-8E24-A6D8B51E7CFF}"/>
              </a:ext>
            </a:extLst>
          </p:cNvPr>
          <p:cNvSpPr txBox="1"/>
          <p:nvPr/>
        </p:nvSpPr>
        <p:spPr>
          <a:xfrm>
            <a:off x="1253066" y="5178575"/>
            <a:ext cx="5384801" cy="1785104"/>
          </a:xfrm>
          <a:prstGeom prst="rect">
            <a:avLst/>
          </a:prstGeom>
          <a:noFill/>
        </p:spPr>
        <p:txBody>
          <a:bodyPr wrap="square" rtlCol="0">
            <a:spAutoFit/>
          </a:bodyPr>
          <a:lstStyle/>
          <a:p>
            <a:r>
              <a:rPr lang="en-US" sz="2200" dirty="0" smtClean="0"/>
              <a:t>1:spring, </a:t>
            </a:r>
            <a:r>
              <a:rPr lang="en-US" sz="2200" dirty="0"/>
              <a:t>2:summer, 3:fall, 4:winter</a:t>
            </a:r>
          </a:p>
          <a:p>
            <a:r>
              <a:rPr lang="en-US" sz="2200" dirty="0"/>
              <a:t>Bike rental  count is lowest in spring and highest in </a:t>
            </a:r>
            <a:r>
              <a:rPr lang="en-US" sz="2200" dirty="0" smtClean="0"/>
              <a:t>fall. </a:t>
            </a:r>
            <a:r>
              <a:rPr lang="en-US" sz="2200" dirty="0"/>
              <a:t>We can conclude </a:t>
            </a:r>
            <a:r>
              <a:rPr lang="en-US" sz="2200" dirty="0" smtClean="0"/>
              <a:t>that customers </a:t>
            </a:r>
            <a:r>
              <a:rPr lang="en-US" sz="2200" dirty="0"/>
              <a:t>are </a:t>
            </a:r>
            <a:r>
              <a:rPr lang="en-US" sz="2200" dirty="0" smtClean="0"/>
              <a:t>lesser </a:t>
            </a:r>
            <a:r>
              <a:rPr lang="en-US" sz="2200" dirty="0"/>
              <a:t>in cold </a:t>
            </a:r>
            <a:r>
              <a:rPr lang="en-US" sz="2200" dirty="0" smtClean="0"/>
              <a:t>months.</a:t>
            </a:r>
            <a:endParaRPr lang="en-US" sz="2200" dirty="0"/>
          </a:p>
          <a:p>
            <a:endParaRPr lang="en-US" sz="2200" dirty="0"/>
          </a:p>
        </p:txBody>
      </p:sp>
      <p:pic>
        <p:nvPicPr>
          <p:cNvPr id="9" name="Picture 8">
            <a:extLst>
              <a:ext uri="{FF2B5EF4-FFF2-40B4-BE49-F238E27FC236}">
                <a16:creationId xmlns:a16="http://schemas.microsoft.com/office/drawing/2014/main" xmlns="" id="{F8589541-93B6-499A-9DA1-818CA0FE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920" y="1456628"/>
            <a:ext cx="5246295" cy="3721948"/>
          </a:xfrm>
          <a:prstGeom prst="rect">
            <a:avLst/>
          </a:prstGeom>
        </p:spPr>
      </p:pic>
      <p:sp>
        <p:nvSpPr>
          <p:cNvPr id="10" name="TextBox 9">
            <a:extLst>
              <a:ext uri="{FF2B5EF4-FFF2-40B4-BE49-F238E27FC236}">
                <a16:creationId xmlns:a16="http://schemas.microsoft.com/office/drawing/2014/main" xmlns="" id="{9ED1F5FD-D251-4F3A-BA53-0E1239C5185D}"/>
              </a:ext>
            </a:extLst>
          </p:cNvPr>
          <p:cNvSpPr txBox="1"/>
          <p:nvPr/>
        </p:nvSpPr>
        <p:spPr>
          <a:xfrm>
            <a:off x="7222435" y="5289974"/>
            <a:ext cx="4028661" cy="1107996"/>
          </a:xfrm>
          <a:prstGeom prst="rect">
            <a:avLst/>
          </a:prstGeom>
          <a:noFill/>
        </p:spPr>
        <p:txBody>
          <a:bodyPr wrap="square" rtlCol="0">
            <a:spAutoFit/>
          </a:bodyPr>
          <a:lstStyle/>
          <a:p>
            <a:r>
              <a:rPr lang="en-US" sz="2200" dirty="0" smtClean="0"/>
              <a:t>The trend of the hourly customer count is approximately the same throughout all the seasons.</a:t>
            </a:r>
            <a:endParaRPr lang="en-US" sz="2200" dirty="0"/>
          </a:p>
        </p:txBody>
      </p:sp>
    </p:spTree>
    <p:extLst>
      <p:ext uri="{BB962C8B-B14F-4D97-AF65-F5344CB8AC3E}">
        <p14:creationId xmlns:p14="http://schemas.microsoft.com/office/powerpoint/2010/main" val="1550103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BB4C4-3AEE-4C8A-82D2-4D721ACFEFC1}"/>
              </a:ext>
            </a:extLst>
          </p:cNvPr>
          <p:cNvSpPr>
            <a:spLocks noGrp="1"/>
          </p:cNvSpPr>
          <p:nvPr>
            <p:ph type="title"/>
          </p:nvPr>
        </p:nvSpPr>
        <p:spPr/>
        <p:txBody>
          <a:bodyPr>
            <a:normAutofit/>
          </a:bodyPr>
          <a:lstStyle/>
          <a:p>
            <a:pPr algn="ctr"/>
            <a:r>
              <a:rPr lang="en-US" dirty="0"/>
              <a:t>Visualizing bike count with  Weather and Months</a:t>
            </a:r>
          </a:p>
        </p:txBody>
      </p:sp>
      <p:pic>
        <p:nvPicPr>
          <p:cNvPr id="5" name="Content Placeholder 4">
            <a:extLst>
              <a:ext uri="{FF2B5EF4-FFF2-40B4-BE49-F238E27FC236}">
                <a16:creationId xmlns:a16="http://schemas.microsoft.com/office/drawing/2014/main" xmlns="" id="{E5438B17-B2E1-4510-A688-EBFD8DF8E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465" y="1825982"/>
            <a:ext cx="6304335" cy="3535311"/>
          </a:xfrm>
        </p:spPr>
      </p:pic>
      <p:sp>
        <p:nvSpPr>
          <p:cNvPr id="7" name="TextBox 6">
            <a:extLst>
              <a:ext uri="{FF2B5EF4-FFF2-40B4-BE49-F238E27FC236}">
                <a16:creationId xmlns:a16="http://schemas.microsoft.com/office/drawing/2014/main" xmlns="" id="{C06D6083-B022-491C-836A-3073C64A6585}"/>
              </a:ext>
            </a:extLst>
          </p:cNvPr>
          <p:cNvSpPr txBox="1"/>
          <p:nvPr/>
        </p:nvSpPr>
        <p:spPr>
          <a:xfrm>
            <a:off x="694266" y="5404427"/>
            <a:ext cx="10896601" cy="1107996"/>
          </a:xfrm>
          <a:prstGeom prst="rect">
            <a:avLst/>
          </a:prstGeom>
          <a:noFill/>
        </p:spPr>
        <p:txBody>
          <a:bodyPr wrap="square" rtlCol="0">
            <a:spAutoFit/>
          </a:bodyPr>
          <a:lstStyle/>
          <a:p>
            <a:r>
              <a:rPr lang="en-US" sz="2200" dirty="0"/>
              <a:t>1: Clear</a:t>
            </a:r>
            <a:r>
              <a:rPr lang="en-US" sz="2200" dirty="0" smtClean="0"/>
              <a:t>, 2</a:t>
            </a:r>
            <a:r>
              <a:rPr lang="en-US" sz="2200" dirty="0"/>
              <a:t>: </a:t>
            </a:r>
            <a:r>
              <a:rPr lang="en-US" sz="2200" dirty="0" smtClean="0"/>
              <a:t>Misty/ Cloudy, </a:t>
            </a:r>
            <a:r>
              <a:rPr lang="en-US" sz="2200" dirty="0"/>
              <a:t>3: Light </a:t>
            </a:r>
            <a:r>
              <a:rPr lang="en-US" sz="2200" dirty="0" smtClean="0"/>
              <a:t>Snow/ </a:t>
            </a:r>
            <a:r>
              <a:rPr lang="en-US" sz="2200" dirty="0"/>
              <a:t>Light </a:t>
            </a:r>
            <a:r>
              <a:rPr lang="en-US" sz="2200" dirty="0" smtClean="0"/>
              <a:t>Rain, 4:</a:t>
            </a:r>
            <a:r>
              <a:rPr lang="en-IN" sz="2200" dirty="0" smtClean="0"/>
              <a:t>Heavy Rain/ Ice </a:t>
            </a:r>
            <a:r>
              <a:rPr lang="en-IN" sz="2200" dirty="0"/>
              <a:t>Pallets </a:t>
            </a:r>
            <a:r>
              <a:rPr lang="en-IN" sz="2200" dirty="0" smtClean="0"/>
              <a:t>/ Thunderstorm/ Fog</a:t>
            </a:r>
            <a:r>
              <a:rPr lang="en-IN" sz="2200" dirty="0"/>
              <a:t> </a:t>
            </a:r>
            <a:endParaRPr lang="en-US" sz="2200" dirty="0"/>
          </a:p>
          <a:p>
            <a:r>
              <a:rPr lang="en-US" sz="2200" dirty="0"/>
              <a:t>People enjoy renting and riding </a:t>
            </a:r>
            <a:r>
              <a:rPr lang="en-US" sz="2200" dirty="0" smtClean="0"/>
              <a:t>bikes majorly </a:t>
            </a:r>
            <a:r>
              <a:rPr lang="en-US" sz="2200" dirty="0"/>
              <a:t>during </a:t>
            </a:r>
            <a:r>
              <a:rPr lang="en-US" sz="2200" dirty="0" smtClean="0"/>
              <a:t>fall, i.e. </a:t>
            </a:r>
            <a:r>
              <a:rPr lang="en-US" sz="2200" dirty="0"/>
              <a:t>when the weather is clear.</a:t>
            </a:r>
          </a:p>
        </p:txBody>
      </p:sp>
    </p:spTree>
    <p:extLst>
      <p:ext uri="{BB962C8B-B14F-4D97-AF65-F5344CB8AC3E}">
        <p14:creationId xmlns:p14="http://schemas.microsoft.com/office/powerpoint/2010/main" val="1007417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2137</TotalTime>
  <Words>1519</Words>
  <Application>Microsoft Office PowerPoint</Application>
  <PresentationFormat>Custom</PresentationFormat>
  <Paragraphs>164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Basis</vt:lpstr>
      <vt:lpstr> BIKE SHARING SYSTEMS </vt:lpstr>
      <vt:lpstr>Introduction</vt:lpstr>
      <vt:lpstr>Business Problem</vt:lpstr>
      <vt:lpstr> Project Flow</vt:lpstr>
      <vt:lpstr>Exploratory Data Analysis</vt:lpstr>
      <vt:lpstr>Outliers</vt:lpstr>
      <vt:lpstr>Distribution of count with humidity and windspeed</vt:lpstr>
      <vt:lpstr>Visualizing Bike Count with Season</vt:lpstr>
      <vt:lpstr>Visualizing bike count with  Weather and Months</vt:lpstr>
      <vt:lpstr>Visualizing bike count with working days</vt:lpstr>
      <vt:lpstr> TABLEAU VISUALISATIONS Variation in Bike Rental Count during various Months </vt:lpstr>
      <vt:lpstr>Variation in bike rental count during a day</vt:lpstr>
      <vt:lpstr> Hypothesis Testing</vt:lpstr>
      <vt:lpstr>Hypothesis Testing</vt:lpstr>
      <vt:lpstr>     Correlation Plot</vt:lpstr>
      <vt:lpstr>Model Building</vt:lpstr>
      <vt:lpstr>      Linear Regression-Residual and QQ plot</vt:lpstr>
      <vt:lpstr>Decision Tree</vt:lpstr>
      <vt:lpstr>PowerPoint Presentation</vt:lpstr>
      <vt:lpstr>PowerPoint Presentation</vt:lpstr>
      <vt:lpstr>PowerPoint Presentation</vt:lpstr>
      <vt:lpstr>Conclusion</vt:lpstr>
      <vt:lpstr>Recommendations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REPORT BIKE SHARING SYSTEMS </dc:title>
  <dc:creator>sai ramya machavarapu</dc:creator>
  <cp:lastModifiedBy>ASHISH</cp:lastModifiedBy>
  <cp:revision>112</cp:revision>
  <dcterms:created xsi:type="dcterms:W3CDTF">2019-02-07T08:43:11Z</dcterms:created>
  <dcterms:modified xsi:type="dcterms:W3CDTF">2019-03-02T14:18:47Z</dcterms:modified>
</cp:coreProperties>
</file>