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a198612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a198612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a198612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a198612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a198612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a198612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a1986120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a1986120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a1986120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a1986120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a1986120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a1986120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a198612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a198612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26575" y="489675"/>
            <a:ext cx="86256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Automatic Essay Multi-Scoring</a:t>
            </a:r>
            <a:endParaRPr b="1" sz="52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1850" y="3471125"/>
            <a:ext cx="49293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977">
                <a:solidFill>
                  <a:srgbClr val="ADADAD"/>
                </a:solidFill>
                <a:latin typeface="Lato"/>
                <a:ea typeface="Lato"/>
                <a:cs typeface="Lato"/>
                <a:sym typeface="Lato"/>
              </a:rPr>
              <a:t>   Team - 4</a:t>
            </a:r>
            <a:endParaRPr b="1" sz="13977">
              <a:solidFill>
                <a:srgbClr val="ADAD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77">
              <a:solidFill>
                <a:srgbClr val="ADADA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77">
                <a:solidFill>
                  <a:srgbClr val="ADADAD"/>
                </a:solidFill>
                <a:latin typeface="Lato"/>
                <a:ea typeface="Lato"/>
                <a:cs typeface="Lato"/>
                <a:sym typeface="Lato"/>
              </a:rPr>
              <a:t>19K41A05H5-V Ashish</a:t>
            </a:r>
            <a:endParaRPr b="1" sz="5577">
              <a:solidFill>
                <a:srgbClr val="ADADA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77">
                <a:solidFill>
                  <a:srgbClr val="ADADAD"/>
                </a:solidFill>
                <a:latin typeface="Lato"/>
                <a:ea typeface="Lato"/>
                <a:cs typeface="Lato"/>
                <a:sym typeface="Lato"/>
              </a:rPr>
              <a:t>19K41A05G3 - Mohd Amaan</a:t>
            </a:r>
            <a:endParaRPr b="1" sz="5577">
              <a:solidFill>
                <a:srgbClr val="ADAD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60950" y="65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/>
              <a:t>Introduction</a:t>
            </a:r>
            <a:endParaRPr b="1" i="1" sz="38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41250" y="2111103"/>
            <a:ext cx="82221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essay scoring (AES) is a computer-based assessment system that automatically scores or grades the responses by considering appropriate features using BERT and 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460950" y="4383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/>
              <a:t>Types of AES</a:t>
            </a:r>
            <a:endParaRPr b="1" i="1" sz="3500"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689950" y="1495798"/>
            <a:ext cx="82221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dominant approaches in AES can be grouped into three categories: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1)Traditional AES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2)Deep neural networks AES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3)Pre-training AES.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700">
                <a:solidFill>
                  <a:schemeClr val="lt1"/>
                </a:solidFill>
              </a:rPr>
              <a:t>BERT</a:t>
            </a:r>
            <a:endParaRPr b="1" i="1" sz="37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BERT, stands for Bidirectional Encoder Representations from Transformers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 is an open source machine learning framework for natural language processing (NLP).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 is designed to help computers understand the meaning of ambiguous language in text by using surrounding text to establish context.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BERT framework was pre-trained using text from Wikipedia and can be fine-tuned with question and answer datasets.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BERT learns information from both the left and the right side of a token’s context during the training phase.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409">
                <a:solidFill>
                  <a:schemeClr val="lt1"/>
                </a:solidFill>
              </a:rPr>
              <a:t>LSTM</a:t>
            </a:r>
            <a:endParaRPr b="1" i="1" sz="3409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428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42">
                <a:solidFill>
                  <a:schemeClr val="lt1"/>
                </a:solidFill>
              </a:rPr>
              <a:t>It is special kind of recurrent neural network that is capable of learning long term dependencies in data. This is achieved because the recurring module of the model has a combination of four layers interacting with each other.</a:t>
            </a:r>
            <a:endParaRPr sz="16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42">
                <a:solidFill>
                  <a:schemeClr val="lt1"/>
                </a:solidFill>
              </a:rPr>
              <a:t>LSTM module has a cell state and three gates which provides them with the power to selectively learn, unlearn or retain information</a:t>
            </a:r>
            <a:endParaRPr sz="16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42">
                <a:solidFill>
                  <a:schemeClr val="lt1"/>
                </a:solidFill>
              </a:rPr>
              <a:t>The cell state in LSTM helps the information to flow through the units without being altered by allowing only a few linear interactions.</a:t>
            </a:r>
            <a:endParaRPr sz="16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42">
                <a:solidFill>
                  <a:schemeClr val="lt1"/>
                </a:solidFill>
              </a:rPr>
              <a:t>Each unit has an input, output and a forget gate which can add or remove the information to the cell state.</a:t>
            </a:r>
            <a:endParaRPr sz="164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598100" y="44852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400">
                <a:solidFill>
                  <a:schemeClr val="lt1"/>
                </a:solidFill>
              </a:rPr>
              <a:t>LAYERS</a:t>
            </a:r>
            <a:endParaRPr b="1" i="1" sz="3400">
              <a:solidFill>
                <a:schemeClr val="lt1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747050" y="1410225"/>
            <a:ext cx="82221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LSTM - 1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LSTM - 2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LSTM - 3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LSTM - 4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Dropout Layer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2">
                <a:solidFill>
                  <a:schemeClr val="lt1"/>
                </a:solidFill>
              </a:rPr>
              <a:t>Dense Layer</a:t>
            </a:r>
            <a:endParaRPr sz="21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4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598100" y="448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DATASET</a:t>
            </a:r>
            <a:endParaRPr b="1" i="1" sz="2900"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747050" y="1410225"/>
            <a:ext cx="82221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There are 6 rows and 2392 columns in the dataset :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ID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Response 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Reviewer 1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Reviewer 2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Word Choice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42"/>
              <a:t>Organization</a:t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1948"/>
              <a:buNone/>
            </a:pPr>
            <a:r>
              <a:t/>
            </a:r>
            <a:endParaRPr sz="1642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725" y="2056247"/>
            <a:ext cx="5708700" cy="19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