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Maven Pro" panose="020B0604020202020204" charset="0"/>
      <p:regular r:id="rId28"/>
      <p:bold r:id="rId29"/>
    </p:embeddedFont>
    <p:embeddedFont>
      <p:font typeface="Nuni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4DDB9D-ACE0-4A11-9EEB-F8AD8700DDBA}">
  <a:tblStyle styleId="{114DDB9D-ACE0-4A11-9EEB-F8AD8700DDBA}"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63" y="4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sh Vempati" userId="2b208d16-c688-492d-9398-6a60972040ae" providerId="ADAL" clId="{C5B34A93-C708-45B1-BDB8-E8F0E7148ABD}"/>
    <pc:docChg chg="modSld">
      <pc:chgData name="Ashish Vempati" userId="2b208d16-c688-492d-9398-6a60972040ae" providerId="ADAL" clId="{C5B34A93-C708-45B1-BDB8-E8F0E7148ABD}" dt="2021-04-27T21:51:11.956" v="0" actId="20577"/>
      <pc:docMkLst>
        <pc:docMk/>
      </pc:docMkLst>
      <pc:sldChg chg="modSp mod">
        <pc:chgData name="Ashish Vempati" userId="2b208d16-c688-492d-9398-6a60972040ae" providerId="ADAL" clId="{C5B34A93-C708-45B1-BDB8-E8F0E7148ABD}" dt="2021-04-27T21:51:11.956" v="0" actId="20577"/>
        <pc:sldMkLst>
          <pc:docMk/>
          <pc:sldMk cId="0" sldId="259"/>
        </pc:sldMkLst>
        <pc:spChg chg="mod">
          <ac:chgData name="Ashish Vempati" userId="2b208d16-c688-492d-9398-6a60972040ae" providerId="ADAL" clId="{C5B34A93-C708-45B1-BDB8-E8F0E7148ABD}" dt="2021-04-27T21:51:11.956" v="0" actId="20577"/>
          <ac:spMkLst>
            <pc:docMk/>
            <pc:sldMk cId="0" sldId="259"/>
            <ac:spMk id="29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cd79d68ada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cd79d68ad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cd79d68ada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cd79d68ad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d5180daa7f_0_7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d5180daa7f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d5180daa7f_0_7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d5180daa7f_0_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d5180daa7f_0_7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d5180daa7f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d5180daa7f_0_7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d5180daa7f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d5180daa7f_0_7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d5180daa7f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cd79d68bc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cd79d68bc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d5180daa7f_0_7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d5180daa7f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d79d68ad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d79d68a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d5180daa7f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d5180daa7f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cd79d68ad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cd79d68ad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d5180daa7f_0_7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d5180daa7f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d5180daa7f_0_7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d5180daa7f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d5180daa7f_0_8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5180daa7f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d5180daa7f_0_7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d5180daa7f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5180daa7f_0_7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5180daa7f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d5180daa7f_0_6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d5180daa7f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d5180daa7f_0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d5180daa7f_0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d5180daa7f_0_7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d5180daa7f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5180daa7f_0_7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5180daa7f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d5180daa7f_0_7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d5180daa7f_0_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d5180daa7f_0_7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d5180daa7f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5180daa7f_0_7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5180daa7f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47139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SI 206 Final Report</a:t>
            </a:r>
            <a:endParaRPr/>
          </a:p>
        </p:txBody>
      </p:sp>
      <p:sp>
        <p:nvSpPr>
          <p:cNvPr id="278" name="Google Shape;278;p13"/>
          <p:cNvSpPr txBox="1">
            <a:spLocks noGrp="1"/>
          </p:cNvSpPr>
          <p:nvPr>
            <p:ph type="subTitle" idx="1"/>
          </p:nvPr>
        </p:nvSpPr>
        <p:spPr>
          <a:xfrm>
            <a:off x="824000" y="3450900"/>
            <a:ext cx="4755000" cy="840900"/>
          </a:xfrm>
          <a:prstGeom prst="rect">
            <a:avLst/>
          </a:prstGeom>
        </p:spPr>
        <p:txBody>
          <a:bodyPr spcFirstLastPara="1" wrap="square" lIns="91425" tIns="91425" rIns="91425" bIns="91425" anchor="t" anchorCtr="0">
            <a:normAutofit fontScale="77500"/>
          </a:bodyPr>
          <a:lstStyle/>
          <a:p>
            <a:pPr marL="0" lvl="0" indent="0" algn="l" rtl="0">
              <a:spcBef>
                <a:spcPts val="0"/>
              </a:spcBef>
              <a:spcAft>
                <a:spcPts val="0"/>
              </a:spcAft>
              <a:buNone/>
            </a:pPr>
            <a:r>
              <a:rPr lang="en"/>
              <a:t>Renuka Murthi, Neha Sure &amp; Ashish Vempati</a:t>
            </a:r>
            <a:endParaRPr/>
          </a:p>
          <a:p>
            <a:pPr marL="0" lvl="0" indent="0" algn="l" rtl="0">
              <a:spcBef>
                <a:spcPts val="0"/>
              </a:spcBef>
              <a:spcAft>
                <a:spcPts val="0"/>
              </a:spcAft>
              <a:buNone/>
            </a:pPr>
            <a:endParaRPr/>
          </a:p>
          <a:p>
            <a:pPr marL="0" lvl="0" indent="0" algn="l" rtl="0">
              <a:spcBef>
                <a:spcPts val="0"/>
              </a:spcBef>
              <a:spcAft>
                <a:spcPts val="0"/>
              </a:spcAft>
              <a:buNone/>
            </a:pPr>
            <a:r>
              <a:rPr lang="en" b="1">
                <a:solidFill>
                  <a:srgbClr val="FFFFFF"/>
                </a:solidFill>
              </a:rPr>
              <a:t>https://github.com/ashishvempati/SI206_FinalGroupProject.git</a:t>
            </a:r>
            <a:endParaRPr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2"/>
          <p:cNvSpPr txBox="1">
            <a:spLocks noGrp="1"/>
          </p:cNvSpPr>
          <p:nvPr>
            <p:ph type="title"/>
          </p:nvPr>
        </p:nvSpPr>
        <p:spPr>
          <a:xfrm>
            <a:off x="1303800" y="609000"/>
            <a:ext cx="7030500" cy="9993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n"/>
              <a:t>Visualization 2</a:t>
            </a:r>
            <a:endParaRPr/>
          </a:p>
        </p:txBody>
      </p:sp>
      <p:pic>
        <p:nvPicPr>
          <p:cNvPr id="330" name="Google Shape;330;p22"/>
          <p:cNvPicPr preferRelativeResize="0"/>
          <p:nvPr/>
        </p:nvPicPr>
        <p:blipFill>
          <a:blip r:embed="rId3">
            <a:alphaModFix/>
          </a:blip>
          <a:stretch>
            <a:fillRect/>
          </a:stretch>
        </p:blipFill>
        <p:spPr>
          <a:xfrm>
            <a:off x="2359787" y="1097050"/>
            <a:ext cx="4918526" cy="3706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n"/>
              <a:t>Visualization 3</a:t>
            </a:r>
            <a:endParaRPr/>
          </a:p>
        </p:txBody>
      </p:sp>
      <p:pic>
        <p:nvPicPr>
          <p:cNvPr id="336" name="Google Shape;336;p23"/>
          <p:cNvPicPr preferRelativeResize="0"/>
          <p:nvPr/>
        </p:nvPicPr>
        <p:blipFill>
          <a:blip r:embed="rId3">
            <a:alphaModFix/>
          </a:blip>
          <a:stretch>
            <a:fillRect/>
          </a:stretch>
        </p:blipFill>
        <p:spPr>
          <a:xfrm>
            <a:off x="1933888" y="1058675"/>
            <a:ext cx="5770323" cy="3880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4"/>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Instructions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5"/>
          <p:cNvSpPr txBox="1">
            <a:spLocks noGrp="1"/>
          </p:cNvSpPr>
          <p:nvPr>
            <p:ph type="body" idx="1"/>
          </p:nvPr>
        </p:nvSpPr>
        <p:spPr>
          <a:xfrm>
            <a:off x="1293350" y="391650"/>
            <a:ext cx="7030500" cy="4360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1) Check if “MostHummed100.db” exists in your file directory. If it does, relocate or delete it.</a:t>
            </a:r>
            <a:endParaRPr/>
          </a:p>
          <a:p>
            <a:pPr marL="0" lvl="0" indent="0" algn="l" rtl="0">
              <a:spcBef>
                <a:spcPts val="1200"/>
              </a:spcBef>
              <a:spcAft>
                <a:spcPts val="0"/>
              </a:spcAft>
              <a:buNone/>
            </a:pPr>
            <a:r>
              <a:rPr lang="en"/>
              <a:t>2) Check if the Spotipy library is installed . If not, install it by typing “pip install spotipy” in your terminal.</a:t>
            </a:r>
            <a:endParaRPr/>
          </a:p>
          <a:p>
            <a:pPr marL="0" lvl="0" indent="0" algn="l" rtl="0">
              <a:spcBef>
                <a:spcPts val="1200"/>
              </a:spcBef>
              <a:spcAft>
                <a:spcPts val="0"/>
              </a:spcAft>
              <a:buNone/>
            </a:pPr>
            <a:r>
              <a:rPr lang="en"/>
              <a:t>Check if the matplotlib library is installed. If not, install it by typing “pip install matplotlib” in your terminal.</a:t>
            </a:r>
            <a:endParaRPr/>
          </a:p>
          <a:p>
            <a:pPr marL="0" lvl="0" indent="0" algn="l" rtl="0">
              <a:spcBef>
                <a:spcPts val="1200"/>
              </a:spcBef>
              <a:spcAft>
                <a:spcPts val="0"/>
              </a:spcAft>
              <a:buNone/>
            </a:pPr>
            <a:r>
              <a:rPr lang="en"/>
              <a:t>3) Open the zipped file.</a:t>
            </a:r>
            <a:endParaRPr/>
          </a:p>
          <a:p>
            <a:pPr marL="0" lvl="0" indent="0" algn="l" rtl="0">
              <a:spcBef>
                <a:spcPts val="1200"/>
              </a:spcBef>
              <a:spcAft>
                <a:spcPts val="0"/>
              </a:spcAft>
              <a:buNone/>
            </a:pPr>
            <a:r>
              <a:rPr lang="en"/>
              <a:t>4) Run “MostHummed100.py” four times. This will gather information from Billboard.com, create the database, and enter the information (25 tracks at a time) into the “Billboard” table. At the end, it will also output a text file with the Top 5 Artists to be Featured in a text file called “TopArtists”.</a:t>
            </a:r>
            <a:endParaRPr/>
          </a:p>
          <a:p>
            <a:pPr marL="0" lvl="0" indent="0" algn="l" rtl="0">
              <a:spcBef>
                <a:spcPts val="1200"/>
              </a:spcBef>
              <a:spcAft>
                <a:spcPts val="0"/>
              </a:spcAft>
              <a:buNone/>
            </a:pPr>
            <a:r>
              <a:rPr lang="en"/>
              <a:t>5) Run “spotify_scraper.py” four times. This will gather the associated popularity information from Spotify for each track and enter the information (25 tracks at a time) in a new table named “Spotify_Popularity_Scores” in the database. At the end, it will output a text file named “AvgSpotifyPopularity” that runs a calculation on the average popularity score of the tracks.</a:t>
            </a:r>
            <a:endParaRPr/>
          </a:p>
          <a:p>
            <a:pPr marL="0" lvl="0" indent="0" algn="l" rtl="0">
              <a:spcBef>
                <a:spcPts val="1200"/>
              </a:spcBef>
              <a:spcAft>
                <a:spcPts val="1200"/>
              </a:spcAft>
              <a:buNone/>
            </a:pPr>
            <a:r>
              <a:rPr lang="en"/>
              <a:t>6) Run the independent visualization python files to receive different visualizations regarding our collected/calculated 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6"/>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Documentation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MostHummed100.py</a:t>
            </a:r>
            <a:endParaRPr/>
          </a:p>
        </p:txBody>
      </p:sp>
      <p:pic>
        <p:nvPicPr>
          <p:cNvPr id="357" name="Google Shape;357;p27"/>
          <p:cNvPicPr preferRelativeResize="0"/>
          <p:nvPr/>
        </p:nvPicPr>
        <p:blipFill>
          <a:blip r:embed="rId3">
            <a:alphaModFix/>
          </a:blip>
          <a:stretch>
            <a:fillRect/>
          </a:stretch>
        </p:blipFill>
        <p:spPr>
          <a:xfrm>
            <a:off x="1303800" y="1533325"/>
            <a:ext cx="6295494" cy="3240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8"/>
          <p:cNvSpPr txBox="1">
            <a:spLocks noGrp="1"/>
          </p:cNvSpPr>
          <p:nvPr>
            <p:ph type="title"/>
          </p:nvPr>
        </p:nvSpPr>
        <p:spPr>
          <a:xfrm>
            <a:off x="1303800" y="1233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Spotify_scraper.py (part 1)</a:t>
            </a:r>
            <a:endParaRPr/>
          </a:p>
        </p:txBody>
      </p:sp>
      <p:pic>
        <p:nvPicPr>
          <p:cNvPr id="363" name="Google Shape;363;p28"/>
          <p:cNvPicPr preferRelativeResize="0"/>
          <p:nvPr/>
        </p:nvPicPr>
        <p:blipFill>
          <a:blip r:embed="rId3">
            <a:alphaModFix/>
          </a:blip>
          <a:stretch>
            <a:fillRect/>
          </a:stretch>
        </p:blipFill>
        <p:spPr>
          <a:xfrm>
            <a:off x="1593525" y="748350"/>
            <a:ext cx="6418073" cy="43388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9"/>
          <p:cNvSpPr txBox="1">
            <a:spLocks noGrp="1"/>
          </p:cNvSpPr>
          <p:nvPr>
            <p:ph type="title"/>
          </p:nvPr>
        </p:nvSpPr>
        <p:spPr>
          <a:xfrm>
            <a:off x="1303800" y="1233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Spotify_scraper.py (part 2)</a:t>
            </a:r>
            <a:endParaRPr/>
          </a:p>
        </p:txBody>
      </p:sp>
      <p:pic>
        <p:nvPicPr>
          <p:cNvPr id="369" name="Google Shape;369;p29"/>
          <p:cNvPicPr preferRelativeResize="0"/>
          <p:nvPr/>
        </p:nvPicPr>
        <p:blipFill>
          <a:blip r:embed="rId3">
            <a:alphaModFix/>
          </a:blip>
          <a:stretch>
            <a:fillRect/>
          </a:stretch>
        </p:blipFill>
        <p:spPr>
          <a:xfrm>
            <a:off x="1303799" y="748600"/>
            <a:ext cx="6583979" cy="43949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Visualization 1</a:t>
            </a:r>
            <a:endParaRPr/>
          </a:p>
        </p:txBody>
      </p:sp>
      <p:pic>
        <p:nvPicPr>
          <p:cNvPr id="375" name="Google Shape;375;p30"/>
          <p:cNvPicPr preferRelativeResize="0"/>
          <p:nvPr/>
        </p:nvPicPr>
        <p:blipFill>
          <a:blip r:embed="rId3">
            <a:alphaModFix/>
          </a:blip>
          <a:stretch>
            <a:fillRect/>
          </a:stretch>
        </p:blipFill>
        <p:spPr>
          <a:xfrm>
            <a:off x="1984238" y="1147425"/>
            <a:ext cx="5175524" cy="36750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Visualization 2</a:t>
            </a:r>
            <a:endParaRPr/>
          </a:p>
        </p:txBody>
      </p:sp>
      <p:pic>
        <p:nvPicPr>
          <p:cNvPr id="381" name="Google Shape;381;p31"/>
          <p:cNvPicPr preferRelativeResize="0"/>
          <p:nvPr/>
        </p:nvPicPr>
        <p:blipFill>
          <a:blip r:embed="rId3">
            <a:alphaModFix/>
          </a:blip>
          <a:stretch>
            <a:fillRect/>
          </a:stretch>
        </p:blipFill>
        <p:spPr>
          <a:xfrm>
            <a:off x="1993813" y="1184075"/>
            <a:ext cx="5156373" cy="3792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Goals</a:t>
            </a:r>
            <a:endParaRPr/>
          </a:p>
        </p:txBody>
      </p:sp>
      <p:sp>
        <p:nvSpPr>
          <p:cNvPr id="284" name="Google Shape;284;p14"/>
          <p:cNvSpPr txBox="1">
            <a:spLocks noGrp="1"/>
          </p:cNvSpPr>
          <p:nvPr>
            <p:ph type="body" idx="1"/>
          </p:nvPr>
        </p:nvSpPr>
        <p:spPr>
          <a:xfrm>
            <a:off x="1303800" y="1330825"/>
            <a:ext cx="7030500" cy="32007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
              <a:t>To compare the Spotify popularity metric with the number of views on YouTube of songs listed on Google’s Top Hummed Songs (from Billboard.com).</a:t>
            </a:r>
            <a:endParaRPr/>
          </a:p>
          <a:p>
            <a:pPr marL="457200" lvl="0" indent="-311150" algn="l" rtl="0">
              <a:lnSpc>
                <a:spcPct val="150000"/>
              </a:lnSpc>
              <a:spcBef>
                <a:spcPts val="0"/>
              </a:spcBef>
              <a:spcAft>
                <a:spcPts val="0"/>
              </a:spcAft>
              <a:buSzPts val="1300"/>
              <a:buChar char="●"/>
            </a:pPr>
            <a:r>
              <a:rPr lang="en"/>
              <a:t>To use at least two APIs and one website.</a:t>
            </a:r>
            <a:endParaRPr/>
          </a:p>
          <a:p>
            <a:pPr marL="457200" lvl="0" indent="-311150" algn="l" rtl="0">
              <a:lnSpc>
                <a:spcPct val="150000"/>
              </a:lnSpc>
              <a:spcBef>
                <a:spcPts val="0"/>
              </a:spcBef>
              <a:spcAft>
                <a:spcPts val="0"/>
              </a:spcAft>
              <a:buSzPts val="1300"/>
              <a:buChar char="●"/>
            </a:pPr>
            <a:r>
              <a:rPr lang="en"/>
              <a:t>To create at least three visualizations using MatPlotLib.</a:t>
            </a:r>
            <a:endParaRPr/>
          </a:p>
          <a:p>
            <a:pPr marL="457200" lvl="0" indent="-311150" algn="l" rtl="0">
              <a:lnSpc>
                <a:spcPct val="150000"/>
              </a:lnSpc>
              <a:spcBef>
                <a:spcPts val="0"/>
              </a:spcBef>
              <a:spcAft>
                <a:spcPts val="0"/>
              </a:spcAft>
              <a:buSzPts val="1300"/>
              <a:buChar char="●"/>
            </a:pPr>
            <a:r>
              <a:rPr lang="en"/>
              <a:t>Work in a team to accomplish the prior goals.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Visualization 3</a:t>
            </a:r>
            <a:endParaRPr/>
          </a:p>
        </p:txBody>
      </p:sp>
      <p:pic>
        <p:nvPicPr>
          <p:cNvPr id="387" name="Google Shape;387;p32"/>
          <p:cNvPicPr preferRelativeResize="0"/>
          <p:nvPr/>
        </p:nvPicPr>
        <p:blipFill>
          <a:blip r:embed="rId3">
            <a:alphaModFix/>
          </a:blip>
          <a:stretch>
            <a:fillRect/>
          </a:stretch>
        </p:blipFill>
        <p:spPr>
          <a:xfrm>
            <a:off x="1972111" y="1103100"/>
            <a:ext cx="5199777" cy="38212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Database Tables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Table from MostHummed100.py</a:t>
            </a:r>
            <a:endParaRPr/>
          </a:p>
        </p:txBody>
      </p:sp>
      <p:pic>
        <p:nvPicPr>
          <p:cNvPr id="398" name="Google Shape;398;p34"/>
          <p:cNvPicPr preferRelativeResize="0"/>
          <p:nvPr/>
        </p:nvPicPr>
        <p:blipFill>
          <a:blip r:embed="rId3">
            <a:alphaModFix/>
          </a:blip>
          <a:stretch>
            <a:fillRect/>
          </a:stretch>
        </p:blipFill>
        <p:spPr>
          <a:xfrm>
            <a:off x="419975" y="1750275"/>
            <a:ext cx="1955330" cy="3240824"/>
          </a:xfrm>
          <a:prstGeom prst="rect">
            <a:avLst/>
          </a:prstGeom>
          <a:noFill/>
          <a:ln>
            <a:noFill/>
          </a:ln>
        </p:spPr>
      </p:pic>
      <p:pic>
        <p:nvPicPr>
          <p:cNvPr id="399" name="Google Shape;399;p34"/>
          <p:cNvPicPr preferRelativeResize="0"/>
          <p:nvPr/>
        </p:nvPicPr>
        <p:blipFill>
          <a:blip r:embed="rId4">
            <a:alphaModFix/>
          </a:blip>
          <a:stretch>
            <a:fillRect/>
          </a:stretch>
        </p:blipFill>
        <p:spPr>
          <a:xfrm>
            <a:off x="2561143" y="1750275"/>
            <a:ext cx="1954315" cy="3240824"/>
          </a:xfrm>
          <a:prstGeom prst="rect">
            <a:avLst/>
          </a:prstGeom>
          <a:noFill/>
          <a:ln>
            <a:noFill/>
          </a:ln>
        </p:spPr>
      </p:pic>
      <p:pic>
        <p:nvPicPr>
          <p:cNvPr id="400" name="Google Shape;400;p34"/>
          <p:cNvPicPr preferRelativeResize="0"/>
          <p:nvPr/>
        </p:nvPicPr>
        <p:blipFill>
          <a:blip r:embed="rId5">
            <a:alphaModFix/>
          </a:blip>
          <a:stretch>
            <a:fillRect/>
          </a:stretch>
        </p:blipFill>
        <p:spPr>
          <a:xfrm>
            <a:off x="4701308" y="1750275"/>
            <a:ext cx="1956261" cy="3240824"/>
          </a:xfrm>
          <a:prstGeom prst="rect">
            <a:avLst/>
          </a:prstGeom>
          <a:noFill/>
          <a:ln>
            <a:noFill/>
          </a:ln>
        </p:spPr>
      </p:pic>
      <p:pic>
        <p:nvPicPr>
          <p:cNvPr id="401" name="Google Shape;401;p34"/>
          <p:cNvPicPr preferRelativeResize="0"/>
          <p:nvPr/>
        </p:nvPicPr>
        <p:blipFill>
          <a:blip r:embed="rId6">
            <a:alphaModFix/>
          </a:blip>
          <a:stretch>
            <a:fillRect/>
          </a:stretch>
        </p:blipFill>
        <p:spPr>
          <a:xfrm>
            <a:off x="6743082" y="1954975"/>
            <a:ext cx="1980944" cy="303611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From spotify_scraper.py</a:t>
            </a:r>
            <a:endParaRPr/>
          </a:p>
        </p:txBody>
      </p:sp>
      <p:pic>
        <p:nvPicPr>
          <p:cNvPr id="407" name="Google Shape;407;p35"/>
          <p:cNvPicPr preferRelativeResize="0"/>
          <p:nvPr/>
        </p:nvPicPr>
        <p:blipFill>
          <a:blip r:embed="rId3">
            <a:alphaModFix/>
          </a:blip>
          <a:stretch>
            <a:fillRect/>
          </a:stretch>
        </p:blipFill>
        <p:spPr>
          <a:xfrm>
            <a:off x="829238" y="1739850"/>
            <a:ext cx="1839255" cy="3240827"/>
          </a:xfrm>
          <a:prstGeom prst="rect">
            <a:avLst/>
          </a:prstGeom>
          <a:noFill/>
          <a:ln>
            <a:noFill/>
          </a:ln>
        </p:spPr>
      </p:pic>
      <p:pic>
        <p:nvPicPr>
          <p:cNvPr id="408" name="Google Shape;408;p35"/>
          <p:cNvPicPr preferRelativeResize="0"/>
          <p:nvPr/>
        </p:nvPicPr>
        <p:blipFill>
          <a:blip r:embed="rId4">
            <a:alphaModFix/>
          </a:blip>
          <a:stretch>
            <a:fillRect/>
          </a:stretch>
        </p:blipFill>
        <p:spPr>
          <a:xfrm>
            <a:off x="2386430" y="1739850"/>
            <a:ext cx="1841378" cy="3240824"/>
          </a:xfrm>
          <a:prstGeom prst="rect">
            <a:avLst/>
          </a:prstGeom>
          <a:noFill/>
          <a:ln>
            <a:noFill/>
          </a:ln>
        </p:spPr>
      </p:pic>
      <p:pic>
        <p:nvPicPr>
          <p:cNvPr id="409" name="Google Shape;409;p35"/>
          <p:cNvPicPr preferRelativeResize="0"/>
          <p:nvPr/>
        </p:nvPicPr>
        <p:blipFill>
          <a:blip r:embed="rId5">
            <a:alphaModFix/>
          </a:blip>
          <a:stretch>
            <a:fillRect/>
          </a:stretch>
        </p:blipFill>
        <p:spPr>
          <a:xfrm>
            <a:off x="4380208" y="1739850"/>
            <a:ext cx="1854009" cy="3240827"/>
          </a:xfrm>
          <a:prstGeom prst="rect">
            <a:avLst/>
          </a:prstGeom>
          <a:noFill/>
          <a:ln>
            <a:noFill/>
          </a:ln>
        </p:spPr>
      </p:pic>
      <p:pic>
        <p:nvPicPr>
          <p:cNvPr id="410" name="Google Shape;410;p35"/>
          <p:cNvPicPr preferRelativeResize="0"/>
          <p:nvPr/>
        </p:nvPicPr>
        <p:blipFill>
          <a:blip r:embed="rId6">
            <a:alphaModFix/>
          </a:blip>
          <a:stretch>
            <a:fillRect/>
          </a:stretch>
        </p:blipFill>
        <p:spPr>
          <a:xfrm>
            <a:off x="6336304" y="1739850"/>
            <a:ext cx="1978440" cy="324082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6"/>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Resources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graphicFrame>
        <p:nvGraphicFramePr>
          <p:cNvPr id="420" name="Google Shape;420;p37"/>
          <p:cNvGraphicFramePr/>
          <p:nvPr/>
        </p:nvGraphicFramePr>
        <p:xfrm>
          <a:off x="493050" y="647700"/>
          <a:ext cx="3000000" cy="3000000"/>
        </p:xfrm>
        <a:graphic>
          <a:graphicData uri="http://schemas.openxmlformats.org/drawingml/2006/table">
            <a:tbl>
              <a:tblPr>
                <a:noFill/>
                <a:tableStyleId>{114DDB9D-ACE0-4A11-9EEB-F8AD8700DDBA}</a:tableStyleId>
              </a:tblPr>
              <a:tblGrid>
                <a:gridCol w="2039475">
                  <a:extLst>
                    <a:ext uri="{9D8B030D-6E8A-4147-A177-3AD203B41FA5}">
                      <a16:colId xmlns:a16="http://schemas.microsoft.com/office/drawing/2014/main" val="20000"/>
                    </a:ext>
                  </a:extLst>
                </a:gridCol>
                <a:gridCol w="2039475">
                  <a:extLst>
                    <a:ext uri="{9D8B030D-6E8A-4147-A177-3AD203B41FA5}">
                      <a16:colId xmlns:a16="http://schemas.microsoft.com/office/drawing/2014/main" val="20001"/>
                    </a:ext>
                  </a:extLst>
                </a:gridCol>
                <a:gridCol w="2039475">
                  <a:extLst>
                    <a:ext uri="{9D8B030D-6E8A-4147-A177-3AD203B41FA5}">
                      <a16:colId xmlns:a16="http://schemas.microsoft.com/office/drawing/2014/main" val="20002"/>
                    </a:ext>
                  </a:extLst>
                </a:gridCol>
                <a:gridCol w="2039475">
                  <a:extLst>
                    <a:ext uri="{9D8B030D-6E8A-4147-A177-3AD203B41FA5}">
                      <a16:colId xmlns:a16="http://schemas.microsoft.com/office/drawing/2014/main" val="20003"/>
                    </a:ext>
                  </a:extLst>
                </a:gridCol>
              </a:tblGrid>
              <a:tr h="0">
                <a:tc>
                  <a:txBody>
                    <a:bodyPr/>
                    <a:lstStyle/>
                    <a:p>
                      <a:pPr marL="0" lvl="0" indent="0" algn="l" rtl="0">
                        <a:spcBef>
                          <a:spcPts val="0"/>
                        </a:spcBef>
                        <a:spcAft>
                          <a:spcPts val="0"/>
                        </a:spcAft>
                        <a:buNone/>
                      </a:pPr>
                      <a:r>
                        <a:rPr lang="en" sz="1100"/>
                        <a:t>Date</a:t>
                      </a:r>
                      <a:endParaRPr sz="1100"/>
                    </a:p>
                  </a:txBody>
                  <a:tcPr marL="63500" marR="63500" marT="63500" marB="63500"/>
                </a:tc>
                <a:tc>
                  <a:txBody>
                    <a:bodyPr/>
                    <a:lstStyle/>
                    <a:p>
                      <a:pPr marL="0" lvl="0" indent="0" algn="l" rtl="0">
                        <a:spcBef>
                          <a:spcPts val="0"/>
                        </a:spcBef>
                        <a:spcAft>
                          <a:spcPts val="0"/>
                        </a:spcAft>
                        <a:buNone/>
                      </a:pPr>
                      <a:r>
                        <a:rPr lang="en" sz="1100"/>
                        <a:t>Issue Description</a:t>
                      </a:r>
                      <a:endParaRPr sz="1100"/>
                    </a:p>
                  </a:txBody>
                  <a:tcPr marL="63500" marR="63500" marT="63500" marB="63500"/>
                </a:tc>
                <a:tc>
                  <a:txBody>
                    <a:bodyPr/>
                    <a:lstStyle/>
                    <a:p>
                      <a:pPr marL="0" lvl="0" indent="0" algn="l" rtl="0">
                        <a:spcBef>
                          <a:spcPts val="0"/>
                        </a:spcBef>
                        <a:spcAft>
                          <a:spcPts val="0"/>
                        </a:spcAft>
                        <a:buNone/>
                      </a:pPr>
                      <a:r>
                        <a:rPr lang="en" sz="1100"/>
                        <a:t>Location of Resource</a:t>
                      </a:r>
                      <a:endParaRPr sz="1100"/>
                    </a:p>
                  </a:txBody>
                  <a:tcPr marL="63500" marR="63500" marT="63500" marB="63500"/>
                </a:tc>
                <a:tc>
                  <a:txBody>
                    <a:bodyPr/>
                    <a:lstStyle/>
                    <a:p>
                      <a:pPr marL="0" lvl="0" indent="0" algn="l" rtl="0">
                        <a:spcBef>
                          <a:spcPts val="0"/>
                        </a:spcBef>
                        <a:spcAft>
                          <a:spcPts val="0"/>
                        </a:spcAft>
                        <a:buNone/>
                      </a:pPr>
                      <a:r>
                        <a:rPr lang="en" sz="1100"/>
                        <a:t>Result (Did it solve the issue?)</a:t>
                      </a:r>
                      <a:endParaRPr sz="1100"/>
                    </a:p>
                  </a:txBody>
                  <a:tcPr marL="63500" marR="63500" marT="63500" marB="63500"/>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100"/>
                        <a:t>4/25</a:t>
                      </a:r>
                      <a:endParaRPr sz="1100"/>
                    </a:p>
                  </a:txBody>
                  <a:tcPr marL="63500" marR="63500" marT="63500" marB="63500"/>
                </a:tc>
                <a:tc>
                  <a:txBody>
                    <a:bodyPr/>
                    <a:lstStyle/>
                    <a:p>
                      <a:pPr marL="0" lvl="0" indent="0" algn="l" rtl="0">
                        <a:spcBef>
                          <a:spcPts val="0"/>
                        </a:spcBef>
                        <a:spcAft>
                          <a:spcPts val="0"/>
                        </a:spcAft>
                        <a:buNone/>
                      </a:pPr>
                      <a:r>
                        <a:rPr lang="en" sz="1100"/>
                        <a:t>Figuring out how to use Youtube API</a:t>
                      </a:r>
                      <a:endParaRPr sz="1100"/>
                    </a:p>
                  </a:txBody>
                  <a:tcPr marL="63500" marR="63500" marT="63500" marB="63500"/>
                </a:tc>
                <a:tc>
                  <a:txBody>
                    <a:bodyPr/>
                    <a:lstStyle/>
                    <a:p>
                      <a:pPr marL="0" lvl="0" indent="0" algn="l" rtl="0">
                        <a:spcBef>
                          <a:spcPts val="0"/>
                        </a:spcBef>
                        <a:spcAft>
                          <a:spcPts val="0"/>
                        </a:spcAft>
                        <a:buNone/>
                      </a:pPr>
                      <a:r>
                        <a:rPr lang="en" sz="1100"/>
                        <a:t>https://github.com/googleapis/google-api-python-client/blob/master/docs/start.md</a:t>
                      </a:r>
                      <a:endParaRPr sz="1100"/>
                    </a:p>
                  </a:txBody>
                  <a:tcPr marL="63500" marR="63500" marT="63500" marB="63500"/>
                </a:tc>
                <a:tc>
                  <a:txBody>
                    <a:bodyPr/>
                    <a:lstStyle/>
                    <a:p>
                      <a:pPr marL="0" lvl="0" indent="0" algn="l" rtl="0">
                        <a:spcBef>
                          <a:spcPts val="0"/>
                        </a:spcBef>
                        <a:spcAft>
                          <a:spcPts val="0"/>
                        </a:spcAft>
                        <a:buNone/>
                      </a:pPr>
                      <a:r>
                        <a:rPr lang="en" sz="1100"/>
                        <a:t>Yes, learned how to set up API key</a:t>
                      </a:r>
                      <a:endParaRPr sz="1100"/>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100"/>
                        <a:t>4/25</a:t>
                      </a:r>
                      <a:endParaRPr sz="1100"/>
                    </a:p>
                  </a:txBody>
                  <a:tcPr marL="63500" marR="63500" marT="63500" marB="63500"/>
                </a:tc>
                <a:tc>
                  <a:txBody>
                    <a:bodyPr/>
                    <a:lstStyle/>
                    <a:p>
                      <a:pPr marL="0" lvl="0" indent="0" algn="l" rtl="0">
                        <a:spcBef>
                          <a:spcPts val="0"/>
                        </a:spcBef>
                        <a:spcAft>
                          <a:spcPts val="0"/>
                        </a:spcAft>
                        <a:buNone/>
                      </a:pPr>
                      <a:r>
                        <a:rPr lang="en" sz="1100"/>
                        <a:t>Figuring out how to use Youtube API</a:t>
                      </a:r>
                      <a:endParaRPr sz="1100"/>
                    </a:p>
                  </a:txBody>
                  <a:tcPr marL="63500" marR="63500" marT="63500" marB="63500"/>
                </a:tc>
                <a:tc>
                  <a:txBody>
                    <a:bodyPr/>
                    <a:lstStyle/>
                    <a:p>
                      <a:pPr marL="0" lvl="0" indent="0" algn="l" rtl="0">
                        <a:spcBef>
                          <a:spcPts val="0"/>
                        </a:spcBef>
                        <a:spcAft>
                          <a:spcPts val="0"/>
                        </a:spcAft>
                        <a:buNone/>
                      </a:pPr>
                      <a:r>
                        <a:rPr lang="en" sz="1100"/>
                        <a:t>https://googleapis.github.io/google-api-python-client/docs/dyn/youtube_v3.activities.html</a:t>
                      </a:r>
                      <a:endParaRPr sz="1100"/>
                    </a:p>
                  </a:txBody>
                  <a:tcPr marL="63500" marR="63500" marT="63500" marB="63500"/>
                </a:tc>
                <a:tc>
                  <a:txBody>
                    <a:bodyPr/>
                    <a:lstStyle/>
                    <a:p>
                      <a:pPr marL="0" lvl="0" indent="0" algn="l" rtl="0">
                        <a:spcBef>
                          <a:spcPts val="0"/>
                        </a:spcBef>
                        <a:spcAft>
                          <a:spcPts val="0"/>
                        </a:spcAft>
                        <a:buNone/>
                      </a:pPr>
                      <a:r>
                        <a:rPr lang="en" sz="1100"/>
                        <a:t>Yes, learned about different API functionalities</a:t>
                      </a:r>
                      <a:endParaRPr sz="1100"/>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100"/>
                        <a:t>4/25</a:t>
                      </a:r>
                      <a:endParaRPr sz="1100"/>
                    </a:p>
                  </a:txBody>
                  <a:tcPr marL="63500" marR="63500" marT="63500" marB="63500"/>
                </a:tc>
                <a:tc>
                  <a:txBody>
                    <a:bodyPr/>
                    <a:lstStyle/>
                    <a:p>
                      <a:pPr marL="0" lvl="0" indent="0" algn="l" rtl="0">
                        <a:spcBef>
                          <a:spcPts val="0"/>
                        </a:spcBef>
                        <a:spcAft>
                          <a:spcPts val="0"/>
                        </a:spcAft>
                        <a:buNone/>
                      </a:pPr>
                      <a:r>
                        <a:rPr lang="en" sz="1100"/>
                        <a:t>Figuring out how to use Youtube API</a:t>
                      </a:r>
                      <a:endParaRPr sz="1100"/>
                    </a:p>
                  </a:txBody>
                  <a:tcPr marL="63500" marR="63500" marT="63500" marB="63500"/>
                </a:tc>
                <a:tc>
                  <a:txBody>
                    <a:bodyPr/>
                    <a:lstStyle/>
                    <a:p>
                      <a:pPr marL="0" lvl="0" indent="0" algn="l" rtl="0">
                        <a:spcBef>
                          <a:spcPts val="0"/>
                        </a:spcBef>
                        <a:spcAft>
                          <a:spcPts val="0"/>
                        </a:spcAft>
                        <a:buNone/>
                      </a:pPr>
                      <a:r>
                        <a:rPr lang="en" sz="1100"/>
                        <a:t>https://developers.google.com/youtube/v3/docs/search/list</a:t>
                      </a:r>
                      <a:endParaRPr sz="1100"/>
                    </a:p>
                  </a:txBody>
                  <a:tcPr marL="63500" marR="63500" marT="63500" marB="63500"/>
                </a:tc>
                <a:tc>
                  <a:txBody>
                    <a:bodyPr/>
                    <a:lstStyle/>
                    <a:p>
                      <a:pPr marL="0" lvl="0" indent="0" algn="l" rtl="0">
                        <a:spcBef>
                          <a:spcPts val="0"/>
                        </a:spcBef>
                        <a:spcAft>
                          <a:spcPts val="0"/>
                        </a:spcAft>
                        <a:buNone/>
                      </a:pPr>
                      <a:r>
                        <a:rPr lang="en" sz="1100"/>
                        <a:t>Yes, learned about specific function we need (search)</a:t>
                      </a:r>
                      <a:endParaRPr sz="1100"/>
                    </a:p>
                  </a:txBody>
                  <a:tcPr marL="63500" marR="63500" marT="63500" marB="63500"/>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1100"/>
                        <a:t>4/25</a:t>
                      </a:r>
                      <a:endParaRPr sz="1100"/>
                    </a:p>
                  </a:txBody>
                  <a:tcPr marL="63500" marR="63500" marT="63500" marB="63500"/>
                </a:tc>
                <a:tc>
                  <a:txBody>
                    <a:bodyPr/>
                    <a:lstStyle/>
                    <a:p>
                      <a:pPr marL="0" lvl="0" indent="0" algn="l" rtl="0">
                        <a:spcBef>
                          <a:spcPts val="0"/>
                        </a:spcBef>
                        <a:spcAft>
                          <a:spcPts val="0"/>
                        </a:spcAft>
                        <a:buNone/>
                      </a:pPr>
                      <a:r>
                        <a:rPr lang="en" sz="1100"/>
                        <a:t>Figuring out how to use Youtube API</a:t>
                      </a:r>
                      <a:endParaRPr sz="1100"/>
                    </a:p>
                  </a:txBody>
                  <a:tcPr marL="63500" marR="63500" marT="63500" marB="63500"/>
                </a:tc>
                <a:tc>
                  <a:txBody>
                    <a:bodyPr/>
                    <a:lstStyle/>
                    <a:p>
                      <a:pPr marL="0" lvl="0" indent="0" algn="l" rtl="0">
                        <a:spcBef>
                          <a:spcPts val="0"/>
                        </a:spcBef>
                        <a:spcAft>
                          <a:spcPts val="0"/>
                        </a:spcAft>
                        <a:buNone/>
                      </a:pPr>
                      <a:r>
                        <a:rPr lang="en" sz="1100"/>
                        <a:t>https://developers-dot-devsite-v2-prod.appspot.com/youtube/v3/docs/search/list_34b6f312b2e89335d8b2035aa268ac6668befd29570c653903e3f5fb0c882974.frame#</a:t>
                      </a:r>
                      <a:endParaRPr sz="1100"/>
                    </a:p>
                  </a:txBody>
                  <a:tcPr marL="63500" marR="63500" marT="63500" marB="63500"/>
                </a:tc>
                <a:tc>
                  <a:txBody>
                    <a:bodyPr/>
                    <a:lstStyle/>
                    <a:p>
                      <a:pPr marL="0" lvl="0" indent="0" algn="l" rtl="0">
                        <a:spcBef>
                          <a:spcPts val="0"/>
                        </a:spcBef>
                        <a:spcAft>
                          <a:spcPts val="0"/>
                        </a:spcAft>
                        <a:buNone/>
                      </a:pPr>
                      <a:r>
                        <a:rPr lang="en" sz="1100"/>
                        <a:t>Yes, resolved syntax issue</a:t>
                      </a:r>
                      <a:endParaRPr sz="1100"/>
                    </a:p>
                  </a:txBody>
                  <a:tcPr marL="63500" marR="63500" marT="63500" marB="63500"/>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1100"/>
                        <a:t>4/25</a:t>
                      </a:r>
                      <a:endParaRPr sz="1100"/>
                    </a:p>
                  </a:txBody>
                  <a:tcPr marL="63500" marR="63500" marT="63500" marB="63500"/>
                </a:tc>
                <a:tc>
                  <a:txBody>
                    <a:bodyPr/>
                    <a:lstStyle/>
                    <a:p>
                      <a:pPr marL="0" lvl="0" indent="0" algn="l" rtl="0">
                        <a:spcBef>
                          <a:spcPts val="0"/>
                        </a:spcBef>
                        <a:spcAft>
                          <a:spcPts val="0"/>
                        </a:spcAft>
                        <a:buNone/>
                      </a:pPr>
                      <a:r>
                        <a:rPr lang="en" sz="1100"/>
                        <a:t>Figuring out how to use Spotify API</a:t>
                      </a:r>
                      <a:endParaRPr sz="1100"/>
                    </a:p>
                  </a:txBody>
                  <a:tcPr marL="63500" marR="63500" marT="63500" marB="63500"/>
                </a:tc>
                <a:tc>
                  <a:txBody>
                    <a:bodyPr/>
                    <a:lstStyle/>
                    <a:p>
                      <a:pPr marL="0" lvl="0" indent="0" algn="l" rtl="0">
                        <a:spcBef>
                          <a:spcPts val="0"/>
                        </a:spcBef>
                        <a:spcAft>
                          <a:spcPts val="0"/>
                        </a:spcAft>
                        <a:buNone/>
                      </a:pPr>
                      <a:r>
                        <a:rPr lang="en" sz="1100"/>
                        <a:t>https://stackoverflow.com/questions/39840319/spotipy-get-track-ids-from-track-names</a:t>
                      </a:r>
                      <a:endParaRPr sz="1100"/>
                    </a:p>
                  </a:txBody>
                  <a:tcPr marL="63500" marR="63500" marT="63500" marB="63500"/>
                </a:tc>
                <a:tc>
                  <a:txBody>
                    <a:bodyPr/>
                    <a:lstStyle/>
                    <a:p>
                      <a:pPr marL="0" lvl="0" indent="0" algn="l" rtl="0">
                        <a:spcBef>
                          <a:spcPts val="0"/>
                        </a:spcBef>
                        <a:spcAft>
                          <a:spcPts val="0"/>
                        </a:spcAft>
                        <a:buNone/>
                      </a:pPr>
                      <a:r>
                        <a:rPr lang="en" sz="1100"/>
                        <a:t>Yes, figured out how to search for specific tracks using track names</a:t>
                      </a:r>
                      <a:endParaRPr sz="1100"/>
                    </a:p>
                  </a:txBody>
                  <a:tcPr marL="63500" marR="63500" marT="63500" marB="63500"/>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Goals Achieved</a:t>
            </a:r>
            <a:endParaRPr/>
          </a:p>
        </p:txBody>
      </p:sp>
      <p:sp>
        <p:nvSpPr>
          <p:cNvPr id="290" name="Google Shape;290;p15"/>
          <p:cNvSpPr txBox="1">
            <a:spLocks noGrp="1"/>
          </p:cNvSpPr>
          <p:nvPr>
            <p:ph type="body" idx="1"/>
          </p:nvPr>
        </p:nvSpPr>
        <p:spPr>
          <a:xfrm>
            <a:off x="1303800" y="1360925"/>
            <a:ext cx="7030500" cy="32439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
              <a:t>Gathered data from Billboard and Spotify.</a:t>
            </a:r>
            <a:endParaRPr/>
          </a:p>
          <a:p>
            <a:pPr marL="457200" lvl="0" indent="-311150" algn="l" rtl="0">
              <a:lnSpc>
                <a:spcPct val="150000"/>
              </a:lnSpc>
              <a:spcBef>
                <a:spcPts val="0"/>
              </a:spcBef>
              <a:spcAft>
                <a:spcPts val="0"/>
              </a:spcAft>
              <a:buSzPts val="1300"/>
              <a:buChar char="●"/>
            </a:pPr>
            <a:r>
              <a:rPr lang="en"/>
              <a:t>Entered data into a database (25 entries at a time).</a:t>
            </a:r>
            <a:endParaRPr/>
          </a:p>
          <a:p>
            <a:pPr marL="457200" lvl="0" indent="-311150" algn="l" rtl="0">
              <a:lnSpc>
                <a:spcPct val="150000"/>
              </a:lnSpc>
              <a:spcBef>
                <a:spcPts val="0"/>
              </a:spcBef>
              <a:spcAft>
                <a:spcPts val="0"/>
              </a:spcAft>
              <a:buSzPts val="1300"/>
              <a:buChar char="●"/>
            </a:pPr>
            <a:r>
              <a:rPr lang="en"/>
              <a:t>Created three visualizations using MatPlotLib.</a:t>
            </a:r>
            <a:endParaRPr/>
          </a:p>
          <a:p>
            <a:pPr marL="457200" lvl="0" indent="-311150" algn="l" rtl="0">
              <a:lnSpc>
                <a:spcPct val="150000"/>
              </a:lnSpc>
              <a:spcBef>
                <a:spcPts val="0"/>
              </a:spcBef>
              <a:spcAft>
                <a:spcPts val="0"/>
              </a:spcAft>
              <a:buSzPts val="1300"/>
              <a:buChar char="●"/>
            </a:pPr>
            <a:r>
              <a:rPr lang="en"/>
              <a:t>Found several correlations between Spotify popularity metrics and the ranking given on Google’s Top Hummed Songs.</a:t>
            </a:r>
            <a:endParaRPr/>
          </a:p>
          <a:p>
            <a:pPr marL="457200" lvl="0" indent="-311150" algn="l" rtl="0">
              <a:lnSpc>
                <a:spcPct val="150000"/>
              </a:lnSpc>
              <a:spcBef>
                <a:spcPts val="0"/>
              </a:spcBef>
              <a:spcAft>
                <a:spcPts val="0"/>
              </a:spcAft>
              <a:buSzPts val="1300"/>
              <a:buChar char="●"/>
            </a:pPr>
            <a:r>
              <a:rPr lang="en"/>
              <a:t>Worked strongly in a team environment. Understood the dynamics necessary for rigorous and tedious projects that require development and debugging.</a:t>
            </a:r>
            <a:endParaRPr/>
          </a:p>
          <a:p>
            <a:pPr marL="457200" lvl="0" indent="-311150" algn="l" rtl="0">
              <a:lnSpc>
                <a:spcPct val="150000"/>
              </a:lnSpc>
              <a:spcBef>
                <a:spcPts val="0"/>
              </a:spcBef>
              <a:spcAft>
                <a:spcPts val="0"/>
              </a:spcAft>
              <a:buSzPts val="1300"/>
              <a:buChar char="●"/>
            </a:pPr>
            <a:r>
              <a:rPr lang="en"/>
              <a:t>Enjoyed implementing what we learned throughout the semester to create a visual and satisfactory product.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Problems</a:t>
            </a:r>
            <a:endParaRPr/>
          </a:p>
        </p:txBody>
      </p:sp>
      <p:sp>
        <p:nvSpPr>
          <p:cNvPr id="296" name="Google Shape;296;p16"/>
          <p:cNvSpPr txBox="1">
            <a:spLocks noGrp="1"/>
          </p:cNvSpPr>
          <p:nvPr>
            <p:ph type="body" idx="1"/>
          </p:nvPr>
        </p:nvSpPr>
        <p:spPr>
          <a:xfrm>
            <a:off x="1303800" y="1457975"/>
            <a:ext cx="7030500" cy="30738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 dirty="0"/>
              <a:t>Our third API was going to be YouTube’s Data API, but when we tried to fetch view count and like count for all 100 of our songs (it worked for individual songs), we faced an error that said “you have exceeded your data fetching quota.” The only way to bypass this was filling out a form to appeal our quota limit and get additional units per day, which we did- unfortunately we have not yet received a response or a limit expansion.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Calculations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 5 Artists to be Featured</a:t>
            </a:r>
            <a:endParaRPr/>
          </a:p>
          <a:p>
            <a:pPr marL="0" lvl="0" indent="0" algn="l" rtl="0">
              <a:spcBef>
                <a:spcPts val="0"/>
              </a:spcBef>
              <a:spcAft>
                <a:spcPts val="0"/>
              </a:spcAft>
              <a:buNone/>
            </a:pPr>
            <a:r>
              <a:rPr lang="en"/>
              <a:t>(From MostHummed100.py)</a:t>
            </a:r>
            <a:endParaRPr/>
          </a:p>
        </p:txBody>
      </p:sp>
      <p:pic>
        <p:nvPicPr>
          <p:cNvPr id="307" name="Google Shape;307;p18"/>
          <p:cNvPicPr preferRelativeResize="0"/>
          <p:nvPr/>
        </p:nvPicPr>
        <p:blipFill>
          <a:blip r:embed="rId3">
            <a:alphaModFix/>
          </a:blip>
          <a:stretch>
            <a:fillRect/>
          </a:stretch>
        </p:blipFill>
        <p:spPr>
          <a:xfrm>
            <a:off x="1303800" y="1597875"/>
            <a:ext cx="6439700" cy="3240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Average Popularity on Spotify</a:t>
            </a:r>
            <a:endParaRPr/>
          </a:p>
          <a:p>
            <a:pPr marL="0" lvl="0" indent="0" algn="l" rtl="0">
              <a:spcBef>
                <a:spcPts val="0"/>
              </a:spcBef>
              <a:spcAft>
                <a:spcPts val="0"/>
              </a:spcAft>
              <a:buNone/>
            </a:pPr>
            <a:r>
              <a:rPr lang="en"/>
              <a:t>(From spotify_scraper.py)</a:t>
            </a:r>
            <a:endParaRPr/>
          </a:p>
        </p:txBody>
      </p:sp>
      <p:pic>
        <p:nvPicPr>
          <p:cNvPr id="313" name="Google Shape;313;p19"/>
          <p:cNvPicPr preferRelativeResize="0"/>
          <p:nvPr/>
        </p:nvPicPr>
        <p:blipFill>
          <a:blip r:embed="rId3">
            <a:alphaModFix/>
          </a:blip>
          <a:stretch>
            <a:fillRect/>
          </a:stretch>
        </p:blipFill>
        <p:spPr>
          <a:xfrm>
            <a:off x="1303800" y="1700975"/>
            <a:ext cx="6536300" cy="3048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0"/>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Visualizations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3" name="Google Shape;323;p21"/>
          <p:cNvPicPr preferRelativeResize="0"/>
          <p:nvPr/>
        </p:nvPicPr>
        <p:blipFill>
          <a:blip r:embed="rId3">
            <a:alphaModFix/>
          </a:blip>
          <a:stretch>
            <a:fillRect/>
          </a:stretch>
        </p:blipFill>
        <p:spPr>
          <a:xfrm>
            <a:off x="2307862" y="1173650"/>
            <a:ext cx="5022374" cy="3766776"/>
          </a:xfrm>
          <a:prstGeom prst="rect">
            <a:avLst/>
          </a:prstGeom>
          <a:noFill/>
          <a:ln>
            <a:noFill/>
          </a:ln>
        </p:spPr>
      </p:pic>
      <p:sp>
        <p:nvSpPr>
          <p:cNvPr id="324" name="Google Shape;324;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n"/>
              <a:t>Visualization 1</a:t>
            </a: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766</Words>
  <Application>Microsoft Office PowerPoint</Application>
  <PresentationFormat>On-screen Show (16:9)</PresentationFormat>
  <Paragraphs>70</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Maven Pro</vt:lpstr>
      <vt:lpstr>Nunito</vt:lpstr>
      <vt:lpstr>Arial</vt:lpstr>
      <vt:lpstr>Momentum</vt:lpstr>
      <vt:lpstr>SI 206 Final Report</vt:lpstr>
      <vt:lpstr>Goals</vt:lpstr>
      <vt:lpstr>Goals Achieved</vt:lpstr>
      <vt:lpstr>Problems</vt:lpstr>
      <vt:lpstr>Calculations</vt:lpstr>
      <vt:lpstr>Top 5 Artists to be Featured (From MostHummed100.py)</vt:lpstr>
      <vt:lpstr>Average Popularity on Spotify (From spotify_scraper.py)</vt:lpstr>
      <vt:lpstr>Visualizations</vt:lpstr>
      <vt:lpstr>Visualization 1</vt:lpstr>
      <vt:lpstr>Visualization 2</vt:lpstr>
      <vt:lpstr>Visualization 3</vt:lpstr>
      <vt:lpstr>Instructions</vt:lpstr>
      <vt:lpstr>PowerPoint Presentation</vt:lpstr>
      <vt:lpstr>Documentation</vt:lpstr>
      <vt:lpstr>MostHummed100.py</vt:lpstr>
      <vt:lpstr>Spotify_scraper.py (part 1)</vt:lpstr>
      <vt:lpstr>Spotify_scraper.py (part 2)</vt:lpstr>
      <vt:lpstr>Visualization 1</vt:lpstr>
      <vt:lpstr>Visualization 2</vt:lpstr>
      <vt:lpstr>Visualization 3</vt:lpstr>
      <vt:lpstr>Database Tables</vt:lpstr>
      <vt:lpstr>Table from MostHummed100.py</vt:lpstr>
      <vt:lpstr>From spotify_scraper.py</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 206 Final Report</dc:title>
  <cp:lastModifiedBy>Ashish Vempati</cp:lastModifiedBy>
  <cp:revision>1</cp:revision>
  <dcterms:modified xsi:type="dcterms:W3CDTF">2021-04-27T21:51:15Z</dcterms:modified>
</cp:coreProperties>
</file>