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4DDB9D-ACE0-4A11-9EEB-F8AD8700DDBA}">
  <a:tblStyle styleId="{114DDB9D-ACE0-4A11-9EEB-F8AD8700DDB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37" Type="http://schemas.openxmlformats.org/officeDocument/2006/relationships/font" Target="fonts/MavenPro-bold.fntdata"/><Relationship Id="rId14" Type="http://schemas.openxmlformats.org/officeDocument/2006/relationships/slide" Target="slides/slide8.xml"/><Relationship Id="rId36" Type="http://schemas.openxmlformats.org/officeDocument/2006/relationships/font" Target="fonts/Maven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d79d68a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d79d68a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d79d68a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d79d68a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5180daa7f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5180daa7f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5180daa7f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5180daa7f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5180daa7f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5180daa7f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5180daa7f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5180daa7f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5180daa7f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5180daa7f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d79d68b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d79d68b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5180daa7f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5180daa7f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d79d68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d79d68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5180daa7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5180daa7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d79d68a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d79d68a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5180daa7f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5180daa7f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5180daa7f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5180daa7f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5180daa7f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5180daa7f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5180daa7f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5180daa7f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5180daa7f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5180daa7f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5180daa7f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5180daa7f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5180daa7f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5180daa7f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5180daa7f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5180daa7f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5180daa7f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5180daa7f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5180daa7f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5180daa7f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5180daa7f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5180daa7f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5180daa7f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5180daa7f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7139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SI 206 Final Report</a:t>
            </a:r>
            <a:endParaRPr/>
          </a:p>
        </p:txBody>
      </p:sp>
      <p:sp>
        <p:nvSpPr>
          <p:cNvPr id="278" name="Google Shape;278;p13"/>
          <p:cNvSpPr txBox="1"/>
          <p:nvPr>
            <p:ph idx="1" type="subTitle"/>
          </p:nvPr>
        </p:nvSpPr>
        <p:spPr>
          <a:xfrm>
            <a:off x="824000" y="3450900"/>
            <a:ext cx="4755000" cy="840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Renuka Murthi, Neha Sure &amp; Ashish Vempati</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FFFFFF"/>
                </a:solidFill>
              </a:rPr>
              <a:t>https://github.com/ashishvempati/SI206_FinalGroupProject.git</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609000"/>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t>Visualization 2</a:t>
            </a:r>
            <a:endParaRPr/>
          </a:p>
        </p:txBody>
      </p:sp>
      <p:pic>
        <p:nvPicPr>
          <p:cNvPr id="330" name="Google Shape;330;p22"/>
          <p:cNvPicPr preferRelativeResize="0"/>
          <p:nvPr/>
        </p:nvPicPr>
        <p:blipFill>
          <a:blip r:embed="rId3">
            <a:alphaModFix/>
          </a:blip>
          <a:stretch>
            <a:fillRect/>
          </a:stretch>
        </p:blipFill>
        <p:spPr>
          <a:xfrm>
            <a:off x="2359787" y="1097050"/>
            <a:ext cx="4918526" cy="3706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t>Visualization 3</a:t>
            </a:r>
            <a:endParaRPr/>
          </a:p>
        </p:txBody>
      </p:sp>
      <p:pic>
        <p:nvPicPr>
          <p:cNvPr id="336" name="Google Shape;336;p23"/>
          <p:cNvPicPr preferRelativeResize="0"/>
          <p:nvPr/>
        </p:nvPicPr>
        <p:blipFill>
          <a:blip r:embed="rId3">
            <a:alphaModFix/>
          </a:blip>
          <a:stretch>
            <a:fillRect/>
          </a:stretch>
        </p:blipFill>
        <p:spPr>
          <a:xfrm>
            <a:off x="1933888" y="1058675"/>
            <a:ext cx="5770323" cy="3880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Instructions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idx="1" type="body"/>
          </p:nvPr>
        </p:nvSpPr>
        <p:spPr>
          <a:xfrm>
            <a:off x="1293350" y="391650"/>
            <a:ext cx="7030500" cy="436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Check if “MostHummed100.db” exists in your file directory. If it does, relocate or delete it.</a:t>
            </a:r>
            <a:endParaRPr/>
          </a:p>
          <a:p>
            <a:pPr indent="0" lvl="0" marL="0" rtl="0" algn="l">
              <a:spcBef>
                <a:spcPts val="1200"/>
              </a:spcBef>
              <a:spcAft>
                <a:spcPts val="0"/>
              </a:spcAft>
              <a:buNone/>
            </a:pPr>
            <a:r>
              <a:rPr lang="en"/>
              <a:t>2) Check if the Spotipy library is installed . If not, install it by typing “pip install spotipy” in your terminal.</a:t>
            </a:r>
            <a:endParaRPr/>
          </a:p>
          <a:p>
            <a:pPr indent="0" lvl="0" marL="0" rtl="0" algn="l">
              <a:spcBef>
                <a:spcPts val="1200"/>
              </a:spcBef>
              <a:spcAft>
                <a:spcPts val="0"/>
              </a:spcAft>
              <a:buNone/>
            </a:pPr>
            <a:r>
              <a:rPr lang="en"/>
              <a:t>Check if the matplotlib library is installed. If not, install it by typing “pip install matplotlib” in your terminal.</a:t>
            </a:r>
            <a:endParaRPr/>
          </a:p>
          <a:p>
            <a:pPr indent="0" lvl="0" marL="0" rtl="0" algn="l">
              <a:spcBef>
                <a:spcPts val="1200"/>
              </a:spcBef>
              <a:spcAft>
                <a:spcPts val="0"/>
              </a:spcAft>
              <a:buNone/>
            </a:pPr>
            <a:r>
              <a:rPr lang="en"/>
              <a:t>3) Open the zipped file.</a:t>
            </a:r>
            <a:endParaRPr/>
          </a:p>
          <a:p>
            <a:pPr indent="0" lvl="0" marL="0" rtl="0" algn="l">
              <a:spcBef>
                <a:spcPts val="1200"/>
              </a:spcBef>
              <a:spcAft>
                <a:spcPts val="0"/>
              </a:spcAft>
              <a:buNone/>
            </a:pPr>
            <a:r>
              <a:rPr lang="en"/>
              <a:t>4) Run “MostHummed100.py” four times. This will gather information from Billboard.com, create the database, and enter the information (25 tracks at a time) into the “Billboard” table. At the end, it will also output a text file with the Top 5 Artists to be Featured in a text file called “TopArtists”.</a:t>
            </a:r>
            <a:endParaRPr/>
          </a:p>
          <a:p>
            <a:pPr indent="0" lvl="0" marL="0" rtl="0" algn="l">
              <a:spcBef>
                <a:spcPts val="1200"/>
              </a:spcBef>
              <a:spcAft>
                <a:spcPts val="0"/>
              </a:spcAft>
              <a:buNone/>
            </a:pPr>
            <a:r>
              <a:rPr lang="en"/>
              <a:t>5) Run “spotify_scraper.py” four times. This will gather the associated popularity information from Spotify for each track and enter the information (25 tracks at a time) in a new table named “Spotify_Popularity_Scores” in the database. At the end, it will output a text file named “AvgSpotifyPopularity” that runs a calculation on the average popularity score of the tracks.</a:t>
            </a:r>
            <a:endParaRPr/>
          </a:p>
          <a:p>
            <a:pPr indent="0" lvl="0" marL="0" rtl="0" algn="l">
              <a:spcBef>
                <a:spcPts val="1200"/>
              </a:spcBef>
              <a:spcAft>
                <a:spcPts val="1200"/>
              </a:spcAft>
              <a:buNone/>
            </a:pPr>
            <a:r>
              <a:rPr lang="en"/>
              <a:t>6) Run the independent visualization python files to receive different visualizations regarding our collected/calculated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Documentation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MostHummed100.py</a:t>
            </a:r>
            <a:endParaRPr/>
          </a:p>
        </p:txBody>
      </p:sp>
      <p:pic>
        <p:nvPicPr>
          <p:cNvPr id="357" name="Google Shape;357;p27"/>
          <p:cNvPicPr preferRelativeResize="0"/>
          <p:nvPr/>
        </p:nvPicPr>
        <p:blipFill>
          <a:blip r:embed="rId3">
            <a:alphaModFix/>
          </a:blip>
          <a:stretch>
            <a:fillRect/>
          </a:stretch>
        </p:blipFill>
        <p:spPr>
          <a:xfrm>
            <a:off x="1303800" y="1533325"/>
            <a:ext cx="6295494" cy="324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txBox="1"/>
          <p:nvPr>
            <p:ph type="title"/>
          </p:nvPr>
        </p:nvSpPr>
        <p:spPr>
          <a:xfrm>
            <a:off x="1303800" y="123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a:t>potify_scraper.py (part 1)</a:t>
            </a:r>
            <a:endParaRPr/>
          </a:p>
        </p:txBody>
      </p:sp>
      <p:pic>
        <p:nvPicPr>
          <p:cNvPr id="363" name="Google Shape;363;p28"/>
          <p:cNvPicPr preferRelativeResize="0"/>
          <p:nvPr/>
        </p:nvPicPr>
        <p:blipFill>
          <a:blip r:embed="rId3">
            <a:alphaModFix/>
          </a:blip>
          <a:stretch>
            <a:fillRect/>
          </a:stretch>
        </p:blipFill>
        <p:spPr>
          <a:xfrm>
            <a:off x="1593525" y="748350"/>
            <a:ext cx="6418073" cy="4338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type="title"/>
          </p:nvPr>
        </p:nvSpPr>
        <p:spPr>
          <a:xfrm>
            <a:off x="1303800" y="123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Spotify_scraper.py (part 2)</a:t>
            </a:r>
            <a:endParaRPr/>
          </a:p>
        </p:txBody>
      </p:sp>
      <p:pic>
        <p:nvPicPr>
          <p:cNvPr id="369" name="Google Shape;369;p29"/>
          <p:cNvPicPr preferRelativeResize="0"/>
          <p:nvPr/>
        </p:nvPicPr>
        <p:blipFill>
          <a:blip r:embed="rId3">
            <a:alphaModFix/>
          </a:blip>
          <a:stretch>
            <a:fillRect/>
          </a:stretch>
        </p:blipFill>
        <p:spPr>
          <a:xfrm>
            <a:off x="1303799" y="748600"/>
            <a:ext cx="6583979" cy="4394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1</a:t>
            </a:r>
            <a:endParaRPr/>
          </a:p>
        </p:txBody>
      </p:sp>
      <p:pic>
        <p:nvPicPr>
          <p:cNvPr id="375" name="Google Shape;375;p30"/>
          <p:cNvPicPr preferRelativeResize="0"/>
          <p:nvPr/>
        </p:nvPicPr>
        <p:blipFill>
          <a:blip r:embed="rId3">
            <a:alphaModFix/>
          </a:blip>
          <a:stretch>
            <a:fillRect/>
          </a:stretch>
        </p:blipFill>
        <p:spPr>
          <a:xfrm>
            <a:off x="1984238" y="1147425"/>
            <a:ext cx="5175524" cy="3675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2</a:t>
            </a:r>
            <a:endParaRPr/>
          </a:p>
        </p:txBody>
      </p:sp>
      <p:pic>
        <p:nvPicPr>
          <p:cNvPr id="381" name="Google Shape;381;p31"/>
          <p:cNvPicPr preferRelativeResize="0"/>
          <p:nvPr/>
        </p:nvPicPr>
        <p:blipFill>
          <a:blip r:embed="rId3">
            <a:alphaModFix/>
          </a:blip>
          <a:stretch>
            <a:fillRect/>
          </a:stretch>
        </p:blipFill>
        <p:spPr>
          <a:xfrm>
            <a:off x="1993813" y="1184075"/>
            <a:ext cx="5156373" cy="3792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284" name="Google Shape;284;p14"/>
          <p:cNvSpPr txBox="1"/>
          <p:nvPr>
            <p:ph idx="1" type="body"/>
          </p:nvPr>
        </p:nvSpPr>
        <p:spPr>
          <a:xfrm>
            <a:off x="1303800" y="1330825"/>
            <a:ext cx="7030500" cy="3200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To compare the Spotify popularity metric with the number of views on YouTube of songs listed on Google’s Top Hummed Songs (from Billboard.com).</a:t>
            </a:r>
            <a:endParaRPr/>
          </a:p>
          <a:p>
            <a:pPr indent="-311150" lvl="0" marL="457200" rtl="0" algn="l">
              <a:lnSpc>
                <a:spcPct val="150000"/>
              </a:lnSpc>
              <a:spcBef>
                <a:spcPts val="0"/>
              </a:spcBef>
              <a:spcAft>
                <a:spcPts val="0"/>
              </a:spcAft>
              <a:buSzPts val="1300"/>
              <a:buChar char="●"/>
            </a:pPr>
            <a:r>
              <a:rPr lang="en"/>
              <a:t>To use at least two APIs and one website.</a:t>
            </a:r>
            <a:endParaRPr/>
          </a:p>
          <a:p>
            <a:pPr indent="-311150" lvl="0" marL="457200" rtl="0" algn="l">
              <a:lnSpc>
                <a:spcPct val="150000"/>
              </a:lnSpc>
              <a:spcBef>
                <a:spcPts val="0"/>
              </a:spcBef>
              <a:spcAft>
                <a:spcPts val="0"/>
              </a:spcAft>
              <a:buSzPts val="1300"/>
              <a:buChar char="●"/>
            </a:pPr>
            <a:r>
              <a:rPr lang="en"/>
              <a:t>To create at least three visualizations using MatPlotLib.</a:t>
            </a:r>
            <a:endParaRPr/>
          </a:p>
          <a:p>
            <a:pPr indent="-311150" lvl="0" marL="457200" rtl="0" algn="l">
              <a:lnSpc>
                <a:spcPct val="150000"/>
              </a:lnSpc>
              <a:spcBef>
                <a:spcPts val="0"/>
              </a:spcBef>
              <a:spcAft>
                <a:spcPts val="0"/>
              </a:spcAft>
              <a:buSzPts val="1300"/>
              <a:buChar char="●"/>
            </a:pPr>
            <a:r>
              <a:rPr lang="en"/>
              <a:t>Work in a team to accomplish the prior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3</a:t>
            </a:r>
            <a:endParaRPr/>
          </a:p>
        </p:txBody>
      </p:sp>
      <p:pic>
        <p:nvPicPr>
          <p:cNvPr id="387" name="Google Shape;387;p32"/>
          <p:cNvPicPr preferRelativeResize="0"/>
          <p:nvPr/>
        </p:nvPicPr>
        <p:blipFill>
          <a:blip r:embed="rId3">
            <a:alphaModFix/>
          </a:blip>
          <a:stretch>
            <a:fillRect/>
          </a:stretch>
        </p:blipFill>
        <p:spPr>
          <a:xfrm>
            <a:off x="1972111" y="1103100"/>
            <a:ext cx="5199777" cy="3821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Database Tables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from MostHummed100.py</a:t>
            </a:r>
            <a:endParaRPr/>
          </a:p>
        </p:txBody>
      </p:sp>
      <p:pic>
        <p:nvPicPr>
          <p:cNvPr id="398" name="Google Shape;398;p34"/>
          <p:cNvPicPr preferRelativeResize="0"/>
          <p:nvPr/>
        </p:nvPicPr>
        <p:blipFill>
          <a:blip r:embed="rId3">
            <a:alphaModFix/>
          </a:blip>
          <a:stretch>
            <a:fillRect/>
          </a:stretch>
        </p:blipFill>
        <p:spPr>
          <a:xfrm>
            <a:off x="419975" y="1750275"/>
            <a:ext cx="1955330" cy="3240824"/>
          </a:xfrm>
          <a:prstGeom prst="rect">
            <a:avLst/>
          </a:prstGeom>
          <a:noFill/>
          <a:ln>
            <a:noFill/>
          </a:ln>
        </p:spPr>
      </p:pic>
      <p:pic>
        <p:nvPicPr>
          <p:cNvPr id="399" name="Google Shape;399;p34"/>
          <p:cNvPicPr preferRelativeResize="0"/>
          <p:nvPr/>
        </p:nvPicPr>
        <p:blipFill>
          <a:blip r:embed="rId4">
            <a:alphaModFix/>
          </a:blip>
          <a:stretch>
            <a:fillRect/>
          </a:stretch>
        </p:blipFill>
        <p:spPr>
          <a:xfrm>
            <a:off x="2561143" y="1750275"/>
            <a:ext cx="1954315" cy="3240824"/>
          </a:xfrm>
          <a:prstGeom prst="rect">
            <a:avLst/>
          </a:prstGeom>
          <a:noFill/>
          <a:ln>
            <a:noFill/>
          </a:ln>
        </p:spPr>
      </p:pic>
      <p:pic>
        <p:nvPicPr>
          <p:cNvPr id="400" name="Google Shape;400;p34"/>
          <p:cNvPicPr preferRelativeResize="0"/>
          <p:nvPr/>
        </p:nvPicPr>
        <p:blipFill>
          <a:blip r:embed="rId5">
            <a:alphaModFix/>
          </a:blip>
          <a:stretch>
            <a:fillRect/>
          </a:stretch>
        </p:blipFill>
        <p:spPr>
          <a:xfrm>
            <a:off x="4701308" y="1750275"/>
            <a:ext cx="1956261" cy="3240824"/>
          </a:xfrm>
          <a:prstGeom prst="rect">
            <a:avLst/>
          </a:prstGeom>
          <a:noFill/>
          <a:ln>
            <a:noFill/>
          </a:ln>
        </p:spPr>
      </p:pic>
      <p:pic>
        <p:nvPicPr>
          <p:cNvPr id="401" name="Google Shape;401;p34"/>
          <p:cNvPicPr preferRelativeResize="0"/>
          <p:nvPr/>
        </p:nvPicPr>
        <p:blipFill>
          <a:blip r:embed="rId6">
            <a:alphaModFix/>
          </a:blip>
          <a:stretch>
            <a:fillRect/>
          </a:stretch>
        </p:blipFill>
        <p:spPr>
          <a:xfrm>
            <a:off x="6743082" y="1954975"/>
            <a:ext cx="1980944" cy="30361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spotify_scraper.py</a:t>
            </a:r>
            <a:endParaRPr/>
          </a:p>
        </p:txBody>
      </p:sp>
      <p:pic>
        <p:nvPicPr>
          <p:cNvPr id="407" name="Google Shape;407;p35"/>
          <p:cNvPicPr preferRelativeResize="0"/>
          <p:nvPr/>
        </p:nvPicPr>
        <p:blipFill>
          <a:blip r:embed="rId3">
            <a:alphaModFix/>
          </a:blip>
          <a:stretch>
            <a:fillRect/>
          </a:stretch>
        </p:blipFill>
        <p:spPr>
          <a:xfrm>
            <a:off x="829238" y="1739850"/>
            <a:ext cx="1839255" cy="3240827"/>
          </a:xfrm>
          <a:prstGeom prst="rect">
            <a:avLst/>
          </a:prstGeom>
          <a:noFill/>
          <a:ln>
            <a:noFill/>
          </a:ln>
        </p:spPr>
      </p:pic>
      <p:pic>
        <p:nvPicPr>
          <p:cNvPr id="408" name="Google Shape;408;p35"/>
          <p:cNvPicPr preferRelativeResize="0"/>
          <p:nvPr/>
        </p:nvPicPr>
        <p:blipFill>
          <a:blip r:embed="rId4">
            <a:alphaModFix/>
          </a:blip>
          <a:stretch>
            <a:fillRect/>
          </a:stretch>
        </p:blipFill>
        <p:spPr>
          <a:xfrm>
            <a:off x="2386430" y="1739850"/>
            <a:ext cx="1841378" cy="3240824"/>
          </a:xfrm>
          <a:prstGeom prst="rect">
            <a:avLst/>
          </a:prstGeom>
          <a:noFill/>
          <a:ln>
            <a:noFill/>
          </a:ln>
        </p:spPr>
      </p:pic>
      <p:pic>
        <p:nvPicPr>
          <p:cNvPr id="409" name="Google Shape;409;p35"/>
          <p:cNvPicPr preferRelativeResize="0"/>
          <p:nvPr/>
        </p:nvPicPr>
        <p:blipFill>
          <a:blip r:embed="rId5">
            <a:alphaModFix/>
          </a:blip>
          <a:stretch>
            <a:fillRect/>
          </a:stretch>
        </p:blipFill>
        <p:spPr>
          <a:xfrm>
            <a:off x="4380208" y="1739850"/>
            <a:ext cx="1854009" cy="3240827"/>
          </a:xfrm>
          <a:prstGeom prst="rect">
            <a:avLst/>
          </a:prstGeom>
          <a:noFill/>
          <a:ln>
            <a:noFill/>
          </a:ln>
        </p:spPr>
      </p:pic>
      <p:pic>
        <p:nvPicPr>
          <p:cNvPr id="410" name="Google Shape;410;p35"/>
          <p:cNvPicPr preferRelativeResize="0"/>
          <p:nvPr/>
        </p:nvPicPr>
        <p:blipFill>
          <a:blip r:embed="rId6">
            <a:alphaModFix/>
          </a:blip>
          <a:stretch>
            <a:fillRect/>
          </a:stretch>
        </p:blipFill>
        <p:spPr>
          <a:xfrm>
            <a:off x="6336304" y="1739850"/>
            <a:ext cx="1978440" cy="32408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Resources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aphicFrame>
        <p:nvGraphicFramePr>
          <p:cNvPr id="420" name="Google Shape;420;p37"/>
          <p:cNvGraphicFramePr/>
          <p:nvPr/>
        </p:nvGraphicFramePr>
        <p:xfrm>
          <a:off x="493050" y="647700"/>
          <a:ext cx="3000000" cy="3000000"/>
        </p:xfrm>
        <a:graphic>
          <a:graphicData uri="http://schemas.openxmlformats.org/drawingml/2006/table">
            <a:tbl>
              <a:tblPr>
                <a:noFill/>
                <a:tableStyleId>{114DDB9D-ACE0-4A11-9EEB-F8AD8700DDBA}</a:tableStyleId>
              </a:tblPr>
              <a:tblGrid>
                <a:gridCol w="2039475"/>
                <a:gridCol w="2039475"/>
                <a:gridCol w="2039475"/>
                <a:gridCol w="2039475"/>
              </a:tblGrid>
              <a:tr h="12700">
                <a:tc>
                  <a:txBody>
                    <a:bodyPr/>
                    <a:lstStyle/>
                    <a:p>
                      <a:pPr indent="0" lvl="0" marL="0" rtl="0" algn="l">
                        <a:spcBef>
                          <a:spcPts val="0"/>
                        </a:spcBef>
                        <a:spcAft>
                          <a:spcPts val="0"/>
                        </a:spcAft>
                        <a:buNone/>
                      </a:pPr>
                      <a:r>
                        <a:rPr lang="en" sz="1100"/>
                        <a:t>Date</a:t>
                      </a:r>
                      <a:endParaRPr sz="1100"/>
                    </a:p>
                  </a:txBody>
                  <a:tcPr marT="63500" marB="63500" marR="63500" marL="63500"/>
                </a:tc>
                <a:tc>
                  <a:txBody>
                    <a:bodyPr/>
                    <a:lstStyle/>
                    <a:p>
                      <a:pPr indent="0" lvl="0" marL="0" rtl="0" algn="l">
                        <a:spcBef>
                          <a:spcPts val="0"/>
                        </a:spcBef>
                        <a:spcAft>
                          <a:spcPts val="0"/>
                        </a:spcAft>
                        <a:buNone/>
                      </a:pPr>
                      <a:r>
                        <a:rPr lang="en" sz="1100"/>
                        <a:t>Issue Description</a:t>
                      </a:r>
                      <a:endParaRPr sz="1100"/>
                    </a:p>
                  </a:txBody>
                  <a:tcPr marT="63500" marB="63500" marR="63500" marL="63500"/>
                </a:tc>
                <a:tc>
                  <a:txBody>
                    <a:bodyPr/>
                    <a:lstStyle/>
                    <a:p>
                      <a:pPr indent="0" lvl="0" marL="0" rtl="0" algn="l">
                        <a:spcBef>
                          <a:spcPts val="0"/>
                        </a:spcBef>
                        <a:spcAft>
                          <a:spcPts val="0"/>
                        </a:spcAft>
                        <a:buNone/>
                      </a:pPr>
                      <a:r>
                        <a:rPr lang="en" sz="1100"/>
                        <a:t>Location of Resource</a:t>
                      </a:r>
                      <a:endParaRPr sz="1100"/>
                    </a:p>
                  </a:txBody>
                  <a:tcPr marT="63500" marB="63500" marR="63500" marL="63500"/>
                </a:tc>
                <a:tc>
                  <a:txBody>
                    <a:bodyPr/>
                    <a:lstStyle/>
                    <a:p>
                      <a:pPr indent="0" lvl="0" marL="0" rtl="0" algn="l">
                        <a:spcBef>
                          <a:spcPts val="0"/>
                        </a:spcBef>
                        <a:spcAft>
                          <a:spcPts val="0"/>
                        </a:spcAft>
                        <a:buNone/>
                      </a:pPr>
                      <a:r>
                        <a:rPr lang="en" sz="1100"/>
                        <a:t>Result (Did it solve the issue?)</a:t>
                      </a:r>
                      <a:endParaRPr sz="1100"/>
                    </a:p>
                  </a:txBody>
                  <a:tcPr marT="63500" marB="63500" marR="63500" marL="63500"/>
                </a:tc>
              </a:tr>
              <a:tr h="12700">
                <a:tc>
                  <a:txBody>
                    <a:bodyPr/>
                    <a:lstStyle/>
                    <a:p>
                      <a:pPr indent="0" lvl="0" marL="0" rtl="0" algn="l">
                        <a:spcBef>
                          <a:spcPts val="0"/>
                        </a:spcBef>
                        <a:spcAft>
                          <a:spcPts val="0"/>
                        </a:spcAft>
                        <a:buNone/>
                      </a:pPr>
                      <a:r>
                        <a:rPr lang="en" sz="1100"/>
                        <a:t>4/25</a:t>
                      </a:r>
                      <a:endParaRPr sz="1100"/>
                    </a:p>
                  </a:txBody>
                  <a:tcPr marT="63500" marB="63500" marR="63500" marL="63500"/>
                </a:tc>
                <a:tc>
                  <a:txBody>
                    <a:bodyPr/>
                    <a:lstStyle/>
                    <a:p>
                      <a:pPr indent="0" lvl="0" marL="0" rtl="0" algn="l">
                        <a:spcBef>
                          <a:spcPts val="0"/>
                        </a:spcBef>
                        <a:spcAft>
                          <a:spcPts val="0"/>
                        </a:spcAft>
                        <a:buNone/>
                      </a:pPr>
                      <a:r>
                        <a:rPr lang="en" sz="1100"/>
                        <a:t>Figuring out how to use Youtube API</a:t>
                      </a:r>
                      <a:endParaRPr sz="1100"/>
                    </a:p>
                  </a:txBody>
                  <a:tcPr marT="63500" marB="63500" marR="63500" marL="63500"/>
                </a:tc>
                <a:tc>
                  <a:txBody>
                    <a:bodyPr/>
                    <a:lstStyle/>
                    <a:p>
                      <a:pPr indent="0" lvl="0" marL="0" rtl="0" algn="l">
                        <a:spcBef>
                          <a:spcPts val="0"/>
                        </a:spcBef>
                        <a:spcAft>
                          <a:spcPts val="0"/>
                        </a:spcAft>
                        <a:buNone/>
                      </a:pPr>
                      <a:r>
                        <a:rPr lang="en" sz="1100"/>
                        <a:t>https://github.com/googleapis/google-api-python-client/blob/master/docs/start.md</a:t>
                      </a:r>
                      <a:endParaRPr sz="1100"/>
                    </a:p>
                  </a:txBody>
                  <a:tcPr marT="63500" marB="63500" marR="63500" marL="63500"/>
                </a:tc>
                <a:tc>
                  <a:txBody>
                    <a:bodyPr/>
                    <a:lstStyle/>
                    <a:p>
                      <a:pPr indent="0" lvl="0" marL="0" rtl="0" algn="l">
                        <a:spcBef>
                          <a:spcPts val="0"/>
                        </a:spcBef>
                        <a:spcAft>
                          <a:spcPts val="0"/>
                        </a:spcAft>
                        <a:buNone/>
                      </a:pPr>
                      <a:r>
                        <a:rPr lang="en" sz="1100"/>
                        <a:t>Yes, learned how to set up API key</a:t>
                      </a:r>
                      <a:endParaRPr sz="1100"/>
                    </a:p>
                  </a:txBody>
                  <a:tcPr marT="63500" marB="63500" marR="63500" marL="63500"/>
                </a:tc>
              </a:tr>
              <a:tr h="12700">
                <a:tc>
                  <a:txBody>
                    <a:bodyPr/>
                    <a:lstStyle/>
                    <a:p>
                      <a:pPr indent="0" lvl="0" marL="0" rtl="0" algn="l">
                        <a:spcBef>
                          <a:spcPts val="0"/>
                        </a:spcBef>
                        <a:spcAft>
                          <a:spcPts val="0"/>
                        </a:spcAft>
                        <a:buNone/>
                      </a:pPr>
                      <a:r>
                        <a:rPr lang="en" sz="1100"/>
                        <a:t>4/25</a:t>
                      </a:r>
                      <a:endParaRPr sz="1100"/>
                    </a:p>
                  </a:txBody>
                  <a:tcPr marT="63500" marB="63500" marR="63500" marL="63500"/>
                </a:tc>
                <a:tc>
                  <a:txBody>
                    <a:bodyPr/>
                    <a:lstStyle/>
                    <a:p>
                      <a:pPr indent="0" lvl="0" marL="0" rtl="0" algn="l">
                        <a:spcBef>
                          <a:spcPts val="0"/>
                        </a:spcBef>
                        <a:spcAft>
                          <a:spcPts val="0"/>
                        </a:spcAft>
                        <a:buNone/>
                      </a:pPr>
                      <a:r>
                        <a:rPr lang="en" sz="1100"/>
                        <a:t>Figuring out how to use Youtube API</a:t>
                      </a:r>
                      <a:endParaRPr sz="1100"/>
                    </a:p>
                  </a:txBody>
                  <a:tcPr marT="63500" marB="63500" marR="63500" marL="63500"/>
                </a:tc>
                <a:tc>
                  <a:txBody>
                    <a:bodyPr/>
                    <a:lstStyle/>
                    <a:p>
                      <a:pPr indent="0" lvl="0" marL="0" rtl="0" algn="l">
                        <a:spcBef>
                          <a:spcPts val="0"/>
                        </a:spcBef>
                        <a:spcAft>
                          <a:spcPts val="0"/>
                        </a:spcAft>
                        <a:buNone/>
                      </a:pPr>
                      <a:r>
                        <a:rPr lang="en" sz="1100"/>
                        <a:t>https://googleapis.github.io/google-api-python-client/docs/dyn/youtube_v3.activities.html</a:t>
                      </a:r>
                      <a:endParaRPr sz="1100"/>
                    </a:p>
                  </a:txBody>
                  <a:tcPr marT="63500" marB="63500" marR="63500" marL="63500"/>
                </a:tc>
                <a:tc>
                  <a:txBody>
                    <a:bodyPr/>
                    <a:lstStyle/>
                    <a:p>
                      <a:pPr indent="0" lvl="0" marL="0" rtl="0" algn="l">
                        <a:spcBef>
                          <a:spcPts val="0"/>
                        </a:spcBef>
                        <a:spcAft>
                          <a:spcPts val="0"/>
                        </a:spcAft>
                        <a:buNone/>
                      </a:pPr>
                      <a:r>
                        <a:rPr lang="en" sz="1100"/>
                        <a:t>Yes, learned about different API functionalities</a:t>
                      </a:r>
                      <a:endParaRPr sz="1100"/>
                    </a:p>
                  </a:txBody>
                  <a:tcPr marT="63500" marB="63500" marR="63500" marL="63500"/>
                </a:tc>
              </a:tr>
              <a:tr h="12700">
                <a:tc>
                  <a:txBody>
                    <a:bodyPr/>
                    <a:lstStyle/>
                    <a:p>
                      <a:pPr indent="0" lvl="0" marL="0" rtl="0" algn="l">
                        <a:spcBef>
                          <a:spcPts val="0"/>
                        </a:spcBef>
                        <a:spcAft>
                          <a:spcPts val="0"/>
                        </a:spcAft>
                        <a:buNone/>
                      </a:pPr>
                      <a:r>
                        <a:rPr lang="en" sz="1100"/>
                        <a:t>4/25</a:t>
                      </a:r>
                      <a:endParaRPr sz="1100"/>
                    </a:p>
                  </a:txBody>
                  <a:tcPr marT="63500" marB="63500" marR="63500" marL="63500"/>
                </a:tc>
                <a:tc>
                  <a:txBody>
                    <a:bodyPr/>
                    <a:lstStyle/>
                    <a:p>
                      <a:pPr indent="0" lvl="0" marL="0" rtl="0" algn="l">
                        <a:spcBef>
                          <a:spcPts val="0"/>
                        </a:spcBef>
                        <a:spcAft>
                          <a:spcPts val="0"/>
                        </a:spcAft>
                        <a:buNone/>
                      </a:pPr>
                      <a:r>
                        <a:rPr lang="en" sz="1100"/>
                        <a:t>Figuring out how to use Youtube API</a:t>
                      </a:r>
                      <a:endParaRPr sz="1100"/>
                    </a:p>
                  </a:txBody>
                  <a:tcPr marT="63500" marB="63500" marR="63500" marL="63500"/>
                </a:tc>
                <a:tc>
                  <a:txBody>
                    <a:bodyPr/>
                    <a:lstStyle/>
                    <a:p>
                      <a:pPr indent="0" lvl="0" marL="0" rtl="0" algn="l">
                        <a:spcBef>
                          <a:spcPts val="0"/>
                        </a:spcBef>
                        <a:spcAft>
                          <a:spcPts val="0"/>
                        </a:spcAft>
                        <a:buNone/>
                      </a:pPr>
                      <a:r>
                        <a:rPr lang="en" sz="1100"/>
                        <a:t>https://developers.google.com/youtube/v3/docs/search/list</a:t>
                      </a:r>
                      <a:endParaRPr sz="1100"/>
                    </a:p>
                  </a:txBody>
                  <a:tcPr marT="63500" marB="63500" marR="63500" marL="63500"/>
                </a:tc>
                <a:tc>
                  <a:txBody>
                    <a:bodyPr/>
                    <a:lstStyle/>
                    <a:p>
                      <a:pPr indent="0" lvl="0" marL="0" rtl="0" algn="l">
                        <a:spcBef>
                          <a:spcPts val="0"/>
                        </a:spcBef>
                        <a:spcAft>
                          <a:spcPts val="0"/>
                        </a:spcAft>
                        <a:buNone/>
                      </a:pPr>
                      <a:r>
                        <a:rPr lang="en" sz="1100"/>
                        <a:t>Yes, learned about specific function we need (search)</a:t>
                      </a:r>
                      <a:endParaRPr sz="1100"/>
                    </a:p>
                  </a:txBody>
                  <a:tcPr marT="63500" marB="63500" marR="63500" marL="63500"/>
                </a:tc>
              </a:tr>
              <a:tr h="12700">
                <a:tc>
                  <a:txBody>
                    <a:bodyPr/>
                    <a:lstStyle/>
                    <a:p>
                      <a:pPr indent="0" lvl="0" marL="0" rtl="0" algn="l">
                        <a:spcBef>
                          <a:spcPts val="0"/>
                        </a:spcBef>
                        <a:spcAft>
                          <a:spcPts val="0"/>
                        </a:spcAft>
                        <a:buNone/>
                      </a:pPr>
                      <a:r>
                        <a:rPr lang="en" sz="1100"/>
                        <a:t>4/25</a:t>
                      </a:r>
                      <a:endParaRPr sz="1100"/>
                    </a:p>
                  </a:txBody>
                  <a:tcPr marT="63500" marB="63500" marR="63500" marL="63500"/>
                </a:tc>
                <a:tc>
                  <a:txBody>
                    <a:bodyPr/>
                    <a:lstStyle/>
                    <a:p>
                      <a:pPr indent="0" lvl="0" marL="0" rtl="0" algn="l">
                        <a:spcBef>
                          <a:spcPts val="0"/>
                        </a:spcBef>
                        <a:spcAft>
                          <a:spcPts val="0"/>
                        </a:spcAft>
                        <a:buNone/>
                      </a:pPr>
                      <a:r>
                        <a:rPr lang="en" sz="1100"/>
                        <a:t>Figuring out how to use Youtube API</a:t>
                      </a:r>
                      <a:endParaRPr sz="1100"/>
                    </a:p>
                  </a:txBody>
                  <a:tcPr marT="63500" marB="63500" marR="63500" marL="63500"/>
                </a:tc>
                <a:tc>
                  <a:txBody>
                    <a:bodyPr/>
                    <a:lstStyle/>
                    <a:p>
                      <a:pPr indent="0" lvl="0" marL="0" rtl="0" algn="l">
                        <a:spcBef>
                          <a:spcPts val="0"/>
                        </a:spcBef>
                        <a:spcAft>
                          <a:spcPts val="0"/>
                        </a:spcAft>
                        <a:buNone/>
                      </a:pPr>
                      <a:r>
                        <a:rPr lang="en" sz="1100"/>
                        <a:t>https://developers-dot-devsite-v2-prod.appspot.com/youtube/v3/docs/search/list_34b6f312b2e89335d8b2035aa268ac6668befd29570c653903e3f5fb0c882974.frame#</a:t>
                      </a:r>
                      <a:endParaRPr sz="1100"/>
                    </a:p>
                  </a:txBody>
                  <a:tcPr marT="63500" marB="63500" marR="63500" marL="63500"/>
                </a:tc>
                <a:tc>
                  <a:txBody>
                    <a:bodyPr/>
                    <a:lstStyle/>
                    <a:p>
                      <a:pPr indent="0" lvl="0" marL="0" rtl="0" algn="l">
                        <a:spcBef>
                          <a:spcPts val="0"/>
                        </a:spcBef>
                        <a:spcAft>
                          <a:spcPts val="0"/>
                        </a:spcAft>
                        <a:buNone/>
                      </a:pPr>
                      <a:r>
                        <a:rPr lang="en" sz="1100"/>
                        <a:t>Yes, resolved syntax issue</a:t>
                      </a:r>
                      <a:endParaRPr sz="1100"/>
                    </a:p>
                  </a:txBody>
                  <a:tcPr marT="63500" marB="63500" marR="63500" marL="63500"/>
                </a:tc>
              </a:tr>
              <a:tr h="12700">
                <a:tc>
                  <a:txBody>
                    <a:bodyPr/>
                    <a:lstStyle/>
                    <a:p>
                      <a:pPr indent="0" lvl="0" marL="0" rtl="0" algn="l">
                        <a:spcBef>
                          <a:spcPts val="0"/>
                        </a:spcBef>
                        <a:spcAft>
                          <a:spcPts val="0"/>
                        </a:spcAft>
                        <a:buNone/>
                      </a:pPr>
                      <a:r>
                        <a:rPr lang="en" sz="1100"/>
                        <a:t>4/25</a:t>
                      </a:r>
                      <a:endParaRPr sz="1100"/>
                    </a:p>
                  </a:txBody>
                  <a:tcPr marT="63500" marB="63500" marR="63500" marL="63500"/>
                </a:tc>
                <a:tc>
                  <a:txBody>
                    <a:bodyPr/>
                    <a:lstStyle/>
                    <a:p>
                      <a:pPr indent="0" lvl="0" marL="0" rtl="0" algn="l">
                        <a:spcBef>
                          <a:spcPts val="0"/>
                        </a:spcBef>
                        <a:spcAft>
                          <a:spcPts val="0"/>
                        </a:spcAft>
                        <a:buNone/>
                      </a:pPr>
                      <a:r>
                        <a:rPr lang="en" sz="1100"/>
                        <a:t>Figuring out how to use Spotify API</a:t>
                      </a:r>
                      <a:endParaRPr sz="1100"/>
                    </a:p>
                  </a:txBody>
                  <a:tcPr marT="63500" marB="63500" marR="63500" marL="63500"/>
                </a:tc>
                <a:tc>
                  <a:txBody>
                    <a:bodyPr/>
                    <a:lstStyle/>
                    <a:p>
                      <a:pPr indent="0" lvl="0" marL="0" rtl="0" algn="l">
                        <a:spcBef>
                          <a:spcPts val="0"/>
                        </a:spcBef>
                        <a:spcAft>
                          <a:spcPts val="0"/>
                        </a:spcAft>
                        <a:buNone/>
                      </a:pPr>
                      <a:r>
                        <a:rPr lang="en" sz="1100"/>
                        <a:t>https://stackoverflow.com/questions/39840319/spotipy-get-track-ids-from-track-names</a:t>
                      </a:r>
                      <a:endParaRPr sz="1100"/>
                    </a:p>
                  </a:txBody>
                  <a:tcPr marT="63500" marB="63500" marR="63500" marL="63500"/>
                </a:tc>
                <a:tc>
                  <a:txBody>
                    <a:bodyPr/>
                    <a:lstStyle/>
                    <a:p>
                      <a:pPr indent="0" lvl="0" marL="0" rtl="0" algn="l">
                        <a:spcBef>
                          <a:spcPts val="0"/>
                        </a:spcBef>
                        <a:spcAft>
                          <a:spcPts val="0"/>
                        </a:spcAft>
                        <a:buNone/>
                      </a:pPr>
                      <a:r>
                        <a:rPr lang="en" sz="1100"/>
                        <a:t>Yes, figured out how to search for specific tracks using track names</a:t>
                      </a:r>
                      <a:endParaRPr sz="1100"/>
                    </a:p>
                  </a:txBody>
                  <a:tcPr marT="63500" marB="63500" marR="63500" marL="635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Achieved</a:t>
            </a:r>
            <a:endParaRPr/>
          </a:p>
        </p:txBody>
      </p:sp>
      <p:sp>
        <p:nvSpPr>
          <p:cNvPr id="290" name="Google Shape;290;p15"/>
          <p:cNvSpPr txBox="1"/>
          <p:nvPr>
            <p:ph idx="1" type="body"/>
          </p:nvPr>
        </p:nvSpPr>
        <p:spPr>
          <a:xfrm>
            <a:off x="1303800" y="1360925"/>
            <a:ext cx="7030500" cy="3243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Gathered data from Billboard and Spotify.</a:t>
            </a:r>
            <a:endParaRPr/>
          </a:p>
          <a:p>
            <a:pPr indent="-311150" lvl="0" marL="457200" rtl="0" algn="l">
              <a:lnSpc>
                <a:spcPct val="150000"/>
              </a:lnSpc>
              <a:spcBef>
                <a:spcPts val="0"/>
              </a:spcBef>
              <a:spcAft>
                <a:spcPts val="0"/>
              </a:spcAft>
              <a:buSzPts val="1300"/>
              <a:buChar char="●"/>
            </a:pPr>
            <a:r>
              <a:rPr lang="en"/>
              <a:t>Entered data into a database (25 entries at a time).</a:t>
            </a:r>
            <a:endParaRPr/>
          </a:p>
          <a:p>
            <a:pPr indent="-311150" lvl="0" marL="457200" rtl="0" algn="l">
              <a:lnSpc>
                <a:spcPct val="150000"/>
              </a:lnSpc>
              <a:spcBef>
                <a:spcPts val="0"/>
              </a:spcBef>
              <a:spcAft>
                <a:spcPts val="0"/>
              </a:spcAft>
              <a:buSzPts val="1300"/>
              <a:buChar char="●"/>
            </a:pPr>
            <a:r>
              <a:rPr lang="en"/>
              <a:t>Created three visualizations using MatPlotLib.</a:t>
            </a:r>
            <a:endParaRPr/>
          </a:p>
          <a:p>
            <a:pPr indent="-311150" lvl="0" marL="457200" rtl="0" algn="l">
              <a:lnSpc>
                <a:spcPct val="150000"/>
              </a:lnSpc>
              <a:spcBef>
                <a:spcPts val="0"/>
              </a:spcBef>
              <a:spcAft>
                <a:spcPts val="0"/>
              </a:spcAft>
              <a:buSzPts val="1300"/>
              <a:buChar char="●"/>
            </a:pPr>
            <a:r>
              <a:rPr lang="en"/>
              <a:t>Found several correlations between Spotify popularity metrics and the ranking given on Google’s Top Hummed Songs.</a:t>
            </a:r>
            <a:endParaRPr/>
          </a:p>
          <a:p>
            <a:pPr indent="-311150" lvl="0" marL="457200" rtl="0" algn="l">
              <a:lnSpc>
                <a:spcPct val="150000"/>
              </a:lnSpc>
              <a:spcBef>
                <a:spcPts val="0"/>
              </a:spcBef>
              <a:spcAft>
                <a:spcPts val="0"/>
              </a:spcAft>
              <a:buSzPts val="1300"/>
              <a:buChar char="●"/>
            </a:pPr>
            <a:r>
              <a:rPr lang="en"/>
              <a:t>Worked strongly in a team environment. Understood the dynamics necessary for </a:t>
            </a:r>
            <a:r>
              <a:rPr lang="en"/>
              <a:t>rigorous</a:t>
            </a:r>
            <a:r>
              <a:rPr lang="en"/>
              <a:t> and tedious projects that require </a:t>
            </a:r>
            <a:r>
              <a:rPr lang="en"/>
              <a:t>development</a:t>
            </a:r>
            <a:r>
              <a:rPr lang="en"/>
              <a:t> and debugging.</a:t>
            </a:r>
            <a:endParaRPr/>
          </a:p>
          <a:p>
            <a:pPr indent="-311150" lvl="0" marL="457200" rtl="0" algn="l">
              <a:lnSpc>
                <a:spcPct val="150000"/>
              </a:lnSpc>
              <a:spcBef>
                <a:spcPts val="0"/>
              </a:spcBef>
              <a:spcAft>
                <a:spcPts val="0"/>
              </a:spcAft>
              <a:buSzPts val="1300"/>
              <a:buChar char="●"/>
            </a:pPr>
            <a:r>
              <a:rPr lang="en"/>
              <a:t>Enjoyed implementing what we learned throughout the semester to create a visual and satisfactory product.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a:t>
            </a:r>
            <a:endParaRPr/>
          </a:p>
        </p:txBody>
      </p:sp>
      <p:sp>
        <p:nvSpPr>
          <p:cNvPr id="296" name="Google Shape;296;p16"/>
          <p:cNvSpPr txBox="1"/>
          <p:nvPr>
            <p:ph idx="1" type="body"/>
          </p:nvPr>
        </p:nvSpPr>
        <p:spPr>
          <a:xfrm>
            <a:off x="1303800" y="1457975"/>
            <a:ext cx="7030500" cy="3073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Our third API was going to be YouTube’s Data API, but when we tried to fetch view count and like count for all 100 of our songs (it worked for individual songs), we faced an error that said “you have exceeded your data fetching quota.” The only way to bypass this was filling out a form to appeal our quota limit and get additional units per day, which we did- unfortunately we have not yet received a response or a limit expansion. We decided to include our third API file (“youtube_music_scraper.py”)in our zipped file so our efforts can be reviewed.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Calculations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5 Artists to be Featured</a:t>
            </a:r>
            <a:endParaRPr/>
          </a:p>
          <a:p>
            <a:pPr indent="0" lvl="0" marL="0" rtl="0" algn="l">
              <a:spcBef>
                <a:spcPts val="0"/>
              </a:spcBef>
              <a:spcAft>
                <a:spcPts val="0"/>
              </a:spcAft>
              <a:buNone/>
            </a:pPr>
            <a:r>
              <a:rPr lang="en"/>
              <a:t>(From </a:t>
            </a:r>
            <a:r>
              <a:rPr lang="en"/>
              <a:t>MostHummed100.py</a:t>
            </a:r>
            <a:r>
              <a:rPr lang="en"/>
              <a:t>)</a:t>
            </a:r>
            <a:endParaRPr/>
          </a:p>
        </p:txBody>
      </p:sp>
      <p:pic>
        <p:nvPicPr>
          <p:cNvPr id="307" name="Google Shape;307;p18"/>
          <p:cNvPicPr preferRelativeResize="0"/>
          <p:nvPr/>
        </p:nvPicPr>
        <p:blipFill>
          <a:blip r:embed="rId3">
            <a:alphaModFix/>
          </a:blip>
          <a:stretch>
            <a:fillRect/>
          </a:stretch>
        </p:blipFill>
        <p:spPr>
          <a:xfrm>
            <a:off x="1303800" y="1597875"/>
            <a:ext cx="6439700" cy="3240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Popularity on </a:t>
            </a:r>
            <a:r>
              <a:rPr lang="en"/>
              <a:t>Spotify</a:t>
            </a:r>
            <a:endParaRPr/>
          </a:p>
          <a:p>
            <a:pPr indent="0" lvl="0" marL="0" rtl="0" algn="l">
              <a:spcBef>
                <a:spcPts val="0"/>
              </a:spcBef>
              <a:spcAft>
                <a:spcPts val="0"/>
              </a:spcAft>
              <a:buNone/>
            </a:pPr>
            <a:r>
              <a:rPr lang="en"/>
              <a:t>(From spotify_scraper.py)</a:t>
            </a:r>
            <a:endParaRPr/>
          </a:p>
        </p:txBody>
      </p:sp>
      <p:pic>
        <p:nvPicPr>
          <p:cNvPr id="313" name="Google Shape;313;p19"/>
          <p:cNvPicPr preferRelativeResize="0"/>
          <p:nvPr/>
        </p:nvPicPr>
        <p:blipFill>
          <a:blip r:embed="rId3">
            <a:alphaModFix/>
          </a:blip>
          <a:stretch>
            <a:fillRect/>
          </a:stretch>
        </p:blipFill>
        <p:spPr>
          <a:xfrm>
            <a:off x="1303800" y="1700975"/>
            <a:ext cx="6536300" cy="304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Visualizations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1"/>
          <p:cNvPicPr preferRelativeResize="0"/>
          <p:nvPr/>
        </p:nvPicPr>
        <p:blipFill>
          <a:blip r:embed="rId3">
            <a:alphaModFix/>
          </a:blip>
          <a:stretch>
            <a:fillRect/>
          </a:stretch>
        </p:blipFill>
        <p:spPr>
          <a:xfrm>
            <a:off x="2307862" y="1173650"/>
            <a:ext cx="5022374" cy="3766776"/>
          </a:xfrm>
          <a:prstGeom prst="rect">
            <a:avLst/>
          </a:prstGeom>
          <a:noFill/>
          <a:ln>
            <a:noFill/>
          </a:ln>
        </p:spPr>
      </p:pic>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t>Visualization 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