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5"/>
  </p:notesMasterIdLst>
  <p:handoutMasterIdLst>
    <p:handoutMasterId r:id="rId16"/>
  </p:handoutMasterIdLst>
  <p:sldIdLst>
    <p:sldId id="256" r:id="rId2"/>
    <p:sldId id="259" r:id="rId3"/>
    <p:sldId id="260" r:id="rId4"/>
    <p:sldId id="270" r:id="rId5"/>
    <p:sldId id="262" r:id="rId6"/>
    <p:sldId id="261" r:id="rId7"/>
    <p:sldId id="263" r:id="rId8"/>
    <p:sldId id="264" r:id="rId9"/>
    <p:sldId id="268" r:id="rId10"/>
    <p:sldId id="269"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69"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4E3CB82-F636-EC97-DBFD-B2BEF7C3E5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17477A5-D803-7E92-4712-D104509C8D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01337D-7E36-4E92-97D0-A585A655E91F}" type="datetimeFigureOut">
              <a:rPr lang="en-IN" smtClean="0"/>
              <a:t>04-12-2022</a:t>
            </a:fld>
            <a:endParaRPr lang="en-IN"/>
          </a:p>
        </p:txBody>
      </p:sp>
      <p:sp>
        <p:nvSpPr>
          <p:cNvPr id="4" name="Footer Placeholder 3">
            <a:extLst>
              <a:ext uri="{FF2B5EF4-FFF2-40B4-BE49-F238E27FC236}">
                <a16:creationId xmlns:a16="http://schemas.microsoft.com/office/drawing/2014/main" xmlns="" id="{973D5F24-4F17-10D4-6D6D-0521FEC452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0D3EE3AE-4104-7402-981D-FA46E164EF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F3D39F-7267-49D1-8D9B-D8679DB3D92F}" type="slidenum">
              <a:rPr lang="en-IN" smtClean="0"/>
              <a:t>‹#›</a:t>
            </a:fld>
            <a:endParaRPr lang="en-IN"/>
          </a:p>
        </p:txBody>
      </p:sp>
    </p:spTree>
    <p:extLst>
      <p:ext uri="{BB962C8B-B14F-4D97-AF65-F5344CB8AC3E}">
        <p14:creationId xmlns:p14="http://schemas.microsoft.com/office/powerpoint/2010/main" val="25940728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B6E4C-38E8-4684-8180-7F614D6CAE84}" type="datetimeFigureOut">
              <a:rPr lang="en-IN" smtClean="0"/>
              <a:t>04-12-2022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2B936-C296-4FDE-88CA-62F0F3AB0B3D}" type="slidenum">
              <a:rPr lang="en-IN" smtClean="0"/>
              <a:t>‹#›</a:t>
            </a:fld>
            <a:endParaRPr lang="en-IN"/>
          </a:p>
        </p:txBody>
      </p:sp>
    </p:spTree>
    <p:extLst>
      <p:ext uri="{BB962C8B-B14F-4D97-AF65-F5344CB8AC3E}">
        <p14:creationId xmlns:p14="http://schemas.microsoft.com/office/powerpoint/2010/main" val="12108753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6C91FE0-5E3A-40DB-82F5-28CF6C2CDC42}" type="datetime1">
              <a:rPr lang="en-IN" smtClean="0"/>
              <a:t>04-12-2022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IN"/>
              <a:t>Team_Id:</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C8502E2-927F-4CA7-BAC6-D381BC77B14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B0FDC-8E0E-4F7F-A79F-71E87F442744}" type="datetime1">
              <a:rPr lang="en-IN" smtClean="0"/>
              <a:t>04-12-2022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30571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41BB5-E70E-4519-9697-B56450D9F9FA}" type="datetime1">
              <a:rPr lang="en-IN" smtClean="0"/>
              <a:t>04-12-2022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31718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76F8A-439E-40C4-B731-7DE88CE127E9}" type="datetime1">
              <a:rPr lang="en-IN" smtClean="0"/>
              <a:t>04-12-2022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80088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6F4A-511B-44D6-ACFD-BFD53A3F602B}" type="datetime1">
              <a:rPr lang="en-IN" smtClean="0"/>
              <a:t>04-12-2022</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27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206959-A322-4863-BA3F-761319E10B68}" type="datetime1">
              <a:rPr lang="en-IN" smtClean="0"/>
              <a:t>04-12-2022</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86041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2C2047-29BB-4C8F-9AA8-43EFC070DAFE}" type="datetime1">
              <a:rPr lang="en-IN" smtClean="0"/>
              <a:t>04-12-2022</a:t>
            </a:fld>
            <a:endParaRPr lang="en-IN"/>
          </a:p>
        </p:txBody>
      </p:sp>
      <p:sp>
        <p:nvSpPr>
          <p:cNvPr id="8" name="Footer Placeholder 7"/>
          <p:cNvSpPr>
            <a:spLocks noGrp="1"/>
          </p:cNvSpPr>
          <p:nvPr>
            <p:ph type="ftr" sz="quarter" idx="11"/>
          </p:nvPr>
        </p:nvSpPr>
        <p:spPr/>
        <p:txBody>
          <a:bodyPr/>
          <a:lstStyle/>
          <a:p>
            <a:r>
              <a:rPr lang="en-IN"/>
              <a:t>Team_Id:</a:t>
            </a:r>
          </a:p>
        </p:txBody>
      </p:sp>
      <p:sp>
        <p:nvSpPr>
          <p:cNvPr id="9" name="Slide Number Placeholder 8"/>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91863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01374-353A-42B0-8A3E-A13EF8571540}" type="datetime1">
              <a:rPr lang="en-IN" smtClean="0"/>
              <a:t>04-12-2022</a:t>
            </a:fld>
            <a:endParaRPr lang="en-IN"/>
          </a:p>
        </p:txBody>
      </p:sp>
      <p:sp>
        <p:nvSpPr>
          <p:cNvPr id="4" name="Footer Placeholder 3"/>
          <p:cNvSpPr>
            <a:spLocks noGrp="1"/>
          </p:cNvSpPr>
          <p:nvPr>
            <p:ph type="ftr" sz="quarter" idx="11"/>
          </p:nvPr>
        </p:nvSpPr>
        <p:spPr/>
        <p:txBody>
          <a:bodyPr/>
          <a:lstStyle/>
          <a:p>
            <a:r>
              <a:rPr lang="en-IN"/>
              <a:t>Team_Id:</a:t>
            </a:r>
          </a:p>
        </p:txBody>
      </p:sp>
      <p:sp>
        <p:nvSpPr>
          <p:cNvPr id="5" name="Slide Number Placeholder 4"/>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42595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1D1C0-E5F8-4532-85A4-1F9C5BB057D1}" type="datetime1">
              <a:rPr lang="en-IN" smtClean="0"/>
              <a:t>04-12-2022</a:t>
            </a:fld>
            <a:endParaRPr lang="en-IN"/>
          </a:p>
        </p:txBody>
      </p:sp>
      <p:sp>
        <p:nvSpPr>
          <p:cNvPr id="3" name="Footer Placeholder 2"/>
          <p:cNvSpPr>
            <a:spLocks noGrp="1"/>
          </p:cNvSpPr>
          <p:nvPr>
            <p:ph type="ftr" sz="quarter" idx="11"/>
          </p:nvPr>
        </p:nvSpPr>
        <p:spPr/>
        <p:txBody>
          <a:bodyPr/>
          <a:lstStyle/>
          <a:p>
            <a:r>
              <a:rPr lang="en-IN"/>
              <a:t>Team_Id:</a:t>
            </a:r>
          </a:p>
        </p:txBody>
      </p:sp>
      <p:sp>
        <p:nvSpPr>
          <p:cNvPr id="4" name="Slide Number Placeholder 3"/>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188578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AEE2B-F5BB-41E8-AE0B-656CD2818B39}" type="datetime1">
              <a:rPr lang="en-IN" smtClean="0"/>
              <a:t>04-12-2022</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206585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A91D10-5847-4209-9AB9-39F0C83BE051}" type="datetime1">
              <a:rPr lang="en-IN" smtClean="0"/>
              <a:t>04-12-2022</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t>‹#›</a:t>
            </a:fld>
            <a:endParaRPr lang="en-IN"/>
          </a:p>
        </p:txBody>
      </p:sp>
    </p:spTree>
    <p:extLst>
      <p:ext uri="{BB962C8B-B14F-4D97-AF65-F5344CB8AC3E}">
        <p14:creationId xmlns:p14="http://schemas.microsoft.com/office/powerpoint/2010/main" val="401952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D53E578-5B56-4D32-B215-85E000AAA713}" type="datetime1">
              <a:rPr lang="en-IN" smtClean="0"/>
              <a:t>04-12-2022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IN"/>
              <a:t>Team_Id:</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C8502E2-927F-4CA7-BAC6-D381BC77B146}" type="slidenum">
              <a:rPr lang="en-IN" smtClean="0"/>
              <a:t>‹#›</a:t>
            </a:fld>
            <a:endParaRPr lang="en-IN"/>
          </a:p>
        </p:txBody>
      </p:sp>
    </p:spTree>
    <p:extLst>
      <p:ext uri="{BB962C8B-B14F-4D97-AF65-F5344CB8AC3E}">
        <p14:creationId xmlns:p14="http://schemas.microsoft.com/office/powerpoint/2010/main" val="8649915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convert-text-speech-pytho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codewithharry.com/videos/python-gui-tkinter-hindi-0/" TargetMode="External"/><Relationship Id="rId5" Type="http://schemas.openxmlformats.org/officeDocument/2006/relationships/hyperlink" Target="https://techvidvan.com/tutorials/python-language-translator/" TargetMode="External"/><Relationship Id="rId4" Type="http://schemas.openxmlformats.org/officeDocument/2006/relationships/hyperlink" Target="https://data-flair.training/blogs/python-speech-to-text-and-text-to-speech/"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74F67-5799-524E-F67A-61099B70BA71}"/>
              </a:ext>
            </a:extLst>
          </p:cNvPr>
          <p:cNvSpPr>
            <a:spLocks noGrp="1"/>
          </p:cNvSpPr>
          <p:nvPr>
            <p:ph type="ctrTitle"/>
          </p:nvPr>
        </p:nvSpPr>
        <p:spPr>
          <a:xfrm>
            <a:off x="1524000" y="1122363"/>
            <a:ext cx="9144000" cy="912625"/>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Project Title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C4DB568-78B0-E3BF-96C4-C4B6E6DFF50D}"/>
              </a:ext>
            </a:extLst>
          </p:cNvPr>
          <p:cNvSpPr>
            <a:spLocks noGrp="1"/>
          </p:cNvSpPr>
          <p:nvPr>
            <p:ph type="subTitle" idx="1"/>
          </p:nvPr>
        </p:nvSpPr>
        <p:spPr>
          <a:xfrm>
            <a:off x="1954305" y="2415989"/>
            <a:ext cx="8292354" cy="3469341"/>
          </a:xfrm>
          <a:solidFill>
            <a:schemeClr val="accent1"/>
          </a:solidFill>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Team Id:  CS_2B_14</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Ashish Kumar Verma (2101640100072)</a:t>
            </a:r>
          </a:p>
          <a:p>
            <a:r>
              <a:rPr lang="en-US" b="1" dirty="0" err="1">
                <a:solidFill>
                  <a:schemeClr val="tx1"/>
                </a:solidFill>
                <a:latin typeface="Times New Roman" panose="02020603050405020304" pitchFamily="18" charset="0"/>
                <a:cs typeface="Times New Roman" panose="02020603050405020304" pitchFamily="18" charset="0"/>
              </a:rPr>
              <a:t>Bishwajeet</a:t>
            </a:r>
            <a:r>
              <a:rPr lang="en-US" b="1" dirty="0">
                <a:solidFill>
                  <a:schemeClr val="tx1"/>
                </a:solidFill>
                <a:latin typeface="Times New Roman" panose="02020603050405020304" pitchFamily="18" charset="0"/>
                <a:cs typeface="Times New Roman" panose="02020603050405020304" pitchFamily="18" charset="0"/>
              </a:rPr>
              <a:t> Singh (2101640100094)</a:t>
            </a:r>
          </a:p>
          <a:p>
            <a:r>
              <a:rPr lang="en-US" b="1" dirty="0" err="1">
                <a:solidFill>
                  <a:schemeClr val="tx1"/>
                </a:solidFill>
                <a:latin typeface="Times New Roman" panose="02020603050405020304" pitchFamily="18" charset="0"/>
                <a:cs typeface="Times New Roman" panose="02020603050405020304" pitchFamily="18" charset="0"/>
              </a:rPr>
              <a:t>Devansh</a:t>
            </a:r>
            <a:r>
              <a:rPr lang="en-US" b="1" dirty="0">
                <a:solidFill>
                  <a:schemeClr val="tx1"/>
                </a:solidFill>
                <a:latin typeface="Times New Roman" panose="02020603050405020304" pitchFamily="18" charset="0"/>
                <a:cs typeface="Times New Roman" panose="02020603050405020304" pitchFamily="18" charset="0"/>
              </a:rPr>
              <a:t> Sharma (2101640100099)</a:t>
            </a:r>
            <a:endParaRPr lang="en-IN" b="1"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a16="http://schemas.microsoft.com/office/drawing/2014/main" xmlns="" id="{1301CDFE-6206-F683-B786-7D970D7ABBDD}"/>
              </a:ext>
            </a:extLst>
          </p:cNvPr>
          <p:cNvPicPr/>
          <p:nvPr/>
        </p:nvPicPr>
        <p:blipFill>
          <a:blip r:embed="rId2"/>
          <a:srcRect/>
          <a:stretch>
            <a:fillRect/>
          </a:stretch>
        </p:blipFill>
        <p:spPr>
          <a:xfrm>
            <a:off x="10970223" y="300317"/>
            <a:ext cx="988695" cy="605790"/>
          </a:xfrm>
          <a:prstGeom prst="rect">
            <a:avLst/>
          </a:prstGeom>
          <a:ln/>
        </p:spPr>
      </p:pic>
      <p:sp>
        <p:nvSpPr>
          <p:cNvPr id="7" name="Slide Number Placeholder 6">
            <a:extLst>
              <a:ext uri="{FF2B5EF4-FFF2-40B4-BE49-F238E27FC236}">
                <a16:creationId xmlns:a16="http://schemas.microsoft.com/office/drawing/2014/main" xmlns="" id="{58490C4E-4F5F-89BA-F9B4-1F932C9C6181}"/>
              </a:ext>
            </a:extLst>
          </p:cNvPr>
          <p:cNvSpPr>
            <a:spLocks noGrp="1"/>
          </p:cNvSpPr>
          <p:nvPr>
            <p:ph type="sldNum" sz="quarter" idx="12"/>
          </p:nvPr>
        </p:nvSpPr>
        <p:spPr/>
        <p:txBody>
          <a:bodyPr/>
          <a:lstStyle/>
          <a:p>
            <a:fld id="{AC8502E2-927F-4CA7-BAC6-D381BC77B146}" type="slidenum">
              <a:rPr lang="en-IN" sz="1400" smtClean="0">
                <a:solidFill>
                  <a:schemeClr val="tx1"/>
                </a:solidFill>
              </a:rPr>
              <a:t>1</a:t>
            </a:fld>
            <a:endParaRPr lang="en-IN" sz="1400" dirty="0">
              <a:solidFill>
                <a:schemeClr val="tx1"/>
              </a:solidFill>
            </a:endParaRPr>
          </a:p>
        </p:txBody>
      </p:sp>
    </p:spTree>
    <p:extLst>
      <p:ext uri="{BB962C8B-B14F-4D97-AF65-F5344CB8AC3E}">
        <p14:creationId xmlns:p14="http://schemas.microsoft.com/office/powerpoint/2010/main" val="373396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8277236-965E-42FB-889C-62B4EAAF3ECD}"/>
              </a:ext>
            </a:extLst>
          </p:cNvPr>
          <p:cNvSpPr>
            <a:spLocks noGrp="1"/>
          </p:cNvSpPr>
          <p:nvPr>
            <p:ph type="sldNum" sz="quarter" idx="12"/>
          </p:nvPr>
        </p:nvSpPr>
        <p:spPr/>
        <p:txBody>
          <a:bodyPr/>
          <a:lstStyle/>
          <a:p>
            <a:fld id="{AC8502E2-927F-4CA7-BAC6-D381BC77B146}" type="slidenum">
              <a:rPr lang="en-IN" smtClean="0"/>
              <a:t>10</a:t>
            </a:fld>
            <a:endParaRPr lang="en-IN"/>
          </a:p>
        </p:txBody>
      </p:sp>
      <p:sp>
        <p:nvSpPr>
          <p:cNvPr id="3" name="Rectangle 2">
            <a:extLst>
              <a:ext uri="{FF2B5EF4-FFF2-40B4-BE49-F238E27FC236}">
                <a16:creationId xmlns:a16="http://schemas.microsoft.com/office/drawing/2014/main" xmlns="" id="{C688D8C2-C25C-49AE-BBBE-ABEC78A93425}"/>
              </a:ext>
            </a:extLst>
          </p:cNvPr>
          <p:cNvSpPr/>
          <p:nvPr/>
        </p:nvSpPr>
        <p:spPr>
          <a:xfrm>
            <a:off x="949717" y="2039080"/>
            <a:ext cx="6096000" cy="2241960"/>
          </a:xfrm>
          <a:prstGeom prst="rect">
            <a:avLst/>
          </a:prstGeom>
        </p:spPr>
        <p:txBody>
          <a:bodyPr>
            <a:spAutoFit/>
          </a:bodyPr>
          <a:lstStyle/>
          <a:p>
            <a:pPr>
              <a:lnSpc>
                <a:spcPct val="150000"/>
              </a:lnSpc>
            </a:pPr>
            <a:r>
              <a:rPr lang="en-US" sz="2400" dirty="0">
                <a:latin typeface="Times New Roman" panose="02020603050405020304" pitchFamily="18" charset="0"/>
                <a:cs typeface="Times New Roman" panose="02020603050405020304" pitchFamily="18" charset="0"/>
              </a:rPr>
              <a:t>Steps for dictionary :- </a:t>
            </a:r>
          </a:p>
          <a:p>
            <a:pPr>
              <a:lnSpc>
                <a:spcPct val="150000"/>
              </a:lnSpc>
            </a:pPr>
            <a:r>
              <a:rPr lang="en-US" sz="2400" dirty="0">
                <a:latin typeface="Times New Roman" panose="02020603050405020304" pitchFamily="18" charset="0"/>
                <a:cs typeface="Times New Roman" panose="02020603050405020304" pitchFamily="18" charset="0"/>
              </a:rPr>
              <a:t>1- Import module (</a:t>
            </a:r>
            <a:r>
              <a:rPr lang="en-US" sz="2400" dirty="0" err="1">
                <a:latin typeface="Times New Roman" panose="02020603050405020304" pitchFamily="18" charset="0"/>
                <a:cs typeface="Times New Roman" panose="02020603050405020304" pitchFamily="18" charset="0"/>
              </a:rPr>
              <a:t>pydictionary</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2- Create window using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module </a:t>
            </a:r>
          </a:p>
          <a:p>
            <a:pPr>
              <a:lnSpc>
                <a:spcPct val="150000"/>
              </a:lnSpc>
            </a:pPr>
            <a:r>
              <a:rPr lang="en-US" sz="2400" dirty="0">
                <a:latin typeface="Times New Roman" panose="02020603050405020304" pitchFamily="18" charset="0"/>
                <a:cs typeface="Times New Roman" panose="02020603050405020304" pitchFamily="18" charset="0"/>
              </a:rPr>
              <a:t>3- Create backend function for dictionary</a:t>
            </a:r>
            <a:endParaRPr lang="en-IN" sz="2400" dirty="0">
              <a:latin typeface="Times New Roman" panose="02020603050405020304" pitchFamily="18" charset="0"/>
              <a:cs typeface="Times New Roman" panose="02020603050405020304" pitchFamily="18" charset="0"/>
            </a:endParaRPr>
          </a:p>
        </p:txBody>
      </p:sp>
      <p:pic>
        <p:nvPicPr>
          <p:cNvPr id="4" name="image6.png">
            <a:extLst>
              <a:ext uri="{FF2B5EF4-FFF2-40B4-BE49-F238E27FC236}">
                <a16:creationId xmlns:a16="http://schemas.microsoft.com/office/drawing/2014/main" xmlns="" id="{FA5939C7-4EE7-46CE-A9E9-BE6091267FA9}"/>
              </a:ext>
            </a:extLst>
          </p:cNvPr>
          <p:cNvPicPr/>
          <p:nvPr/>
        </p:nvPicPr>
        <p:blipFill>
          <a:blip r:embed="rId2"/>
          <a:srcRect/>
          <a:stretch>
            <a:fillRect/>
          </a:stretch>
        </p:blipFill>
        <p:spPr>
          <a:xfrm>
            <a:off x="11035747" y="255616"/>
            <a:ext cx="988695" cy="605790"/>
          </a:xfrm>
          <a:prstGeom prst="rect">
            <a:avLst/>
          </a:prstGeom>
          <a:ln/>
        </p:spPr>
      </p:pic>
      <p:sp>
        <p:nvSpPr>
          <p:cNvPr id="5" name="Footer Placeholder 1">
            <a:extLst>
              <a:ext uri="{FF2B5EF4-FFF2-40B4-BE49-F238E27FC236}">
                <a16:creationId xmlns:a16="http://schemas.microsoft.com/office/drawing/2014/main" xmlns="" id="{ACEB4C21-2865-4776-BA8A-F6D53F6D0A03}"/>
              </a:ext>
            </a:extLst>
          </p:cNvPr>
          <p:cNvSpPr txBox="1">
            <a:spLocks/>
          </p:cNvSpPr>
          <p:nvPr/>
        </p:nvSpPr>
        <p:spPr>
          <a:xfrm>
            <a:off x="949717" y="6175526"/>
            <a:ext cx="4717774" cy="516219"/>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sp>
        <p:nvSpPr>
          <p:cNvPr id="6" name="Slide Number Placeholder 50">
            <a:extLst>
              <a:ext uri="{FF2B5EF4-FFF2-40B4-BE49-F238E27FC236}">
                <a16:creationId xmlns:a16="http://schemas.microsoft.com/office/drawing/2014/main" xmlns="" id="{D392634F-9A08-447B-9331-58D19FA964D4}"/>
              </a:ext>
            </a:extLst>
          </p:cNvPr>
          <p:cNvSpPr txBox="1">
            <a:spLocks/>
          </p:cNvSpPr>
          <p:nvPr/>
        </p:nvSpPr>
        <p:spPr>
          <a:xfrm>
            <a:off x="9329530" y="6209549"/>
            <a:ext cx="17062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C8502E2-927F-4CA7-BAC6-D381BC77B146}" type="slidenum">
              <a:rPr lang="en-IN" sz="1400" smtClean="0">
                <a:solidFill>
                  <a:schemeClr val="tx1"/>
                </a:solidFill>
              </a:rPr>
              <a:pPr/>
              <a:t>10</a:t>
            </a:fld>
            <a:endParaRPr lang="en-IN" sz="1400" dirty="0">
              <a:solidFill>
                <a:schemeClr val="tx1"/>
              </a:solidFill>
            </a:endParaRPr>
          </a:p>
        </p:txBody>
      </p:sp>
      <p:pic>
        <p:nvPicPr>
          <p:cNvPr id="8" name="Picture 7">
            <a:extLst>
              <a:ext uri="{FF2B5EF4-FFF2-40B4-BE49-F238E27FC236}">
                <a16:creationId xmlns:a16="http://schemas.microsoft.com/office/drawing/2014/main" xmlns="" id="{3B9C9B7F-1FD2-4E0D-AA03-7052C51A7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509" y="1204006"/>
            <a:ext cx="4717774" cy="4446338"/>
          </a:xfrm>
          <a:prstGeom prst="rect">
            <a:avLst/>
          </a:prstGeom>
        </p:spPr>
      </p:pic>
      <p:sp>
        <p:nvSpPr>
          <p:cNvPr id="9" name="Rectangle 8">
            <a:extLst>
              <a:ext uri="{FF2B5EF4-FFF2-40B4-BE49-F238E27FC236}">
                <a16:creationId xmlns:a16="http://schemas.microsoft.com/office/drawing/2014/main" xmlns="" id="{2ADB75D6-14DB-407D-9AF9-1B733D6467C9}"/>
              </a:ext>
            </a:extLst>
          </p:cNvPr>
          <p:cNvSpPr/>
          <p:nvPr/>
        </p:nvSpPr>
        <p:spPr>
          <a:xfrm>
            <a:off x="7813965" y="5644652"/>
            <a:ext cx="1925781" cy="222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23232"/>
                </a:solidFill>
                <a:latin typeface="Times New Roman" panose="02020603050405020304" pitchFamily="18" charset="0"/>
                <a:cs typeface="Times New Roman" panose="02020603050405020304" pitchFamily="18" charset="0"/>
              </a:rPr>
              <a:t>Flow Chart</a:t>
            </a:r>
            <a:endParaRPr lang="en-IN" dirty="0"/>
          </a:p>
        </p:txBody>
      </p:sp>
    </p:spTree>
    <p:extLst>
      <p:ext uri="{BB962C8B-B14F-4D97-AF65-F5344CB8AC3E}">
        <p14:creationId xmlns:p14="http://schemas.microsoft.com/office/powerpoint/2010/main" val="13105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xmlns="" id="{3E6109D8-3C9F-680C-C561-4F228C5A61F6}"/>
              </a:ext>
            </a:extLst>
          </p:cNvPr>
          <p:cNvPicPr/>
          <p:nvPr/>
        </p:nvPicPr>
        <p:blipFill>
          <a:blip r:embed="rId2"/>
          <a:srcRect/>
          <a:stretch>
            <a:fillRect/>
          </a:stretch>
        </p:blipFill>
        <p:spPr>
          <a:xfrm>
            <a:off x="11035747" y="269047"/>
            <a:ext cx="988695" cy="605790"/>
          </a:xfrm>
          <a:prstGeom prst="rect">
            <a:avLst/>
          </a:prstGeom>
          <a:ln/>
        </p:spPr>
      </p:pic>
      <p:sp>
        <p:nvSpPr>
          <p:cNvPr id="5" name="TextBox 4">
            <a:extLst>
              <a:ext uri="{FF2B5EF4-FFF2-40B4-BE49-F238E27FC236}">
                <a16:creationId xmlns:a16="http://schemas.microsoft.com/office/drawing/2014/main" xmlns="" id="{A485E0A2-8835-5F73-B6EF-691432AD4D5F}"/>
              </a:ext>
            </a:extLst>
          </p:cNvPr>
          <p:cNvSpPr txBox="1"/>
          <p:nvPr/>
        </p:nvSpPr>
        <p:spPr>
          <a:xfrm>
            <a:off x="3023413" y="919250"/>
            <a:ext cx="6569243"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Tools/Technology Used</a:t>
            </a:r>
          </a:p>
        </p:txBody>
      </p:sp>
      <p:sp>
        <p:nvSpPr>
          <p:cNvPr id="6" name="TextBox 5">
            <a:extLst>
              <a:ext uri="{FF2B5EF4-FFF2-40B4-BE49-F238E27FC236}">
                <a16:creationId xmlns:a16="http://schemas.microsoft.com/office/drawing/2014/main" xmlns="" id="{6D5F496C-4406-80BD-A5F5-9DA98AA93547}"/>
              </a:ext>
            </a:extLst>
          </p:cNvPr>
          <p:cNvSpPr txBox="1"/>
          <p:nvPr/>
        </p:nvSpPr>
        <p:spPr>
          <a:xfrm>
            <a:off x="1720977" y="2308020"/>
            <a:ext cx="3619682" cy="2795958"/>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Hardware Requirements </a:t>
            </a:r>
          </a:p>
          <a:p>
            <a:pPr>
              <a:lnSpc>
                <a:spcPct val="150000"/>
              </a:lnSpc>
            </a:pPr>
            <a:r>
              <a:rPr lang="en-IN" sz="2400" dirty="0">
                <a:latin typeface="Times New Roman" panose="02020603050405020304" pitchFamily="18" charset="0"/>
                <a:cs typeface="Times New Roman" panose="02020603050405020304" pitchFamily="18" charset="0"/>
              </a:rPr>
              <a:t>• Processor i3</a:t>
            </a:r>
          </a:p>
          <a:p>
            <a:pPr>
              <a:lnSpc>
                <a:spcPct val="150000"/>
              </a:lnSpc>
            </a:pPr>
            <a:r>
              <a:rPr lang="en-IN" sz="2400" dirty="0">
                <a:latin typeface="Times New Roman" panose="02020603050405020304" pitchFamily="18" charset="0"/>
                <a:cs typeface="Times New Roman" panose="02020603050405020304" pitchFamily="18" charset="0"/>
              </a:rPr>
              <a:t>• RAM-2gb </a:t>
            </a:r>
          </a:p>
          <a:p>
            <a:pPr>
              <a:lnSpc>
                <a:spcPct val="150000"/>
              </a:lnSpc>
            </a:pPr>
            <a:r>
              <a:rPr lang="en-IN" sz="2400" dirty="0">
                <a:latin typeface="Times New Roman" panose="02020603050405020304" pitchFamily="18" charset="0"/>
                <a:cs typeface="Times New Roman" panose="02020603050405020304" pitchFamily="18" charset="0"/>
              </a:rPr>
              <a:t>• Hard Disk Space 5gb</a:t>
            </a: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B7CC604E-15BD-289E-EDB9-105879E83F17}"/>
              </a:ext>
            </a:extLst>
          </p:cNvPr>
          <p:cNvSpPr txBox="1"/>
          <p:nvPr/>
        </p:nvSpPr>
        <p:spPr>
          <a:xfrm>
            <a:off x="7424230" y="2308020"/>
            <a:ext cx="3233530" cy="2241960"/>
          </a:xfrm>
          <a:prstGeom prst="rect">
            <a:avLst/>
          </a:prstGeom>
          <a:noFill/>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Software Requirements </a:t>
            </a:r>
          </a:p>
          <a:p>
            <a:pPr>
              <a:lnSpc>
                <a:spcPct val="150000"/>
              </a:lnSpc>
            </a:pPr>
            <a:r>
              <a:rPr lang="en-IN" sz="2400" dirty="0">
                <a:latin typeface="Times New Roman" panose="02020603050405020304" pitchFamily="18" charset="0"/>
                <a:cs typeface="Times New Roman" panose="02020603050405020304" pitchFamily="18" charset="0"/>
              </a:rPr>
              <a:t>• Python 3.10</a:t>
            </a:r>
          </a:p>
          <a:p>
            <a:pPr>
              <a:lnSpc>
                <a:spcPct val="150000"/>
              </a:lnSpc>
            </a:pPr>
            <a:r>
              <a:rPr lang="en-IN" sz="2400" dirty="0">
                <a:latin typeface="Times New Roman" panose="02020603050405020304" pitchFamily="18" charset="0"/>
                <a:cs typeface="Times New Roman" panose="02020603050405020304" pitchFamily="18" charset="0"/>
              </a:rPr>
              <a:t>• Visual Studio Code</a:t>
            </a:r>
          </a:p>
          <a:p>
            <a:pPr>
              <a:lnSpc>
                <a:spcPct val="150000"/>
              </a:lnSpc>
            </a:pPr>
            <a:r>
              <a:rPr lang="en-IN" sz="2400" dirty="0">
                <a:latin typeface="Times New Roman" panose="02020603050405020304" pitchFamily="18" charset="0"/>
                <a:cs typeface="Times New Roman" panose="02020603050405020304" pitchFamily="18" charset="0"/>
              </a:rPr>
              <a:t>• Windows 7/8/10/11</a:t>
            </a:r>
          </a:p>
        </p:txBody>
      </p:sp>
      <p:sp>
        <p:nvSpPr>
          <p:cNvPr id="10" name="Footer Placeholder 1">
            <a:extLst>
              <a:ext uri="{FF2B5EF4-FFF2-40B4-BE49-F238E27FC236}">
                <a16:creationId xmlns:a16="http://schemas.microsoft.com/office/drawing/2014/main" xmlns="" id="{A9038BFF-65F1-77A1-965B-ED870D71B73A}"/>
              </a:ext>
            </a:extLst>
          </p:cNvPr>
          <p:cNvSpPr txBox="1">
            <a:spLocks/>
          </p:cNvSpPr>
          <p:nvPr/>
        </p:nvSpPr>
        <p:spPr>
          <a:xfrm>
            <a:off x="927653" y="6223827"/>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sp>
        <p:nvSpPr>
          <p:cNvPr id="11" name="Slide Number Placeholder 10">
            <a:extLst>
              <a:ext uri="{FF2B5EF4-FFF2-40B4-BE49-F238E27FC236}">
                <a16:creationId xmlns:a16="http://schemas.microsoft.com/office/drawing/2014/main" xmlns="" id="{5DAE6B60-D025-3F61-3E57-0E6DACAE34F0}"/>
              </a:ext>
            </a:extLst>
          </p:cNvPr>
          <p:cNvSpPr>
            <a:spLocks noGrp="1"/>
          </p:cNvSpPr>
          <p:nvPr>
            <p:ph type="sldNum" sz="quarter" idx="12"/>
          </p:nvPr>
        </p:nvSpPr>
        <p:spPr>
          <a:xfrm>
            <a:off x="9329530" y="6223827"/>
            <a:ext cx="1706217" cy="365125"/>
          </a:xfrm>
        </p:spPr>
        <p:txBody>
          <a:bodyPr/>
          <a:lstStyle/>
          <a:p>
            <a:fld id="{AC8502E2-927F-4CA7-BAC6-D381BC77B146}" type="slidenum">
              <a:rPr lang="en-IN" sz="1400" smtClean="0">
                <a:solidFill>
                  <a:schemeClr val="tx1"/>
                </a:solidFill>
              </a:rPr>
              <a:t>11</a:t>
            </a:fld>
            <a:endParaRPr lang="en-IN" sz="1400" dirty="0">
              <a:solidFill>
                <a:schemeClr val="tx1"/>
              </a:solidFill>
            </a:endParaRPr>
          </a:p>
        </p:txBody>
      </p:sp>
    </p:spTree>
    <p:extLst>
      <p:ext uri="{BB962C8B-B14F-4D97-AF65-F5344CB8AC3E}">
        <p14:creationId xmlns:p14="http://schemas.microsoft.com/office/powerpoint/2010/main" val="261059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xmlns="" id="{69FBA761-1EFA-7E4B-A9FD-A9CA01A78041}"/>
              </a:ext>
            </a:extLst>
          </p:cNvPr>
          <p:cNvPicPr/>
          <p:nvPr/>
        </p:nvPicPr>
        <p:blipFill>
          <a:blip r:embed="rId2"/>
          <a:srcRect/>
          <a:stretch>
            <a:fillRect/>
          </a:stretch>
        </p:blipFill>
        <p:spPr>
          <a:xfrm>
            <a:off x="11035747" y="269047"/>
            <a:ext cx="988695" cy="605790"/>
          </a:xfrm>
          <a:prstGeom prst="rect">
            <a:avLst/>
          </a:prstGeom>
          <a:ln/>
        </p:spPr>
      </p:pic>
      <p:sp>
        <p:nvSpPr>
          <p:cNvPr id="6" name="TextBox 5">
            <a:extLst>
              <a:ext uri="{FF2B5EF4-FFF2-40B4-BE49-F238E27FC236}">
                <a16:creationId xmlns:a16="http://schemas.microsoft.com/office/drawing/2014/main" xmlns="" id="{061C39E4-45ED-3EE1-A22E-C0C1A9A6DB77}"/>
              </a:ext>
            </a:extLst>
          </p:cNvPr>
          <p:cNvSpPr txBox="1"/>
          <p:nvPr/>
        </p:nvSpPr>
        <p:spPr>
          <a:xfrm>
            <a:off x="938463" y="850162"/>
            <a:ext cx="6569243"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Role of Team Member </a:t>
            </a:r>
          </a:p>
        </p:txBody>
      </p:sp>
      <p:sp>
        <p:nvSpPr>
          <p:cNvPr id="9" name="Footer Placeholder 1">
            <a:extLst>
              <a:ext uri="{FF2B5EF4-FFF2-40B4-BE49-F238E27FC236}">
                <a16:creationId xmlns:a16="http://schemas.microsoft.com/office/drawing/2014/main" xmlns="" id="{D4D92401-AF22-F004-0BA3-9AA420AE4600}"/>
              </a:ext>
            </a:extLst>
          </p:cNvPr>
          <p:cNvSpPr txBox="1">
            <a:spLocks/>
          </p:cNvSpPr>
          <p:nvPr/>
        </p:nvSpPr>
        <p:spPr>
          <a:xfrm>
            <a:off x="938463" y="6241197"/>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22_CS_2B-05</a:t>
            </a:r>
          </a:p>
        </p:txBody>
      </p:sp>
      <p:sp>
        <p:nvSpPr>
          <p:cNvPr id="10" name="Slide Number Placeholder 9">
            <a:extLst>
              <a:ext uri="{FF2B5EF4-FFF2-40B4-BE49-F238E27FC236}">
                <a16:creationId xmlns:a16="http://schemas.microsoft.com/office/drawing/2014/main" xmlns="" id="{13911651-C485-CBA3-F34F-26B3E6019971}"/>
              </a:ext>
            </a:extLst>
          </p:cNvPr>
          <p:cNvSpPr>
            <a:spLocks noGrp="1"/>
          </p:cNvSpPr>
          <p:nvPr>
            <p:ph type="sldNum" sz="quarter" idx="12"/>
          </p:nvPr>
        </p:nvSpPr>
        <p:spPr/>
        <p:txBody>
          <a:bodyPr/>
          <a:lstStyle/>
          <a:p>
            <a:fld id="{AC8502E2-927F-4CA7-BAC6-D381BC77B146}" type="slidenum">
              <a:rPr lang="en-IN" sz="1400" smtClean="0">
                <a:solidFill>
                  <a:schemeClr val="tx1"/>
                </a:solidFill>
              </a:rPr>
              <a:t>12</a:t>
            </a:fld>
            <a:endParaRPr lang="en-IN" sz="1400" dirty="0">
              <a:solidFill>
                <a:schemeClr val="tx1"/>
              </a:solidFill>
            </a:endParaRPr>
          </a:p>
        </p:txBody>
      </p:sp>
      <p:sp>
        <p:nvSpPr>
          <p:cNvPr id="7" name="Rounded Rectangle 6"/>
          <p:cNvSpPr/>
          <p:nvPr/>
        </p:nvSpPr>
        <p:spPr>
          <a:xfrm>
            <a:off x="938463" y="1798219"/>
            <a:ext cx="3448007" cy="4085746"/>
          </a:xfrm>
          <a:prstGeom prst="round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Ashish Kumar Verma :-</a:t>
            </a:r>
          </a:p>
          <a:p>
            <a:r>
              <a:rPr lang="en-US" sz="2400" dirty="0">
                <a:latin typeface="Times New Roman" panose="02020603050405020304" pitchFamily="18" charset="0"/>
                <a:cs typeface="Times New Roman" panose="02020603050405020304" pitchFamily="18" charset="0"/>
              </a:rPr>
              <a:t>1. Text To Speech </a:t>
            </a:r>
          </a:p>
          <a:p>
            <a:r>
              <a:rPr lang="en-US" sz="2400" dirty="0">
                <a:latin typeface="Times New Roman" panose="02020603050405020304" pitchFamily="18" charset="0"/>
                <a:cs typeface="Times New Roman" panose="02020603050405020304" pitchFamily="18" charset="0"/>
              </a:rPr>
              <a:t>	&gt; Text to speech 	converting function</a:t>
            </a:r>
          </a:p>
          <a:p>
            <a:r>
              <a:rPr lang="en-US" sz="2400" dirty="0">
                <a:latin typeface="Times New Roman" panose="02020603050405020304" pitchFamily="18" charset="0"/>
                <a:cs typeface="Times New Roman" panose="02020603050405020304" pitchFamily="18" charset="0"/>
              </a:rPr>
              <a:t>	&gt; GUI using </a:t>
            </a:r>
            <a:r>
              <a:rPr lang="en-US" sz="2400" dirty="0" err="1">
                <a:latin typeface="Times New Roman" panose="02020603050405020304" pitchFamily="18" charset="0"/>
                <a:cs typeface="Times New Roman" panose="02020603050405020304" pitchFamily="18" charset="0"/>
              </a:rPr>
              <a:t>tkinter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Speech To Text </a:t>
            </a:r>
          </a:p>
          <a:p>
            <a:r>
              <a:rPr lang="en-US" sz="2400" dirty="0">
                <a:latin typeface="Times New Roman" panose="02020603050405020304" pitchFamily="18" charset="0"/>
                <a:cs typeface="Times New Roman" panose="02020603050405020304" pitchFamily="18" charset="0"/>
              </a:rPr>
              <a:t>	&gt; Speech to text 	converting function</a:t>
            </a:r>
          </a:p>
          <a:p>
            <a:r>
              <a:rPr lang="en-US" sz="2400" dirty="0">
                <a:latin typeface="Times New Roman" panose="02020603050405020304" pitchFamily="18" charset="0"/>
                <a:cs typeface="Times New Roman" panose="02020603050405020304" pitchFamily="18" charset="0"/>
              </a:rPr>
              <a:t>	&gt; GUI using </a:t>
            </a:r>
            <a:r>
              <a:rPr lang="en-US" sz="2400" dirty="0" err="1">
                <a:latin typeface="Times New Roman" panose="02020603050405020304" pitchFamily="18" charset="0"/>
                <a:cs typeface="Times New Roman" panose="02020603050405020304" pitchFamily="18" charset="0"/>
              </a:rPr>
              <a:t>tkinter</a:t>
            </a:r>
            <a:endParaRPr lang="en-US" sz="24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4585253" y="1813003"/>
            <a:ext cx="3462398" cy="4070961"/>
          </a:xfrm>
          <a:prstGeom prst="round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endParaRPr lang="en-US" sz="24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8260823" y="1813004"/>
            <a:ext cx="3448007" cy="4085746"/>
          </a:xfrm>
          <a:prstGeom prst="round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endParaRPr lang="en-IN"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260824" y="2186609"/>
            <a:ext cx="344800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Devansh</a:t>
            </a:r>
            <a:r>
              <a:rPr lang="en-US" sz="2400" dirty="0">
                <a:latin typeface="Times New Roman" panose="02020603050405020304" pitchFamily="18" charset="0"/>
                <a:cs typeface="Times New Roman" panose="02020603050405020304" pitchFamily="18" charset="0"/>
              </a:rPr>
              <a:t> Sharma :-</a:t>
            </a:r>
          </a:p>
          <a:p>
            <a:r>
              <a:rPr lang="en-US" sz="2400" dirty="0" smtClean="0">
                <a:latin typeface="Times New Roman" panose="02020603050405020304" pitchFamily="18" charset="0"/>
                <a:cs typeface="Times New Roman" panose="02020603050405020304" pitchFamily="18" charset="0"/>
              </a:rPr>
              <a:t>1.Dictionary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&gt; Dictionary function 	which gives </a:t>
            </a:r>
            <a:r>
              <a:rPr lang="en-US" sz="2400" dirty="0" smtClean="0">
                <a:latin typeface="Times New Roman" panose="02020603050405020304" pitchFamily="18" charset="0"/>
                <a:cs typeface="Times New Roman" panose="02020603050405020304" pitchFamily="18" charset="0"/>
              </a:rPr>
              <a:t>the 	meaning of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	words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&gt; GUI using </a:t>
            </a:r>
            <a:r>
              <a:rPr lang="en-US" sz="2400" dirty="0" err="1">
                <a:latin typeface="Times New Roman" panose="02020603050405020304" pitchFamily="18" charset="0"/>
                <a:cs typeface="Times New Roman" panose="02020603050405020304" pitchFamily="18" charset="0"/>
              </a:rPr>
              <a:t>tkinter</a:t>
            </a:r>
            <a:endParaRPr lang="en-IN" sz="2400" dirty="0"/>
          </a:p>
        </p:txBody>
      </p:sp>
      <p:sp>
        <p:nvSpPr>
          <p:cNvPr id="13" name="TextBox 12"/>
          <p:cNvSpPr txBox="1"/>
          <p:nvPr/>
        </p:nvSpPr>
        <p:spPr>
          <a:xfrm>
            <a:off x="4585252" y="2186609"/>
            <a:ext cx="3462399" cy="3416320"/>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Bishwajeet</a:t>
            </a:r>
            <a:r>
              <a:rPr lang="en-US" sz="2400" dirty="0">
                <a:latin typeface="Times New Roman" panose="02020603050405020304" pitchFamily="18" charset="0"/>
                <a:cs typeface="Times New Roman" panose="02020603050405020304" pitchFamily="18" charset="0"/>
              </a:rPr>
              <a:t> Singh :- </a:t>
            </a:r>
          </a:p>
          <a:p>
            <a:r>
              <a:rPr lang="en-US" sz="2400" dirty="0">
                <a:latin typeface="Times New Roman" panose="02020603050405020304" pitchFamily="18" charset="0"/>
                <a:cs typeface="Times New Roman" panose="02020603050405020304" pitchFamily="18" charset="0"/>
              </a:rPr>
              <a:t>1. Translator</a:t>
            </a:r>
          </a:p>
          <a:p>
            <a:r>
              <a:rPr lang="en-US" sz="2400" dirty="0">
                <a:latin typeface="Times New Roman" panose="02020603050405020304" pitchFamily="18" charset="0"/>
                <a:cs typeface="Times New Roman" panose="02020603050405020304" pitchFamily="18" charset="0"/>
              </a:rPr>
              <a:t>      &gt; Translate function 	Which 	Convert The 	Sentences from one 	language to other 	language</a:t>
            </a:r>
          </a:p>
          <a:p>
            <a:r>
              <a:rPr lang="en-US" sz="2400" dirty="0">
                <a:latin typeface="Times New Roman" panose="02020603050405020304" pitchFamily="18" charset="0"/>
                <a:cs typeface="Times New Roman" panose="02020603050405020304" pitchFamily="18" charset="0"/>
              </a:rPr>
              <a:t>	&gt; GUI using </a:t>
            </a:r>
            <a:r>
              <a:rPr lang="en-US" sz="2400" dirty="0" err="1">
                <a:latin typeface="Times New Roman" panose="02020603050405020304" pitchFamily="18" charset="0"/>
                <a:cs typeface="Times New Roman" panose="02020603050405020304" pitchFamily="18" charset="0"/>
              </a:rPr>
              <a:t>tkinter</a:t>
            </a:r>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02702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6.png">
            <a:extLst>
              <a:ext uri="{FF2B5EF4-FFF2-40B4-BE49-F238E27FC236}">
                <a16:creationId xmlns:a16="http://schemas.microsoft.com/office/drawing/2014/main" xmlns="" id="{278FD285-59AE-39E0-B858-A36B634A7E3D}"/>
              </a:ext>
            </a:extLst>
          </p:cNvPr>
          <p:cNvPicPr/>
          <p:nvPr/>
        </p:nvPicPr>
        <p:blipFill>
          <a:blip r:embed="rId2"/>
          <a:srcRect/>
          <a:stretch>
            <a:fillRect/>
          </a:stretch>
        </p:blipFill>
        <p:spPr>
          <a:xfrm>
            <a:off x="11035747" y="269047"/>
            <a:ext cx="988695" cy="605790"/>
          </a:xfrm>
          <a:prstGeom prst="rect">
            <a:avLst/>
          </a:prstGeom>
          <a:ln/>
        </p:spPr>
      </p:pic>
      <p:sp>
        <p:nvSpPr>
          <p:cNvPr id="7" name="TextBox 6">
            <a:extLst>
              <a:ext uri="{FF2B5EF4-FFF2-40B4-BE49-F238E27FC236}">
                <a16:creationId xmlns:a16="http://schemas.microsoft.com/office/drawing/2014/main" xmlns="" id="{172B46CC-83AF-A8F1-B4C6-FBA0ACCC48CC}"/>
              </a:ext>
            </a:extLst>
          </p:cNvPr>
          <p:cNvSpPr txBox="1"/>
          <p:nvPr/>
        </p:nvSpPr>
        <p:spPr>
          <a:xfrm>
            <a:off x="901148" y="577214"/>
            <a:ext cx="6096000" cy="1037143"/>
          </a:xfrm>
          <a:prstGeom prst="rect">
            <a:avLst/>
          </a:prstGeom>
          <a:noFill/>
        </p:spPr>
        <p:txBody>
          <a:bodyPr wrap="square">
            <a:spAutoFit/>
          </a:bodyPr>
          <a:lstStyle/>
          <a:p>
            <a:pPr rtl="0" fontAlgn="base">
              <a:lnSpc>
                <a:spcPct val="160000"/>
              </a:lnSpc>
              <a:spcBef>
                <a:spcPts val="1000"/>
              </a:spcBef>
              <a:spcAft>
                <a:spcPts val="0"/>
              </a:spcAft>
            </a:pPr>
            <a:r>
              <a:rPr lang="en-US" sz="4400" b="0" i="0" u="none" strike="noStrike" dirty="0">
                <a:solidFill>
                  <a:schemeClr val="accent1"/>
                </a:solidFill>
                <a:effectLst/>
                <a:latin typeface="Times New Roman" panose="02020603050405020304" pitchFamily="18" charset="0"/>
                <a:cs typeface="Times New Roman" panose="02020603050405020304" pitchFamily="18" charset="0"/>
              </a:rPr>
              <a:t>References</a:t>
            </a:r>
          </a:p>
        </p:txBody>
      </p:sp>
      <p:sp>
        <p:nvSpPr>
          <p:cNvPr id="9" name="TextBox 8">
            <a:extLst>
              <a:ext uri="{FF2B5EF4-FFF2-40B4-BE49-F238E27FC236}">
                <a16:creationId xmlns:a16="http://schemas.microsoft.com/office/drawing/2014/main" xmlns="" id="{70145C55-8546-6345-DEDC-264E7121162E}"/>
              </a:ext>
            </a:extLst>
          </p:cNvPr>
          <p:cNvSpPr txBox="1"/>
          <p:nvPr/>
        </p:nvSpPr>
        <p:spPr>
          <a:xfrm>
            <a:off x="1017058" y="1609085"/>
            <a:ext cx="10134600" cy="4457952"/>
          </a:xfrm>
          <a:prstGeom prst="rect">
            <a:avLst/>
          </a:prstGeom>
          <a:noFill/>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hlinkClick r:id="rId3"/>
              </a:rPr>
              <a:t>https://www.geeksforgeeks.org/convert-text-speech-python/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hlinkClick r:id="rId3"/>
              </a:rPr>
              <a:t>https://www.geeksforgeeks.org/convert-text-speech-python/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hlinkClick r:id="rId3"/>
              </a:rPr>
              <a:t>https://www.geeksforgeeks.org/convert-text-speech-python/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hlinkClick r:id="rId4"/>
              </a:rPr>
              <a:t>https://data-flair.training/blogs/python-speech-to-text-and-text-to-speech/</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hlinkClick r:id="rId5"/>
              </a:rPr>
              <a:t>https://techvidvan.com/tutorials/python-language-translator/</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hlinkClick r:id="rId6"/>
              </a:rPr>
              <a:t>https://www.codewithharry.com/videos/python-gui-tkinter-hindi-0/</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11" name="Footer Placeholder 1">
            <a:extLst>
              <a:ext uri="{FF2B5EF4-FFF2-40B4-BE49-F238E27FC236}">
                <a16:creationId xmlns:a16="http://schemas.microsoft.com/office/drawing/2014/main" xmlns="" id="{C15BBD5C-BFDA-E96A-7C32-46DDA7C3C666}"/>
              </a:ext>
            </a:extLst>
          </p:cNvPr>
          <p:cNvSpPr txBox="1">
            <a:spLocks/>
          </p:cNvSpPr>
          <p:nvPr/>
        </p:nvSpPr>
        <p:spPr>
          <a:xfrm>
            <a:off x="901148" y="6228036"/>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22_CS_2B-05</a:t>
            </a:r>
          </a:p>
        </p:txBody>
      </p:sp>
      <p:sp>
        <p:nvSpPr>
          <p:cNvPr id="12" name="Slide Number Placeholder 11">
            <a:extLst>
              <a:ext uri="{FF2B5EF4-FFF2-40B4-BE49-F238E27FC236}">
                <a16:creationId xmlns:a16="http://schemas.microsoft.com/office/drawing/2014/main" xmlns="" id="{F51FC208-CA0C-0FC1-934C-D904C381490B}"/>
              </a:ext>
            </a:extLst>
          </p:cNvPr>
          <p:cNvSpPr>
            <a:spLocks noGrp="1"/>
          </p:cNvSpPr>
          <p:nvPr>
            <p:ph type="sldNum" sz="quarter" idx="12"/>
          </p:nvPr>
        </p:nvSpPr>
        <p:spPr/>
        <p:txBody>
          <a:bodyPr/>
          <a:lstStyle/>
          <a:p>
            <a:fld id="{AC8502E2-927F-4CA7-BAC6-D381BC77B146}" type="slidenum">
              <a:rPr lang="en-IN" sz="1400" smtClean="0">
                <a:solidFill>
                  <a:schemeClr val="tx1"/>
                </a:solidFill>
              </a:rPr>
              <a:t>13</a:t>
            </a:fld>
            <a:endParaRPr lang="en-IN" dirty="0">
              <a:solidFill>
                <a:schemeClr val="tx1"/>
              </a:solidFill>
            </a:endParaRPr>
          </a:p>
        </p:txBody>
      </p:sp>
    </p:spTree>
    <p:extLst>
      <p:ext uri="{BB962C8B-B14F-4D97-AF65-F5344CB8AC3E}">
        <p14:creationId xmlns:p14="http://schemas.microsoft.com/office/powerpoint/2010/main" val="235403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xmlns="" id="{7CE86038-CA60-38D5-594B-F8044461B3DE}"/>
              </a:ext>
            </a:extLst>
          </p:cNvPr>
          <p:cNvPicPr/>
          <p:nvPr/>
        </p:nvPicPr>
        <p:blipFill>
          <a:blip r:embed="rId2"/>
          <a:srcRect/>
          <a:stretch>
            <a:fillRect/>
          </a:stretch>
        </p:blipFill>
        <p:spPr>
          <a:xfrm>
            <a:off x="10999470" y="297180"/>
            <a:ext cx="988695" cy="605790"/>
          </a:xfrm>
          <a:prstGeom prst="rect">
            <a:avLst/>
          </a:prstGeom>
          <a:ln/>
        </p:spPr>
      </p:pic>
      <p:sp>
        <p:nvSpPr>
          <p:cNvPr id="5" name="TextBox 4">
            <a:extLst>
              <a:ext uri="{FF2B5EF4-FFF2-40B4-BE49-F238E27FC236}">
                <a16:creationId xmlns:a16="http://schemas.microsoft.com/office/drawing/2014/main" xmlns="" id="{AB782B8F-4229-3030-334C-03BD1E9EB8DB}"/>
              </a:ext>
            </a:extLst>
          </p:cNvPr>
          <p:cNvSpPr txBox="1"/>
          <p:nvPr/>
        </p:nvSpPr>
        <p:spPr>
          <a:xfrm>
            <a:off x="1015736" y="902970"/>
            <a:ext cx="6569243"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Project Objective </a:t>
            </a:r>
          </a:p>
        </p:txBody>
      </p:sp>
      <p:sp>
        <p:nvSpPr>
          <p:cNvPr id="7" name="Footer Placeholder 1">
            <a:extLst>
              <a:ext uri="{FF2B5EF4-FFF2-40B4-BE49-F238E27FC236}">
                <a16:creationId xmlns:a16="http://schemas.microsoft.com/office/drawing/2014/main" xmlns="" id="{DE0C81AD-4061-46EB-AF32-435D7D9F9C86}"/>
              </a:ext>
            </a:extLst>
          </p:cNvPr>
          <p:cNvSpPr txBox="1">
            <a:spLocks/>
          </p:cNvSpPr>
          <p:nvPr/>
        </p:nvSpPr>
        <p:spPr>
          <a:xfrm>
            <a:off x="755754" y="6171547"/>
            <a:ext cx="4717774" cy="516219"/>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sp>
        <p:nvSpPr>
          <p:cNvPr id="8" name="Slide Number Placeholder 50">
            <a:extLst>
              <a:ext uri="{FF2B5EF4-FFF2-40B4-BE49-F238E27FC236}">
                <a16:creationId xmlns:a16="http://schemas.microsoft.com/office/drawing/2014/main" xmlns="" id="{1A7C5713-9A00-434D-A2F7-AA576C563E38}"/>
              </a:ext>
            </a:extLst>
          </p:cNvPr>
          <p:cNvSpPr txBox="1">
            <a:spLocks/>
          </p:cNvSpPr>
          <p:nvPr/>
        </p:nvSpPr>
        <p:spPr>
          <a:xfrm>
            <a:off x="9185151" y="6247095"/>
            <a:ext cx="17062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C8502E2-927F-4CA7-BAC6-D381BC77B146}" type="slidenum">
              <a:rPr lang="en-IN" sz="1400" smtClean="0">
                <a:solidFill>
                  <a:schemeClr val="tx1"/>
                </a:solidFill>
              </a:rPr>
              <a:pPr/>
              <a:t>2</a:t>
            </a:fld>
            <a:endParaRPr lang="en-IN" sz="1400" dirty="0">
              <a:solidFill>
                <a:schemeClr val="tx1"/>
              </a:solidFill>
            </a:endParaRPr>
          </a:p>
        </p:txBody>
      </p:sp>
      <p:sp>
        <p:nvSpPr>
          <p:cNvPr id="2" name="Rectangle 1"/>
          <p:cNvSpPr/>
          <p:nvPr/>
        </p:nvSpPr>
        <p:spPr>
          <a:xfrm>
            <a:off x="1207897" y="1696326"/>
            <a:ext cx="9365658"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Our Project is windows based application used for educational purpose. which has a only one goal to strengthen relationships with people and make education easier</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1207897" y="3053044"/>
            <a:ext cx="9147230" cy="2308324"/>
          </a:xfrm>
          <a:prstGeom prst="rect">
            <a:avLst/>
          </a:prstGeom>
        </p:spPr>
        <p:txBody>
          <a:bodyPr wrap="square">
            <a:spAutoFit/>
          </a:bodyPr>
          <a:lstStyle/>
          <a:p>
            <a:pPr marL="457200" indent="-457200">
              <a:buAutoNum type="arabicPeriod"/>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enable the deaf and dumb to communicate and contribute to the growth of an organization through synthesized voice. </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IN" sz="2400" dirty="0">
                <a:latin typeface="Times New Roman" panose="02020603050405020304" pitchFamily="18" charset="0"/>
                <a:cs typeface="Times New Roman" panose="02020603050405020304" pitchFamily="18" charset="0"/>
              </a:rPr>
              <a:t>To enable the blind and elderly people enjoy a User-friendly computer interface. </a:t>
            </a:r>
            <a:endParaRPr lang="en-IN"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prevent eye strain, and user can sit and listen comfortably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help in improving spelling, reading, writing skills.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29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xmlns="" id="{677206E8-F5D8-4CA1-B4B0-CA8E90F4BF82}"/>
              </a:ext>
            </a:extLst>
          </p:cNvPr>
          <p:cNvPicPr/>
          <p:nvPr/>
        </p:nvPicPr>
        <p:blipFill>
          <a:blip r:embed="rId2"/>
          <a:srcRect/>
          <a:stretch>
            <a:fillRect/>
          </a:stretch>
        </p:blipFill>
        <p:spPr>
          <a:xfrm>
            <a:off x="11035747" y="269047"/>
            <a:ext cx="988695" cy="605790"/>
          </a:xfrm>
          <a:prstGeom prst="rect">
            <a:avLst/>
          </a:prstGeom>
          <a:ln/>
        </p:spPr>
      </p:pic>
      <p:sp>
        <p:nvSpPr>
          <p:cNvPr id="5" name="TextBox 4">
            <a:extLst>
              <a:ext uri="{FF2B5EF4-FFF2-40B4-BE49-F238E27FC236}">
                <a16:creationId xmlns:a16="http://schemas.microsoft.com/office/drawing/2014/main" xmlns="" id="{A8B2088D-EE26-846A-FF44-D8ED74CD4C3F}"/>
              </a:ext>
            </a:extLst>
          </p:cNvPr>
          <p:cNvSpPr txBox="1"/>
          <p:nvPr/>
        </p:nvSpPr>
        <p:spPr>
          <a:xfrm>
            <a:off x="938463" y="874837"/>
            <a:ext cx="6569243"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Feasibility Study</a:t>
            </a:r>
          </a:p>
        </p:txBody>
      </p:sp>
      <p:sp>
        <p:nvSpPr>
          <p:cNvPr id="6" name="TextBox 5">
            <a:extLst>
              <a:ext uri="{FF2B5EF4-FFF2-40B4-BE49-F238E27FC236}">
                <a16:creationId xmlns:a16="http://schemas.microsoft.com/office/drawing/2014/main" xmlns="" id="{53C7F417-7960-B099-B106-A1514DAB66B0}"/>
              </a:ext>
            </a:extLst>
          </p:cNvPr>
          <p:cNvSpPr txBox="1"/>
          <p:nvPr/>
        </p:nvSpPr>
        <p:spPr>
          <a:xfrm>
            <a:off x="938463" y="2031021"/>
            <a:ext cx="9715682" cy="2795958"/>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Technical Feasibility :- </a:t>
            </a:r>
            <a:r>
              <a:rPr lang="en-US" sz="2400" dirty="0">
                <a:latin typeface="Times New Roman" panose="02020603050405020304" pitchFamily="18" charset="0"/>
                <a:cs typeface="Times New Roman" panose="02020603050405020304" pitchFamily="18" charset="0"/>
              </a:rPr>
              <a:t>This software only requires the use of python which is already widespread and used.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which is used by billions of users has some parts of it implemented using python. So the only technology required in this project is already available and familiar. Hence, this software is technologically feasible</a:t>
            </a:r>
          </a:p>
        </p:txBody>
      </p:sp>
      <p:sp>
        <p:nvSpPr>
          <p:cNvPr id="7" name="Footer Placeholder 1">
            <a:extLst>
              <a:ext uri="{FF2B5EF4-FFF2-40B4-BE49-F238E27FC236}">
                <a16:creationId xmlns:a16="http://schemas.microsoft.com/office/drawing/2014/main" xmlns="" id="{A2DAEE29-C218-458D-87E5-85BCFD877F04}"/>
              </a:ext>
            </a:extLst>
          </p:cNvPr>
          <p:cNvSpPr txBox="1">
            <a:spLocks/>
          </p:cNvSpPr>
          <p:nvPr/>
        </p:nvSpPr>
        <p:spPr>
          <a:xfrm>
            <a:off x="805338" y="6199254"/>
            <a:ext cx="4717774" cy="516219"/>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sp>
        <p:nvSpPr>
          <p:cNvPr id="9" name="Slide Number Placeholder 50">
            <a:extLst>
              <a:ext uri="{FF2B5EF4-FFF2-40B4-BE49-F238E27FC236}">
                <a16:creationId xmlns:a16="http://schemas.microsoft.com/office/drawing/2014/main" xmlns="" id="{16F91C7C-73B0-4684-8E76-B0313A6FDC16}"/>
              </a:ext>
            </a:extLst>
          </p:cNvPr>
          <p:cNvSpPr txBox="1">
            <a:spLocks/>
          </p:cNvSpPr>
          <p:nvPr/>
        </p:nvSpPr>
        <p:spPr>
          <a:xfrm>
            <a:off x="9185151" y="6233277"/>
            <a:ext cx="17062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C8502E2-927F-4CA7-BAC6-D381BC77B146}" type="slidenum">
              <a:rPr lang="en-IN" sz="1400" smtClean="0">
                <a:solidFill>
                  <a:schemeClr val="tx1"/>
                </a:solidFill>
              </a:rPr>
              <a:pPr/>
              <a:t>3</a:t>
            </a:fld>
            <a:endParaRPr lang="en-IN" sz="1400" dirty="0">
              <a:solidFill>
                <a:schemeClr val="tx1"/>
              </a:solidFill>
            </a:endParaRPr>
          </a:p>
        </p:txBody>
      </p:sp>
    </p:spTree>
    <p:extLst>
      <p:ext uri="{BB962C8B-B14F-4D97-AF65-F5344CB8AC3E}">
        <p14:creationId xmlns:p14="http://schemas.microsoft.com/office/powerpoint/2010/main" val="137991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B0413EB-983B-45B0-9691-48717C2F68E4}"/>
              </a:ext>
            </a:extLst>
          </p:cNvPr>
          <p:cNvSpPr>
            <a:spLocks noGrp="1"/>
          </p:cNvSpPr>
          <p:nvPr>
            <p:ph type="sldNum" sz="quarter" idx="12"/>
          </p:nvPr>
        </p:nvSpPr>
        <p:spPr/>
        <p:txBody>
          <a:bodyPr/>
          <a:lstStyle/>
          <a:p>
            <a:fld id="{AC8502E2-927F-4CA7-BAC6-D381BC77B146}" type="slidenum">
              <a:rPr lang="en-IN" smtClean="0"/>
              <a:t>4</a:t>
            </a:fld>
            <a:endParaRPr lang="en-IN"/>
          </a:p>
        </p:txBody>
      </p:sp>
      <p:sp>
        <p:nvSpPr>
          <p:cNvPr id="3" name="Rectangle 2">
            <a:extLst>
              <a:ext uri="{FF2B5EF4-FFF2-40B4-BE49-F238E27FC236}">
                <a16:creationId xmlns:a16="http://schemas.microsoft.com/office/drawing/2014/main" xmlns="" id="{566C58FF-1C45-4508-B83D-B5660080E1E9}"/>
              </a:ext>
            </a:extLst>
          </p:cNvPr>
          <p:cNvSpPr/>
          <p:nvPr/>
        </p:nvSpPr>
        <p:spPr>
          <a:xfrm>
            <a:off x="1290671" y="874837"/>
            <a:ext cx="9357816" cy="4893647"/>
          </a:xfrm>
          <a:prstGeom prst="rect">
            <a:avLst/>
          </a:prstGeom>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Operational Feasibility :- </a:t>
            </a:r>
            <a:r>
              <a:rPr lang="en-US" sz="2400" dirty="0">
                <a:latin typeface="Times New Roman" panose="02020603050405020304" pitchFamily="18" charset="0"/>
                <a:cs typeface="Times New Roman" panose="02020603050405020304" pitchFamily="18" charset="0"/>
              </a:rPr>
              <a:t>The software would be very easy to use and is designed only to help the people especially, the ones who cannot speak and also those who are visually challenged. This software would be a great help to them to live a normal life.</a:t>
            </a:r>
          </a:p>
          <a:p>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Legal Feasibility :- </a:t>
            </a:r>
            <a:r>
              <a:rPr lang="en-IN" sz="2400" dirty="0" smtClean="0">
                <a:latin typeface="Times New Roman" panose="02020603050405020304" pitchFamily="18" charset="0"/>
                <a:cs typeface="Times New Roman" panose="02020603050405020304" pitchFamily="18" charset="0"/>
              </a:rPr>
              <a:t>Legal Feasibility </a:t>
            </a:r>
            <a:r>
              <a:rPr lang="en-IN" sz="2400" dirty="0" smtClean="0">
                <a:latin typeface="Times New Roman" panose="02020603050405020304" pitchFamily="18" charset="0"/>
                <a:cs typeface="Times New Roman" panose="02020603050405020304" pitchFamily="18" charset="0"/>
              </a:rPr>
              <a:t>is a measure of how well a solution can be implemented within existing legal policy. Our project is not violets any legal policy and it have no any copyrights issues . We have to make sure that we use the license software</a:t>
            </a:r>
          </a:p>
        </p:txBody>
      </p:sp>
      <p:pic>
        <p:nvPicPr>
          <p:cNvPr id="4" name="image6.png">
            <a:extLst>
              <a:ext uri="{FF2B5EF4-FFF2-40B4-BE49-F238E27FC236}">
                <a16:creationId xmlns:a16="http://schemas.microsoft.com/office/drawing/2014/main" xmlns="" id="{FAE7C53F-36B2-4C2C-ABCB-941C9850EC06}"/>
              </a:ext>
            </a:extLst>
          </p:cNvPr>
          <p:cNvPicPr/>
          <p:nvPr/>
        </p:nvPicPr>
        <p:blipFill>
          <a:blip r:embed="rId2"/>
          <a:srcRect/>
          <a:stretch>
            <a:fillRect/>
          </a:stretch>
        </p:blipFill>
        <p:spPr>
          <a:xfrm>
            <a:off x="11035747" y="269047"/>
            <a:ext cx="988695" cy="605790"/>
          </a:xfrm>
          <a:prstGeom prst="rect">
            <a:avLst/>
          </a:prstGeom>
          <a:ln/>
        </p:spPr>
      </p:pic>
      <p:sp>
        <p:nvSpPr>
          <p:cNvPr id="5" name="Footer Placeholder 1">
            <a:extLst>
              <a:ext uri="{FF2B5EF4-FFF2-40B4-BE49-F238E27FC236}">
                <a16:creationId xmlns:a16="http://schemas.microsoft.com/office/drawing/2014/main" xmlns="" id="{B559B6BE-ACBE-4D61-B68D-1D83FE2D2433}"/>
              </a:ext>
            </a:extLst>
          </p:cNvPr>
          <p:cNvSpPr txBox="1">
            <a:spLocks/>
          </p:cNvSpPr>
          <p:nvPr/>
        </p:nvSpPr>
        <p:spPr>
          <a:xfrm>
            <a:off x="805338" y="6199254"/>
            <a:ext cx="4717774" cy="516219"/>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sp>
        <p:nvSpPr>
          <p:cNvPr id="6" name="Slide Number Placeholder 50">
            <a:extLst>
              <a:ext uri="{FF2B5EF4-FFF2-40B4-BE49-F238E27FC236}">
                <a16:creationId xmlns:a16="http://schemas.microsoft.com/office/drawing/2014/main" xmlns="" id="{7745A70D-6EF5-45FB-A131-E394EDFFDE9D}"/>
              </a:ext>
            </a:extLst>
          </p:cNvPr>
          <p:cNvSpPr txBox="1">
            <a:spLocks/>
          </p:cNvSpPr>
          <p:nvPr/>
        </p:nvSpPr>
        <p:spPr>
          <a:xfrm>
            <a:off x="9185151" y="6233277"/>
            <a:ext cx="17062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C8502E2-927F-4CA7-BAC6-D381BC77B146}" type="slidenum">
              <a:rPr lang="en-IN" sz="1400" smtClean="0">
                <a:solidFill>
                  <a:schemeClr val="tx1"/>
                </a:solidFill>
              </a:rPr>
              <a:pPr/>
              <a:t>4</a:t>
            </a:fld>
            <a:endParaRPr lang="en-IN" sz="1400" dirty="0">
              <a:solidFill>
                <a:schemeClr val="tx1"/>
              </a:solidFill>
            </a:endParaRPr>
          </a:p>
        </p:txBody>
      </p:sp>
    </p:spTree>
    <p:extLst>
      <p:ext uri="{BB962C8B-B14F-4D97-AF65-F5344CB8AC3E}">
        <p14:creationId xmlns:p14="http://schemas.microsoft.com/office/powerpoint/2010/main" val="69154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xmlns="" id="{565AD91F-961C-7A07-3021-EA92B82A9981}"/>
              </a:ext>
            </a:extLst>
          </p:cNvPr>
          <p:cNvPicPr/>
          <p:nvPr/>
        </p:nvPicPr>
        <p:blipFill>
          <a:blip r:embed="rId2"/>
          <a:srcRect/>
          <a:stretch>
            <a:fillRect/>
          </a:stretch>
        </p:blipFill>
        <p:spPr>
          <a:xfrm>
            <a:off x="11035747" y="269047"/>
            <a:ext cx="988695" cy="605790"/>
          </a:xfrm>
          <a:prstGeom prst="rect">
            <a:avLst/>
          </a:prstGeom>
          <a:ln/>
        </p:spPr>
      </p:pic>
      <p:sp>
        <p:nvSpPr>
          <p:cNvPr id="6" name="Footer Placeholder 1">
            <a:extLst>
              <a:ext uri="{FF2B5EF4-FFF2-40B4-BE49-F238E27FC236}">
                <a16:creationId xmlns:a16="http://schemas.microsoft.com/office/drawing/2014/main" xmlns="" id="{538DBEC8-089C-9078-C00F-7DC6BC77B3B6}"/>
              </a:ext>
            </a:extLst>
          </p:cNvPr>
          <p:cNvSpPr txBox="1">
            <a:spLocks/>
          </p:cNvSpPr>
          <p:nvPr/>
        </p:nvSpPr>
        <p:spPr>
          <a:xfrm>
            <a:off x="938463"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sp>
        <p:nvSpPr>
          <p:cNvPr id="8" name="Slide Number Placeholder 7">
            <a:extLst>
              <a:ext uri="{FF2B5EF4-FFF2-40B4-BE49-F238E27FC236}">
                <a16:creationId xmlns:a16="http://schemas.microsoft.com/office/drawing/2014/main" xmlns="" id="{4F0E6B41-3FBC-76A1-EF10-83C7AAA08CC8}"/>
              </a:ext>
            </a:extLst>
          </p:cNvPr>
          <p:cNvSpPr>
            <a:spLocks noGrp="1"/>
          </p:cNvSpPr>
          <p:nvPr>
            <p:ph type="sldNum" sz="quarter" idx="12"/>
          </p:nvPr>
        </p:nvSpPr>
        <p:spPr/>
        <p:txBody>
          <a:bodyPr/>
          <a:lstStyle/>
          <a:p>
            <a:fld id="{AC8502E2-927F-4CA7-BAC6-D381BC77B146}" type="slidenum">
              <a:rPr lang="en-IN" sz="1400" smtClean="0">
                <a:solidFill>
                  <a:schemeClr val="tx1"/>
                </a:solidFill>
              </a:rPr>
              <a:t>5</a:t>
            </a:fld>
            <a:endParaRPr lang="en-IN" sz="1400" dirty="0">
              <a:solidFill>
                <a:schemeClr val="tx1"/>
              </a:solidFill>
            </a:endParaRPr>
          </a:p>
        </p:txBody>
      </p:sp>
      <p:sp>
        <p:nvSpPr>
          <p:cNvPr id="9" name="TextBox 8">
            <a:extLst>
              <a:ext uri="{FF2B5EF4-FFF2-40B4-BE49-F238E27FC236}">
                <a16:creationId xmlns:a16="http://schemas.microsoft.com/office/drawing/2014/main" xmlns="" id="{C1541DD4-9140-2FA3-107E-5E4F9862F7F9}"/>
              </a:ext>
            </a:extLst>
          </p:cNvPr>
          <p:cNvSpPr txBox="1"/>
          <p:nvPr/>
        </p:nvSpPr>
        <p:spPr>
          <a:xfrm>
            <a:off x="1309322" y="1041091"/>
            <a:ext cx="9726425" cy="6186309"/>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Economic </a:t>
            </a:r>
            <a:r>
              <a:rPr lang="en-IN" sz="2400" dirty="0" smtClean="0">
                <a:latin typeface="Times New Roman" panose="02020603050405020304" pitchFamily="18" charset="0"/>
                <a:cs typeface="Times New Roman" panose="02020603050405020304" pitchFamily="18" charset="0"/>
              </a:rPr>
              <a:t>Feasibility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Economic justification includes abroad range of concerns that includes cost benefit analysis. This system will be developed and operated in the existing hardware and software infrastructure. Hence there is no need of procuring additional hardware and software for the proposed system. The proposed will give the information within minutes, hence the performance is improved. This system uses only the Open source which is economically feasible. The proposed system will minimize the time and efforts involved in processing, hence it is economically feasible</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10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xmlns="" id="{0053EFBA-C1D6-CCB7-4F81-A2861CB3F42B}"/>
              </a:ext>
            </a:extLst>
          </p:cNvPr>
          <p:cNvPicPr/>
          <p:nvPr/>
        </p:nvPicPr>
        <p:blipFill>
          <a:blip r:embed="rId2"/>
          <a:srcRect/>
          <a:stretch>
            <a:fillRect/>
          </a:stretch>
        </p:blipFill>
        <p:spPr>
          <a:xfrm>
            <a:off x="11035747" y="269047"/>
            <a:ext cx="988695" cy="605790"/>
          </a:xfrm>
          <a:prstGeom prst="rect">
            <a:avLst/>
          </a:prstGeom>
          <a:ln/>
        </p:spPr>
      </p:pic>
      <p:sp>
        <p:nvSpPr>
          <p:cNvPr id="8" name="Footer Placeholder 1">
            <a:extLst>
              <a:ext uri="{FF2B5EF4-FFF2-40B4-BE49-F238E27FC236}">
                <a16:creationId xmlns:a16="http://schemas.microsoft.com/office/drawing/2014/main" xmlns="" id="{A7C37C2B-704A-8954-2909-64C78342EB89}"/>
              </a:ext>
            </a:extLst>
          </p:cNvPr>
          <p:cNvSpPr txBox="1">
            <a:spLocks/>
          </p:cNvSpPr>
          <p:nvPr/>
        </p:nvSpPr>
        <p:spPr>
          <a:xfrm>
            <a:off x="938463" y="6223827"/>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sp>
        <p:nvSpPr>
          <p:cNvPr id="10" name="Slide Number Placeholder 9">
            <a:extLst>
              <a:ext uri="{FF2B5EF4-FFF2-40B4-BE49-F238E27FC236}">
                <a16:creationId xmlns:a16="http://schemas.microsoft.com/office/drawing/2014/main" xmlns="" id="{B8221D64-B7CC-3F9F-44EA-349705DD507B}"/>
              </a:ext>
            </a:extLst>
          </p:cNvPr>
          <p:cNvSpPr>
            <a:spLocks noGrp="1"/>
          </p:cNvSpPr>
          <p:nvPr>
            <p:ph type="sldNum" sz="quarter" idx="12"/>
          </p:nvPr>
        </p:nvSpPr>
        <p:spPr>
          <a:xfrm>
            <a:off x="9329530" y="6223827"/>
            <a:ext cx="1706217" cy="365125"/>
          </a:xfrm>
        </p:spPr>
        <p:txBody>
          <a:bodyPr/>
          <a:lstStyle/>
          <a:p>
            <a:fld id="{AC8502E2-927F-4CA7-BAC6-D381BC77B146}" type="slidenum">
              <a:rPr lang="en-IN" sz="1400" smtClean="0">
                <a:solidFill>
                  <a:schemeClr val="tx1"/>
                </a:solidFill>
              </a:rPr>
              <a:t>6</a:t>
            </a:fld>
            <a:endParaRPr lang="en-IN" sz="1400" dirty="0">
              <a:solidFill>
                <a:schemeClr val="tx1"/>
              </a:solidFill>
            </a:endParaRPr>
          </a:p>
        </p:txBody>
      </p:sp>
      <p:pic>
        <p:nvPicPr>
          <p:cNvPr id="6" name="Picture 5">
            <a:extLst>
              <a:ext uri="{FF2B5EF4-FFF2-40B4-BE49-F238E27FC236}">
                <a16:creationId xmlns:a16="http://schemas.microsoft.com/office/drawing/2014/main" xmlns="" id="{4CE8DAFF-0A03-4564-8EF0-F227B05BBA77}"/>
              </a:ext>
            </a:extLst>
          </p:cNvPr>
          <p:cNvPicPr>
            <a:picLocks noChangeAspect="1"/>
          </p:cNvPicPr>
          <p:nvPr/>
        </p:nvPicPr>
        <p:blipFill rotWithShape="1">
          <a:blip r:embed="rId3">
            <a:extLst>
              <a:ext uri="{28A0092B-C50C-407E-A947-70E740481C1C}">
                <a14:useLocalDpi xmlns:a14="http://schemas.microsoft.com/office/drawing/2010/main" val="0"/>
              </a:ext>
            </a:extLst>
          </a:blip>
          <a:srcRect l="1703" t="25215" r="1496" b="2402"/>
          <a:stretch/>
        </p:blipFill>
        <p:spPr>
          <a:xfrm>
            <a:off x="1984395" y="3429000"/>
            <a:ext cx="8572769" cy="2469245"/>
          </a:xfrm>
          <a:prstGeom prst="rect">
            <a:avLst/>
          </a:prstGeom>
        </p:spPr>
      </p:pic>
      <p:sp>
        <p:nvSpPr>
          <p:cNvPr id="9" name="Rectangle 8">
            <a:extLst>
              <a:ext uri="{FF2B5EF4-FFF2-40B4-BE49-F238E27FC236}">
                <a16:creationId xmlns:a16="http://schemas.microsoft.com/office/drawing/2014/main" xmlns="" id="{B1AD8EF5-D15D-43A7-868C-4C90682C8653}"/>
              </a:ext>
            </a:extLst>
          </p:cNvPr>
          <p:cNvSpPr/>
          <p:nvPr/>
        </p:nvSpPr>
        <p:spPr>
          <a:xfrm>
            <a:off x="784761" y="749044"/>
            <a:ext cx="11239681" cy="2492990"/>
          </a:xfrm>
          <a:prstGeom prst="rect">
            <a:avLst/>
          </a:prstGeom>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Schedule Feasibility:-</a:t>
            </a:r>
          </a:p>
          <a:p>
            <a:r>
              <a:rPr lang="en-IN" sz="2400" dirty="0">
                <a:latin typeface="Times New Roman" panose="02020603050405020304" pitchFamily="18" charset="0"/>
                <a:cs typeface="Times New Roman" panose="02020603050405020304" pitchFamily="18" charset="0"/>
              </a:rPr>
              <a:t>Task 1 :-                                                                    Task 2 :-                                        </a:t>
            </a:r>
          </a:p>
          <a:p>
            <a:r>
              <a:rPr lang="en-IN" sz="2400" dirty="0">
                <a:latin typeface="Times New Roman" panose="02020603050405020304" pitchFamily="18" charset="0"/>
                <a:cs typeface="Times New Roman" panose="02020603050405020304" pitchFamily="18" charset="0"/>
              </a:rPr>
              <a:t>Activity 1 :- Text to Speech (GUI + Function)         Activity 1 :- Speech to Text (Function)</a:t>
            </a:r>
          </a:p>
          <a:p>
            <a:r>
              <a:rPr lang="en-IN" sz="2400" dirty="0">
                <a:latin typeface="Times New Roman" panose="02020603050405020304" pitchFamily="18" charset="0"/>
                <a:cs typeface="Times New Roman" panose="02020603050405020304" pitchFamily="18" charset="0"/>
              </a:rPr>
              <a:t>Activity 2 :- Speech to Text (GUI)                           Activity 2 :- Translator (Function)</a:t>
            </a:r>
          </a:p>
          <a:p>
            <a:r>
              <a:rPr lang="en-IN" sz="2400" dirty="0">
                <a:latin typeface="Times New Roman" panose="02020603050405020304" pitchFamily="18" charset="0"/>
                <a:cs typeface="Times New Roman" panose="02020603050405020304" pitchFamily="18" charset="0"/>
              </a:rPr>
              <a:t>Activity 3:- Translator (GUI)                                   Activity 3 :- Dictionary (Function)</a:t>
            </a:r>
          </a:p>
          <a:p>
            <a:r>
              <a:rPr lang="en-IN" sz="2400" dirty="0">
                <a:latin typeface="Times New Roman" panose="02020603050405020304" pitchFamily="18" charset="0"/>
                <a:cs typeface="Times New Roman" panose="02020603050405020304" pitchFamily="18" charset="0"/>
              </a:rPr>
              <a:t>Activity 4:- Dictionary (GUI)</a:t>
            </a:r>
          </a:p>
        </p:txBody>
      </p:sp>
    </p:spTree>
    <p:extLst>
      <p:ext uri="{BB962C8B-B14F-4D97-AF65-F5344CB8AC3E}">
        <p14:creationId xmlns:p14="http://schemas.microsoft.com/office/powerpoint/2010/main" val="10170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xmlns="" id="{FFF014CC-6687-4496-9B09-72BF5E30CA3E}"/>
              </a:ext>
            </a:extLst>
          </p:cNvPr>
          <p:cNvPicPr/>
          <p:nvPr/>
        </p:nvPicPr>
        <p:blipFill>
          <a:blip r:embed="rId2"/>
          <a:srcRect/>
          <a:stretch>
            <a:fillRect/>
          </a:stretch>
        </p:blipFill>
        <p:spPr>
          <a:xfrm>
            <a:off x="11035747" y="269047"/>
            <a:ext cx="988695" cy="605790"/>
          </a:xfrm>
          <a:prstGeom prst="rect">
            <a:avLst/>
          </a:prstGeom>
          <a:ln/>
        </p:spPr>
      </p:pic>
      <p:sp>
        <p:nvSpPr>
          <p:cNvPr id="5" name="TextBox 4">
            <a:extLst>
              <a:ext uri="{FF2B5EF4-FFF2-40B4-BE49-F238E27FC236}">
                <a16:creationId xmlns:a16="http://schemas.microsoft.com/office/drawing/2014/main" xmlns="" id="{F7C59DA5-179A-269A-22E9-8799B6755AFA}"/>
              </a:ext>
            </a:extLst>
          </p:cNvPr>
          <p:cNvSpPr txBox="1"/>
          <p:nvPr/>
        </p:nvSpPr>
        <p:spPr>
          <a:xfrm>
            <a:off x="935862" y="874837"/>
            <a:ext cx="6569243"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Methodology</a:t>
            </a:r>
          </a:p>
        </p:txBody>
      </p:sp>
      <p:sp>
        <p:nvSpPr>
          <p:cNvPr id="6" name="TextBox 5">
            <a:extLst>
              <a:ext uri="{FF2B5EF4-FFF2-40B4-BE49-F238E27FC236}">
                <a16:creationId xmlns:a16="http://schemas.microsoft.com/office/drawing/2014/main" xmlns="" id="{CE33C17B-B4CB-B5BF-4AF5-AC7A33F45D59}"/>
              </a:ext>
            </a:extLst>
          </p:cNvPr>
          <p:cNvSpPr txBox="1"/>
          <p:nvPr/>
        </p:nvSpPr>
        <p:spPr>
          <a:xfrm>
            <a:off x="935862" y="1581153"/>
            <a:ext cx="5755882" cy="3913059"/>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Our project is combination of four packages which are text to speech, speech to text, translator and dictionary. </a:t>
            </a:r>
          </a:p>
          <a:p>
            <a:pPr>
              <a:lnSpc>
                <a:spcPct val="150000"/>
              </a:lnSpc>
            </a:pPr>
            <a:r>
              <a:rPr lang="en-US" sz="2400" dirty="0">
                <a:latin typeface="Times New Roman" panose="02020603050405020304" pitchFamily="18" charset="0"/>
                <a:cs typeface="Times New Roman" panose="02020603050405020304" pitchFamily="18" charset="0"/>
              </a:rPr>
              <a:t>Steps for text to speech:- </a:t>
            </a:r>
          </a:p>
          <a:p>
            <a:pPr>
              <a:lnSpc>
                <a:spcPct val="150000"/>
              </a:lnSpc>
            </a:pPr>
            <a:r>
              <a:rPr lang="en-US" sz="2400" dirty="0">
                <a:latin typeface="Times New Roman" panose="02020603050405020304" pitchFamily="18" charset="0"/>
                <a:cs typeface="Times New Roman" panose="02020603050405020304" pitchFamily="18" charset="0"/>
              </a:rPr>
              <a:t>1- Import libraries (</a:t>
            </a:r>
            <a:r>
              <a:rPr lang="en-US" sz="2400" dirty="0" err="1">
                <a:latin typeface="Times New Roman" panose="02020603050405020304" pitchFamily="18" charset="0"/>
                <a:cs typeface="Times New Roman" panose="02020603050405020304" pitchFamily="18" charset="0"/>
              </a:rPr>
              <a:t>gtts,tkinter,playsond</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2- Initializing window Using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module </a:t>
            </a:r>
          </a:p>
          <a:p>
            <a:pPr>
              <a:lnSpc>
                <a:spcPct val="150000"/>
              </a:lnSpc>
            </a:pPr>
            <a:r>
              <a:rPr lang="en-US" sz="2400" dirty="0">
                <a:latin typeface="Times New Roman" panose="02020603050405020304" pitchFamily="18" charset="0"/>
                <a:cs typeface="Times New Roman" panose="02020603050405020304" pitchFamily="18" charset="0"/>
              </a:rPr>
              <a:t>3- Create function to convert text to speech </a:t>
            </a:r>
          </a:p>
        </p:txBody>
      </p:sp>
      <p:sp>
        <p:nvSpPr>
          <p:cNvPr id="10" name="Slide Number Placeholder 9">
            <a:extLst>
              <a:ext uri="{FF2B5EF4-FFF2-40B4-BE49-F238E27FC236}">
                <a16:creationId xmlns:a16="http://schemas.microsoft.com/office/drawing/2014/main" xmlns="" id="{4FA4CA72-EC37-234A-F47F-0D2769E9364D}"/>
              </a:ext>
            </a:extLst>
          </p:cNvPr>
          <p:cNvSpPr>
            <a:spLocks noGrp="1"/>
          </p:cNvSpPr>
          <p:nvPr>
            <p:ph type="sldNum" sz="quarter" idx="12"/>
          </p:nvPr>
        </p:nvSpPr>
        <p:spPr/>
        <p:txBody>
          <a:bodyPr/>
          <a:lstStyle/>
          <a:p>
            <a:fld id="{AC8502E2-927F-4CA7-BAC6-D381BC77B146}" type="slidenum">
              <a:rPr lang="en-IN" sz="1400" smtClean="0">
                <a:solidFill>
                  <a:schemeClr val="tx1"/>
                </a:solidFill>
              </a:rPr>
              <a:t>7</a:t>
            </a:fld>
            <a:endParaRPr lang="en-IN" sz="1400" dirty="0">
              <a:solidFill>
                <a:schemeClr val="tx1"/>
              </a:solidFill>
            </a:endParaRPr>
          </a:p>
        </p:txBody>
      </p:sp>
      <p:sp>
        <p:nvSpPr>
          <p:cNvPr id="11" name="Footer Placeholder 1">
            <a:extLst>
              <a:ext uri="{FF2B5EF4-FFF2-40B4-BE49-F238E27FC236}">
                <a16:creationId xmlns:a16="http://schemas.microsoft.com/office/drawing/2014/main" xmlns="" id="{52B959A1-B4AE-05A5-D29B-67FA014A4A5C}"/>
              </a:ext>
            </a:extLst>
          </p:cNvPr>
          <p:cNvSpPr txBox="1">
            <a:spLocks/>
          </p:cNvSpPr>
          <p:nvPr/>
        </p:nvSpPr>
        <p:spPr>
          <a:xfrm>
            <a:off x="935862" y="6185779"/>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pic>
        <p:nvPicPr>
          <p:cNvPr id="3" name="Picture 2">
            <a:extLst>
              <a:ext uri="{FF2B5EF4-FFF2-40B4-BE49-F238E27FC236}">
                <a16:creationId xmlns:a16="http://schemas.microsoft.com/office/drawing/2014/main" xmlns="" id="{5C8E6CBD-743F-4C48-B7D1-51C1C008E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744" y="1751495"/>
            <a:ext cx="5112328" cy="3572374"/>
          </a:xfrm>
          <a:prstGeom prst="rect">
            <a:avLst/>
          </a:prstGeom>
        </p:spPr>
      </p:pic>
      <p:sp>
        <p:nvSpPr>
          <p:cNvPr id="7" name="Rectangle 6">
            <a:extLst>
              <a:ext uri="{FF2B5EF4-FFF2-40B4-BE49-F238E27FC236}">
                <a16:creationId xmlns:a16="http://schemas.microsoft.com/office/drawing/2014/main" xmlns="" id="{53F87A52-557B-46A0-9F72-CFB6849328E3}"/>
              </a:ext>
            </a:extLst>
          </p:cNvPr>
          <p:cNvSpPr/>
          <p:nvPr/>
        </p:nvSpPr>
        <p:spPr>
          <a:xfrm>
            <a:off x="8104647" y="5445049"/>
            <a:ext cx="2286523"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23232"/>
                </a:solidFill>
                <a:latin typeface="Times New Roman" panose="02020603050405020304" pitchFamily="18" charset="0"/>
                <a:cs typeface="Times New Roman" panose="02020603050405020304" pitchFamily="18" charset="0"/>
              </a:rPr>
              <a:t>Architecture diagram</a:t>
            </a:r>
            <a:endParaRPr lang="en-IN" dirty="0"/>
          </a:p>
        </p:txBody>
      </p:sp>
    </p:spTree>
    <p:extLst>
      <p:ext uri="{BB962C8B-B14F-4D97-AF65-F5344CB8AC3E}">
        <p14:creationId xmlns:p14="http://schemas.microsoft.com/office/powerpoint/2010/main" val="118542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a:extLst>
              <a:ext uri="{FF2B5EF4-FFF2-40B4-BE49-F238E27FC236}">
                <a16:creationId xmlns:a16="http://schemas.microsoft.com/office/drawing/2014/main" xmlns="" id="{CA39CF26-906A-12B7-16DE-6CD064968BEB}"/>
              </a:ext>
            </a:extLst>
          </p:cNvPr>
          <p:cNvPicPr/>
          <p:nvPr/>
        </p:nvPicPr>
        <p:blipFill>
          <a:blip r:embed="rId2"/>
          <a:srcRect/>
          <a:stretch>
            <a:fillRect/>
          </a:stretch>
        </p:blipFill>
        <p:spPr>
          <a:xfrm>
            <a:off x="11035747" y="255616"/>
            <a:ext cx="988695" cy="605790"/>
          </a:xfrm>
          <a:prstGeom prst="rect">
            <a:avLst/>
          </a:prstGeom>
          <a:ln/>
        </p:spPr>
      </p:pic>
      <p:sp>
        <p:nvSpPr>
          <p:cNvPr id="5" name="TextBox 4">
            <a:extLst>
              <a:ext uri="{FF2B5EF4-FFF2-40B4-BE49-F238E27FC236}">
                <a16:creationId xmlns:a16="http://schemas.microsoft.com/office/drawing/2014/main" xmlns="" id="{F5AD3601-CE2E-54A6-0EDB-94B646BCD190}"/>
              </a:ext>
            </a:extLst>
          </p:cNvPr>
          <p:cNvSpPr txBox="1"/>
          <p:nvPr/>
        </p:nvSpPr>
        <p:spPr>
          <a:xfrm>
            <a:off x="622851" y="1619718"/>
            <a:ext cx="5378795" cy="3349956"/>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Steps for speech to text :- </a:t>
            </a:r>
          </a:p>
          <a:p>
            <a:pPr>
              <a:lnSpc>
                <a:spcPct val="150000"/>
              </a:lnSpc>
            </a:pPr>
            <a:r>
              <a:rPr lang="en-US" sz="2400" dirty="0">
                <a:latin typeface="Times New Roman" panose="02020603050405020304" pitchFamily="18" charset="0"/>
                <a:cs typeface="Times New Roman" panose="02020603050405020304" pitchFamily="18" charset="0"/>
              </a:rPr>
              <a:t>1- Import libraries (</a:t>
            </a:r>
            <a:r>
              <a:rPr lang="en-US" sz="2400" dirty="0" err="1">
                <a:latin typeface="Times New Roman" panose="02020603050405020304" pitchFamily="18" charset="0"/>
                <a:cs typeface="Times New Roman" panose="02020603050405020304" pitchFamily="18" charset="0"/>
              </a:rPr>
              <a:t>speech_recoginition</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 2- Initializing window using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module</a:t>
            </a:r>
          </a:p>
          <a:p>
            <a:pPr>
              <a:lnSpc>
                <a:spcPct val="150000"/>
              </a:lnSpc>
            </a:pPr>
            <a:r>
              <a:rPr lang="en-US" sz="2400" dirty="0">
                <a:latin typeface="Times New Roman" panose="02020603050405020304" pitchFamily="18" charset="0"/>
                <a:cs typeface="Times New Roman" panose="02020603050405020304" pitchFamily="18" charset="0"/>
              </a:rPr>
              <a:t> 3- Create backend function for speak and record function</a:t>
            </a:r>
            <a:endParaRPr lang="en-IN" sz="2400" dirty="0">
              <a:latin typeface="Times New Roman" panose="02020603050405020304" pitchFamily="18" charset="0"/>
              <a:cs typeface="Times New Roman" panose="02020603050405020304" pitchFamily="18" charset="0"/>
            </a:endParaRPr>
          </a:p>
        </p:txBody>
      </p:sp>
      <p:sp>
        <p:nvSpPr>
          <p:cNvPr id="49" name="Footer Placeholder 1">
            <a:extLst>
              <a:ext uri="{FF2B5EF4-FFF2-40B4-BE49-F238E27FC236}">
                <a16:creationId xmlns:a16="http://schemas.microsoft.com/office/drawing/2014/main" xmlns="" id="{E1E0AF2C-BF99-FFFE-B626-F5D9FE3AC0C2}"/>
              </a:ext>
            </a:extLst>
          </p:cNvPr>
          <p:cNvSpPr txBox="1">
            <a:spLocks/>
          </p:cNvSpPr>
          <p:nvPr/>
        </p:nvSpPr>
        <p:spPr>
          <a:xfrm>
            <a:off x="949717" y="6175526"/>
            <a:ext cx="4717774" cy="516219"/>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sp>
        <p:nvSpPr>
          <p:cNvPr id="51" name="Slide Number Placeholder 50">
            <a:extLst>
              <a:ext uri="{FF2B5EF4-FFF2-40B4-BE49-F238E27FC236}">
                <a16:creationId xmlns:a16="http://schemas.microsoft.com/office/drawing/2014/main" xmlns="" id="{A5E1CD91-73FC-1437-02A7-53B2A5C1F66C}"/>
              </a:ext>
            </a:extLst>
          </p:cNvPr>
          <p:cNvSpPr>
            <a:spLocks noGrp="1"/>
          </p:cNvSpPr>
          <p:nvPr>
            <p:ph type="sldNum" sz="quarter" idx="12"/>
          </p:nvPr>
        </p:nvSpPr>
        <p:spPr>
          <a:xfrm>
            <a:off x="9329530" y="6209549"/>
            <a:ext cx="1706217" cy="365125"/>
          </a:xfrm>
        </p:spPr>
        <p:txBody>
          <a:bodyPr/>
          <a:lstStyle/>
          <a:p>
            <a:fld id="{AC8502E2-927F-4CA7-BAC6-D381BC77B146}" type="slidenum">
              <a:rPr lang="en-IN" sz="1400" smtClean="0">
                <a:solidFill>
                  <a:schemeClr val="tx1"/>
                </a:solidFill>
              </a:rPr>
              <a:t>8</a:t>
            </a:fld>
            <a:endParaRPr lang="en-IN" sz="1400" dirty="0">
              <a:solidFill>
                <a:schemeClr val="tx1"/>
              </a:solidFill>
            </a:endParaRPr>
          </a:p>
        </p:txBody>
      </p:sp>
      <p:pic>
        <p:nvPicPr>
          <p:cNvPr id="26" name="Picture 25">
            <a:extLst>
              <a:ext uri="{FF2B5EF4-FFF2-40B4-BE49-F238E27FC236}">
                <a16:creationId xmlns:a16="http://schemas.microsoft.com/office/drawing/2014/main" xmlns="" id="{7A0B165E-9FB0-4CD0-B494-B356AF5DE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356" y="1104817"/>
            <a:ext cx="5730412" cy="4247021"/>
          </a:xfrm>
          <a:prstGeom prst="rect">
            <a:avLst/>
          </a:prstGeom>
        </p:spPr>
      </p:pic>
      <p:sp>
        <p:nvSpPr>
          <p:cNvPr id="35" name="Rectangle 34">
            <a:extLst>
              <a:ext uri="{FF2B5EF4-FFF2-40B4-BE49-F238E27FC236}">
                <a16:creationId xmlns:a16="http://schemas.microsoft.com/office/drawing/2014/main" xmlns="" id="{D7D0A721-6520-48CC-AD36-8354F47593E9}"/>
              </a:ext>
            </a:extLst>
          </p:cNvPr>
          <p:cNvSpPr/>
          <p:nvPr/>
        </p:nvSpPr>
        <p:spPr>
          <a:xfrm>
            <a:off x="7903812" y="5383617"/>
            <a:ext cx="2303500" cy="365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23232"/>
                </a:solidFill>
                <a:latin typeface="Times New Roman" panose="02020603050405020304" pitchFamily="18" charset="0"/>
                <a:cs typeface="Times New Roman" panose="02020603050405020304" pitchFamily="18" charset="0"/>
              </a:rPr>
              <a:t>Architecture diagram</a:t>
            </a:r>
            <a:endParaRPr lang="en-IN" dirty="0"/>
          </a:p>
        </p:txBody>
      </p:sp>
    </p:spTree>
    <p:extLst>
      <p:ext uri="{BB962C8B-B14F-4D97-AF65-F5344CB8AC3E}">
        <p14:creationId xmlns:p14="http://schemas.microsoft.com/office/powerpoint/2010/main" val="10755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6.png">
            <a:extLst>
              <a:ext uri="{FF2B5EF4-FFF2-40B4-BE49-F238E27FC236}">
                <a16:creationId xmlns:a16="http://schemas.microsoft.com/office/drawing/2014/main" xmlns="" id="{060899A3-5B5F-48F2-BC3A-4A8C2BC48C20}"/>
              </a:ext>
            </a:extLst>
          </p:cNvPr>
          <p:cNvPicPr/>
          <p:nvPr/>
        </p:nvPicPr>
        <p:blipFill>
          <a:blip r:embed="rId2"/>
          <a:srcRect/>
          <a:stretch>
            <a:fillRect/>
          </a:stretch>
        </p:blipFill>
        <p:spPr>
          <a:xfrm>
            <a:off x="11035747" y="269471"/>
            <a:ext cx="988695" cy="605790"/>
          </a:xfrm>
          <a:prstGeom prst="rect">
            <a:avLst/>
          </a:prstGeom>
          <a:ln/>
        </p:spPr>
      </p:pic>
      <p:sp>
        <p:nvSpPr>
          <p:cNvPr id="6" name="Footer Placeholder 1">
            <a:extLst>
              <a:ext uri="{FF2B5EF4-FFF2-40B4-BE49-F238E27FC236}">
                <a16:creationId xmlns:a16="http://schemas.microsoft.com/office/drawing/2014/main" xmlns="" id="{6C08EFFB-4CBD-4F16-A456-5325D6580110}"/>
              </a:ext>
            </a:extLst>
          </p:cNvPr>
          <p:cNvSpPr txBox="1">
            <a:spLocks/>
          </p:cNvSpPr>
          <p:nvPr/>
        </p:nvSpPr>
        <p:spPr>
          <a:xfrm>
            <a:off x="949717" y="6175526"/>
            <a:ext cx="4717774" cy="516219"/>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a:solidFill>
                  <a:schemeClr val="tx1"/>
                </a:solidFill>
                <a:latin typeface="Times New Roman" panose="02020603050405020304" pitchFamily="18" charset="0"/>
                <a:cs typeface="Times New Roman" panose="02020603050405020304" pitchFamily="18" charset="0"/>
              </a:rPr>
              <a:t>: CS_2B_14</a:t>
            </a:r>
          </a:p>
        </p:txBody>
      </p:sp>
      <p:sp>
        <p:nvSpPr>
          <p:cNvPr id="7" name="Slide Number Placeholder 50">
            <a:extLst>
              <a:ext uri="{FF2B5EF4-FFF2-40B4-BE49-F238E27FC236}">
                <a16:creationId xmlns:a16="http://schemas.microsoft.com/office/drawing/2014/main" xmlns="" id="{A2325048-CAA9-4FB0-BECE-220D4F6AE888}"/>
              </a:ext>
            </a:extLst>
          </p:cNvPr>
          <p:cNvSpPr>
            <a:spLocks noGrp="1"/>
          </p:cNvSpPr>
          <p:nvPr>
            <p:ph type="sldNum" sz="quarter" idx="12"/>
          </p:nvPr>
        </p:nvSpPr>
        <p:spPr>
          <a:xfrm>
            <a:off x="9329530" y="6209549"/>
            <a:ext cx="1706217" cy="365125"/>
          </a:xfrm>
        </p:spPr>
        <p:txBody>
          <a:bodyPr/>
          <a:lstStyle/>
          <a:p>
            <a:fld id="{AC8502E2-927F-4CA7-BAC6-D381BC77B146}" type="slidenum">
              <a:rPr lang="en-IN" sz="1400" smtClean="0">
                <a:solidFill>
                  <a:schemeClr val="tx1"/>
                </a:solidFill>
              </a:rPr>
              <a:t>9</a:t>
            </a:fld>
            <a:endParaRPr lang="en-IN" sz="1400" dirty="0">
              <a:solidFill>
                <a:schemeClr val="tx1"/>
              </a:solidFill>
            </a:endParaRPr>
          </a:p>
        </p:txBody>
      </p:sp>
      <p:sp>
        <p:nvSpPr>
          <p:cNvPr id="8" name="Rectangle 7">
            <a:extLst>
              <a:ext uri="{FF2B5EF4-FFF2-40B4-BE49-F238E27FC236}">
                <a16:creationId xmlns:a16="http://schemas.microsoft.com/office/drawing/2014/main" xmlns="" id="{1A6FB487-3031-4A08-8472-E03CE1DE72EA}"/>
              </a:ext>
            </a:extLst>
          </p:cNvPr>
          <p:cNvSpPr/>
          <p:nvPr/>
        </p:nvSpPr>
        <p:spPr>
          <a:xfrm>
            <a:off x="949717" y="1872826"/>
            <a:ext cx="6096000" cy="2795958"/>
          </a:xfrm>
          <a:prstGeom prst="rect">
            <a:avLst/>
          </a:prstGeom>
        </p:spPr>
        <p:txBody>
          <a:bodyPr>
            <a:spAutoFit/>
          </a:bodyPr>
          <a:lstStyle/>
          <a:p>
            <a:pPr>
              <a:lnSpc>
                <a:spcPct val="150000"/>
              </a:lnSpc>
            </a:pPr>
            <a:r>
              <a:rPr lang="en-US" sz="2400" dirty="0">
                <a:latin typeface="Times New Roman" panose="02020603050405020304" pitchFamily="18" charset="0"/>
                <a:cs typeface="Times New Roman" panose="02020603050405020304" pitchFamily="18" charset="0"/>
              </a:rPr>
              <a:t>Steps for translator :- </a:t>
            </a:r>
          </a:p>
          <a:p>
            <a:pPr>
              <a:lnSpc>
                <a:spcPct val="150000"/>
              </a:lnSpc>
            </a:pPr>
            <a:r>
              <a:rPr lang="en-US" sz="2400" dirty="0">
                <a:latin typeface="Times New Roman" panose="02020603050405020304" pitchFamily="18" charset="0"/>
                <a:cs typeface="Times New Roman" panose="02020603050405020304" pitchFamily="18" charset="0"/>
              </a:rPr>
              <a:t>1- Import module (</a:t>
            </a:r>
            <a:r>
              <a:rPr lang="en-US" sz="2400" dirty="0" err="1">
                <a:latin typeface="Times New Roman" panose="02020603050405020304" pitchFamily="18" charset="0"/>
                <a:cs typeface="Times New Roman" panose="02020603050405020304" pitchFamily="18" charset="0"/>
              </a:rPr>
              <a:t>googletrans</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 2- Adding language to the project</a:t>
            </a:r>
          </a:p>
          <a:p>
            <a:pPr>
              <a:lnSpc>
                <a:spcPct val="150000"/>
              </a:lnSpc>
            </a:pPr>
            <a:r>
              <a:rPr lang="en-US" sz="2400" dirty="0">
                <a:latin typeface="Times New Roman" panose="02020603050405020304" pitchFamily="18" charset="0"/>
                <a:cs typeface="Times New Roman" panose="02020603050405020304" pitchFamily="18" charset="0"/>
              </a:rPr>
              <a:t> 3- Creating window using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module </a:t>
            </a:r>
          </a:p>
          <a:p>
            <a:pPr>
              <a:lnSpc>
                <a:spcPct val="150000"/>
              </a:lnSpc>
            </a:pPr>
            <a:r>
              <a:rPr lang="en-US" sz="2400" dirty="0">
                <a:latin typeface="Times New Roman" panose="02020603050405020304" pitchFamily="18" charset="0"/>
                <a:cs typeface="Times New Roman" panose="02020603050405020304" pitchFamily="18" charset="0"/>
              </a:rPr>
              <a:t>4- Create backend translate function </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2557C630-B59C-4577-B9A2-16EEAE8BC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109" y="1257526"/>
            <a:ext cx="5253985" cy="4026557"/>
          </a:xfrm>
          <a:prstGeom prst="rect">
            <a:avLst/>
          </a:prstGeom>
        </p:spPr>
      </p:pic>
      <p:sp>
        <p:nvSpPr>
          <p:cNvPr id="11" name="Rectangle 10">
            <a:extLst>
              <a:ext uri="{FF2B5EF4-FFF2-40B4-BE49-F238E27FC236}">
                <a16:creationId xmlns:a16="http://schemas.microsoft.com/office/drawing/2014/main" xmlns="" id="{E8E44550-556D-4D51-9290-48A06D59F678}"/>
              </a:ext>
            </a:extLst>
          </p:cNvPr>
          <p:cNvSpPr/>
          <p:nvPr/>
        </p:nvSpPr>
        <p:spPr>
          <a:xfrm>
            <a:off x="7943555" y="5349957"/>
            <a:ext cx="1919091" cy="316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23232"/>
                </a:solidFill>
                <a:latin typeface="Times New Roman" panose="02020603050405020304" pitchFamily="18" charset="0"/>
                <a:cs typeface="Times New Roman" panose="02020603050405020304" pitchFamily="18" charset="0"/>
              </a:rPr>
              <a:t>Flow Chart</a:t>
            </a:r>
            <a:endParaRPr lang="en-IN" dirty="0"/>
          </a:p>
        </p:txBody>
      </p:sp>
    </p:spTree>
    <p:extLst>
      <p:ext uri="{BB962C8B-B14F-4D97-AF65-F5344CB8AC3E}">
        <p14:creationId xmlns:p14="http://schemas.microsoft.com/office/powerpoint/2010/main" val="144189658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505</TotalTime>
  <Words>681</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Times New Roman</vt:lpstr>
      <vt:lpstr>Basis</vt:lpstr>
      <vt:lpstr>Project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Deepak Gupta</dc:creator>
  <cp:lastModifiedBy>Microsoft account</cp:lastModifiedBy>
  <cp:revision>21</cp:revision>
  <dcterms:created xsi:type="dcterms:W3CDTF">2022-10-06T15:39:33Z</dcterms:created>
  <dcterms:modified xsi:type="dcterms:W3CDTF">2022-12-04T04:47:06Z</dcterms:modified>
</cp:coreProperties>
</file>