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8229600" cx="14630400"/>
  <p:notesSz cx="8229600" cy="14630400"/>
  <p:embeddedFontLst>
    <p:embeddedFont>
      <p:font typeface="Petrona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gRL0iNCC8bsSmkQtWCfSvdd8M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etrona-bold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Petron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https://www.ada.org/resources/ada-library/oral-health-topics/toothbrushes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https://www.jacksonavedental.com/post/how-long-you-should-brush-your-teeth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256 Kbyte of flash memory </a:t>
            </a: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flash memory block: Up to 64 Kword (64 K × 32 bits)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ctrTitle"/>
          </p:nvPr>
        </p:nvSpPr>
        <p:spPr>
          <a:xfrm>
            <a:off x="1828800" y="1346836"/>
            <a:ext cx="10972800" cy="2865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subTitle"/>
          </p:nvPr>
        </p:nvSpPr>
        <p:spPr>
          <a:xfrm>
            <a:off x="1828800" y="4322446"/>
            <a:ext cx="10972800" cy="1986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998220" y="2051686"/>
            <a:ext cx="12618720" cy="3423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998220" y="5507356"/>
            <a:ext cx="12618720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2" type="body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b="1" sz="288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 sz="216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9pPr>
          </a:lstStyle>
          <a:p/>
        </p:txBody>
      </p:sp>
      <p:sp>
        <p:nvSpPr>
          <p:cNvPr id="49" name="Google Shape;49;p28"/>
          <p:cNvSpPr txBox="1"/>
          <p:nvPr>
            <p:ph idx="2" type="body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3" type="body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b="1" sz="288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 sz="216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9pPr>
          </a:lstStyle>
          <a:p/>
        </p:txBody>
      </p:sp>
      <p:sp>
        <p:nvSpPr>
          <p:cNvPr id="51" name="Google Shape;51;p28"/>
          <p:cNvSpPr txBox="1"/>
          <p:nvPr>
            <p:ph idx="4" type="body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Calibri"/>
              <a:buNone/>
              <a:defRPr sz="38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body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724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Char char="•"/>
              <a:defRPr sz="3840"/>
            </a:lvl1pPr>
            <a:lvl2pPr indent="-44196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2pPr>
            <a:lvl3pPr indent="-4114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880"/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810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67" name="Google Shape;67;p31"/>
          <p:cNvSpPr txBox="1"/>
          <p:nvPr>
            <p:ph idx="2" type="body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31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Calibri"/>
              <a:buNone/>
              <a:defRPr sz="38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/>
          <p:nvPr>
            <p:ph idx="2" type="pic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2"/>
          <p:cNvSpPr txBox="1"/>
          <p:nvPr>
            <p:ph idx="1" type="body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4704397" y="-1507807"/>
            <a:ext cx="5221606" cy="1261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 rot="5400000">
            <a:off x="8560117" y="2347913"/>
            <a:ext cx="6974206" cy="315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 rot="5400000">
            <a:off x="2159317" y="-715327"/>
            <a:ext cx="6974206" cy="928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b="0" i="0" sz="52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148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576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576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576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576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5759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5759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Relationship Id="rId5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793790" y="1715215"/>
            <a:ext cx="7556421" cy="2162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50"/>
              <a:buFont typeface="Calibri"/>
              <a:buNone/>
            </a:pPr>
            <a:r>
              <a:rPr b="1" i="0" lang="en-US" sz="64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OralTrack</a:t>
            </a:r>
            <a:endParaRPr b="1" i="0" sz="64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51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Smart Oral Hygiene Monitoring System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05364" y="4169989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Track. Improve. Optimize.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93790" y="6134338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1010092" y="6117431"/>
            <a:ext cx="4140641" cy="156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Name: Ashish Verma</a:t>
            </a:r>
            <a:br>
              <a:rPr b="1" i="0" lang="en-US" sz="2200" u="none" cap="none" strike="noStrike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200" u="none" cap="none" strike="noStrike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Student ID: 2024PEB5060</a:t>
            </a:r>
            <a:endParaRPr/>
          </a:p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MNIT Jaipur, ECE Department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1772" y="0"/>
            <a:ext cx="5288628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laviya National Institute of Technology, Jaipur - Wikipedia"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3379" y="55958"/>
            <a:ext cx="2147528" cy="216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/>
        </p:nvSpPr>
        <p:spPr>
          <a:xfrm>
            <a:off x="793730" y="518194"/>
            <a:ext cx="5954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Calibri"/>
              <a:buNone/>
            </a:pPr>
            <a:r>
              <a:rPr b="1" lang="en-US" sz="4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 and Results</a:t>
            </a:r>
            <a:endParaRPr sz="4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899356" y="6992183"/>
            <a:ext cx="2404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b="1" lang="en-US" sz="23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Home Screen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5715001" y="6992183"/>
            <a:ext cx="3410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b="1" lang="en-US" sz="23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Timer Running for Users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 b="27884" l="21877" r="21005" t="29872"/>
          <a:stretch/>
        </p:blipFill>
        <p:spPr>
          <a:xfrm>
            <a:off x="1089135" y="2084547"/>
            <a:ext cx="4027554" cy="4635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0"/>
          <p:cNvPicPr preferRelativeResize="0"/>
          <p:nvPr/>
        </p:nvPicPr>
        <p:blipFill rotWithShape="1">
          <a:blip r:embed="rId4">
            <a:alphaModFix/>
          </a:blip>
          <a:srcRect b="16374" l="8873" r="0" t="0"/>
          <a:stretch/>
        </p:blipFill>
        <p:spPr>
          <a:xfrm>
            <a:off x="5387171" y="2055133"/>
            <a:ext cx="3812353" cy="466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2254" y="2055132"/>
            <a:ext cx="3498526" cy="466469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/>
          <p:nvPr/>
        </p:nvSpPr>
        <p:spPr>
          <a:xfrm>
            <a:off x="10270067" y="6992183"/>
            <a:ext cx="2404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b="1" lang="en-US" sz="23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Time Completed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793730" y="518194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Calibri"/>
              <a:buNone/>
            </a:pPr>
            <a:r>
              <a:rPr b="1" lang="en-US" sz="4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 and Results</a:t>
            </a:r>
            <a:endParaRPr sz="4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793790" y="6382583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b="1" lang="en-US" sz="23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Web Controls</a:t>
            </a:r>
            <a:endParaRPr/>
          </a:p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793790" y="6890742"/>
            <a:ext cx="63512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Screenshots of the web interface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7485221" y="6382583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b="1" lang="en-US" sz="23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Brushing History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7485221" y="6890742"/>
            <a:ext cx="63513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Screenshots of the web interface and brushing history log.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30" y="1274649"/>
            <a:ext cx="5427359" cy="468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7796" y="1474947"/>
            <a:ext cx="7802173" cy="425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2" name="Google Shape;2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431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2"/>
          <p:cNvSpPr/>
          <p:nvPr/>
        </p:nvSpPr>
        <p:spPr>
          <a:xfrm>
            <a:off x="680799" y="2967276"/>
            <a:ext cx="5106114" cy="638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961073" y="3897273"/>
            <a:ext cx="22860" cy="3796427"/>
          </a:xfrm>
          <a:prstGeom prst="roundRect">
            <a:avLst>
              <a:gd fmla="val 357388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"/>
          <p:cNvSpPr/>
          <p:nvPr/>
        </p:nvSpPr>
        <p:spPr>
          <a:xfrm>
            <a:off x="1168420" y="4323278"/>
            <a:ext cx="680799" cy="22860"/>
          </a:xfrm>
          <a:prstGeom prst="roundRect">
            <a:avLst>
              <a:gd fmla="val 357388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"/>
          <p:cNvSpPr/>
          <p:nvPr/>
        </p:nvSpPr>
        <p:spPr>
          <a:xfrm>
            <a:off x="753725" y="4115991"/>
            <a:ext cx="437555" cy="437555"/>
          </a:xfrm>
          <a:prstGeom prst="roundRect">
            <a:avLst>
              <a:gd fmla="val 18672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"/>
          <p:cNvSpPr/>
          <p:nvPr/>
        </p:nvSpPr>
        <p:spPr>
          <a:xfrm>
            <a:off x="906959" y="4181594"/>
            <a:ext cx="131088" cy="306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2042279" y="4091702"/>
            <a:ext cx="2553057" cy="319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2042279" y="4527471"/>
            <a:ext cx="11907322" cy="311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61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OralTrack helps users improve their oral hygiene by tracking their brushing habits.</a:t>
            </a:r>
            <a:b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1168420" y="5653564"/>
            <a:ext cx="680799" cy="22860"/>
          </a:xfrm>
          <a:prstGeom prst="roundRect">
            <a:avLst>
              <a:gd fmla="val 357388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"/>
          <p:cNvSpPr/>
          <p:nvPr/>
        </p:nvSpPr>
        <p:spPr>
          <a:xfrm>
            <a:off x="753725" y="5446276"/>
            <a:ext cx="437555" cy="437555"/>
          </a:xfrm>
          <a:prstGeom prst="roundRect">
            <a:avLst>
              <a:gd fmla="val 18672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"/>
          <p:cNvSpPr/>
          <p:nvPr/>
        </p:nvSpPr>
        <p:spPr>
          <a:xfrm>
            <a:off x="885646" y="5511879"/>
            <a:ext cx="173712" cy="306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2042279" y="5421987"/>
            <a:ext cx="2553057" cy="319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2042279" y="5857756"/>
            <a:ext cx="11907322" cy="311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61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Making a smart brush which will be able to measure the brushing speed also confirm the brushing after picking.</a:t>
            </a:r>
            <a:b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Integration the system with mobile apps for better accessibility.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1168420" y="6983849"/>
            <a:ext cx="680799" cy="22860"/>
          </a:xfrm>
          <a:prstGeom prst="roundRect">
            <a:avLst>
              <a:gd fmla="val 357388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753725" y="6776561"/>
            <a:ext cx="437555" cy="437555"/>
          </a:xfrm>
          <a:prstGeom prst="roundRect">
            <a:avLst>
              <a:gd fmla="val 18672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"/>
          <p:cNvSpPr/>
          <p:nvPr/>
        </p:nvSpPr>
        <p:spPr>
          <a:xfrm>
            <a:off x="885765" y="6842165"/>
            <a:ext cx="173355" cy="306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2042279" y="6752273"/>
            <a:ext cx="2553057" cy="319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2042279" y="7188041"/>
            <a:ext cx="11907322" cy="311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61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AI-driven analysis of brushing patterns.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655567" y="377904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93790" y="1265274"/>
            <a:ext cx="131202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Name: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Smart Oral Hygiene Monitoring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help users brush for the optimal time and track their progress 			over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 starts when a user picks up their toothbrush.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Tracks brushing time and logs data for analysis for the past 30 days.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 interface enables users to edit their profile information.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features: UVC LED light and buzzer control from the web.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etrona"/>
              <a:ea typeface="Petrona"/>
              <a:cs typeface="Petrona"/>
              <a:sym typeface="Petro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580430" y="460534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95670" y="1386840"/>
            <a:ext cx="13044130" cy="6422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in Oral Hygiene: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people don’t brush for the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minimum*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recommended 2 minutes.</a:t>
            </a:r>
            <a:endParaRPr/>
          </a:p>
          <a:p>
            <a:pPr indent="-457200" lvl="1" marL="9144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awareness of brushing habits and their impact.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Offered: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brushing monitoring and feedback.</a:t>
            </a:r>
            <a:endParaRPr/>
          </a:p>
          <a:p>
            <a:pPr indent="-457200" lvl="1" marL="9144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access to brushing history for behaviour improvement.</a:t>
            </a:r>
            <a:endParaRPr/>
          </a:p>
          <a:p>
            <a:pPr indent="-457200" lvl="1" marL="9144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Promotes ADA recommendations for better dental health.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*Minimum does not necessarily mean optimal..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6208038" y="733306"/>
            <a:ext cx="5412938" cy="676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References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8038" y="1719024"/>
            <a:ext cx="515422" cy="5154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6208059" y="2440550"/>
            <a:ext cx="4866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6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ADA Recommendation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208038" y="2902506"/>
            <a:ext cx="7700724" cy="329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Brush for two minutes twice daily with a soft-bristled toothbrush.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8038" y="3850958"/>
            <a:ext cx="515422" cy="51542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6208038" y="4572476"/>
            <a:ext cx="2706410" cy="3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6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Study Insights-1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208038" y="5034439"/>
            <a:ext cx="7700724" cy="329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Brushing for 120 seconds removes 26% more plaque than 45 seconds.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7" name="Google Shape;12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8038" y="5982891"/>
            <a:ext cx="515422" cy="51542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6208038" y="6704409"/>
            <a:ext cx="2706410" cy="3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6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Study Insights-2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208038" y="7166372"/>
            <a:ext cx="7700724" cy="329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180 seconds removes 55% more plaque than 45 seconds.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505" y="2714625"/>
            <a:ext cx="52387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5824062" y="1053584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Calibri"/>
              <a:buNone/>
            </a:pPr>
            <a:r>
              <a:rPr b="1" lang="en-US" sz="4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4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824062" y="2393156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6002775" y="2469594"/>
            <a:ext cx="152876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561178" y="2393156"/>
            <a:ext cx="3044731" cy="744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b="1" lang="en-US" sz="23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Tracks Brushing Duration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561178" y="3273385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Tracks brushing duration for two users.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9927520" y="2393156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10081348" y="2469594"/>
            <a:ext cx="202525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0664636" y="2393156"/>
            <a:ext cx="2927747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b="1" lang="en-US" sz="23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Sends Data to Server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0664636" y="2901315"/>
            <a:ext cx="2927747" cy="108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Sends brushing data to the NODEMCU server.</a:t>
            </a:r>
            <a:endParaRPr/>
          </a:p>
          <a:p>
            <a:pPr indent="-285750" lvl="0" marL="28575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Graph for past 30 days</a:t>
            </a:r>
            <a:endParaRPr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5824062" y="4481155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5978129" y="4557593"/>
            <a:ext cx="202168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6561178" y="4481155"/>
            <a:ext cx="2927747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b="1" lang="en-US" sz="23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Real-Time Feedback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561178" y="4989314"/>
            <a:ext cx="2927747" cy="1151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Displays real-time brushing timer on OLED</a:t>
            </a:r>
            <a:endParaRPr/>
          </a:p>
          <a:p>
            <a:pPr indent="-285750" lvl="0" marL="28575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Feedback from buzzer.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9927520" y="4481155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0086349" y="4557593"/>
            <a:ext cx="192524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0581437" y="4542829"/>
            <a:ext cx="3981061" cy="744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b="1" lang="en-US" sz="23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Configurable Settings from Web</a:t>
            </a:r>
            <a:endParaRPr/>
          </a:p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0664636" y="4991100"/>
            <a:ext cx="32772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User names.</a:t>
            </a:r>
            <a:endParaRPr/>
          </a:p>
          <a:p>
            <a:pPr indent="-285750" lvl="0" marL="28575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Adjusting timer for each user.</a:t>
            </a:r>
            <a:endParaRPr/>
          </a:p>
          <a:p>
            <a:pPr indent="-285750" lvl="0" marL="28575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Controlling Buzzer and UVC LED.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793790" y="1719977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Calibri"/>
              <a:buNone/>
            </a:pPr>
            <a:r>
              <a:rPr b="1" lang="en-US" sz="4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 Overview</a:t>
            </a:r>
            <a:endParaRPr sz="4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793790" y="2804398"/>
            <a:ext cx="7556421" cy="3705225"/>
          </a:xfrm>
          <a:prstGeom prst="roundRect">
            <a:avLst>
              <a:gd fmla="val 2571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01410" y="2812018"/>
            <a:ext cx="7541181" cy="101322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1028224" y="2955727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MCUs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4802624" y="2955727"/>
            <a:ext cx="331315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STM32F051 and </a:t>
            </a:r>
            <a:endParaRPr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NODEMCU (ESP8266)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801410" y="3825240"/>
            <a:ext cx="7541181" cy="1013222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1028224" y="3968948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4802624" y="3968948"/>
            <a:ext cx="331315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Two IR sensors for detecting brush pick-up and placement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801410" y="4838462"/>
            <a:ext cx="7541181" cy="101322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028224" y="4982170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4802624" y="4982170"/>
            <a:ext cx="331315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0.96-inch OLED for real-time feedback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801410" y="5851684"/>
            <a:ext cx="7541181" cy="6503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028224" y="5995392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4802624" y="5995392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Buzzer for feedback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1476" l="6614" r="3056" t="2085"/>
          <a:stretch/>
        </p:blipFill>
        <p:spPr>
          <a:xfrm>
            <a:off x="8342590" y="1467556"/>
            <a:ext cx="2888817" cy="503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 b="0" l="3771" r="6062" t="0"/>
          <a:stretch/>
        </p:blipFill>
        <p:spPr>
          <a:xfrm>
            <a:off x="11330702" y="1467556"/>
            <a:ext cx="3183713" cy="504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409038" y="385048"/>
            <a:ext cx="3675459" cy="459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Features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490062" y="1307939"/>
            <a:ext cx="11559184" cy="676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GPIOs: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sensor inputs.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I2C: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with OLED display (SSD1366 library).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Timer-1: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timer for brushing duration.(16 bit)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EEPROM: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the user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brushing logs.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UART: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between STM32 and NODEMCU (interrupt mode).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Custom Libraries: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for UART and EEPROM functions.</a:t>
            </a:r>
            <a:endParaRPr/>
          </a:p>
          <a:p>
            <a:pPr indent="-2857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NodeMCU: 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Used: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 mode.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date &amp; time from Internet.(NTPClient.h library)</a:t>
            </a:r>
            <a:endParaRPr/>
          </a:p>
          <a:p>
            <a:pPr indent="-28575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5369" r="8469" t="0"/>
          <a:stretch/>
        </p:blipFill>
        <p:spPr>
          <a:xfrm>
            <a:off x="9363919" y="39732"/>
            <a:ext cx="4676173" cy="414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327" r="337" t="0"/>
          <a:stretch/>
        </p:blipFill>
        <p:spPr>
          <a:xfrm>
            <a:off x="9167149" y="5434386"/>
            <a:ext cx="5394600" cy="260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5481537" y="1784033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5226386" y="3123605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5405099" y="3200043"/>
            <a:ext cx="152876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5963502" y="3123605"/>
            <a:ext cx="3262150" cy="744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Healthier Brushing Habits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963501" y="4003835"/>
            <a:ext cx="3539313" cy="613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Promotes healthier brushing habits.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10251119" y="3123605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0404947" y="3200043"/>
            <a:ext cx="202525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10988235" y="3123605"/>
            <a:ext cx="3427676" cy="744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User-Friendly Interface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10988235" y="4003834"/>
            <a:ext cx="334865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User-friendly interface and real-time feedback.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5226386" y="5211604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5380453" y="5288042"/>
            <a:ext cx="202168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963502" y="5211604"/>
            <a:ext cx="2927747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Data-Driven Progress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963502" y="5719763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Data-driven progress tracking.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10251119" y="5211604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10409948" y="5288042"/>
            <a:ext cx="192524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0988235" y="5211604"/>
            <a:ext cx="2927747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Smart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10988235" y="5719763"/>
            <a:ext cx="3466386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Compact, multifunctional design.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3336"/>
            <a:ext cx="4629873" cy="823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5481537" y="1784033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5226386" y="3123605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5405099" y="3200043"/>
            <a:ext cx="152876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5963502" y="3123605"/>
            <a:ext cx="3262150" cy="744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No confirmation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5963501" y="3629128"/>
            <a:ext cx="3539313" cy="833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Did user really brush their teeth after picking their brush?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5226386" y="5584932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5380214" y="5661370"/>
            <a:ext cx="202525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5963502" y="5584932"/>
            <a:ext cx="3427676" cy="744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Optimum for small family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5963502" y="6153507"/>
            <a:ext cx="334865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OLED display can show data for 4 members</a:t>
            </a:r>
            <a:endParaRPr/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3336"/>
            <a:ext cx="4629873" cy="823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2024-11-16T15:54:19Z</dcterms:created>
  <dc:creator>PptxGenJS</dc:creator>
</cp:coreProperties>
</file>