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GFS Neohellen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FSNeohellenic-bold.fntdata"/><Relationship Id="rId25" Type="http://schemas.openxmlformats.org/officeDocument/2006/relationships/font" Target="fonts/GFSNeohellenic-regular.fntdata"/><Relationship Id="rId28" Type="http://schemas.openxmlformats.org/officeDocument/2006/relationships/font" Target="fonts/GFSNeohellenic-boldItalic.fntdata"/><Relationship Id="rId27" Type="http://schemas.openxmlformats.org/officeDocument/2006/relationships/font" Target="fonts/GFSNeohellen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14689b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14689b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ff1c349a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ff1c349a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ff1c349a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ff1c349a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ff1c349a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ff1c349a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ff1c349a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ff1c349a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ff1c349a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ff1c349a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ff1c349a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ff1c349a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ff1c349a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ff1c349a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ff1c349a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ff1c349a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ff1c349a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ff1c349a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ff1c349a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ff1c349a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ff1c349a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ff1c349a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ff1c349a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ff1c349a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ff1c349a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ff1c349a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24850" y="140525"/>
            <a:ext cx="8919300" cy="4679700"/>
          </a:xfrm>
          <a:prstGeom prst="rect">
            <a:avLst/>
          </a:prstGeom>
          <a:noFill/>
          <a:ln>
            <a:noFill/>
          </a:ln>
        </p:spPr>
        <p:txBody>
          <a:bodyPr anchorCtr="0" anchor="t" bIns="91425" lIns="91425" spcFirstLastPara="1" rIns="91425" wrap="square" tIns="91425">
            <a:noAutofit/>
          </a:bodyPr>
          <a:lstStyle/>
          <a:p>
            <a:pPr indent="0" lvl="0" marL="0" rtl="0" algn="ctr">
              <a:spcBef>
                <a:spcPts val="800"/>
              </a:spcBef>
              <a:spcAft>
                <a:spcPts val="0"/>
              </a:spcAft>
              <a:buNone/>
            </a:pPr>
            <a:r>
              <a:rPr b="1" lang="en" sz="3000">
                <a:solidFill>
                  <a:schemeClr val="dk1"/>
                </a:solidFill>
                <a:highlight>
                  <a:srgbClr val="FFFFFF"/>
                </a:highlight>
                <a:latin typeface="GFS Neohellenic"/>
                <a:ea typeface="GFS Neohellenic"/>
                <a:cs typeface="GFS Neohellenic"/>
                <a:sym typeface="GFS Neohellenic"/>
              </a:rPr>
              <a:t>Autism spectrum disorder (ASD) classification from resting state fmri data</a:t>
            </a:r>
            <a:endParaRPr b="1" sz="3000">
              <a:solidFill>
                <a:schemeClr val="dk1"/>
              </a:solidFill>
              <a:highlight>
                <a:srgbClr val="FFFFFF"/>
              </a:highlight>
              <a:latin typeface="GFS Neohellenic"/>
              <a:ea typeface="GFS Neohellenic"/>
              <a:cs typeface="GFS Neohellenic"/>
              <a:sym typeface="GFS Neohellenic"/>
            </a:endParaRPr>
          </a:p>
          <a:p>
            <a:pPr indent="0" lvl="0" marL="0" rtl="0" algn="ctr">
              <a:spcBef>
                <a:spcPts val="800"/>
              </a:spcBef>
              <a:spcAft>
                <a:spcPts val="0"/>
              </a:spcAft>
              <a:buNone/>
            </a:pPr>
            <a:r>
              <a:t/>
            </a:r>
            <a:endParaRPr b="1" sz="3000">
              <a:solidFill>
                <a:schemeClr val="dk1"/>
              </a:solidFill>
              <a:highlight>
                <a:srgbClr val="FFFFFF"/>
              </a:highlight>
              <a:latin typeface="GFS Neohellenic"/>
              <a:ea typeface="GFS Neohellenic"/>
              <a:cs typeface="GFS Neohellenic"/>
              <a:sym typeface="GFS Neohellenic"/>
            </a:endParaRPr>
          </a:p>
          <a:p>
            <a:pPr indent="0" lvl="0" marL="0" rtl="0" algn="ctr">
              <a:spcBef>
                <a:spcPts val="800"/>
              </a:spcBef>
              <a:spcAft>
                <a:spcPts val="0"/>
              </a:spcAft>
              <a:buNone/>
            </a:pPr>
            <a:r>
              <a:rPr b="1" lang="en" sz="3000">
                <a:solidFill>
                  <a:schemeClr val="dk1"/>
                </a:solidFill>
                <a:highlight>
                  <a:srgbClr val="FFFFFF"/>
                </a:highlight>
                <a:latin typeface="GFS Neohellenic"/>
                <a:ea typeface="GFS Neohellenic"/>
                <a:cs typeface="GFS Neohellenic"/>
                <a:sym typeface="GFS Neohellenic"/>
              </a:rPr>
              <a:t>By Ashish V</a:t>
            </a:r>
            <a:endParaRPr b="1" sz="3000">
              <a:solidFill>
                <a:schemeClr val="dk1"/>
              </a:solidFill>
              <a:highlight>
                <a:srgbClr val="FFFFFF"/>
              </a:highlight>
              <a:latin typeface="GFS Neohellenic"/>
              <a:ea typeface="GFS Neohellenic"/>
              <a:cs typeface="GFS Neohellenic"/>
              <a:sym typeface="GFS Neohellenic"/>
            </a:endParaRPr>
          </a:p>
          <a:p>
            <a:pPr indent="0" lvl="0" marL="0" rtl="0" algn="ctr">
              <a:spcBef>
                <a:spcPts val="800"/>
              </a:spcBef>
              <a:spcAft>
                <a:spcPts val="0"/>
              </a:spcAft>
              <a:buClr>
                <a:schemeClr val="dk1"/>
              </a:buClr>
              <a:buSzPts val="1100"/>
              <a:buFont typeface="Arial"/>
              <a:buNone/>
            </a:pPr>
            <a:r>
              <a:rPr b="1" lang="en" sz="3000">
                <a:solidFill>
                  <a:schemeClr val="dk1"/>
                </a:solidFill>
                <a:highlight>
                  <a:srgbClr val="FFFFFF"/>
                </a:highlight>
                <a:latin typeface="GFS Neohellenic"/>
                <a:ea typeface="GFS Neohellenic"/>
                <a:cs typeface="GFS Neohellenic"/>
                <a:sym typeface="GFS Neohellenic"/>
              </a:rPr>
              <a:t>23210025</a:t>
            </a:r>
            <a:endParaRPr b="1" sz="3000">
              <a:solidFill>
                <a:schemeClr val="dk1"/>
              </a:solidFill>
              <a:highlight>
                <a:srgbClr val="FFFFFF"/>
              </a:highlight>
              <a:latin typeface="GFS Neohellenic"/>
              <a:ea typeface="GFS Neohellenic"/>
              <a:cs typeface="GFS Neohellenic"/>
              <a:sym typeface="GFS Neohellenic"/>
            </a:endParaRPr>
          </a:p>
          <a:p>
            <a:pPr indent="0" lvl="0" marL="0" rtl="0" algn="l">
              <a:spcBef>
                <a:spcPts val="8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t/>
            </a:r>
            <a:endParaRPr sz="800">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spcBef>
                <a:spcPts val="800"/>
              </a:spcBef>
              <a:spcAft>
                <a:spcPts val="0"/>
              </a:spcAft>
              <a:buClr>
                <a:schemeClr val="dk1"/>
              </a:buClr>
              <a:buSzPts val="1100"/>
              <a:buFont typeface="Arial"/>
              <a:buNone/>
            </a:pPr>
            <a:r>
              <a:rPr lang="en" sz="650">
                <a:solidFill>
                  <a:schemeClr val="dk1"/>
                </a:solidFill>
                <a:highlight>
                  <a:srgbClr val="FFFFFF"/>
                </a:highlight>
              </a:rPr>
              <a:t>1</a:t>
            </a:r>
            <a:endParaRPr sz="650">
              <a:solidFill>
                <a:schemeClr val="dk1"/>
              </a:solidFill>
              <a:highlight>
                <a:srgbClr val="FFFFFF"/>
              </a:highlight>
            </a:endParaRPr>
          </a:p>
          <a:p>
            <a:pPr indent="0" lvl="0" marL="0" rtl="0" algn="l">
              <a:spcBef>
                <a:spcPts val="80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3">
            <a:alphaModFix/>
          </a:blip>
          <a:srcRect b="-8550" l="0" r="0" t="8550"/>
          <a:stretch/>
        </p:blipFill>
        <p:spPr>
          <a:xfrm>
            <a:off x="167225" y="1098975"/>
            <a:ext cx="3927400" cy="2945550"/>
          </a:xfrm>
          <a:prstGeom prst="rect">
            <a:avLst/>
          </a:prstGeom>
          <a:noFill/>
          <a:ln>
            <a:noFill/>
          </a:ln>
        </p:spPr>
      </p:pic>
      <p:sp>
        <p:nvSpPr>
          <p:cNvPr id="115" name="Google Shape;115;p22"/>
          <p:cNvSpPr txBox="1"/>
          <p:nvPr/>
        </p:nvSpPr>
        <p:spPr>
          <a:xfrm>
            <a:off x="385375" y="3631550"/>
            <a:ext cx="25200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All features</a:t>
            </a:r>
            <a:endParaRPr sz="1800">
              <a:solidFill>
                <a:schemeClr val="dk2"/>
              </a:solidFill>
            </a:endParaRPr>
          </a:p>
        </p:txBody>
      </p:sp>
      <p:sp>
        <p:nvSpPr>
          <p:cNvPr id="116" name="Google Shape;116;p22"/>
          <p:cNvSpPr txBox="1"/>
          <p:nvPr/>
        </p:nvSpPr>
        <p:spPr>
          <a:xfrm>
            <a:off x="5603000" y="3705675"/>
            <a:ext cx="28755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7" name="Google Shape;117;p22"/>
          <p:cNvSpPr txBox="1"/>
          <p:nvPr/>
        </p:nvSpPr>
        <p:spPr>
          <a:xfrm>
            <a:off x="103750" y="103750"/>
            <a:ext cx="32760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GFS Neohellenic"/>
                <a:ea typeface="GFS Neohellenic"/>
                <a:cs typeface="GFS Neohellenic"/>
                <a:sym typeface="GFS Neohellenic"/>
              </a:rPr>
              <a:t>Random forest</a:t>
            </a:r>
            <a:endParaRPr b="1" sz="2000">
              <a:solidFill>
                <a:schemeClr val="dk2"/>
              </a:solidFill>
              <a:latin typeface="GFS Neohellenic"/>
              <a:ea typeface="GFS Neohellenic"/>
              <a:cs typeface="GFS Neohellenic"/>
              <a:sym typeface="GFS Neohellenic"/>
            </a:endParaRPr>
          </a:p>
        </p:txBody>
      </p:sp>
      <p:pic>
        <p:nvPicPr>
          <p:cNvPr id="118" name="Google Shape;118;p22"/>
          <p:cNvPicPr preferRelativeResize="0"/>
          <p:nvPr/>
        </p:nvPicPr>
        <p:blipFill>
          <a:blip r:embed="rId4">
            <a:alphaModFix/>
          </a:blip>
          <a:stretch>
            <a:fillRect/>
          </a:stretch>
        </p:blipFill>
        <p:spPr>
          <a:xfrm>
            <a:off x="4258925" y="1353050"/>
            <a:ext cx="4219575" cy="176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644600" y="671175"/>
            <a:ext cx="3927400" cy="2945550"/>
          </a:xfrm>
          <a:prstGeom prst="rect">
            <a:avLst/>
          </a:prstGeom>
          <a:noFill/>
          <a:ln>
            <a:noFill/>
          </a:ln>
        </p:spPr>
      </p:pic>
      <p:sp>
        <p:nvSpPr>
          <p:cNvPr id="124" name="Google Shape;124;p23"/>
          <p:cNvSpPr txBox="1"/>
          <p:nvPr/>
        </p:nvSpPr>
        <p:spPr>
          <a:xfrm>
            <a:off x="696675" y="4135550"/>
            <a:ext cx="4165200" cy="6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RFE important features</a:t>
            </a:r>
            <a:endParaRPr sz="1800">
              <a:solidFill>
                <a:schemeClr val="dk2"/>
              </a:solidFill>
            </a:endParaRPr>
          </a:p>
          <a:p>
            <a:pPr indent="0" lvl="0" marL="0" rtl="0" algn="l">
              <a:spcBef>
                <a:spcPts val="0"/>
              </a:spcBef>
              <a:spcAft>
                <a:spcPts val="0"/>
              </a:spcAft>
              <a:buNone/>
            </a:pPr>
            <a:r>
              <a:rPr lang="en" sz="1800">
                <a:solidFill>
                  <a:schemeClr val="dk2"/>
                </a:solidFill>
              </a:rPr>
              <a:t>Random forest</a:t>
            </a:r>
            <a:endParaRPr sz="1800">
              <a:solidFill>
                <a:schemeClr val="dk2"/>
              </a:solidFill>
            </a:endParaRPr>
          </a:p>
        </p:txBody>
      </p:sp>
      <p:pic>
        <p:nvPicPr>
          <p:cNvPr id="125" name="Google Shape;125;p23"/>
          <p:cNvPicPr preferRelativeResize="0"/>
          <p:nvPr/>
        </p:nvPicPr>
        <p:blipFill>
          <a:blip r:embed="rId4">
            <a:alphaModFix/>
          </a:blip>
          <a:stretch>
            <a:fillRect/>
          </a:stretch>
        </p:blipFill>
        <p:spPr>
          <a:xfrm>
            <a:off x="4572000" y="1130700"/>
            <a:ext cx="3977325" cy="1660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83550" y="1092875"/>
            <a:ext cx="3746000" cy="2809500"/>
          </a:xfrm>
          <a:prstGeom prst="rect">
            <a:avLst/>
          </a:prstGeom>
          <a:noFill/>
          <a:ln>
            <a:noFill/>
          </a:ln>
        </p:spPr>
      </p:pic>
      <p:sp>
        <p:nvSpPr>
          <p:cNvPr id="131" name="Google Shape;131;p24"/>
          <p:cNvSpPr txBox="1"/>
          <p:nvPr/>
        </p:nvSpPr>
        <p:spPr>
          <a:xfrm>
            <a:off x="5365850" y="4105900"/>
            <a:ext cx="380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2" name="Google Shape;132;p24"/>
          <p:cNvSpPr txBox="1"/>
          <p:nvPr/>
        </p:nvSpPr>
        <p:spPr>
          <a:xfrm>
            <a:off x="429850" y="4105900"/>
            <a:ext cx="30534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All features</a:t>
            </a:r>
            <a:endParaRPr sz="1800">
              <a:solidFill>
                <a:schemeClr val="dk2"/>
              </a:solidFill>
            </a:endParaRPr>
          </a:p>
        </p:txBody>
      </p:sp>
      <p:sp>
        <p:nvSpPr>
          <p:cNvPr id="133" name="Google Shape;133;p24"/>
          <p:cNvSpPr txBox="1"/>
          <p:nvPr/>
        </p:nvSpPr>
        <p:spPr>
          <a:xfrm>
            <a:off x="5439975" y="3973600"/>
            <a:ext cx="21048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4" name="Google Shape;134;p24"/>
          <p:cNvSpPr txBox="1"/>
          <p:nvPr/>
        </p:nvSpPr>
        <p:spPr>
          <a:xfrm>
            <a:off x="266800" y="163050"/>
            <a:ext cx="27126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GFS Neohellenic"/>
                <a:ea typeface="GFS Neohellenic"/>
                <a:cs typeface="GFS Neohellenic"/>
                <a:sym typeface="GFS Neohellenic"/>
              </a:rPr>
              <a:t>XGBoost</a:t>
            </a:r>
            <a:endParaRPr b="1" sz="1900">
              <a:solidFill>
                <a:schemeClr val="dk2"/>
              </a:solidFill>
              <a:latin typeface="GFS Neohellenic"/>
              <a:ea typeface="GFS Neohellenic"/>
              <a:cs typeface="GFS Neohellenic"/>
              <a:sym typeface="GFS Neohellenic"/>
            </a:endParaRPr>
          </a:p>
        </p:txBody>
      </p:sp>
      <p:pic>
        <p:nvPicPr>
          <p:cNvPr id="135" name="Google Shape;135;p24"/>
          <p:cNvPicPr preferRelativeResize="0"/>
          <p:nvPr/>
        </p:nvPicPr>
        <p:blipFill>
          <a:blip r:embed="rId4">
            <a:alphaModFix/>
          </a:blip>
          <a:stretch>
            <a:fillRect/>
          </a:stretch>
        </p:blipFill>
        <p:spPr>
          <a:xfrm>
            <a:off x="4026425" y="1530925"/>
            <a:ext cx="4219575" cy="176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309625" y="952825"/>
            <a:ext cx="3746000" cy="2809500"/>
          </a:xfrm>
          <a:prstGeom prst="rect">
            <a:avLst/>
          </a:prstGeom>
          <a:noFill/>
          <a:ln>
            <a:noFill/>
          </a:ln>
        </p:spPr>
      </p:pic>
      <p:sp>
        <p:nvSpPr>
          <p:cNvPr id="141" name="Google Shape;141;p25"/>
          <p:cNvSpPr txBox="1"/>
          <p:nvPr/>
        </p:nvSpPr>
        <p:spPr>
          <a:xfrm>
            <a:off x="681850" y="3898400"/>
            <a:ext cx="4061400" cy="6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RFE all features</a:t>
            </a:r>
            <a:endParaRPr sz="1800">
              <a:solidFill>
                <a:schemeClr val="dk2"/>
              </a:solidFill>
            </a:endParaRPr>
          </a:p>
          <a:p>
            <a:pPr indent="0" lvl="0" marL="0" rtl="0" algn="l">
              <a:spcBef>
                <a:spcPts val="0"/>
              </a:spcBef>
              <a:spcAft>
                <a:spcPts val="0"/>
              </a:spcAft>
              <a:buNone/>
            </a:pPr>
            <a:r>
              <a:rPr lang="en" sz="1800">
                <a:solidFill>
                  <a:schemeClr val="dk2"/>
                </a:solidFill>
              </a:rPr>
              <a:t>XGBoost</a:t>
            </a:r>
            <a:endParaRPr sz="1800">
              <a:solidFill>
                <a:schemeClr val="dk2"/>
              </a:solidFill>
            </a:endParaRPr>
          </a:p>
        </p:txBody>
      </p:sp>
      <p:pic>
        <p:nvPicPr>
          <p:cNvPr id="142" name="Google Shape;142;p25"/>
          <p:cNvPicPr preferRelativeResize="0"/>
          <p:nvPr/>
        </p:nvPicPr>
        <p:blipFill>
          <a:blip r:embed="rId4">
            <a:alphaModFix/>
          </a:blip>
          <a:stretch>
            <a:fillRect/>
          </a:stretch>
        </p:blipFill>
        <p:spPr>
          <a:xfrm>
            <a:off x="4317575" y="1502325"/>
            <a:ext cx="4095950" cy="1710498"/>
          </a:xfrm>
          <a:prstGeom prst="rect">
            <a:avLst/>
          </a:prstGeom>
          <a:noFill/>
          <a:ln>
            <a:noFill/>
          </a:ln>
        </p:spPr>
      </p:pic>
      <p:sp>
        <p:nvSpPr>
          <p:cNvPr id="143" name="Google Shape;143;p25"/>
          <p:cNvSpPr txBox="1"/>
          <p:nvPr/>
        </p:nvSpPr>
        <p:spPr>
          <a:xfrm>
            <a:off x="4461650" y="4008500"/>
            <a:ext cx="355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152400" y="152400"/>
            <a:ext cx="5486400" cy="4114800"/>
          </a:xfrm>
          <a:prstGeom prst="rect">
            <a:avLst/>
          </a:prstGeom>
          <a:noFill/>
          <a:ln>
            <a:noFill/>
          </a:ln>
        </p:spPr>
      </p:pic>
      <p:sp>
        <p:nvSpPr>
          <p:cNvPr id="149" name="Google Shape;149;p26"/>
          <p:cNvSpPr txBox="1"/>
          <p:nvPr/>
        </p:nvSpPr>
        <p:spPr>
          <a:xfrm>
            <a:off x="637375" y="4402350"/>
            <a:ext cx="39345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Neural network</a:t>
            </a:r>
            <a:endParaRPr sz="1800">
              <a:solidFill>
                <a:schemeClr val="dk2"/>
              </a:solidFill>
            </a:endParaRPr>
          </a:p>
        </p:txBody>
      </p:sp>
      <p:sp>
        <p:nvSpPr>
          <p:cNvPr id="150" name="Google Shape;150;p26"/>
          <p:cNvSpPr txBox="1"/>
          <p:nvPr/>
        </p:nvSpPr>
        <p:spPr>
          <a:xfrm>
            <a:off x="5262075" y="785600"/>
            <a:ext cx="3882000" cy="43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D0D0D"/>
                </a:solidFill>
                <a:highlight>
                  <a:srgbClr val="FFFFFF"/>
                </a:highlight>
                <a:latin typeface="Roboto"/>
                <a:ea typeface="Roboto"/>
                <a:cs typeface="Roboto"/>
                <a:sym typeface="Roboto"/>
              </a:rPr>
              <a:t>simple feedforward neural network (FNN) </a:t>
            </a:r>
            <a:endParaRPr sz="21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model = Sequential([</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Dense(64, activation='relu', input_shape=(X_train.shape[1],)),</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Dropout(0.5),  # Dropout layer to prevent overfitting</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Dense(32, activation='relu'),</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Dropout(0.5),</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Dense(num_classes, activation='softmax')  # Output layer with softmax activation for multi-class classification</a:t>
            </a:r>
            <a:endParaRPr sz="1800">
              <a:solidFill>
                <a:schemeClr val="dk2"/>
              </a:solidFill>
            </a:endParaRPr>
          </a:p>
          <a:p>
            <a:pPr indent="0" lvl="0" marL="0" rtl="0" algn="l">
              <a:spcBef>
                <a:spcPts val="0"/>
              </a:spcBef>
              <a:spcAft>
                <a:spcPts val="0"/>
              </a:spcAft>
              <a:buNone/>
            </a:pPr>
            <a:r>
              <a:rPr lang="en" sz="1800">
                <a:solidFill>
                  <a:schemeClr val="dk2"/>
                </a:solidFill>
              </a:rPr>
              <a:t>]) Test Accuracy: 0.5472636818885803</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lnSpc>
                <a:spcPct val="115000"/>
              </a:lnSpc>
              <a:spcBef>
                <a:spcPts val="40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177875" y="148225"/>
            <a:ext cx="8864100" cy="46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2"/>
                </a:solidFill>
                <a:latin typeface="GFS Neohellenic"/>
                <a:ea typeface="GFS Neohellenic"/>
                <a:cs typeface="GFS Neohellenic"/>
                <a:sym typeface="GFS Neohellenic"/>
              </a:rPr>
              <a:t>Results</a:t>
            </a:r>
            <a:endParaRPr b="1" sz="2100">
              <a:solidFill>
                <a:schemeClr val="dk2"/>
              </a:solidFill>
              <a:latin typeface="GFS Neohellenic"/>
              <a:ea typeface="GFS Neohellenic"/>
              <a:cs typeface="GFS Neohellenic"/>
              <a:sym typeface="GFS Neohellenic"/>
            </a:endParaRPr>
          </a:p>
          <a:p>
            <a:pPr indent="0" lvl="0" marL="0" rtl="0" algn="l">
              <a:spcBef>
                <a:spcPts val="0"/>
              </a:spcBef>
              <a:spcAft>
                <a:spcPts val="0"/>
              </a:spcAft>
              <a:buNone/>
            </a:pPr>
            <a:r>
              <a:t/>
            </a:r>
            <a:endParaRPr b="1" sz="2100">
              <a:solidFill>
                <a:schemeClr val="dk2"/>
              </a:solidFill>
              <a:latin typeface="GFS Neohellenic"/>
              <a:ea typeface="GFS Neohellenic"/>
              <a:cs typeface="GFS Neohellenic"/>
              <a:sym typeface="GFS Neohellenic"/>
            </a:endParaRPr>
          </a:p>
          <a:p>
            <a:pPr indent="0" lvl="0" marL="0" rtl="0" algn="l">
              <a:spcBef>
                <a:spcPts val="0"/>
              </a:spcBef>
              <a:spcAft>
                <a:spcPts val="0"/>
              </a:spcAft>
              <a:buNone/>
            </a:pPr>
            <a:r>
              <a:rPr b="1" lang="en" sz="2100">
                <a:solidFill>
                  <a:schemeClr val="dk2"/>
                </a:solidFill>
                <a:latin typeface="GFS Neohellenic"/>
                <a:ea typeface="GFS Neohellenic"/>
                <a:cs typeface="GFS Neohellenic"/>
                <a:sym typeface="GFS Neohellenic"/>
              </a:rPr>
              <a:t>The classification models give around 50 - 60 % accuracy. Which is not really a good outcome for a model.</a:t>
            </a:r>
            <a:endParaRPr b="1" sz="2100">
              <a:solidFill>
                <a:schemeClr val="dk2"/>
              </a:solidFill>
              <a:latin typeface="GFS Neohellenic"/>
              <a:ea typeface="GFS Neohellenic"/>
              <a:cs typeface="GFS Neohellenic"/>
              <a:sym typeface="GFS Neohellenic"/>
            </a:endParaRPr>
          </a:p>
          <a:p>
            <a:pPr indent="0" lvl="0" marL="0" rtl="0" algn="l">
              <a:spcBef>
                <a:spcPts val="0"/>
              </a:spcBef>
              <a:spcAft>
                <a:spcPts val="0"/>
              </a:spcAft>
              <a:buNone/>
            </a:pPr>
            <a:r>
              <a:t/>
            </a:r>
            <a:endParaRPr b="1" sz="2100">
              <a:solidFill>
                <a:schemeClr val="dk2"/>
              </a:solidFill>
              <a:latin typeface="GFS Neohellenic"/>
              <a:ea typeface="GFS Neohellenic"/>
              <a:cs typeface="GFS Neohellenic"/>
              <a:sym typeface="GFS Neohellenic"/>
            </a:endParaRPr>
          </a:p>
          <a:p>
            <a:pPr indent="0" lvl="0" marL="0" rtl="0" algn="l">
              <a:spcBef>
                <a:spcPts val="0"/>
              </a:spcBef>
              <a:spcAft>
                <a:spcPts val="0"/>
              </a:spcAft>
              <a:buNone/>
            </a:pPr>
            <a:r>
              <a:rPr b="1" lang="en" sz="2100">
                <a:solidFill>
                  <a:schemeClr val="dk2"/>
                </a:solidFill>
                <a:latin typeface="GFS Neohellenic"/>
                <a:ea typeface="GFS Neohellenic"/>
                <a:cs typeface="GFS Neohellenic"/>
                <a:sym typeface="GFS Neohellenic"/>
              </a:rPr>
              <a:t>Need to do more feature optimization like finding out important features using other methods. </a:t>
            </a:r>
            <a:endParaRPr b="1" sz="2100">
              <a:solidFill>
                <a:schemeClr val="dk2"/>
              </a:solidFill>
              <a:latin typeface="GFS Neohellenic"/>
              <a:ea typeface="GFS Neohellenic"/>
              <a:cs typeface="GFS Neohellenic"/>
              <a:sym typeface="GFS Neohellenic"/>
            </a:endParaRPr>
          </a:p>
          <a:p>
            <a:pPr indent="0" lvl="0" marL="0" rtl="0" algn="l">
              <a:spcBef>
                <a:spcPts val="0"/>
              </a:spcBef>
              <a:spcAft>
                <a:spcPts val="0"/>
              </a:spcAft>
              <a:buNone/>
            </a:pPr>
            <a:r>
              <a:t/>
            </a:r>
            <a:endParaRPr b="1" sz="2100">
              <a:solidFill>
                <a:schemeClr val="dk2"/>
              </a:solidFill>
              <a:latin typeface="GFS Neohellenic"/>
              <a:ea typeface="GFS Neohellenic"/>
              <a:cs typeface="GFS Neohellenic"/>
              <a:sym typeface="GFS Neohellenic"/>
            </a:endParaRPr>
          </a:p>
          <a:p>
            <a:pPr indent="0" lvl="0" marL="0" rtl="0" algn="l">
              <a:spcBef>
                <a:spcPts val="0"/>
              </a:spcBef>
              <a:spcAft>
                <a:spcPts val="0"/>
              </a:spcAft>
              <a:buNone/>
            </a:pPr>
            <a:r>
              <a:rPr b="1" lang="en" sz="2100">
                <a:solidFill>
                  <a:schemeClr val="dk2"/>
                </a:solidFill>
                <a:latin typeface="GFS Neohellenic"/>
                <a:ea typeface="GFS Neohellenic"/>
                <a:cs typeface="GFS Neohellenic"/>
                <a:sym typeface="GFS Neohellenic"/>
              </a:rPr>
              <a:t>This work could be seen as a starting point. The results could be seen as a baseline.</a:t>
            </a:r>
            <a:endParaRPr b="1" sz="2100">
              <a:solidFill>
                <a:schemeClr val="dk2"/>
              </a:solidFill>
              <a:latin typeface="GFS Neohellenic"/>
              <a:ea typeface="GFS Neohellenic"/>
              <a:cs typeface="GFS Neohellenic"/>
              <a:sym typeface="GFS Neohellen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52400" y="152400"/>
            <a:ext cx="8839202" cy="3969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52400" y="152400"/>
            <a:ext cx="8785726" cy="477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42500" y="804600"/>
            <a:ext cx="5486400" cy="4114800"/>
          </a:xfrm>
          <a:prstGeom prst="rect">
            <a:avLst/>
          </a:prstGeom>
          <a:noFill/>
          <a:ln>
            <a:noFill/>
          </a:ln>
        </p:spPr>
      </p:pic>
      <p:sp>
        <p:nvSpPr>
          <p:cNvPr id="70" name="Google Shape;70;p16"/>
          <p:cNvSpPr txBox="1"/>
          <p:nvPr/>
        </p:nvSpPr>
        <p:spPr>
          <a:xfrm>
            <a:off x="5528900" y="1054500"/>
            <a:ext cx="3513000" cy="3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2"/>
                </a:solidFill>
                <a:latin typeface="GFS Neohellenic"/>
                <a:ea typeface="GFS Neohellenic"/>
                <a:cs typeface="GFS Neohellenic"/>
                <a:sym typeface="GFS Neohellenic"/>
              </a:rPr>
              <a:t>In PCA, PC1 represents the direction of maximum variance in the data. It captures as much variability in the data as possible along this direction. PC2 represents the direction orthogonal (perpendicular) to PC1 that captures the maximum remaining variance after accounting for PC1.</a:t>
            </a:r>
            <a:endParaRPr sz="1900">
              <a:solidFill>
                <a:schemeClr val="dk2"/>
              </a:solidFill>
              <a:latin typeface="GFS Neohellenic"/>
              <a:ea typeface="GFS Neohellenic"/>
              <a:cs typeface="GFS Neohellenic"/>
              <a:sym typeface="GFS Neohellenic"/>
            </a:endParaRPr>
          </a:p>
          <a:p>
            <a:pPr indent="0" lvl="0" marL="0" rtl="0" algn="l">
              <a:spcBef>
                <a:spcPts val="0"/>
              </a:spcBef>
              <a:spcAft>
                <a:spcPts val="0"/>
              </a:spcAft>
              <a:buNone/>
            </a:pPr>
            <a:r>
              <a:t/>
            </a:r>
            <a:endParaRPr sz="1800">
              <a:solidFill>
                <a:schemeClr val="dk2"/>
              </a:solidFill>
            </a:endParaRPr>
          </a:p>
        </p:txBody>
      </p:sp>
      <p:sp>
        <p:nvSpPr>
          <p:cNvPr id="71" name="Google Shape;71;p16"/>
          <p:cNvSpPr txBox="1"/>
          <p:nvPr/>
        </p:nvSpPr>
        <p:spPr>
          <a:xfrm>
            <a:off x="2045550" y="118575"/>
            <a:ext cx="3483300" cy="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GFS Neohellenic"/>
                <a:ea typeface="GFS Neohellenic"/>
                <a:cs typeface="GFS Neohellenic"/>
                <a:sym typeface="GFS Neohellenic"/>
              </a:rPr>
              <a:t>PCA</a:t>
            </a:r>
            <a:endParaRPr b="1" sz="2000">
              <a:solidFill>
                <a:schemeClr val="dk2"/>
              </a:solidFill>
              <a:latin typeface="GFS Neohellenic"/>
              <a:ea typeface="GFS Neohellenic"/>
              <a:cs typeface="GFS Neohellenic"/>
              <a:sym typeface="GFS Neohellen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148225" y="133400"/>
            <a:ext cx="8995800" cy="48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GFS Neohellenic"/>
                <a:ea typeface="GFS Neohellenic"/>
                <a:cs typeface="GFS Neohellenic"/>
                <a:sym typeface="GFS Neohellenic"/>
              </a:rPr>
              <a:t>Recursive feature elimination (RFE)</a:t>
            </a:r>
            <a:endParaRPr b="1" sz="1900">
              <a:solidFill>
                <a:schemeClr val="dk2"/>
              </a:solidFill>
              <a:latin typeface="GFS Neohellenic"/>
              <a:ea typeface="GFS Neohellenic"/>
              <a:cs typeface="GFS Neohellenic"/>
              <a:sym typeface="GFS Neohellenic"/>
            </a:endParaRPr>
          </a:p>
          <a:p>
            <a:pPr indent="0" lvl="0" marL="0" rtl="0" algn="l">
              <a:spcBef>
                <a:spcPts val="0"/>
              </a:spcBef>
              <a:spcAft>
                <a:spcPts val="0"/>
              </a:spcAft>
              <a:buClr>
                <a:schemeClr val="dk1"/>
              </a:buClr>
              <a:buSzPts val="1100"/>
              <a:buFont typeface="Arial"/>
              <a:buNone/>
            </a:pPr>
            <a:r>
              <a:t/>
            </a:r>
            <a:endParaRPr sz="1800">
              <a:solidFill>
                <a:schemeClr val="dk2"/>
              </a:solidFill>
              <a:latin typeface="GFS Neohellenic"/>
              <a:ea typeface="GFS Neohellenic"/>
              <a:cs typeface="GFS Neohellenic"/>
              <a:sym typeface="GFS Neohellenic"/>
            </a:endParaRPr>
          </a:p>
          <a:p>
            <a:pPr indent="0" lvl="0" marL="0" rtl="0" algn="l">
              <a:spcBef>
                <a:spcPts val="0"/>
              </a:spcBef>
              <a:spcAft>
                <a:spcPts val="0"/>
              </a:spcAft>
              <a:buNone/>
            </a:pPr>
            <a:r>
              <a:rPr lang="en" sz="1800">
                <a:solidFill>
                  <a:schemeClr val="dk2"/>
                </a:solidFill>
                <a:latin typeface="GFS Neohellenic"/>
                <a:ea typeface="GFS Neohellenic"/>
                <a:cs typeface="GFS Neohellenic"/>
                <a:sym typeface="GFS Neohellenic"/>
              </a:rPr>
              <a:t>It is a feature selection technique that recursively removes features from a model based on their importance, typically using model coefficients or feature importances. It’s an iterative approach that starts with all features and gradually eliminates less important ones until the desired number of features is reached. </a:t>
            </a:r>
            <a:endParaRPr sz="1800">
              <a:solidFill>
                <a:schemeClr val="dk2"/>
              </a:solidFill>
              <a:latin typeface="GFS Neohellenic"/>
              <a:ea typeface="GFS Neohellenic"/>
              <a:cs typeface="GFS Neohellenic"/>
              <a:sym typeface="GFS Neohellenic"/>
            </a:endParaRPr>
          </a:p>
          <a:p>
            <a:pPr indent="0" lvl="0" marL="0" rtl="0" algn="l">
              <a:spcBef>
                <a:spcPts val="0"/>
              </a:spcBef>
              <a:spcAft>
                <a:spcPts val="0"/>
              </a:spcAft>
              <a:buClr>
                <a:schemeClr val="dk1"/>
              </a:buClr>
              <a:buSzPts val="1100"/>
              <a:buFont typeface="Arial"/>
              <a:buNone/>
            </a:pPr>
            <a:r>
              <a:rPr lang="en" sz="1800">
                <a:solidFill>
                  <a:schemeClr val="dk2"/>
                </a:solidFill>
                <a:latin typeface="GFS Neohellenic"/>
                <a:ea typeface="GFS Neohellenic"/>
                <a:cs typeface="GFS Neohellenic"/>
                <a:sym typeface="GFS Neohellenic"/>
              </a:rPr>
              <a:t>After obtaining the 100 most important features using the above method, I only</a:t>
            </a:r>
            <a:endParaRPr sz="1800">
              <a:solidFill>
                <a:schemeClr val="dk2"/>
              </a:solidFill>
              <a:latin typeface="GFS Neohellenic"/>
              <a:ea typeface="GFS Neohellenic"/>
              <a:cs typeface="GFS Neohellenic"/>
              <a:sym typeface="GFS Neohellenic"/>
            </a:endParaRPr>
          </a:p>
          <a:p>
            <a:pPr indent="0" lvl="0" marL="0" rtl="0" algn="l">
              <a:spcBef>
                <a:spcPts val="0"/>
              </a:spcBef>
              <a:spcAft>
                <a:spcPts val="0"/>
              </a:spcAft>
              <a:buClr>
                <a:schemeClr val="dk1"/>
              </a:buClr>
              <a:buSzPts val="1100"/>
              <a:buFont typeface="Arial"/>
              <a:buNone/>
            </a:pPr>
            <a:r>
              <a:rPr lang="en" sz="1800">
                <a:solidFill>
                  <a:schemeClr val="dk2"/>
                </a:solidFill>
                <a:latin typeface="GFS Neohellenic"/>
                <a:ea typeface="GFS Neohellenic"/>
                <a:cs typeface="GFS Neohellenic"/>
                <a:sym typeface="GFS Neohellenic"/>
              </a:rPr>
              <a:t>used these features in my feature vector X. </a:t>
            </a:r>
            <a:endParaRPr sz="1800">
              <a:solidFill>
                <a:schemeClr val="dk2"/>
              </a:solidFill>
              <a:latin typeface="GFS Neohellenic"/>
              <a:ea typeface="GFS Neohellenic"/>
              <a:cs typeface="GFS Neohellenic"/>
              <a:sym typeface="GFS Neohellenic"/>
            </a:endParaRPr>
          </a:p>
          <a:p>
            <a:pPr indent="0" lvl="0" marL="0" rtl="0" algn="l">
              <a:spcBef>
                <a:spcPts val="0"/>
              </a:spcBef>
              <a:spcAft>
                <a:spcPts val="0"/>
              </a:spcAft>
              <a:buNone/>
            </a:pPr>
            <a:r>
              <a:t/>
            </a:r>
            <a:endParaRPr sz="1800">
              <a:solidFill>
                <a:schemeClr val="dk2"/>
              </a:solidFill>
              <a:latin typeface="GFS Neohellenic"/>
              <a:ea typeface="GFS Neohellenic"/>
              <a:cs typeface="GFS Neohellenic"/>
              <a:sym typeface="GFS Neohellen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99500" y="700750"/>
            <a:ext cx="3947158" cy="2960375"/>
          </a:xfrm>
          <a:prstGeom prst="rect">
            <a:avLst/>
          </a:prstGeom>
          <a:noFill/>
          <a:ln>
            <a:noFill/>
          </a:ln>
        </p:spPr>
      </p:pic>
      <p:sp>
        <p:nvSpPr>
          <p:cNvPr id="82" name="Google Shape;82;p18"/>
          <p:cNvSpPr txBox="1"/>
          <p:nvPr/>
        </p:nvSpPr>
        <p:spPr>
          <a:xfrm>
            <a:off x="622550" y="3927925"/>
            <a:ext cx="26088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All features</a:t>
            </a:r>
            <a:endParaRPr sz="1800">
              <a:solidFill>
                <a:schemeClr val="dk2"/>
              </a:solidFill>
            </a:endParaRPr>
          </a:p>
        </p:txBody>
      </p:sp>
      <p:sp>
        <p:nvSpPr>
          <p:cNvPr id="83" name="Google Shape;83;p18"/>
          <p:cNvSpPr txBox="1"/>
          <p:nvPr/>
        </p:nvSpPr>
        <p:spPr>
          <a:xfrm>
            <a:off x="5929100" y="4016975"/>
            <a:ext cx="2668200" cy="5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4" name="Google Shape;84;p18"/>
          <p:cNvSpPr txBox="1"/>
          <p:nvPr/>
        </p:nvSpPr>
        <p:spPr>
          <a:xfrm>
            <a:off x="99500" y="0"/>
            <a:ext cx="3654900" cy="8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GFS Neohellenic"/>
                <a:ea typeface="GFS Neohellenic"/>
                <a:cs typeface="GFS Neohellenic"/>
                <a:sym typeface="GFS Neohellenic"/>
              </a:rPr>
              <a:t>Gaussian Naive Bayes</a:t>
            </a:r>
            <a:endParaRPr b="1" sz="1900">
              <a:solidFill>
                <a:schemeClr val="dk2"/>
              </a:solidFill>
              <a:latin typeface="GFS Neohellenic"/>
              <a:ea typeface="GFS Neohellenic"/>
              <a:cs typeface="GFS Neohellenic"/>
              <a:sym typeface="GFS Neohellenic"/>
            </a:endParaRPr>
          </a:p>
        </p:txBody>
      </p:sp>
      <p:pic>
        <p:nvPicPr>
          <p:cNvPr id="85" name="Google Shape;85;p18"/>
          <p:cNvPicPr preferRelativeResize="0"/>
          <p:nvPr/>
        </p:nvPicPr>
        <p:blipFill>
          <a:blip r:embed="rId4">
            <a:alphaModFix/>
          </a:blip>
          <a:stretch>
            <a:fillRect/>
          </a:stretch>
        </p:blipFill>
        <p:spPr>
          <a:xfrm>
            <a:off x="4258358" y="1145525"/>
            <a:ext cx="4229100" cy="1695450"/>
          </a:xfrm>
          <a:prstGeom prst="rect">
            <a:avLst/>
          </a:prstGeom>
          <a:noFill/>
          <a:ln>
            <a:noFill/>
          </a:ln>
        </p:spPr>
      </p:pic>
      <p:sp>
        <p:nvSpPr>
          <p:cNvPr id="86" name="Google Shape;86;p18"/>
          <p:cNvSpPr txBox="1"/>
          <p:nvPr/>
        </p:nvSpPr>
        <p:spPr>
          <a:xfrm>
            <a:off x="6522025" y="518800"/>
            <a:ext cx="14700" cy="8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434558" y="789700"/>
            <a:ext cx="3947167" cy="2960375"/>
          </a:xfrm>
          <a:prstGeom prst="rect">
            <a:avLst/>
          </a:prstGeom>
          <a:noFill/>
          <a:ln>
            <a:noFill/>
          </a:ln>
        </p:spPr>
      </p:pic>
      <p:sp>
        <p:nvSpPr>
          <p:cNvPr id="92" name="Google Shape;92;p19"/>
          <p:cNvSpPr txBox="1"/>
          <p:nvPr/>
        </p:nvSpPr>
        <p:spPr>
          <a:xfrm>
            <a:off x="434550" y="3928025"/>
            <a:ext cx="35277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RFE important features</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GNB</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93" name="Google Shape;93;p19"/>
          <p:cNvPicPr preferRelativeResize="0"/>
          <p:nvPr/>
        </p:nvPicPr>
        <p:blipFill>
          <a:blip r:embed="rId4">
            <a:alphaModFix/>
          </a:blip>
          <a:stretch>
            <a:fillRect/>
          </a:stretch>
        </p:blipFill>
        <p:spPr>
          <a:xfrm>
            <a:off x="4489650" y="1190000"/>
            <a:ext cx="4219575" cy="1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211700" y="916000"/>
            <a:ext cx="3864576" cy="2898425"/>
          </a:xfrm>
          <a:prstGeom prst="rect">
            <a:avLst/>
          </a:prstGeom>
          <a:noFill/>
          <a:ln>
            <a:noFill/>
          </a:ln>
        </p:spPr>
      </p:pic>
      <p:sp>
        <p:nvSpPr>
          <p:cNvPr id="99" name="Google Shape;99;p20"/>
          <p:cNvSpPr txBox="1"/>
          <p:nvPr/>
        </p:nvSpPr>
        <p:spPr>
          <a:xfrm>
            <a:off x="711500" y="3616775"/>
            <a:ext cx="23568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Lasso all</a:t>
            </a:r>
            <a:endParaRPr sz="1800">
              <a:solidFill>
                <a:schemeClr val="dk2"/>
              </a:solidFill>
            </a:endParaRPr>
          </a:p>
        </p:txBody>
      </p:sp>
      <p:sp>
        <p:nvSpPr>
          <p:cNvPr id="100" name="Google Shape;100;p20"/>
          <p:cNvSpPr txBox="1"/>
          <p:nvPr/>
        </p:nvSpPr>
        <p:spPr>
          <a:xfrm>
            <a:off x="5425125" y="3616775"/>
            <a:ext cx="25200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1" name="Google Shape;101;p20"/>
          <p:cNvSpPr txBox="1"/>
          <p:nvPr/>
        </p:nvSpPr>
        <p:spPr>
          <a:xfrm>
            <a:off x="177875" y="148225"/>
            <a:ext cx="26088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2"/>
                </a:solidFill>
                <a:latin typeface="GFS Neohellenic"/>
                <a:ea typeface="GFS Neohellenic"/>
                <a:cs typeface="GFS Neohellenic"/>
                <a:sym typeface="GFS Neohellenic"/>
              </a:rPr>
              <a:t>Lasso</a:t>
            </a:r>
            <a:endParaRPr b="1" sz="1900">
              <a:solidFill>
                <a:schemeClr val="dk2"/>
              </a:solidFill>
              <a:latin typeface="GFS Neohellenic"/>
              <a:ea typeface="GFS Neohellenic"/>
              <a:cs typeface="GFS Neohellenic"/>
              <a:sym typeface="GFS Neohellenic"/>
            </a:endParaRPr>
          </a:p>
        </p:txBody>
      </p:sp>
      <p:pic>
        <p:nvPicPr>
          <p:cNvPr id="102" name="Google Shape;102;p20"/>
          <p:cNvPicPr preferRelativeResize="0"/>
          <p:nvPr/>
        </p:nvPicPr>
        <p:blipFill>
          <a:blip r:embed="rId4">
            <a:alphaModFix/>
          </a:blip>
          <a:stretch>
            <a:fillRect/>
          </a:stretch>
        </p:blipFill>
        <p:spPr>
          <a:xfrm>
            <a:off x="4347251" y="1323400"/>
            <a:ext cx="4219575"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429875" y="916000"/>
            <a:ext cx="3759175" cy="2819375"/>
          </a:xfrm>
          <a:prstGeom prst="rect">
            <a:avLst/>
          </a:prstGeom>
          <a:noFill/>
          <a:ln>
            <a:noFill/>
          </a:ln>
        </p:spPr>
      </p:pic>
      <p:sp>
        <p:nvSpPr>
          <p:cNvPr id="108" name="Google Shape;108;p21"/>
          <p:cNvSpPr txBox="1"/>
          <p:nvPr/>
        </p:nvSpPr>
        <p:spPr>
          <a:xfrm>
            <a:off x="993125" y="4091075"/>
            <a:ext cx="26088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RFE important features</a:t>
            </a:r>
            <a:endParaRPr sz="1800">
              <a:solidFill>
                <a:schemeClr val="dk2"/>
              </a:solidFill>
            </a:endParaRPr>
          </a:p>
          <a:p>
            <a:pPr indent="0" lvl="0" marL="0" rtl="0" algn="l">
              <a:spcBef>
                <a:spcPts val="0"/>
              </a:spcBef>
              <a:spcAft>
                <a:spcPts val="0"/>
              </a:spcAft>
              <a:buNone/>
            </a:pPr>
            <a:r>
              <a:rPr lang="en" sz="1800">
                <a:solidFill>
                  <a:schemeClr val="dk2"/>
                </a:solidFill>
              </a:rPr>
              <a:t>Lasso</a:t>
            </a:r>
            <a:endParaRPr sz="1800">
              <a:solidFill>
                <a:schemeClr val="dk2"/>
              </a:solidFill>
            </a:endParaRPr>
          </a:p>
        </p:txBody>
      </p:sp>
      <p:pic>
        <p:nvPicPr>
          <p:cNvPr id="109" name="Google Shape;109;p21"/>
          <p:cNvPicPr preferRelativeResize="0"/>
          <p:nvPr/>
        </p:nvPicPr>
        <p:blipFill>
          <a:blip r:embed="rId4">
            <a:alphaModFix/>
          </a:blip>
          <a:stretch>
            <a:fillRect/>
          </a:stretch>
        </p:blipFill>
        <p:spPr>
          <a:xfrm>
            <a:off x="4311800" y="1323400"/>
            <a:ext cx="4219575" cy="176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