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4"/>
  </p:sldMasterIdLst>
  <p:notesMasterIdLst>
    <p:notesMasterId r:id="rId13"/>
  </p:notesMasterIdLst>
  <p:handoutMasterIdLst>
    <p:handoutMasterId r:id="rId14"/>
  </p:handoutMasterIdLst>
  <p:sldIdLst>
    <p:sldId id="256" r:id="rId5"/>
    <p:sldId id="267" r:id="rId6"/>
    <p:sldId id="266" r:id="rId7"/>
    <p:sldId id="268" r:id="rId8"/>
    <p:sldId id="269" r:id="rId9"/>
    <p:sldId id="270" r:id="rId10"/>
    <p:sldId id="271" r:id="rId11"/>
    <p:sldId id="26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5915" autoAdjust="0"/>
  </p:normalViewPr>
  <p:slideViewPr>
    <p:cSldViewPr snapToGrid="0">
      <p:cViewPr>
        <p:scale>
          <a:sx n="98" d="100"/>
          <a:sy n="98" d="100"/>
        </p:scale>
        <p:origin x="1152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F6DB7A8-1268-DF4D-AEEC-4FA176C047EB}" type="doc">
      <dgm:prSet loTypeId="urn:microsoft.com/office/officeart/2008/layout/AlternatingPictureBlocks" loCatId="" qsTypeId="urn:microsoft.com/office/officeart/2005/8/quickstyle/simple1" qsCatId="simple" csTypeId="urn:microsoft.com/office/officeart/2005/8/colors/accent0_3" csCatId="mainScheme" phldr="1"/>
      <dgm:spPr/>
    </dgm:pt>
    <dgm:pt modelId="{B6D69507-1DA7-CC4B-BB96-3FA84B95DB94}">
      <dgm:prSet phldrT="[Text]"/>
      <dgm:spPr/>
      <dgm:t>
        <a:bodyPr/>
        <a:lstStyle/>
        <a:p>
          <a:r>
            <a:rPr lang="en-US" b="0" i="0" dirty="0"/>
            <a:t>Does the dose response vary across labs? </a:t>
          </a:r>
          <a:endParaRPr lang="en-US" dirty="0"/>
        </a:p>
      </dgm:t>
    </dgm:pt>
    <dgm:pt modelId="{A1912301-C0FE-FB42-8A72-C7D726EE1A57}" type="parTrans" cxnId="{E303801C-3808-714A-934A-FAA99A15D273}">
      <dgm:prSet/>
      <dgm:spPr/>
      <dgm:t>
        <a:bodyPr/>
        <a:lstStyle/>
        <a:p>
          <a:endParaRPr lang="en-US"/>
        </a:p>
      </dgm:t>
    </dgm:pt>
    <dgm:pt modelId="{70CF22F7-C720-284F-8A1F-23BD0332E8DB}" type="sibTrans" cxnId="{E303801C-3808-714A-934A-FAA99A15D273}">
      <dgm:prSet/>
      <dgm:spPr/>
      <dgm:t>
        <a:bodyPr/>
        <a:lstStyle/>
        <a:p>
          <a:endParaRPr lang="en-US"/>
        </a:p>
      </dgm:t>
    </dgm:pt>
    <dgm:pt modelId="{8092A65A-109A-184E-B4FF-935AED0A6E0F}">
      <dgm:prSet phldrT="[Text]"/>
      <dgm:spPr/>
      <dgm:t>
        <a:bodyPr/>
        <a:lstStyle/>
        <a:p>
          <a:r>
            <a:rPr lang="en-US" b="0" i="0" dirty="0"/>
            <a:t>Do the protocols differ in their sensitivity to detecting EE and ZM effects?</a:t>
          </a:r>
          <a:endParaRPr lang="en-US" dirty="0"/>
        </a:p>
      </dgm:t>
    </dgm:pt>
    <dgm:pt modelId="{5748FCAB-F051-2446-B1DC-87A2BB3889D0}" type="parTrans" cxnId="{98888121-985E-C241-9AD6-CD39CAB4EA6F}">
      <dgm:prSet/>
      <dgm:spPr/>
      <dgm:t>
        <a:bodyPr/>
        <a:lstStyle/>
        <a:p>
          <a:endParaRPr lang="en-US"/>
        </a:p>
      </dgm:t>
    </dgm:pt>
    <dgm:pt modelId="{0DCCA041-E87C-0841-B0EC-B83B39BE102D}" type="sibTrans" cxnId="{98888121-985E-C241-9AD6-CD39CAB4EA6F}">
      <dgm:prSet/>
      <dgm:spPr/>
      <dgm:t>
        <a:bodyPr/>
        <a:lstStyle/>
        <a:p>
          <a:endParaRPr lang="en-US"/>
        </a:p>
      </dgm:t>
    </dgm:pt>
    <dgm:pt modelId="{1AB41C6C-7DA9-D949-9F04-D6160BE1BAFE}">
      <dgm:prSet phldrT="[Text]"/>
      <dgm:spPr/>
      <dgm:t>
        <a:bodyPr/>
        <a:lstStyle/>
        <a:p>
          <a:r>
            <a:rPr lang="en-US" b="0" i="0"/>
            <a:t>Does uterus weight exhibit an increasing dose response trend for EE and a decreasing dose response trend for ZM?</a:t>
          </a:r>
          <a:endParaRPr lang="en-US" dirty="0"/>
        </a:p>
      </dgm:t>
    </dgm:pt>
    <dgm:pt modelId="{966222B4-33BD-6942-A048-4393415AFC49}" type="parTrans" cxnId="{D56DCD6A-BF1E-B94B-BE2B-6EBEE8028445}">
      <dgm:prSet/>
      <dgm:spPr/>
      <dgm:t>
        <a:bodyPr/>
        <a:lstStyle/>
        <a:p>
          <a:endParaRPr lang="en-US"/>
        </a:p>
      </dgm:t>
    </dgm:pt>
    <dgm:pt modelId="{BEE7E057-7A47-3B46-BB67-82C2F5F938D5}" type="sibTrans" cxnId="{D56DCD6A-BF1E-B94B-BE2B-6EBEE8028445}">
      <dgm:prSet/>
      <dgm:spPr/>
      <dgm:t>
        <a:bodyPr/>
        <a:lstStyle/>
        <a:p>
          <a:endParaRPr lang="en-US"/>
        </a:p>
      </dgm:t>
    </dgm:pt>
    <dgm:pt modelId="{5320459F-9BBA-EB44-A05F-A49D67B77918}" type="pres">
      <dgm:prSet presAssocID="{5F6DB7A8-1268-DF4D-AEEC-4FA176C047EB}" presName="linearFlow" presStyleCnt="0">
        <dgm:presLayoutVars>
          <dgm:dir/>
          <dgm:resizeHandles val="exact"/>
        </dgm:presLayoutVars>
      </dgm:prSet>
      <dgm:spPr/>
    </dgm:pt>
    <dgm:pt modelId="{6F27A4E0-629F-EA48-972E-3978445B1842}" type="pres">
      <dgm:prSet presAssocID="{1AB41C6C-7DA9-D949-9F04-D6160BE1BAFE}" presName="comp" presStyleCnt="0"/>
      <dgm:spPr/>
    </dgm:pt>
    <dgm:pt modelId="{3C8BC65E-7594-C546-BF4B-EE4A976CA74D}" type="pres">
      <dgm:prSet presAssocID="{1AB41C6C-7DA9-D949-9F04-D6160BE1BAFE}" presName="rect2" presStyleLbl="node1" presStyleIdx="0" presStyleCnt="3">
        <dgm:presLayoutVars>
          <dgm:bulletEnabled val="1"/>
        </dgm:presLayoutVars>
      </dgm:prSet>
      <dgm:spPr/>
    </dgm:pt>
    <dgm:pt modelId="{69CB922E-B745-074C-B5B3-5E62CFF88178}" type="pres">
      <dgm:prSet presAssocID="{1AB41C6C-7DA9-D949-9F04-D6160BE1BAFE}" presName="rect1" presStyleLbl="ln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1000" r="-11000"/>
          </a:stretch>
        </a:blipFill>
      </dgm:spPr>
    </dgm:pt>
    <dgm:pt modelId="{6C344A3F-4344-084C-9E44-689A9083F064}" type="pres">
      <dgm:prSet presAssocID="{BEE7E057-7A47-3B46-BB67-82C2F5F938D5}" presName="sibTrans" presStyleCnt="0"/>
      <dgm:spPr/>
    </dgm:pt>
    <dgm:pt modelId="{E5E8D74A-6752-7647-92B1-510467E3D283}" type="pres">
      <dgm:prSet presAssocID="{B6D69507-1DA7-CC4B-BB96-3FA84B95DB94}" presName="comp" presStyleCnt="0"/>
      <dgm:spPr/>
    </dgm:pt>
    <dgm:pt modelId="{F4D2FC20-0769-994D-9F18-F73BD055C8EA}" type="pres">
      <dgm:prSet presAssocID="{B6D69507-1DA7-CC4B-BB96-3FA84B95DB94}" presName="rect2" presStyleLbl="node1" presStyleIdx="1" presStyleCnt="3">
        <dgm:presLayoutVars>
          <dgm:bulletEnabled val="1"/>
        </dgm:presLayoutVars>
      </dgm:prSet>
      <dgm:spPr/>
    </dgm:pt>
    <dgm:pt modelId="{C7910FE8-5498-1741-9FF0-F3C0BADF22B6}" type="pres">
      <dgm:prSet presAssocID="{B6D69507-1DA7-CC4B-BB96-3FA84B95DB94}" presName="rect1" presStyleLbl="lnNode1" presStyleIdx="1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1000" r="-11000"/>
          </a:stretch>
        </a:blipFill>
      </dgm:spPr>
    </dgm:pt>
    <dgm:pt modelId="{693CEF10-FD16-0342-80D6-185CDB2613C0}" type="pres">
      <dgm:prSet presAssocID="{70CF22F7-C720-284F-8A1F-23BD0332E8DB}" presName="sibTrans" presStyleCnt="0"/>
      <dgm:spPr/>
    </dgm:pt>
    <dgm:pt modelId="{B21683FF-2655-2649-A400-3D3AE7CA4504}" type="pres">
      <dgm:prSet presAssocID="{8092A65A-109A-184E-B4FF-935AED0A6E0F}" presName="comp" presStyleCnt="0"/>
      <dgm:spPr/>
    </dgm:pt>
    <dgm:pt modelId="{5C36C8D2-6C8B-3145-99F7-C8AA2E0C262B}" type="pres">
      <dgm:prSet presAssocID="{8092A65A-109A-184E-B4FF-935AED0A6E0F}" presName="rect2" presStyleLbl="node1" presStyleIdx="2" presStyleCnt="3">
        <dgm:presLayoutVars>
          <dgm:bulletEnabled val="1"/>
        </dgm:presLayoutVars>
      </dgm:prSet>
      <dgm:spPr/>
    </dgm:pt>
    <dgm:pt modelId="{5A12A2EF-F9D4-0F4F-8B77-081E7EDC816C}" type="pres">
      <dgm:prSet presAssocID="{8092A65A-109A-184E-B4FF-935AED0A6E0F}" presName="rect1" presStyleLbl="lnNode1" presStyleIdx="2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1000" r="-11000"/>
          </a:stretch>
        </a:blipFill>
      </dgm:spPr>
    </dgm:pt>
  </dgm:ptLst>
  <dgm:cxnLst>
    <dgm:cxn modelId="{E303801C-3808-714A-934A-FAA99A15D273}" srcId="{5F6DB7A8-1268-DF4D-AEEC-4FA176C047EB}" destId="{B6D69507-1DA7-CC4B-BB96-3FA84B95DB94}" srcOrd="1" destOrd="0" parTransId="{A1912301-C0FE-FB42-8A72-C7D726EE1A57}" sibTransId="{70CF22F7-C720-284F-8A1F-23BD0332E8DB}"/>
    <dgm:cxn modelId="{98888121-985E-C241-9AD6-CD39CAB4EA6F}" srcId="{5F6DB7A8-1268-DF4D-AEEC-4FA176C047EB}" destId="{8092A65A-109A-184E-B4FF-935AED0A6E0F}" srcOrd="2" destOrd="0" parTransId="{5748FCAB-F051-2446-B1DC-87A2BB3889D0}" sibTransId="{0DCCA041-E87C-0841-B0EC-B83B39BE102D}"/>
    <dgm:cxn modelId="{84CCBD41-F77A-AE47-8940-67C0896E0FA6}" type="presOf" srcId="{1AB41C6C-7DA9-D949-9F04-D6160BE1BAFE}" destId="{3C8BC65E-7594-C546-BF4B-EE4A976CA74D}" srcOrd="0" destOrd="0" presId="urn:microsoft.com/office/officeart/2008/layout/AlternatingPictureBlocks"/>
    <dgm:cxn modelId="{D56DCD6A-BF1E-B94B-BE2B-6EBEE8028445}" srcId="{5F6DB7A8-1268-DF4D-AEEC-4FA176C047EB}" destId="{1AB41C6C-7DA9-D949-9F04-D6160BE1BAFE}" srcOrd="0" destOrd="0" parTransId="{966222B4-33BD-6942-A048-4393415AFC49}" sibTransId="{BEE7E057-7A47-3B46-BB67-82C2F5F938D5}"/>
    <dgm:cxn modelId="{5EC369CE-C078-1A43-B878-0D50EFD2C419}" type="presOf" srcId="{B6D69507-1DA7-CC4B-BB96-3FA84B95DB94}" destId="{F4D2FC20-0769-994D-9F18-F73BD055C8EA}" srcOrd="0" destOrd="0" presId="urn:microsoft.com/office/officeart/2008/layout/AlternatingPictureBlocks"/>
    <dgm:cxn modelId="{08850BE2-A2D6-B341-A4FB-0D671F08948D}" type="presOf" srcId="{5F6DB7A8-1268-DF4D-AEEC-4FA176C047EB}" destId="{5320459F-9BBA-EB44-A05F-A49D67B77918}" srcOrd="0" destOrd="0" presId="urn:microsoft.com/office/officeart/2008/layout/AlternatingPictureBlocks"/>
    <dgm:cxn modelId="{2D475AF4-1C22-CC45-B6B7-506C25E4D0A2}" type="presOf" srcId="{8092A65A-109A-184E-B4FF-935AED0A6E0F}" destId="{5C36C8D2-6C8B-3145-99F7-C8AA2E0C262B}" srcOrd="0" destOrd="0" presId="urn:microsoft.com/office/officeart/2008/layout/AlternatingPictureBlocks"/>
    <dgm:cxn modelId="{BFF55AA5-585B-B243-848B-800FFBCDC426}" type="presParOf" srcId="{5320459F-9BBA-EB44-A05F-A49D67B77918}" destId="{6F27A4E0-629F-EA48-972E-3978445B1842}" srcOrd="0" destOrd="0" presId="urn:microsoft.com/office/officeart/2008/layout/AlternatingPictureBlocks"/>
    <dgm:cxn modelId="{B16F9BDC-A165-CD48-99F4-A317308EE848}" type="presParOf" srcId="{6F27A4E0-629F-EA48-972E-3978445B1842}" destId="{3C8BC65E-7594-C546-BF4B-EE4A976CA74D}" srcOrd="0" destOrd="0" presId="urn:microsoft.com/office/officeart/2008/layout/AlternatingPictureBlocks"/>
    <dgm:cxn modelId="{A978BC51-52A3-624C-B0C4-D2685C06C8FA}" type="presParOf" srcId="{6F27A4E0-629F-EA48-972E-3978445B1842}" destId="{69CB922E-B745-074C-B5B3-5E62CFF88178}" srcOrd="1" destOrd="0" presId="urn:microsoft.com/office/officeart/2008/layout/AlternatingPictureBlocks"/>
    <dgm:cxn modelId="{3C23977C-62A6-C146-9771-1C89EC3A0616}" type="presParOf" srcId="{5320459F-9BBA-EB44-A05F-A49D67B77918}" destId="{6C344A3F-4344-084C-9E44-689A9083F064}" srcOrd="1" destOrd="0" presId="urn:microsoft.com/office/officeart/2008/layout/AlternatingPictureBlocks"/>
    <dgm:cxn modelId="{70679802-7407-0846-9DA5-AB16E7E3C2BF}" type="presParOf" srcId="{5320459F-9BBA-EB44-A05F-A49D67B77918}" destId="{E5E8D74A-6752-7647-92B1-510467E3D283}" srcOrd="2" destOrd="0" presId="urn:microsoft.com/office/officeart/2008/layout/AlternatingPictureBlocks"/>
    <dgm:cxn modelId="{FC6A55BA-2C68-2F4C-B1B6-41DF6D137B9D}" type="presParOf" srcId="{E5E8D74A-6752-7647-92B1-510467E3D283}" destId="{F4D2FC20-0769-994D-9F18-F73BD055C8EA}" srcOrd="0" destOrd="0" presId="urn:microsoft.com/office/officeart/2008/layout/AlternatingPictureBlocks"/>
    <dgm:cxn modelId="{50AB1113-E478-D945-B192-3BC7EEC41CE5}" type="presParOf" srcId="{E5E8D74A-6752-7647-92B1-510467E3D283}" destId="{C7910FE8-5498-1741-9FF0-F3C0BADF22B6}" srcOrd="1" destOrd="0" presId="urn:microsoft.com/office/officeart/2008/layout/AlternatingPictureBlocks"/>
    <dgm:cxn modelId="{910EB711-89C3-BB42-A74F-9839BC81BAA6}" type="presParOf" srcId="{5320459F-9BBA-EB44-A05F-A49D67B77918}" destId="{693CEF10-FD16-0342-80D6-185CDB2613C0}" srcOrd="3" destOrd="0" presId="urn:microsoft.com/office/officeart/2008/layout/AlternatingPictureBlocks"/>
    <dgm:cxn modelId="{28D01E1A-B5AD-EC4A-AE4B-661BB3D6ECEC}" type="presParOf" srcId="{5320459F-9BBA-EB44-A05F-A49D67B77918}" destId="{B21683FF-2655-2649-A400-3D3AE7CA4504}" srcOrd="4" destOrd="0" presId="urn:microsoft.com/office/officeart/2008/layout/AlternatingPictureBlocks"/>
    <dgm:cxn modelId="{D0909D0C-F9AD-E043-8156-41C67E18E6EF}" type="presParOf" srcId="{B21683FF-2655-2649-A400-3D3AE7CA4504}" destId="{5C36C8D2-6C8B-3145-99F7-C8AA2E0C262B}" srcOrd="0" destOrd="0" presId="urn:microsoft.com/office/officeart/2008/layout/AlternatingPictureBlocks"/>
    <dgm:cxn modelId="{46C71198-290B-A74B-8DD8-48DB5946B1A4}" type="presParOf" srcId="{B21683FF-2655-2649-A400-3D3AE7CA4504}" destId="{5A12A2EF-F9D4-0F4F-8B77-081E7EDC816C}" srcOrd="1" destOrd="0" presId="urn:microsoft.com/office/officeart/2008/layout/AlternatingPictureBlock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1F47E1B-FFDB-934A-84EE-D681DEE38E50}" type="doc">
      <dgm:prSet loTypeId="urn:microsoft.com/office/officeart/2005/8/layout/radial4" loCatId="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8F8C5D3A-86EB-0545-91B1-90B90C676FEE}">
      <dgm:prSet phldrT="[Text]"/>
      <dgm:spPr/>
      <dgm:t>
        <a:bodyPr/>
        <a:lstStyle/>
        <a:p>
          <a:r>
            <a:rPr lang="en-US" dirty="0"/>
            <a:t>Final Model</a:t>
          </a:r>
        </a:p>
      </dgm:t>
    </dgm:pt>
    <dgm:pt modelId="{F86467A6-E81C-A344-BB94-7662345BBB01}" type="parTrans" cxnId="{C1CA5B69-B273-454A-809E-781E03A00AAD}">
      <dgm:prSet/>
      <dgm:spPr/>
      <dgm:t>
        <a:bodyPr/>
        <a:lstStyle/>
        <a:p>
          <a:endParaRPr lang="en-US"/>
        </a:p>
      </dgm:t>
    </dgm:pt>
    <dgm:pt modelId="{A5F871CC-50C9-4B4A-96BE-B2BC64C65CDC}" type="sibTrans" cxnId="{C1CA5B69-B273-454A-809E-781E03A00AAD}">
      <dgm:prSet/>
      <dgm:spPr/>
      <dgm:t>
        <a:bodyPr/>
        <a:lstStyle/>
        <a:p>
          <a:endParaRPr lang="en-US"/>
        </a:p>
      </dgm:t>
    </dgm:pt>
    <dgm:pt modelId="{AF8CEDB7-BF04-6448-9D9B-6CCA89A063BB}">
      <dgm:prSet phldrT="[Text]"/>
      <dgm:spPr/>
      <dgm:t>
        <a:bodyPr/>
        <a:lstStyle/>
        <a:p>
          <a:r>
            <a:rPr lang="en-US" dirty="0"/>
            <a:t>ANOVA</a:t>
          </a:r>
        </a:p>
      </dgm:t>
    </dgm:pt>
    <dgm:pt modelId="{3E727A82-31F4-9648-BBC5-63F61C3E2F9F}" type="parTrans" cxnId="{DDAFAEF2-0FD3-FE4E-B506-C42F9C9AD26A}">
      <dgm:prSet/>
      <dgm:spPr/>
      <dgm:t>
        <a:bodyPr/>
        <a:lstStyle/>
        <a:p>
          <a:endParaRPr lang="en-US"/>
        </a:p>
      </dgm:t>
    </dgm:pt>
    <dgm:pt modelId="{CEF1DB01-115A-E349-AB06-097CC9CFEDA3}" type="sibTrans" cxnId="{DDAFAEF2-0FD3-FE4E-B506-C42F9C9AD26A}">
      <dgm:prSet/>
      <dgm:spPr/>
      <dgm:t>
        <a:bodyPr/>
        <a:lstStyle/>
        <a:p>
          <a:endParaRPr lang="en-US"/>
        </a:p>
      </dgm:t>
    </dgm:pt>
    <dgm:pt modelId="{E66C765E-B363-CB4D-82B0-F7E4371BAA74}">
      <dgm:prSet phldrT="[Text]"/>
      <dgm:spPr/>
      <dgm:t>
        <a:bodyPr/>
        <a:lstStyle/>
        <a:p>
          <a:r>
            <a:rPr lang="en-US" dirty="0"/>
            <a:t>Multi-collinearity</a:t>
          </a:r>
        </a:p>
      </dgm:t>
    </dgm:pt>
    <dgm:pt modelId="{D1365781-4A90-C541-A26F-B48044E70039}" type="parTrans" cxnId="{7DAB988A-2B03-0243-9600-A0CB62DCC7F1}">
      <dgm:prSet/>
      <dgm:spPr/>
      <dgm:t>
        <a:bodyPr/>
        <a:lstStyle/>
        <a:p>
          <a:endParaRPr lang="en-US"/>
        </a:p>
      </dgm:t>
    </dgm:pt>
    <dgm:pt modelId="{497BD4A0-BC52-624A-AABB-ADC42EABABBA}" type="sibTrans" cxnId="{7DAB988A-2B03-0243-9600-A0CB62DCC7F1}">
      <dgm:prSet/>
      <dgm:spPr/>
      <dgm:t>
        <a:bodyPr/>
        <a:lstStyle/>
        <a:p>
          <a:endParaRPr lang="en-US"/>
        </a:p>
      </dgm:t>
    </dgm:pt>
    <dgm:pt modelId="{D4E739A2-A082-0444-90D3-4FC89C9D40A6}">
      <dgm:prSet phldrT="[Text]"/>
      <dgm:spPr/>
      <dgm:t>
        <a:bodyPr/>
        <a:lstStyle/>
        <a:p>
          <a:r>
            <a:rPr lang="en-US" dirty="0"/>
            <a:t>Model Assumptions</a:t>
          </a:r>
        </a:p>
      </dgm:t>
    </dgm:pt>
    <dgm:pt modelId="{349FC5C5-A5A0-D646-BA5E-3A9A5E432E37}" type="parTrans" cxnId="{4367BA8D-4047-EB4A-AFED-A9FC7D14C0E8}">
      <dgm:prSet/>
      <dgm:spPr/>
      <dgm:t>
        <a:bodyPr/>
        <a:lstStyle/>
        <a:p>
          <a:endParaRPr lang="en-US"/>
        </a:p>
      </dgm:t>
    </dgm:pt>
    <dgm:pt modelId="{770DE87B-2C75-6E4C-A8D2-D31F6E367AF7}" type="sibTrans" cxnId="{4367BA8D-4047-EB4A-AFED-A9FC7D14C0E8}">
      <dgm:prSet/>
      <dgm:spPr/>
      <dgm:t>
        <a:bodyPr/>
        <a:lstStyle/>
        <a:p>
          <a:endParaRPr lang="en-US"/>
        </a:p>
      </dgm:t>
    </dgm:pt>
    <dgm:pt modelId="{B6314078-6123-6341-9305-5CBAB1368FAE}" type="pres">
      <dgm:prSet presAssocID="{11F47E1B-FFDB-934A-84EE-D681DEE38E50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6CED6E3B-71A9-C245-BD53-D5495057ED63}" type="pres">
      <dgm:prSet presAssocID="{8F8C5D3A-86EB-0545-91B1-90B90C676FEE}" presName="centerShape" presStyleLbl="node0" presStyleIdx="0" presStyleCnt="1"/>
      <dgm:spPr/>
    </dgm:pt>
    <dgm:pt modelId="{ECC49A89-0A1B-514A-85FB-383D9A7FD42F}" type="pres">
      <dgm:prSet presAssocID="{3E727A82-31F4-9648-BBC5-63F61C3E2F9F}" presName="parTrans" presStyleLbl="bgSibTrans2D1" presStyleIdx="0" presStyleCnt="3"/>
      <dgm:spPr/>
    </dgm:pt>
    <dgm:pt modelId="{1E152EBC-1C25-0748-8E34-F81FF02147CB}" type="pres">
      <dgm:prSet presAssocID="{AF8CEDB7-BF04-6448-9D9B-6CCA89A063BB}" presName="node" presStyleLbl="node1" presStyleIdx="0" presStyleCnt="3">
        <dgm:presLayoutVars>
          <dgm:bulletEnabled val="1"/>
        </dgm:presLayoutVars>
      </dgm:prSet>
      <dgm:spPr/>
    </dgm:pt>
    <dgm:pt modelId="{03074C9A-15F6-5749-A897-F10C170F365C}" type="pres">
      <dgm:prSet presAssocID="{D1365781-4A90-C541-A26F-B48044E70039}" presName="parTrans" presStyleLbl="bgSibTrans2D1" presStyleIdx="1" presStyleCnt="3"/>
      <dgm:spPr/>
    </dgm:pt>
    <dgm:pt modelId="{ED424FBC-E800-2A4C-AA92-0E1DEB082620}" type="pres">
      <dgm:prSet presAssocID="{E66C765E-B363-CB4D-82B0-F7E4371BAA74}" presName="node" presStyleLbl="node1" presStyleIdx="1" presStyleCnt="3">
        <dgm:presLayoutVars>
          <dgm:bulletEnabled val="1"/>
        </dgm:presLayoutVars>
      </dgm:prSet>
      <dgm:spPr/>
    </dgm:pt>
    <dgm:pt modelId="{63F54A68-E93A-A348-8D03-B5E2FAF67B85}" type="pres">
      <dgm:prSet presAssocID="{349FC5C5-A5A0-D646-BA5E-3A9A5E432E37}" presName="parTrans" presStyleLbl="bgSibTrans2D1" presStyleIdx="2" presStyleCnt="3"/>
      <dgm:spPr/>
    </dgm:pt>
    <dgm:pt modelId="{E3CADB1E-97B8-3744-9411-5615B5CB6508}" type="pres">
      <dgm:prSet presAssocID="{D4E739A2-A082-0444-90D3-4FC89C9D40A6}" presName="node" presStyleLbl="node1" presStyleIdx="2" presStyleCnt="3">
        <dgm:presLayoutVars>
          <dgm:bulletEnabled val="1"/>
        </dgm:presLayoutVars>
      </dgm:prSet>
      <dgm:spPr/>
    </dgm:pt>
  </dgm:ptLst>
  <dgm:cxnLst>
    <dgm:cxn modelId="{B150811B-6A63-F546-8B58-FD859DC232D2}" type="presOf" srcId="{3E727A82-31F4-9648-BBC5-63F61C3E2F9F}" destId="{ECC49A89-0A1B-514A-85FB-383D9A7FD42F}" srcOrd="0" destOrd="0" presId="urn:microsoft.com/office/officeart/2005/8/layout/radial4"/>
    <dgm:cxn modelId="{CBA25837-DCE5-7444-AA7A-14137112B8B2}" type="presOf" srcId="{349FC5C5-A5A0-D646-BA5E-3A9A5E432E37}" destId="{63F54A68-E93A-A348-8D03-B5E2FAF67B85}" srcOrd="0" destOrd="0" presId="urn:microsoft.com/office/officeart/2005/8/layout/radial4"/>
    <dgm:cxn modelId="{536EB437-F359-B04A-84B5-E0492D03B0B8}" type="presOf" srcId="{8F8C5D3A-86EB-0545-91B1-90B90C676FEE}" destId="{6CED6E3B-71A9-C245-BD53-D5495057ED63}" srcOrd="0" destOrd="0" presId="urn:microsoft.com/office/officeart/2005/8/layout/radial4"/>
    <dgm:cxn modelId="{6783C13B-F9CE-BE4E-84D9-E9B4F5F81284}" type="presOf" srcId="{D1365781-4A90-C541-A26F-B48044E70039}" destId="{03074C9A-15F6-5749-A897-F10C170F365C}" srcOrd="0" destOrd="0" presId="urn:microsoft.com/office/officeart/2005/8/layout/radial4"/>
    <dgm:cxn modelId="{C1CA5B69-B273-454A-809E-781E03A00AAD}" srcId="{11F47E1B-FFDB-934A-84EE-D681DEE38E50}" destId="{8F8C5D3A-86EB-0545-91B1-90B90C676FEE}" srcOrd="0" destOrd="0" parTransId="{F86467A6-E81C-A344-BB94-7662345BBB01}" sibTransId="{A5F871CC-50C9-4B4A-96BE-B2BC64C65CDC}"/>
    <dgm:cxn modelId="{7DAB988A-2B03-0243-9600-A0CB62DCC7F1}" srcId="{8F8C5D3A-86EB-0545-91B1-90B90C676FEE}" destId="{E66C765E-B363-CB4D-82B0-F7E4371BAA74}" srcOrd="1" destOrd="0" parTransId="{D1365781-4A90-C541-A26F-B48044E70039}" sibTransId="{497BD4A0-BC52-624A-AABB-ADC42EABABBA}"/>
    <dgm:cxn modelId="{4367BA8D-4047-EB4A-AFED-A9FC7D14C0E8}" srcId="{8F8C5D3A-86EB-0545-91B1-90B90C676FEE}" destId="{D4E739A2-A082-0444-90D3-4FC89C9D40A6}" srcOrd="2" destOrd="0" parTransId="{349FC5C5-A5A0-D646-BA5E-3A9A5E432E37}" sibTransId="{770DE87B-2C75-6E4C-A8D2-D31F6E367AF7}"/>
    <dgm:cxn modelId="{9D42C4B2-6057-B948-9B2D-1F51F3943149}" type="presOf" srcId="{D4E739A2-A082-0444-90D3-4FC89C9D40A6}" destId="{E3CADB1E-97B8-3744-9411-5615B5CB6508}" srcOrd="0" destOrd="0" presId="urn:microsoft.com/office/officeart/2005/8/layout/radial4"/>
    <dgm:cxn modelId="{FA8420C2-5239-7E4A-AC2A-0884B73E02A7}" type="presOf" srcId="{E66C765E-B363-CB4D-82B0-F7E4371BAA74}" destId="{ED424FBC-E800-2A4C-AA92-0E1DEB082620}" srcOrd="0" destOrd="0" presId="urn:microsoft.com/office/officeart/2005/8/layout/radial4"/>
    <dgm:cxn modelId="{4A331ADB-C16A-5D40-AAB6-3926FDAC0125}" type="presOf" srcId="{AF8CEDB7-BF04-6448-9D9B-6CCA89A063BB}" destId="{1E152EBC-1C25-0748-8E34-F81FF02147CB}" srcOrd="0" destOrd="0" presId="urn:microsoft.com/office/officeart/2005/8/layout/radial4"/>
    <dgm:cxn modelId="{35B9BCEF-4863-B14E-B358-448B7B9A1E2B}" type="presOf" srcId="{11F47E1B-FFDB-934A-84EE-D681DEE38E50}" destId="{B6314078-6123-6341-9305-5CBAB1368FAE}" srcOrd="0" destOrd="0" presId="urn:microsoft.com/office/officeart/2005/8/layout/radial4"/>
    <dgm:cxn modelId="{DDAFAEF2-0FD3-FE4E-B506-C42F9C9AD26A}" srcId="{8F8C5D3A-86EB-0545-91B1-90B90C676FEE}" destId="{AF8CEDB7-BF04-6448-9D9B-6CCA89A063BB}" srcOrd="0" destOrd="0" parTransId="{3E727A82-31F4-9648-BBC5-63F61C3E2F9F}" sibTransId="{CEF1DB01-115A-E349-AB06-097CC9CFEDA3}"/>
    <dgm:cxn modelId="{BB32830D-5A8E-E343-ABE9-9C3439569113}" type="presParOf" srcId="{B6314078-6123-6341-9305-5CBAB1368FAE}" destId="{6CED6E3B-71A9-C245-BD53-D5495057ED63}" srcOrd="0" destOrd="0" presId="urn:microsoft.com/office/officeart/2005/8/layout/radial4"/>
    <dgm:cxn modelId="{16736E8B-1259-E34D-B73D-F89200F62300}" type="presParOf" srcId="{B6314078-6123-6341-9305-5CBAB1368FAE}" destId="{ECC49A89-0A1B-514A-85FB-383D9A7FD42F}" srcOrd="1" destOrd="0" presId="urn:microsoft.com/office/officeart/2005/8/layout/radial4"/>
    <dgm:cxn modelId="{7695929F-0676-ED4F-AF00-CBAA6DA77694}" type="presParOf" srcId="{B6314078-6123-6341-9305-5CBAB1368FAE}" destId="{1E152EBC-1C25-0748-8E34-F81FF02147CB}" srcOrd="2" destOrd="0" presId="urn:microsoft.com/office/officeart/2005/8/layout/radial4"/>
    <dgm:cxn modelId="{3C3E5FB5-B87F-3C44-9EE7-2CBB4A625800}" type="presParOf" srcId="{B6314078-6123-6341-9305-5CBAB1368FAE}" destId="{03074C9A-15F6-5749-A897-F10C170F365C}" srcOrd="3" destOrd="0" presId="urn:microsoft.com/office/officeart/2005/8/layout/radial4"/>
    <dgm:cxn modelId="{E7217450-9DC3-E641-A795-DD631B5D8C2D}" type="presParOf" srcId="{B6314078-6123-6341-9305-5CBAB1368FAE}" destId="{ED424FBC-E800-2A4C-AA92-0E1DEB082620}" srcOrd="4" destOrd="0" presId="urn:microsoft.com/office/officeart/2005/8/layout/radial4"/>
    <dgm:cxn modelId="{84B9ADA6-24C7-2C4F-A2CE-B393AAFDE53A}" type="presParOf" srcId="{B6314078-6123-6341-9305-5CBAB1368FAE}" destId="{63F54A68-E93A-A348-8D03-B5E2FAF67B85}" srcOrd="5" destOrd="0" presId="urn:microsoft.com/office/officeart/2005/8/layout/radial4"/>
    <dgm:cxn modelId="{FDFE6957-7300-AA4E-9BD4-35972AC01F47}" type="presParOf" srcId="{B6314078-6123-6341-9305-5CBAB1368FAE}" destId="{E3CADB1E-97B8-3744-9411-5615B5CB6508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8BC65E-7594-C546-BF4B-EE4A976CA74D}">
      <dsp:nvSpPr>
        <dsp:cNvPr id="0" name=""/>
        <dsp:cNvSpPr/>
      </dsp:nvSpPr>
      <dsp:spPr>
        <a:xfrm>
          <a:off x="3581209" y="2039"/>
          <a:ext cx="2897661" cy="131056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/>
            <a:t>Does uterus weight exhibit an increasing dose response trend for EE and a decreasing dose response trend for ZM?</a:t>
          </a:r>
          <a:endParaRPr lang="en-US" sz="1800" kern="1200" dirty="0"/>
        </a:p>
      </dsp:txBody>
      <dsp:txXfrm>
        <a:off x="3581209" y="2039"/>
        <a:ext cx="2897661" cy="1310565"/>
      </dsp:txXfrm>
    </dsp:sp>
    <dsp:sp modelId="{69CB922E-B745-074C-B5B3-5E62CFF88178}">
      <dsp:nvSpPr>
        <dsp:cNvPr id="0" name=""/>
        <dsp:cNvSpPr/>
      </dsp:nvSpPr>
      <dsp:spPr>
        <a:xfrm>
          <a:off x="2154003" y="2039"/>
          <a:ext cx="1297460" cy="131056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1000" r="-11000"/>
          </a:stretch>
        </a:blip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D2FC20-0769-994D-9F18-F73BD055C8EA}">
      <dsp:nvSpPr>
        <dsp:cNvPr id="0" name=""/>
        <dsp:cNvSpPr/>
      </dsp:nvSpPr>
      <dsp:spPr>
        <a:xfrm>
          <a:off x="2154003" y="1528848"/>
          <a:ext cx="2897661" cy="131056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/>
            <a:t>Does the dose response vary across labs? </a:t>
          </a:r>
          <a:endParaRPr lang="en-US" sz="1800" kern="1200" dirty="0"/>
        </a:p>
      </dsp:txBody>
      <dsp:txXfrm>
        <a:off x="2154003" y="1528848"/>
        <a:ext cx="2897661" cy="1310565"/>
      </dsp:txXfrm>
    </dsp:sp>
    <dsp:sp modelId="{C7910FE8-5498-1741-9FF0-F3C0BADF22B6}">
      <dsp:nvSpPr>
        <dsp:cNvPr id="0" name=""/>
        <dsp:cNvSpPr/>
      </dsp:nvSpPr>
      <dsp:spPr>
        <a:xfrm>
          <a:off x="5181410" y="1528848"/>
          <a:ext cx="1297460" cy="131056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1000" r="-11000"/>
          </a:stretch>
        </a:blip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36C8D2-6C8B-3145-99F7-C8AA2E0C262B}">
      <dsp:nvSpPr>
        <dsp:cNvPr id="0" name=""/>
        <dsp:cNvSpPr/>
      </dsp:nvSpPr>
      <dsp:spPr>
        <a:xfrm>
          <a:off x="3581209" y="3055657"/>
          <a:ext cx="2897661" cy="131056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/>
            <a:t>Do the protocols differ in their sensitivity to detecting EE and ZM effects?</a:t>
          </a:r>
          <a:endParaRPr lang="en-US" sz="1800" kern="1200" dirty="0"/>
        </a:p>
      </dsp:txBody>
      <dsp:txXfrm>
        <a:off x="3581209" y="3055657"/>
        <a:ext cx="2897661" cy="1310565"/>
      </dsp:txXfrm>
    </dsp:sp>
    <dsp:sp modelId="{5A12A2EF-F9D4-0F4F-8B77-081E7EDC816C}">
      <dsp:nvSpPr>
        <dsp:cNvPr id="0" name=""/>
        <dsp:cNvSpPr/>
      </dsp:nvSpPr>
      <dsp:spPr>
        <a:xfrm>
          <a:off x="2154003" y="3055657"/>
          <a:ext cx="1297460" cy="131056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1000" r="-11000"/>
          </a:stretch>
        </a:blip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ED6E3B-71A9-C245-BD53-D5495057ED63}">
      <dsp:nvSpPr>
        <dsp:cNvPr id="0" name=""/>
        <dsp:cNvSpPr/>
      </dsp:nvSpPr>
      <dsp:spPr>
        <a:xfrm>
          <a:off x="3173789" y="2183957"/>
          <a:ext cx="1833567" cy="1833567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Final Model</a:t>
          </a:r>
        </a:p>
      </dsp:txBody>
      <dsp:txXfrm>
        <a:off x="3442309" y="2452477"/>
        <a:ext cx="1296527" cy="1296527"/>
      </dsp:txXfrm>
    </dsp:sp>
    <dsp:sp modelId="{ECC49A89-0A1B-514A-85FB-383D9A7FD42F}">
      <dsp:nvSpPr>
        <dsp:cNvPr id="0" name=""/>
        <dsp:cNvSpPr/>
      </dsp:nvSpPr>
      <dsp:spPr>
        <a:xfrm rot="12900000">
          <a:off x="1994652" y="1863773"/>
          <a:ext cx="1404996" cy="522566"/>
        </a:xfrm>
        <a:prstGeom prst="lef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152EBC-1C25-0748-8E34-F81FF02147CB}">
      <dsp:nvSpPr>
        <dsp:cNvPr id="0" name=""/>
        <dsp:cNvSpPr/>
      </dsp:nvSpPr>
      <dsp:spPr>
        <a:xfrm>
          <a:off x="1250753" y="1025364"/>
          <a:ext cx="1741889" cy="139351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ANOVA</a:t>
          </a:r>
        </a:p>
      </dsp:txBody>
      <dsp:txXfrm>
        <a:off x="1291568" y="1066179"/>
        <a:ext cx="1660259" cy="1311881"/>
      </dsp:txXfrm>
    </dsp:sp>
    <dsp:sp modelId="{03074C9A-15F6-5749-A897-F10C170F365C}">
      <dsp:nvSpPr>
        <dsp:cNvPr id="0" name=""/>
        <dsp:cNvSpPr/>
      </dsp:nvSpPr>
      <dsp:spPr>
        <a:xfrm rot="16200000">
          <a:off x="3388074" y="1138403"/>
          <a:ext cx="1404996" cy="522566"/>
        </a:xfrm>
        <a:prstGeom prst="lef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424FBC-E800-2A4C-AA92-0E1DEB082620}">
      <dsp:nvSpPr>
        <dsp:cNvPr id="0" name=""/>
        <dsp:cNvSpPr/>
      </dsp:nvSpPr>
      <dsp:spPr>
        <a:xfrm>
          <a:off x="3219628" y="433"/>
          <a:ext cx="1741889" cy="139351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Multi-collinearity</a:t>
          </a:r>
        </a:p>
      </dsp:txBody>
      <dsp:txXfrm>
        <a:off x="3260443" y="41248"/>
        <a:ext cx="1660259" cy="1311881"/>
      </dsp:txXfrm>
    </dsp:sp>
    <dsp:sp modelId="{63F54A68-E93A-A348-8D03-B5E2FAF67B85}">
      <dsp:nvSpPr>
        <dsp:cNvPr id="0" name=""/>
        <dsp:cNvSpPr/>
      </dsp:nvSpPr>
      <dsp:spPr>
        <a:xfrm rot="19500000">
          <a:off x="4781496" y="1863773"/>
          <a:ext cx="1404996" cy="522566"/>
        </a:xfrm>
        <a:prstGeom prst="lef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CADB1E-97B8-3744-9411-5615B5CB6508}">
      <dsp:nvSpPr>
        <dsp:cNvPr id="0" name=""/>
        <dsp:cNvSpPr/>
      </dsp:nvSpPr>
      <dsp:spPr>
        <a:xfrm>
          <a:off x="5188503" y="1025364"/>
          <a:ext cx="1741889" cy="139351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Model Assumptions</a:t>
          </a:r>
        </a:p>
      </dsp:txBody>
      <dsp:txXfrm>
        <a:off x="5229318" y="1066179"/>
        <a:ext cx="1660259" cy="13118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PictureBlocks">
  <dgm:title val=""/>
  <dgm:desc val=""/>
  <dgm:catLst>
    <dgm:cat type="picture" pri="15000"/>
    <dgm:cat type="pictureconvert" pri="15000"/>
    <dgm:cat type="list" pri="13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ch" forName="comp" refType="w"/>
      <dgm:constr type="h" for="ch" forName="comp" refType="h"/>
      <dgm:constr type="h" for="ch" forName="sibTrans" refType="w" refFor="ch" refForName="comp" op="equ" fact="0.05"/>
    </dgm:constrLst>
    <dgm:ruleLst/>
    <dgm:forEach name="Name0" axis="ch" ptType="node">
      <dgm:layoutNode name="comp" styleLbl="node1">
        <dgm:alg type="composite">
          <dgm:param type="ar" val="3.30"/>
        </dgm:alg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hoose name="Name4">
              <dgm:if name="Name5" axis="desOrSelf" ptType="node" func="posOdd" op="equ" val="1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6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if>
          <dgm:else name="Name3">
            <dgm:choose name="Name7">
              <dgm:if name="Name8" axis="desOrSelf" ptType="node" func="posOdd" op="equ" val="1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9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else>
        </dgm:choose>
        <dgm:ruleLst/>
        <dgm:layoutNode name="rect2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rect1" styleLbl="lnNod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2AEF700-9B0B-4359-8356-DCE7EE4E41C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9BF05B-06DB-4EC8-B476-CF95F9BD85E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3D6361-1E3C-4214-95E1-B8DE93421F8F}" type="datetimeFigureOut">
              <a:rPr lang="en-US" smtClean="0"/>
              <a:t>10/13/20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21952E-79CD-4E03-AAEB-C22680419E2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DCA65F-8548-4E36-8331-FD471638BD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CE0281-66A0-46B8-BDE2-AEF0C745375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735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F9CFFA-1E2F-4435-8DD6-9B5CC3FF4505}" type="datetimeFigureOut">
              <a:rPr lang="en-US" smtClean="0"/>
              <a:t>10/13/20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EDED1C-4656-4CF8-AD34-DC4A65BB39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4299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EDED1C-4656-4CF8-AD34-DC4A65BB391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8423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EDED1C-4656-4CF8-AD34-DC4A65BB3913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1776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403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979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229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316108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134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10/13/20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3998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10/13/20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4186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6699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640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707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351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646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10/13/20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249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10/13/20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326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10/13/20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794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185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491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10/13/20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261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9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3.jpe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A391C69-E52F-4DC0-B51A-0DABC54840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C3C7ED6A-DE7F-4002-9699-B659DE5512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048390FD-448E-4FF2-AEE8-C46960568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75961" y="-2"/>
            <a:ext cx="81313" cy="6858002"/>
          </a:xfrm>
          <a:prstGeom prst="rect">
            <a:avLst/>
          </a:prstGeom>
          <a:gradFill flip="none" rotWithShape="1">
            <a:gsLst>
              <a:gs pos="84000">
                <a:srgbClr val="B5B5B5"/>
              </a:gs>
              <a:gs pos="60159">
                <a:srgbClr val="D5D5D5"/>
              </a:gs>
              <a:gs pos="50447">
                <a:srgbClr val="E6E6E6"/>
              </a:gs>
              <a:gs pos="44260">
                <a:srgbClr val="D5D5D5"/>
              </a:gs>
              <a:gs pos="15928">
                <a:srgbClr val="B5B5B5"/>
              </a:gs>
              <a:gs pos="7000">
                <a:srgbClr val="8A8A8A"/>
              </a:gs>
              <a:gs pos="0">
                <a:srgbClr val="BBBBBB"/>
              </a:gs>
              <a:gs pos="93000">
                <a:srgbClr val="8A8A8A"/>
              </a:gs>
              <a:gs pos="100000">
                <a:srgbClr val="BBBBB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Petri Dish">
            <a:extLst>
              <a:ext uri="{FF2B5EF4-FFF2-40B4-BE49-F238E27FC236}">
                <a16:creationId xmlns:a16="http://schemas.microsoft.com/office/drawing/2014/main" id="{D16B27C4-A9C2-4AC4-9DD3-88F63F48E83C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357274" y="10"/>
            <a:ext cx="4834726" cy="685799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BD259F2-A289-4420-B3EB-BBC6A904F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BE7596B-F237-47DD-989E-9D8B0B49B4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7053" y="1281153"/>
            <a:ext cx="6568069" cy="27304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Analyzing Estrogen Bioassays Across Labs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63915B-82A1-4F1C-B5C6-3E18DDD972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1073" y="4205248"/>
            <a:ext cx="5280027" cy="1371599"/>
          </a:xfrm>
        </p:spPr>
        <p:txBody>
          <a:bodyPr>
            <a:normAutofit/>
          </a:bodyPr>
          <a:lstStyle/>
          <a:p>
            <a:r>
              <a:rPr lang="en-US" sz="2400" cap="none" dirty="0">
                <a:solidFill>
                  <a:schemeClr val="tx2"/>
                </a:solidFill>
              </a:rPr>
              <a:t>By Ashish </a:t>
            </a:r>
            <a:r>
              <a:rPr lang="en-US" sz="2400" cap="none" dirty="0" err="1">
                <a:solidFill>
                  <a:schemeClr val="tx2"/>
                </a:solidFill>
              </a:rPr>
              <a:t>Vinodkumar</a:t>
            </a:r>
            <a:r>
              <a:rPr lang="en-US" sz="2400" cap="none" dirty="0">
                <a:solidFill>
                  <a:schemeClr val="tx2"/>
                </a:solidFill>
              </a:rPr>
              <a:t>, Charlie </a:t>
            </a:r>
            <a:r>
              <a:rPr lang="en-US" sz="2400" cap="none" dirty="0" err="1">
                <a:solidFill>
                  <a:schemeClr val="tx2"/>
                </a:solidFill>
              </a:rPr>
              <a:t>Xie</a:t>
            </a:r>
            <a:r>
              <a:rPr lang="en-US" sz="2400" cap="none" dirty="0">
                <a:solidFill>
                  <a:schemeClr val="tx2"/>
                </a:solidFill>
              </a:rPr>
              <a:t>, Jasmine Young, &amp; Leon Zhang</a:t>
            </a:r>
          </a:p>
        </p:txBody>
      </p:sp>
    </p:spTree>
    <p:extLst>
      <p:ext uri="{BB962C8B-B14F-4D97-AF65-F5344CB8AC3E}">
        <p14:creationId xmlns:p14="http://schemas.microsoft.com/office/powerpoint/2010/main" val="264202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2A76F-3771-B54F-8CC7-BC13D421A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95394"/>
            <a:ext cx="10364451" cy="1182148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tx2"/>
                </a:solidFill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58D6C-A5F1-3145-A843-3B8CE620286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54452" y="1274924"/>
            <a:ext cx="4399124" cy="3424107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3200" u="sng" cap="none" dirty="0">
                <a:solidFill>
                  <a:schemeClr val="tx2"/>
                </a:solidFill>
              </a:rPr>
              <a:t>Overview</a:t>
            </a:r>
          </a:p>
          <a:p>
            <a:r>
              <a:rPr lang="en-US" sz="2400" cap="none" dirty="0">
                <a:solidFill>
                  <a:schemeClr val="tx2"/>
                </a:solidFill>
              </a:rPr>
              <a:t>Use rats as an assay to test estrogen agonists and antagonists</a:t>
            </a:r>
          </a:p>
          <a:p>
            <a:r>
              <a:rPr lang="en-US" sz="2400" cap="none" dirty="0">
                <a:solidFill>
                  <a:schemeClr val="tx2"/>
                </a:solidFill>
              </a:rPr>
              <a:t>Measure hormonal response using weight of the uterus</a:t>
            </a:r>
          </a:p>
          <a:p>
            <a:r>
              <a:rPr lang="en-US" sz="2400" cap="none" dirty="0">
                <a:solidFill>
                  <a:schemeClr val="tx2"/>
                </a:solidFill>
              </a:rPr>
              <a:t>International multi-laboratory study of different dosage groups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5837D5ED-AFCC-FB49-9124-8C396D76D34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34834267"/>
              </p:ext>
            </p:extLst>
          </p:nvPr>
        </p:nvGraphicFramePr>
        <p:xfrm>
          <a:off x="4515729" y="1784194"/>
          <a:ext cx="8632874" cy="43682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1EA1788-0C6E-664C-B5AB-46F1514CCA3F}"/>
              </a:ext>
            </a:extLst>
          </p:cNvPr>
          <p:cNvSpPr txBox="1"/>
          <p:nvPr/>
        </p:nvSpPr>
        <p:spPr>
          <a:xfrm>
            <a:off x="6560007" y="1277542"/>
            <a:ext cx="42455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>
                <a:solidFill>
                  <a:schemeClr val="tx2"/>
                </a:solidFill>
              </a:rPr>
              <a:t>Inference Questions</a:t>
            </a:r>
          </a:p>
        </p:txBody>
      </p:sp>
    </p:spTree>
    <p:extLst>
      <p:ext uri="{BB962C8B-B14F-4D97-AF65-F5344CB8AC3E}">
        <p14:creationId xmlns:p14="http://schemas.microsoft.com/office/powerpoint/2010/main" val="216627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6" name="Picture 2">
            <a:extLst>
              <a:ext uri="{FF2B5EF4-FFF2-40B4-BE49-F238E27FC236}">
                <a16:creationId xmlns:a16="http://schemas.microsoft.com/office/drawing/2014/main" id="{E1408BAF-1350-4BC5-9C72-82A08BB07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7" name="Picture 76">
            <a:extLst>
              <a:ext uri="{FF2B5EF4-FFF2-40B4-BE49-F238E27FC236}">
                <a16:creationId xmlns:a16="http://schemas.microsoft.com/office/drawing/2014/main" id="{44E843C5-E258-463E-B6A7-03E24286B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2058" name="Rectangle 78">
            <a:extLst>
              <a:ext uri="{FF2B5EF4-FFF2-40B4-BE49-F238E27FC236}">
                <a16:creationId xmlns:a16="http://schemas.microsoft.com/office/drawing/2014/main" id="{5D2CA358-2EA6-49C2-AAEF-0C79C1F76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9" name="Picture 2">
            <a:extLst>
              <a:ext uri="{FF2B5EF4-FFF2-40B4-BE49-F238E27FC236}">
                <a16:creationId xmlns:a16="http://schemas.microsoft.com/office/drawing/2014/main" id="{AAD74829-8970-4A28-B5F6-387E0E313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AA0873EA-A12A-294E-AD77-AE5BD6FDFA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54066" y="1475532"/>
            <a:ext cx="4307440" cy="3661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82">
            <a:extLst>
              <a:ext uri="{FF2B5EF4-FFF2-40B4-BE49-F238E27FC236}">
                <a16:creationId xmlns:a16="http://schemas.microsoft.com/office/drawing/2014/main" id="{D976ACB9-C2D4-45C2-924A-2CF7CFF51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"/>
            <a:ext cx="12192000" cy="6858000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69C558-BB1B-3A47-9008-9A77920AF0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54066" y="5382468"/>
            <a:ext cx="4474537" cy="832067"/>
          </a:xfrm>
        </p:spPr>
        <p:txBody>
          <a:bodyPr vert="horz" lIns="91440" tIns="45720" rIns="91440" bIns="45720" rtlCol="0">
            <a:noAutofit/>
          </a:bodyPr>
          <a:lstStyle/>
          <a:p>
            <a:pPr marL="285750" indent="-228600" algn="l">
              <a:buFont typeface="Arial" panose="020B0604020202020204" pitchFamily="34" charset="0"/>
              <a:buChar char="•"/>
            </a:pPr>
            <a:r>
              <a:rPr lang="en-US" sz="2400" cap="none" dirty="0"/>
              <a:t>Observed two peaks amid transformations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70BE36-CBB2-A24E-8556-8250AFF41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2379" y="164295"/>
            <a:ext cx="6907237" cy="13112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chemeClr val="tx2"/>
                </a:solidFill>
              </a:rPr>
              <a:t>Exploratory data analysis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843D55-507E-0446-8267-EC29D9C88663}"/>
              </a:ext>
            </a:extLst>
          </p:cNvPr>
          <p:cNvSpPr txBox="1"/>
          <p:nvPr/>
        </p:nvSpPr>
        <p:spPr>
          <a:xfrm>
            <a:off x="6569612" y="5382468"/>
            <a:ext cx="44613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High correlation between weight and protocol</a:t>
            </a:r>
          </a:p>
        </p:txBody>
      </p:sp>
      <p:sp>
        <p:nvSpPr>
          <p:cNvPr id="8" name="AutoShape 8">
            <a:extLst>
              <a:ext uri="{FF2B5EF4-FFF2-40B4-BE49-F238E27FC236}">
                <a16:creationId xmlns:a16="http://schemas.microsoft.com/office/drawing/2014/main" id="{412AA9D7-D672-2548-8C8F-00C00D0955C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3461657" cy="3461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10" descr="Chart, box and whisker chart&#10;&#10;Description automatically generated">
            <a:extLst>
              <a:ext uri="{FF2B5EF4-FFF2-40B4-BE49-F238E27FC236}">
                <a16:creationId xmlns:a16="http://schemas.microsoft.com/office/drawing/2014/main" id="{D6E2A0FB-0977-6B4B-B50D-D183DE8A3F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30496" y="1211489"/>
            <a:ext cx="3827813" cy="3890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810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5FEBC-A446-1D45-B031-18D047597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379366"/>
            <a:ext cx="10364451" cy="962467"/>
          </a:xfrm>
        </p:spPr>
        <p:txBody>
          <a:bodyPr>
            <a:normAutofit/>
          </a:bodyPr>
          <a:lstStyle/>
          <a:p>
            <a:r>
              <a:rPr lang="en-US" sz="4800" dirty="0"/>
              <a:t>Model Selection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C93B25D0-9EF6-BC4D-AD20-83BF8F08356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63527524"/>
              </p:ext>
            </p:extLst>
          </p:nvPr>
        </p:nvGraphicFramePr>
        <p:xfrm>
          <a:off x="2005426" y="1341834"/>
          <a:ext cx="8181146" cy="40179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B764C25-2C84-C74C-A280-6392D66A1AFE}"/>
                  </a:ext>
                </a:extLst>
              </p:cNvPr>
              <p:cNvSpPr txBox="1"/>
              <p:nvPr/>
            </p:nvSpPr>
            <p:spPr>
              <a:xfrm>
                <a:off x="0" y="5553027"/>
                <a:ext cx="12192000" cy="13049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smtClean="0">
                        <a:latin typeface="Cambria Math" panose="02040503050406030204" pitchFamily="18" charset="0"/>
                      </a:rPr>
                      <m:t>L</m:t>
                    </m:r>
                    <m:r>
                      <m:rPr>
                        <m:sty m:val="p"/>
                      </m:rPr>
                      <a:rPr lang="en-US" smtClean="0">
                        <a:latin typeface="Cambria Math" panose="02040503050406030204" pitchFamily="18" charset="0"/>
                      </a:rPr>
                      <m:t>og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𝑈𝑡𝑒𝑟𝑢𝑠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𝑃𝑟𝑜𝑡𝑜𝑐𝑜𝑙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𝑃𝑟𝑜𝑡𝑜𝑐𝑜𝑙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𝑃𝑟𝑜𝑡𝑜𝑐𝑜𝑙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=1,…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;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=1, 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𝐽</m:t>
                      </m:r>
                    </m:oMath>
                  </m:oMathPara>
                </a14:m>
                <a:endParaRPr lang="en-US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~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(0,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~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(0,</m:t>
                      </m:r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B764C25-2C84-C74C-A280-6392D66A1A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553027"/>
                <a:ext cx="12192000" cy="1304973"/>
              </a:xfrm>
              <a:prstGeom prst="rect">
                <a:avLst/>
              </a:prstGeom>
              <a:blipFill>
                <a:blip r:embed="rId7"/>
                <a:stretch>
                  <a:fillRect t="-2913" b="-19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6B3C6EAD-DFC4-5C4F-B590-233160E45A83}"/>
              </a:ext>
            </a:extLst>
          </p:cNvPr>
          <p:cNvSpPr txBox="1"/>
          <p:nvPr/>
        </p:nvSpPr>
        <p:spPr>
          <a:xfrm>
            <a:off x="1907177" y="4634802"/>
            <a:ext cx="19986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1"/>
                </a:solidFill>
              </a:rPr>
              <a:t>Michael this took 30 minutes PLEASE give us extra credit</a:t>
            </a:r>
            <a:r>
              <a:rPr lang="en-US" sz="1200" dirty="0">
                <a:solidFill>
                  <a:schemeClr val="accent1"/>
                </a:solidFill>
              </a:rPr>
              <a:t>!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D0A7015-B0F6-6640-A7EA-52D2F3A82862}"/>
              </a:ext>
            </a:extLst>
          </p:cNvPr>
          <p:cNvCxnSpPr/>
          <p:nvPr/>
        </p:nvCxnSpPr>
        <p:spPr>
          <a:xfrm>
            <a:off x="2952205" y="5112887"/>
            <a:ext cx="953589" cy="407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5244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EF3DA-BC08-294A-9A0A-B46267127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426719"/>
            <a:ext cx="3935688" cy="1627163"/>
          </a:xfrm>
        </p:spPr>
        <p:txBody>
          <a:bodyPr>
            <a:normAutofit/>
          </a:bodyPr>
          <a:lstStyle/>
          <a:p>
            <a:r>
              <a:rPr lang="en-US" sz="4800" dirty="0"/>
              <a:t>Q1: EE &amp; ZM Response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F2AFC2-D46B-834A-96F4-06E25B4493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3774" y="2208628"/>
            <a:ext cx="3935689" cy="4487594"/>
          </a:xfrm>
        </p:spPr>
        <p:txBody>
          <a:bodyPr>
            <a:normAutofit fontScale="925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cap="none" dirty="0"/>
              <a:t>Does uterus weight exhibit an increasing dose response trend for EE + a decreasing dose response trend for ZM?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3000" cap="none" dirty="0"/>
              <a:t>EE shows 16% increase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3000" cap="none" dirty="0"/>
              <a:t>ZM shows 19% decrease</a:t>
            </a:r>
          </a:p>
          <a:p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9A00ABE-544E-5749-ABF4-2BB5E36CC0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68300"/>
            <a:ext cx="4203700" cy="612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1CB40F3-CFB5-ED45-9D6D-ECABD8631EA9}"/>
              </a:ext>
            </a:extLst>
          </p:cNvPr>
          <p:cNvSpPr/>
          <p:nvPr/>
        </p:nvSpPr>
        <p:spPr>
          <a:xfrm>
            <a:off x="6191794" y="1267097"/>
            <a:ext cx="4010297" cy="57476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970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E1295-D0F9-B441-9F87-A1EB46098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Q2: Looking at Labs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B7EEBC-E2AF-1E4F-A55E-409C53D10BE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cap="none" dirty="0"/>
              <a:t>Does the dose response vary across labs? 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800" cap="none" dirty="0"/>
              <a:t>Some lab ranges exclude zero, we consider these outliers</a:t>
            </a:r>
          </a:p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E80767B-0818-F641-A6A9-5EAB61AC58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1844" y="994936"/>
            <a:ext cx="5556381" cy="4868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3941708-5EB6-6946-A178-E477D202B5BD}"/>
              </a:ext>
            </a:extLst>
          </p:cNvPr>
          <p:cNvSpPr/>
          <p:nvPr/>
        </p:nvSpPr>
        <p:spPr>
          <a:xfrm>
            <a:off x="6622869" y="4676503"/>
            <a:ext cx="2168434" cy="77070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98264BC-4B3B-3145-B81A-ED1B29EFD73D}"/>
              </a:ext>
            </a:extLst>
          </p:cNvPr>
          <p:cNvSpPr/>
          <p:nvPr/>
        </p:nvSpPr>
        <p:spPr>
          <a:xfrm>
            <a:off x="8921931" y="1802674"/>
            <a:ext cx="2168434" cy="8301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717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25063-58EF-0345-BF7A-3992232E5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609600"/>
            <a:ext cx="3935688" cy="1484141"/>
          </a:xfrm>
        </p:spPr>
        <p:txBody>
          <a:bodyPr>
            <a:noAutofit/>
          </a:bodyPr>
          <a:lstStyle/>
          <a:p>
            <a:r>
              <a:rPr lang="en-US" sz="4800" dirty="0"/>
              <a:t>Q3: Protocols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B99FAF-1C87-0B48-B7AF-76B2806F58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3774" y="2180491"/>
            <a:ext cx="3935689" cy="4192173"/>
          </a:xfrm>
        </p:spPr>
        <p:txBody>
          <a:bodyPr>
            <a:normAutofit fontScale="925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cap="none" dirty="0"/>
              <a:t>Do the protocols differ in their sensitivity to detecting EE and ZM effects?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400" cap="none" dirty="0"/>
              <a:t>Used interactions to detect protocol differences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400" cap="none" dirty="0"/>
              <a:t>Most negative impact (B) best for ZM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400" cap="none" dirty="0"/>
              <a:t>Most positive impact (A) best for EE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CD4F8521-1726-D14D-81C2-5CE5AF58DD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4822" y="368300"/>
            <a:ext cx="4203700" cy="612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9D1F60E-AA90-D94C-A787-51B635E501DA}"/>
              </a:ext>
            </a:extLst>
          </p:cNvPr>
          <p:cNvSpPr/>
          <p:nvPr/>
        </p:nvSpPr>
        <p:spPr>
          <a:xfrm>
            <a:off x="6474822" y="2795451"/>
            <a:ext cx="4203699" cy="18418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747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2">
            <a:extLst>
              <a:ext uri="{FF2B5EF4-FFF2-40B4-BE49-F238E27FC236}">
                <a16:creationId xmlns:a16="http://schemas.microsoft.com/office/drawing/2014/main" id="{22790EC5-ACA7-4536-8066-B60199F3C6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CAD20AEA-7CAF-4A83-BE2E-EAF010B8B7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2255CADE-DCE0-447F-B290-2AE78E5E55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2" name="Picture 2">
            <a:extLst>
              <a:ext uri="{FF2B5EF4-FFF2-40B4-BE49-F238E27FC236}">
                <a16:creationId xmlns:a16="http://schemas.microsoft.com/office/drawing/2014/main" id="{240987D2-7FAC-4B65-A97B-0EAADE73BB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0627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4245587C-701C-48A1-9B6B-10C3DF81A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33061" y="-2"/>
            <a:ext cx="81313" cy="6858002"/>
          </a:xfrm>
          <a:prstGeom prst="rect">
            <a:avLst/>
          </a:prstGeom>
          <a:gradFill flip="none" rotWithShape="1">
            <a:gsLst>
              <a:gs pos="84000">
                <a:srgbClr val="B5B5B5"/>
              </a:gs>
              <a:gs pos="60159">
                <a:srgbClr val="D5D5D5"/>
              </a:gs>
              <a:gs pos="50447">
                <a:srgbClr val="E6E6E6"/>
              </a:gs>
              <a:gs pos="44260">
                <a:srgbClr val="D5D5D5"/>
              </a:gs>
              <a:gs pos="15928">
                <a:srgbClr val="B5B5B5"/>
              </a:gs>
              <a:gs pos="7000">
                <a:srgbClr val="8A8A8A"/>
              </a:gs>
              <a:gs pos="0">
                <a:srgbClr val="BBBBBB"/>
              </a:gs>
              <a:gs pos="93000">
                <a:srgbClr val="8A8A8A"/>
              </a:gs>
              <a:gs pos="100000">
                <a:srgbClr val="BBBBB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2E5CF545-7AAF-4A13-8871-089E929E85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2B77B0A-41A1-428C-897D-2AEE4B4A5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70382" y="1358901"/>
            <a:ext cx="3707844" cy="273049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Thank you!</a:t>
            </a:r>
            <a:br>
              <a:rPr lang="en-US" sz="4800" dirty="0"/>
            </a:br>
            <a:br>
              <a:rPr lang="en-US" sz="4800" dirty="0"/>
            </a:br>
            <a:r>
              <a:rPr lang="en-US" sz="4800" dirty="0"/>
              <a:t>Any Questions?</a:t>
            </a:r>
          </a:p>
        </p:txBody>
      </p:sp>
      <p:pic>
        <p:nvPicPr>
          <p:cNvPr id="5126" name="Picture 6" descr="Lab rat life. : memes">
            <a:extLst>
              <a:ext uri="{FF2B5EF4-FFF2-40B4-BE49-F238E27FC236}">
                <a16:creationId xmlns:a16="http://schemas.microsoft.com/office/drawing/2014/main" id="{ECB60C54-F1BF-6442-A09A-5254FDAE9B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64" t="4381" r="21718" b="4000"/>
          <a:stretch/>
        </p:blipFill>
        <p:spPr bwMode="auto">
          <a:xfrm>
            <a:off x="2363111" y="264687"/>
            <a:ext cx="2470601" cy="632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14D635F-0190-F845-91D6-7EFEF327D2A7}"/>
              </a:ext>
            </a:extLst>
          </p:cNvPr>
          <p:cNvSpPr/>
          <p:nvPr/>
        </p:nvSpPr>
        <p:spPr>
          <a:xfrm>
            <a:off x="2363107" y="3879669"/>
            <a:ext cx="2452883" cy="33963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610312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9C9275B-1E7E-409A-9467-302622C468D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8E52988-C458-4121-9BF8-864CDB291D4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ABA7D41-7EBD-45D7-AFB8-22EF4BFA6BA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278</Words>
  <Application>Microsoft Macintosh PowerPoint</Application>
  <PresentationFormat>Widescreen</PresentationFormat>
  <Paragraphs>39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Cambria Math</vt:lpstr>
      <vt:lpstr>Courier New</vt:lpstr>
      <vt:lpstr>Tw Cen MT</vt:lpstr>
      <vt:lpstr>Droplet</vt:lpstr>
      <vt:lpstr>Analyzing Estrogen Bioassays Across Labs</vt:lpstr>
      <vt:lpstr>Introduction</vt:lpstr>
      <vt:lpstr>Exploratory data analysis</vt:lpstr>
      <vt:lpstr>Model Selection</vt:lpstr>
      <vt:lpstr>Q1: EE &amp; ZM Response</vt:lpstr>
      <vt:lpstr>Q2: Looking at Labs </vt:lpstr>
      <vt:lpstr>Q3: Protocols </vt:lpstr>
      <vt:lpstr>Thank you!  Any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Analyzing Estrogen Bioassays Across Labs</dc:title>
  <dc:creator>Nathaniel Young</dc:creator>
  <cp:lastModifiedBy>Nathaniel Young</cp:lastModifiedBy>
  <cp:revision>9</cp:revision>
  <dcterms:created xsi:type="dcterms:W3CDTF">2020-10-14T22:52:59Z</dcterms:created>
  <dcterms:modified xsi:type="dcterms:W3CDTF">2020-10-15T00:52:37Z</dcterms:modified>
</cp:coreProperties>
</file>