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Aharoni" panose="02010803020104030203" pitchFamily="2" charset="-79"/>
      <p:bold r:id="rId35"/>
    </p:embeddedFont>
    <p:embeddedFont>
      <p:font typeface="Arial Black" panose="020B0A04020102020204" pitchFamily="34" charset="0"/>
      <p:bold r:id="rId36"/>
    </p:embeddedFont>
    <p:embeddedFont>
      <p:font typeface="Arial Nova" panose="020B0504020202020204" pitchFamily="34" charset="0"/>
      <p:regular r:id="rId37"/>
      <p:bold r:id="rId38"/>
      <p:italic r:id="rId39"/>
      <p:boldItalic r:id="rId40"/>
    </p:embeddedFont>
    <p:embeddedFont>
      <p:font typeface="Arial Rounded MT Bold" panose="020F0704030504030204" pitchFamily="34" charset="0"/>
      <p:regular r:id="rId41"/>
    </p:embeddedFont>
    <p:embeddedFont>
      <p:font typeface="Baskerville Old Face" panose="02020602080505020303" pitchFamily="18" charset="0"/>
      <p:regular r:id="rId42"/>
    </p:embeddedFont>
    <p:embeddedFont>
      <p:font typeface="Montserrat" panose="00000500000000000000" pitchFamily="2"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7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661" autoAdjust="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573443" y="2366672"/>
            <a:ext cx="8512500" cy="39340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Project-2</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IN" sz="3200" b="1" dirty="0">
                <a:solidFill>
                  <a:srgbClr val="00B050"/>
                </a:solidFill>
                <a:latin typeface="Montserrat"/>
                <a:ea typeface="Montserrat"/>
                <a:cs typeface="Montserrat"/>
                <a:sym typeface="Montserrat"/>
              </a:rPr>
              <a:t>Regression </a:t>
            </a:r>
            <a:br>
              <a:rPr lang="en-IN" sz="3200" b="1" dirty="0">
                <a:solidFill>
                  <a:srgbClr val="00B050"/>
                </a:solidFill>
                <a:latin typeface="Montserrat"/>
                <a:ea typeface="Montserrat"/>
                <a:cs typeface="Montserrat"/>
                <a:sym typeface="Montserrat"/>
              </a:rPr>
            </a:br>
            <a:endParaRPr sz="3200" b="1" dirty="0">
              <a:solidFill>
                <a:srgbClr val="00B05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200" b="1" dirty="0">
                <a:solidFill>
                  <a:srgbClr val="0070C0"/>
                </a:solidFill>
              </a:rPr>
              <a:t>Bike Sharing Demand Prediction</a:t>
            </a:r>
            <a:br>
              <a:rPr lang="en-US" sz="3200" b="1" dirty="0">
                <a:solidFill>
                  <a:schemeClr val="accent5">
                    <a:lumMod val="50000"/>
                  </a:schemeClr>
                </a:solidFill>
              </a:rPr>
            </a:br>
            <a:br>
              <a:rPr lang="en-US" sz="3200" b="1" dirty="0">
                <a:solidFill>
                  <a:schemeClr val="accent5">
                    <a:lumMod val="50000"/>
                  </a:schemeClr>
                </a:solidFill>
              </a:rPr>
            </a:br>
            <a:br>
              <a:rPr lang="en-US" sz="3200" b="1" dirty="0">
                <a:solidFill>
                  <a:schemeClr val="accent5">
                    <a:lumMod val="50000"/>
                  </a:schemeClr>
                </a:solidFill>
              </a:rPr>
            </a:br>
            <a:br>
              <a:rPr lang="en-US" sz="4000" b="1" dirty="0">
                <a:solidFill>
                  <a:schemeClr val="accent5">
                    <a:lumMod val="50000"/>
                  </a:schemeClr>
                </a:solidFill>
              </a:rPr>
            </a:br>
            <a:br>
              <a:rPr lang="en-US" sz="4000" b="1" dirty="0">
                <a:solidFill>
                  <a:schemeClr val="accent5">
                    <a:lumMod val="50000"/>
                  </a:schemeClr>
                </a:solidFill>
              </a:rPr>
            </a:br>
            <a:br>
              <a:rPr lang="en-US" sz="3600" b="1" u="sng" dirty="0">
                <a:solidFill>
                  <a:schemeClr val="accent5">
                    <a:lumMod val="50000"/>
                  </a:schemeClr>
                </a:solidFill>
                <a:latin typeface="Aharoni" panose="02010803020104030203" pitchFamily="2" charset="-79"/>
                <a:cs typeface="Aharoni" panose="02010803020104030203" pitchFamily="2" charset="-79"/>
              </a:rPr>
            </a:br>
            <a:r>
              <a:rPr lang="en-US" sz="3600" b="1" dirty="0">
                <a:solidFill>
                  <a:schemeClr val="accent5">
                    <a:lumMod val="50000"/>
                  </a:schemeClr>
                </a:solidFill>
                <a:latin typeface="Aharoni" panose="02010803020104030203" pitchFamily="2" charset="-79"/>
                <a:cs typeface="Aharoni" panose="02010803020104030203" pitchFamily="2" charset="-79"/>
              </a:rPr>
              <a:t>                                    </a:t>
            </a:r>
            <a:br>
              <a:rPr lang="en-US" sz="3600" b="1" u="sng" dirty="0">
                <a:solidFill>
                  <a:schemeClr val="accent5">
                    <a:lumMod val="50000"/>
                  </a:schemeClr>
                </a:solidFill>
                <a:latin typeface="Aharoni" panose="02010803020104030203" pitchFamily="2" charset="-79"/>
                <a:cs typeface="Aharoni" panose="02010803020104030203" pitchFamily="2" charset="-79"/>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3A1FA116-F7A9-DB19-9C52-5DF6620797FB}"/>
              </a:ext>
            </a:extLst>
          </p:cNvPr>
          <p:cNvSpPr txBox="1"/>
          <p:nvPr/>
        </p:nvSpPr>
        <p:spPr>
          <a:xfrm>
            <a:off x="3278531" y="3536175"/>
            <a:ext cx="3048000" cy="461665"/>
          </a:xfrm>
          <a:prstGeom prst="rect">
            <a:avLst/>
          </a:prstGeom>
          <a:noFill/>
        </p:spPr>
        <p:txBody>
          <a:bodyPr wrap="square" rtlCol="0">
            <a:spAutoFit/>
          </a:bodyPr>
          <a:lstStyle/>
          <a:p>
            <a:r>
              <a:rPr lang="en-IN" sz="2400" b="1" dirty="0">
                <a:latin typeface="Verdana" panose="020B0604030504040204" pitchFamily="34" charset="0"/>
                <a:ea typeface="Verdana" panose="020B0604030504040204" pitchFamily="34" charset="0"/>
              </a:rPr>
              <a:t>Ashish Wasnik </a:t>
            </a:r>
          </a:p>
        </p:txBody>
      </p:sp>
      <p:sp>
        <p:nvSpPr>
          <p:cNvPr id="3" name="TextBox 2">
            <a:extLst>
              <a:ext uri="{FF2B5EF4-FFF2-40B4-BE49-F238E27FC236}">
                <a16:creationId xmlns:a16="http://schemas.microsoft.com/office/drawing/2014/main" id="{7332DA80-A86A-71D8-4FFF-EB6583DED121}"/>
              </a:ext>
            </a:extLst>
          </p:cNvPr>
          <p:cNvSpPr txBox="1"/>
          <p:nvPr/>
        </p:nvSpPr>
        <p:spPr>
          <a:xfrm>
            <a:off x="4324224" y="2586334"/>
            <a:ext cx="743962" cy="461665"/>
          </a:xfrm>
          <a:prstGeom prst="rect">
            <a:avLst/>
          </a:prstGeom>
          <a:noFill/>
        </p:spPr>
        <p:txBody>
          <a:bodyPr wrap="square" rtlCol="0">
            <a:spAutoFit/>
          </a:bodyPr>
          <a:lstStyle/>
          <a:p>
            <a:r>
              <a:rPr lang="en-IN" sz="2400" b="1" dirty="0">
                <a:solidFill>
                  <a:srgbClr val="447C49"/>
                </a:solidFill>
              </a:rPr>
              <a:t>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DAEF-084D-4C7D-BA46-9BF27ECA9BDA}"/>
              </a:ext>
            </a:extLst>
          </p:cNvPr>
          <p:cNvSpPr>
            <a:spLocks noGrp="1"/>
          </p:cNvSpPr>
          <p:nvPr>
            <p:ph type="title"/>
          </p:nvPr>
        </p:nvSpPr>
        <p:spPr>
          <a:xfrm>
            <a:off x="207818" y="-7088"/>
            <a:ext cx="8882743" cy="641267"/>
          </a:xfrm>
        </p:spPr>
        <p:txBody>
          <a:bodyPr/>
          <a:lstStyle/>
          <a:p>
            <a:r>
              <a:rPr lang="en-US" b="1" dirty="0">
                <a:solidFill>
                  <a:srgbClr val="0070C0"/>
                </a:solidFill>
                <a:latin typeface="Arial Nova" panose="020B0504020202020204" pitchFamily="34" charset="0"/>
              </a:rPr>
              <a:t>ANALYSIS OF WEEKDAYS_WEEKEND VARIABLE</a:t>
            </a:r>
          </a:p>
        </p:txBody>
      </p:sp>
      <p:sp>
        <p:nvSpPr>
          <p:cNvPr id="3" name="Text Placeholder 2">
            <a:extLst>
              <a:ext uri="{FF2B5EF4-FFF2-40B4-BE49-F238E27FC236}">
                <a16:creationId xmlns:a16="http://schemas.microsoft.com/office/drawing/2014/main" id="{33A9CB8C-0D74-4F1E-B9EC-E54A532F0FF5}"/>
              </a:ext>
            </a:extLst>
          </p:cNvPr>
          <p:cNvSpPr>
            <a:spLocks noGrp="1"/>
          </p:cNvSpPr>
          <p:nvPr>
            <p:ph type="body" idx="1"/>
          </p:nvPr>
        </p:nvSpPr>
        <p:spPr>
          <a:xfrm>
            <a:off x="53438" y="2984206"/>
            <a:ext cx="9037123" cy="1747157"/>
          </a:xfrm>
        </p:spPr>
        <p:txBody>
          <a:bodyPr/>
          <a:lstStyle/>
          <a:p>
            <a:pPr marL="114300" indent="0">
              <a:buNone/>
            </a:pPr>
            <a:r>
              <a:rPr lang="en-US" sz="1600" b="1" dirty="0">
                <a:solidFill>
                  <a:srgbClr val="000000"/>
                </a:solidFill>
              </a:rPr>
              <a:t>●  From the above point plot and bar plot we can say that in the weekdays which  </a:t>
            </a:r>
          </a:p>
          <a:p>
            <a:pPr marL="114300" indent="0">
              <a:buNone/>
            </a:pPr>
            <a:r>
              <a:rPr lang="en-US" sz="1600" b="1" dirty="0">
                <a:solidFill>
                  <a:srgbClr val="000000"/>
                </a:solidFill>
              </a:rPr>
              <a:t>    represent in blue colour show that the demand of the bike is higher because of the  </a:t>
            </a:r>
          </a:p>
          <a:p>
            <a:pPr marL="114300" indent="0">
              <a:buNone/>
            </a:pPr>
            <a:r>
              <a:rPr lang="en-US" sz="1600" b="1" dirty="0">
                <a:solidFill>
                  <a:srgbClr val="000000"/>
                </a:solidFill>
              </a:rPr>
              <a:t>    office.</a:t>
            </a:r>
          </a:p>
          <a:p>
            <a:pPr marL="114300" indent="0">
              <a:buNone/>
            </a:pPr>
            <a:r>
              <a:rPr lang="en-US" sz="1600" b="1" dirty="0">
                <a:solidFill>
                  <a:srgbClr val="000000"/>
                </a:solidFill>
              </a:rPr>
              <a:t>● Peak Time are 7 am to 9 am and 5 pm to 7 pm</a:t>
            </a:r>
          </a:p>
          <a:p>
            <a:pPr marL="114300" indent="0">
              <a:buNone/>
            </a:pPr>
            <a:r>
              <a:rPr lang="en-US" sz="1600" b="1" dirty="0">
                <a:solidFill>
                  <a:srgbClr val="000000"/>
                </a:solidFill>
              </a:rPr>
              <a:t>● The orange color represent the weekend days, and it show that the demand of rented bikes are very low especially in the morning hour but when the evening start from 4 pm to 8 pm the demand slightly increases.</a:t>
            </a:r>
          </a:p>
        </p:txBody>
      </p:sp>
      <p:pic>
        <p:nvPicPr>
          <p:cNvPr id="4" name="Picture 3">
            <a:extLst>
              <a:ext uri="{FF2B5EF4-FFF2-40B4-BE49-F238E27FC236}">
                <a16:creationId xmlns:a16="http://schemas.microsoft.com/office/drawing/2014/main" id="{F373309F-DAB1-4589-BA21-7B0D265EB692}"/>
              </a:ext>
            </a:extLst>
          </p:cNvPr>
          <p:cNvPicPr>
            <a:picLocks noChangeAspect="1"/>
          </p:cNvPicPr>
          <p:nvPr/>
        </p:nvPicPr>
        <p:blipFill>
          <a:blip r:embed="rId2"/>
          <a:stretch>
            <a:fillRect/>
          </a:stretch>
        </p:blipFill>
        <p:spPr>
          <a:xfrm>
            <a:off x="0" y="617518"/>
            <a:ext cx="9144000" cy="2366688"/>
          </a:xfrm>
          <a:prstGeom prst="rect">
            <a:avLst/>
          </a:prstGeom>
        </p:spPr>
      </p:pic>
    </p:spTree>
    <p:extLst>
      <p:ext uri="{BB962C8B-B14F-4D97-AF65-F5344CB8AC3E}">
        <p14:creationId xmlns:p14="http://schemas.microsoft.com/office/powerpoint/2010/main" val="237659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8FBF-768F-4964-A50C-27BC32AB4A80}"/>
              </a:ext>
            </a:extLst>
          </p:cNvPr>
          <p:cNvSpPr>
            <a:spLocks noGrp="1"/>
          </p:cNvSpPr>
          <p:nvPr>
            <p:ph type="title"/>
          </p:nvPr>
        </p:nvSpPr>
        <p:spPr>
          <a:xfrm>
            <a:off x="311700" y="89210"/>
            <a:ext cx="8520600" cy="691375"/>
          </a:xfrm>
        </p:spPr>
        <p:txBody>
          <a:bodyPr/>
          <a:lstStyle/>
          <a:p>
            <a:pPr algn="ctr"/>
            <a:r>
              <a:rPr lang="en-US" b="1" dirty="0">
                <a:solidFill>
                  <a:srgbClr val="0070C0"/>
                </a:solidFill>
                <a:latin typeface="Arial Nova" panose="020B0504020202020204" pitchFamily="34" charset="0"/>
              </a:rPr>
              <a:t>ANALYSIS OF HOUR VARIABLE</a:t>
            </a:r>
          </a:p>
        </p:txBody>
      </p:sp>
      <p:sp>
        <p:nvSpPr>
          <p:cNvPr id="3" name="Text Placeholder 2">
            <a:extLst>
              <a:ext uri="{FF2B5EF4-FFF2-40B4-BE49-F238E27FC236}">
                <a16:creationId xmlns:a16="http://schemas.microsoft.com/office/drawing/2014/main" id="{EC739C17-362F-4C4C-A298-19013EEEFE87}"/>
              </a:ext>
            </a:extLst>
          </p:cNvPr>
          <p:cNvSpPr>
            <a:spLocks noGrp="1"/>
          </p:cNvSpPr>
          <p:nvPr>
            <p:ph type="body" idx="1"/>
          </p:nvPr>
        </p:nvSpPr>
        <p:spPr>
          <a:xfrm>
            <a:off x="-1" y="3702205"/>
            <a:ext cx="9065941" cy="1352084"/>
          </a:xfrm>
        </p:spPr>
        <p:txBody>
          <a:bodyPr/>
          <a:lstStyle/>
          <a:p>
            <a:pPr marL="114300" indent="0">
              <a:buNone/>
            </a:pPr>
            <a:r>
              <a:rPr lang="en-US" b="1" dirty="0">
                <a:solidFill>
                  <a:srgbClr val="000000"/>
                </a:solidFill>
              </a:rPr>
              <a:t>➢ In the above plot which shows the use of rented bike according the hours and the data are from all over the year.</a:t>
            </a:r>
          </a:p>
          <a:p>
            <a:pPr marL="114300" indent="0">
              <a:buNone/>
            </a:pPr>
            <a:r>
              <a:rPr lang="en-US" b="1" dirty="0">
                <a:solidFill>
                  <a:srgbClr val="000000"/>
                </a:solidFill>
              </a:rPr>
              <a:t>➢ Generally people use rented bikes during their working hour from 7am to 9am and 5pm to 7pm.</a:t>
            </a:r>
          </a:p>
        </p:txBody>
      </p:sp>
      <p:pic>
        <p:nvPicPr>
          <p:cNvPr id="4" name="Picture 3">
            <a:extLst>
              <a:ext uri="{FF2B5EF4-FFF2-40B4-BE49-F238E27FC236}">
                <a16:creationId xmlns:a16="http://schemas.microsoft.com/office/drawing/2014/main" id="{FDB33170-48BD-49CB-A407-2731FF02A45A}"/>
              </a:ext>
            </a:extLst>
          </p:cNvPr>
          <p:cNvPicPr>
            <a:picLocks noChangeAspect="1"/>
          </p:cNvPicPr>
          <p:nvPr/>
        </p:nvPicPr>
        <p:blipFill>
          <a:blip r:embed="rId2"/>
          <a:stretch>
            <a:fillRect/>
          </a:stretch>
        </p:blipFill>
        <p:spPr>
          <a:xfrm>
            <a:off x="0" y="657068"/>
            <a:ext cx="9144000" cy="3168655"/>
          </a:xfrm>
          <a:prstGeom prst="rect">
            <a:avLst/>
          </a:prstGeom>
        </p:spPr>
      </p:pic>
    </p:spTree>
    <p:extLst>
      <p:ext uri="{BB962C8B-B14F-4D97-AF65-F5344CB8AC3E}">
        <p14:creationId xmlns:p14="http://schemas.microsoft.com/office/powerpoint/2010/main" val="174845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9CEC-04AA-4E78-A007-BC55EA7FB543}"/>
              </a:ext>
            </a:extLst>
          </p:cNvPr>
          <p:cNvSpPr>
            <a:spLocks noGrp="1"/>
          </p:cNvSpPr>
          <p:nvPr>
            <p:ph type="title"/>
          </p:nvPr>
        </p:nvSpPr>
        <p:spPr>
          <a:xfrm>
            <a:off x="311700" y="78059"/>
            <a:ext cx="8520600" cy="624468"/>
          </a:xfrm>
        </p:spPr>
        <p:txBody>
          <a:bodyPr/>
          <a:lstStyle/>
          <a:p>
            <a:pPr algn="ctr"/>
            <a:r>
              <a:rPr lang="en-US" b="1" dirty="0">
                <a:solidFill>
                  <a:srgbClr val="0070C0"/>
                </a:solidFill>
                <a:latin typeface="Arial Nova" panose="020B0504020202020204" pitchFamily="34" charset="0"/>
              </a:rPr>
              <a:t>ANALYSIS OF FUNCTIONING DAY VARIABLE</a:t>
            </a:r>
          </a:p>
        </p:txBody>
      </p:sp>
      <p:sp>
        <p:nvSpPr>
          <p:cNvPr id="3" name="Text Placeholder 2">
            <a:extLst>
              <a:ext uri="{FF2B5EF4-FFF2-40B4-BE49-F238E27FC236}">
                <a16:creationId xmlns:a16="http://schemas.microsoft.com/office/drawing/2014/main" id="{E006BF78-0108-4584-838B-FF8D0446CC14}"/>
              </a:ext>
            </a:extLst>
          </p:cNvPr>
          <p:cNvSpPr>
            <a:spLocks noGrp="1"/>
          </p:cNvSpPr>
          <p:nvPr>
            <p:ph type="body" idx="1"/>
          </p:nvPr>
        </p:nvSpPr>
        <p:spPr>
          <a:xfrm>
            <a:off x="0" y="3992137"/>
            <a:ext cx="9032488" cy="1073304"/>
          </a:xfrm>
        </p:spPr>
        <p:txBody>
          <a:bodyPr/>
          <a:lstStyle/>
          <a:p>
            <a:pPr marL="114300" indent="0">
              <a:buNone/>
            </a:pPr>
            <a:r>
              <a:rPr lang="en-US" b="1" dirty="0">
                <a:solidFill>
                  <a:srgbClr val="000000"/>
                </a:solidFill>
              </a:rPr>
              <a:t>➢  In the above point plot which shows the use of rented bike in functioning day or not, and it clearly shows that, peoples don’t use rented bikes in no functioning day.</a:t>
            </a:r>
          </a:p>
        </p:txBody>
      </p:sp>
      <p:pic>
        <p:nvPicPr>
          <p:cNvPr id="4" name="Picture 3">
            <a:extLst>
              <a:ext uri="{FF2B5EF4-FFF2-40B4-BE49-F238E27FC236}">
                <a16:creationId xmlns:a16="http://schemas.microsoft.com/office/drawing/2014/main" id="{0885859E-CDED-4C83-8630-A1E7B6A3FF3C}"/>
              </a:ext>
            </a:extLst>
          </p:cNvPr>
          <p:cNvPicPr>
            <a:picLocks noChangeAspect="1"/>
          </p:cNvPicPr>
          <p:nvPr/>
        </p:nvPicPr>
        <p:blipFill>
          <a:blip r:embed="rId2"/>
          <a:stretch>
            <a:fillRect/>
          </a:stretch>
        </p:blipFill>
        <p:spPr>
          <a:xfrm>
            <a:off x="0" y="645062"/>
            <a:ext cx="9144000" cy="3492040"/>
          </a:xfrm>
          <a:prstGeom prst="rect">
            <a:avLst/>
          </a:prstGeom>
        </p:spPr>
      </p:pic>
    </p:spTree>
    <p:extLst>
      <p:ext uri="{BB962C8B-B14F-4D97-AF65-F5344CB8AC3E}">
        <p14:creationId xmlns:p14="http://schemas.microsoft.com/office/powerpoint/2010/main" val="386676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6349-F21F-4A47-8A8A-E6BAC072E865}"/>
              </a:ext>
            </a:extLst>
          </p:cNvPr>
          <p:cNvSpPr>
            <a:spLocks noGrp="1"/>
          </p:cNvSpPr>
          <p:nvPr>
            <p:ph type="title"/>
          </p:nvPr>
        </p:nvSpPr>
        <p:spPr>
          <a:xfrm>
            <a:off x="311700" y="0"/>
            <a:ext cx="8520600" cy="574625"/>
          </a:xfrm>
        </p:spPr>
        <p:txBody>
          <a:bodyPr/>
          <a:lstStyle/>
          <a:p>
            <a:pPr algn="ctr"/>
            <a:r>
              <a:rPr lang="en-US" b="1" dirty="0">
                <a:solidFill>
                  <a:srgbClr val="0070C0"/>
                </a:solidFill>
                <a:latin typeface="Arial Nova" panose="020B0504020202020204" pitchFamily="34" charset="0"/>
              </a:rPr>
              <a:t>ANALYSIS OF SEASON VARIABLE</a:t>
            </a:r>
          </a:p>
        </p:txBody>
      </p:sp>
      <p:sp>
        <p:nvSpPr>
          <p:cNvPr id="3" name="Text Placeholder 2">
            <a:extLst>
              <a:ext uri="{FF2B5EF4-FFF2-40B4-BE49-F238E27FC236}">
                <a16:creationId xmlns:a16="http://schemas.microsoft.com/office/drawing/2014/main" id="{477E255B-1E66-491D-AA26-C75D83344228}"/>
              </a:ext>
            </a:extLst>
          </p:cNvPr>
          <p:cNvSpPr>
            <a:spLocks noGrp="1"/>
          </p:cNvSpPr>
          <p:nvPr>
            <p:ph type="body" idx="1"/>
          </p:nvPr>
        </p:nvSpPr>
        <p:spPr>
          <a:xfrm>
            <a:off x="-1" y="3691054"/>
            <a:ext cx="9065941" cy="1452446"/>
          </a:xfrm>
        </p:spPr>
        <p:txBody>
          <a:bodyPr/>
          <a:lstStyle/>
          <a:p>
            <a:pPr marL="114300" indent="0">
              <a:buNone/>
            </a:pPr>
            <a:r>
              <a:rPr lang="en-US" b="1" dirty="0">
                <a:solidFill>
                  <a:srgbClr val="000000"/>
                </a:solidFill>
              </a:rPr>
              <a:t>➢ This above bar plot shows the distribution of rented bike count season wise.</a:t>
            </a:r>
          </a:p>
          <a:p>
            <a:pPr marL="114300" indent="0">
              <a:buNone/>
            </a:pPr>
            <a:r>
              <a:rPr lang="en-US" b="1" dirty="0">
                <a:solidFill>
                  <a:srgbClr val="000000"/>
                </a:solidFill>
              </a:rPr>
              <a:t>➢ And we can clearly see that the people love to ride bike in summer &amp; autumn season. </a:t>
            </a:r>
          </a:p>
          <a:p>
            <a:pPr marL="114300" indent="0">
              <a:buNone/>
            </a:pPr>
            <a:r>
              <a:rPr lang="en-US" b="1" dirty="0">
                <a:solidFill>
                  <a:srgbClr val="000000"/>
                </a:solidFill>
              </a:rPr>
              <a:t>➢ But in winter season people don't take any rented bike because of snowfall.</a:t>
            </a:r>
          </a:p>
        </p:txBody>
      </p:sp>
      <p:pic>
        <p:nvPicPr>
          <p:cNvPr id="4" name="Picture 3">
            <a:extLst>
              <a:ext uri="{FF2B5EF4-FFF2-40B4-BE49-F238E27FC236}">
                <a16:creationId xmlns:a16="http://schemas.microsoft.com/office/drawing/2014/main" id="{9294FF66-6620-4B86-A1C2-31C90474D927}"/>
              </a:ext>
            </a:extLst>
          </p:cNvPr>
          <p:cNvPicPr>
            <a:picLocks noChangeAspect="1"/>
          </p:cNvPicPr>
          <p:nvPr/>
        </p:nvPicPr>
        <p:blipFill>
          <a:blip r:embed="rId2"/>
          <a:stretch>
            <a:fillRect/>
          </a:stretch>
        </p:blipFill>
        <p:spPr>
          <a:xfrm>
            <a:off x="189570" y="490654"/>
            <a:ext cx="8954429" cy="3323062"/>
          </a:xfrm>
          <a:prstGeom prst="rect">
            <a:avLst/>
          </a:prstGeom>
        </p:spPr>
      </p:pic>
    </p:spTree>
    <p:extLst>
      <p:ext uri="{BB962C8B-B14F-4D97-AF65-F5344CB8AC3E}">
        <p14:creationId xmlns:p14="http://schemas.microsoft.com/office/powerpoint/2010/main" val="227488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358E-E7D1-4C21-9CF6-0F01435C58E3}"/>
              </a:ext>
            </a:extLst>
          </p:cNvPr>
          <p:cNvSpPr>
            <a:spLocks noGrp="1"/>
          </p:cNvSpPr>
          <p:nvPr>
            <p:ph type="title"/>
          </p:nvPr>
        </p:nvSpPr>
        <p:spPr>
          <a:xfrm>
            <a:off x="311700" y="0"/>
            <a:ext cx="8520600" cy="574625"/>
          </a:xfrm>
        </p:spPr>
        <p:txBody>
          <a:bodyPr/>
          <a:lstStyle/>
          <a:p>
            <a:pPr algn="ctr"/>
            <a:r>
              <a:rPr lang="en-US" b="1" dirty="0">
                <a:solidFill>
                  <a:srgbClr val="0070C0"/>
                </a:solidFill>
                <a:latin typeface="Arial Nova" panose="020B0504020202020204" pitchFamily="34" charset="0"/>
              </a:rPr>
              <a:t>ANALYSIS OF SEASON VARIABLE</a:t>
            </a:r>
            <a:endParaRPr lang="en-US" dirty="0">
              <a:solidFill>
                <a:srgbClr val="0070C0"/>
              </a:solidFill>
            </a:endParaRPr>
          </a:p>
        </p:txBody>
      </p:sp>
      <p:sp>
        <p:nvSpPr>
          <p:cNvPr id="3" name="Text Placeholder 2">
            <a:extLst>
              <a:ext uri="{FF2B5EF4-FFF2-40B4-BE49-F238E27FC236}">
                <a16:creationId xmlns:a16="http://schemas.microsoft.com/office/drawing/2014/main" id="{2BD32457-0CEC-436A-ADC1-5EFEA7A17977}"/>
              </a:ext>
            </a:extLst>
          </p:cNvPr>
          <p:cNvSpPr>
            <a:spLocks noGrp="1"/>
          </p:cNvSpPr>
          <p:nvPr>
            <p:ph type="body" idx="1"/>
          </p:nvPr>
        </p:nvSpPr>
        <p:spPr>
          <a:xfrm>
            <a:off x="0" y="3479180"/>
            <a:ext cx="9144000" cy="1664320"/>
          </a:xfrm>
        </p:spPr>
        <p:txBody>
          <a:bodyPr/>
          <a:lstStyle/>
          <a:p>
            <a:pPr marL="114300" indent="0">
              <a:buNone/>
            </a:pPr>
            <a:r>
              <a:rPr lang="en-US" b="1" dirty="0">
                <a:solidFill>
                  <a:srgbClr val="000000"/>
                </a:solidFill>
              </a:rPr>
              <a:t>➢ In the above bar plot and point plot which shows the use of rented bike in four different seasons, and it clearly shows that:</a:t>
            </a:r>
          </a:p>
          <a:p>
            <a:pPr marL="114300" indent="0">
              <a:buNone/>
            </a:pPr>
            <a:r>
              <a:rPr lang="en-US" b="1" dirty="0">
                <a:solidFill>
                  <a:srgbClr val="000000"/>
                </a:solidFill>
              </a:rPr>
              <a:t>➢ In summer season the use of rented bike is high and peak time is 7am-9am and 7pm-5pm. </a:t>
            </a:r>
          </a:p>
          <a:p>
            <a:pPr marL="114300" indent="0">
              <a:buNone/>
            </a:pPr>
            <a:r>
              <a:rPr lang="en-US" b="1" dirty="0">
                <a:solidFill>
                  <a:srgbClr val="000000"/>
                </a:solidFill>
              </a:rPr>
              <a:t>➢ In winter season the use of rented bike is very low because of snowfall.</a:t>
            </a:r>
          </a:p>
        </p:txBody>
      </p:sp>
      <p:pic>
        <p:nvPicPr>
          <p:cNvPr id="4" name="Picture 3">
            <a:extLst>
              <a:ext uri="{FF2B5EF4-FFF2-40B4-BE49-F238E27FC236}">
                <a16:creationId xmlns:a16="http://schemas.microsoft.com/office/drawing/2014/main" id="{9837923D-3FC5-4058-9DF9-58187838E2DB}"/>
              </a:ext>
            </a:extLst>
          </p:cNvPr>
          <p:cNvPicPr>
            <a:picLocks noChangeAspect="1"/>
          </p:cNvPicPr>
          <p:nvPr/>
        </p:nvPicPr>
        <p:blipFill>
          <a:blip r:embed="rId2"/>
          <a:stretch>
            <a:fillRect/>
          </a:stretch>
        </p:blipFill>
        <p:spPr>
          <a:xfrm>
            <a:off x="0" y="468352"/>
            <a:ext cx="9144000" cy="3144644"/>
          </a:xfrm>
          <a:prstGeom prst="rect">
            <a:avLst/>
          </a:prstGeom>
        </p:spPr>
      </p:pic>
    </p:spTree>
    <p:extLst>
      <p:ext uri="{BB962C8B-B14F-4D97-AF65-F5344CB8AC3E}">
        <p14:creationId xmlns:p14="http://schemas.microsoft.com/office/powerpoint/2010/main" val="27772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1AAB-0591-4967-BE2B-69970D819C84}"/>
              </a:ext>
            </a:extLst>
          </p:cNvPr>
          <p:cNvSpPr>
            <a:spLocks noGrp="1"/>
          </p:cNvSpPr>
          <p:nvPr>
            <p:ph type="title"/>
          </p:nvPr>
        </p:nvSpPr>
        <p:spPr>
          <a:xfrm>
            <a:off x="311700" y="78059"/>
            <a:ext cx="8520600" cy="635619"/>
          </a:xfrm>
        </p:spPr>
        <p:txBody>
          <a:bodyPr/>
          <a:lstStyle/>
          <a:p>
            <a:pPr algn="ctr"/>
            <a:r>
              <a:rPr lang="en-US" b="1" dirty="0">
                <a:solidFill>
                  <a:srgbClr val="0070C0"/>
                </a:solidFill>
                <a:latin typeface="Arial Nova" panose="020B0504020202020204" pitchFamily="34" charset="0"/>
              </a:rPr>
              <a:t>ANALYSIS OF HOLIDAY VARIABLE</a:t>
            </a:r>
          </a:p>
        </p:txBody>
      </p:sp>
      <p:sp>
        <p:nvSpPr>
          <p:cNvPr id="3" name="Text Placeholder 2">
            <a:extLst>
              <a:ext uri="{FF2B5EF4-FFF2-40B4-BE49-F238E27FC236}">
                <a16:creationId xmlns:a16="http://schemas.microsoft.com/office/drawing/2014/main" id="{18FA49E6-4B9F-4914-85DD-519752A4048B}"/>
              </a:ext>
            </a:extLst>
          </p:cNvPr>
          <p:cNvSpPr>
            <a:spLocks noGrp="1"/>
          </p:cNvSpPr>
          <p:nvPr>
            <p:ph type="body" idx="1"/>
          </p:nvPr>
        </p:nvSpPr>
        <p:spPr>
          <a:xfrm>
            <a:off x="0" y="3823053"/>
            <a:ext cx="9065941" cy="1051002"/>
          </a:xfrm>
        </p:spPr>
        <p:txBody>
          <a:bodyPr/>
          <a:lstStyle/>
          <a:p>
            <a:pPr marL="114300" indent="0">
              <a:buNone/>
            </a:pPr>
            <a:r>
              <a:rPr lang="en-US" b="1" dirty="0">
                <a:solidFill>
                  <a:srgbClr val="000000"/>
                </a:solidFill>
              </a:rPr>
              <a:t>➢ In the above bar plot and point plot which shows the use of rented bike in a holiday, and it clearly shows that;</a:t>
            </a:r>
          </a:p>
          <a:p>
            <a:pPr marL="114300" indent="0">
              <a:buNone/>
            </a:pPr>
            <a:r>
              <a:rPr lang="en-US" b="1" dirty="0">
                <a:solidFill>
                  <a:srgbClr val="000000"/>
                </a:solidFill>
              </a:rPr>
              <a:t>➢ In holiday people use the rented bike from 2pm-8pm.</a:t>
            </a:r>
          </a:p>
        </p:txBody>
      </p:sp>
      <p:pic>
        <p:nvPicPr>
          <p:cNvPr id="4" name="Picture 3">
            <a:extLst>
              <a:ext uri="{FF2B5EF4-FFF2-40B4-BE49-F238E27FC236}">
                <a16:creationId xmlns:a16="http://schemas.microsoft.com/office/drawing/2014/main" id="{AD94EBC8-AB8F-4EE2-A1D2-08EB70952D42}"/>
              </a:ext>
            </a:extLst>
          </p:cNvPr>
          <p:cNvPicPr>
            <a:picLocks noChangeAspect="1"/>
          </p:cNvPicPr>
          <p:nvPr/>
        </p:nvPicPr>
        <p:blipFill>
          <a:blip r:embed="rId2"/>
          <a:stretch>
            <a:fillRect/>
          </a:stretch>
        </p:blipFill>
        <p:spPr>
          <a:xfrm>
            <a:off x="-63883" y="645063"/>
            <a:ext cx="9144000" cy="3047980"/>
          </a:xfrm>
          <a:prstGeom prst="rect">
            <a:avLst/>
          </a:prstGeom>
        </p:spPr>
      </p:pic>
    </p:spTree>
    <p:extLst>
      <p:ext uri="{BB962C8B-B14F-4D97-AF65-F5344CB8AC3E}">
        <p14:creationId xmlns:p14="http://schemas.microsoft.com/office/powerpoint/2010/main" val="358764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2F2B-DAB8-4BB0-A5D1-3F1B8028795B}"/>
              </a:ext>
            </a:extLst>
          </p:cNvPr>
          <p:cNvSpPr>
            <a:spLocks noGrp="1"/>
          </p:cNvSpPr>
          <p:nvPr>
            <p:ph type="title"/>
          </p:nvPr>
        </p:nvSpPr>
        <p:spPr>
          <a:xfrm>
            <a:off x="311700" y="0"/>
            <a:ext cx="8520600" cy="574625"/>
          </a:xfrm>
        </p:spPr>
        <p:txBody>
          <a:bodyPr/>
          <a:lstStyle/>
          <a:p>
            <a:pPr algn="ctr"/>
            <a:r>
              <a:rPr lang="en-US" b="1" dirty="0">
                <a:solidFill>
                  <a:srgbClr val="0070C0"/>
                </a:solidFill>
                <a:latin typeface="Arial Nova" panose="020B0504020202020204" pitchFamily="34" charset="0"/>
              </a:rPr>
              <a:t>NUMERICAL VS RENTED BIKE COUNT</a:t>
            </a:r>
          </a:p>
        </p:txBody>
      </p:sp>
      <p:sp>
        <p:nvSpPr>
          <p:cNvPr id="3" name="Text Placeholder 2">
            <a:extLst>
              <a:ext uri="{FF2B5EF4-FFF2-40B4-BE49-F238E27FC236}">
                <a16:creationId xmlns:a16="http://schemas.microsoft.com/office/drawing/2014/main" id="{54883A1A-262B-4A43-ABB9-F254BAE77525}"/>
              </a:ext>
            </a:extLst>
          </p:cNvPr>
          <p:cNvSpPr>
            <a:spLocks noGrp="1"/>
          </p:cNvSpPr>
          <p:nvPr>
            <p:ph type="body" idx="1"/>
          </p:nvPr>
        </p:nvSpPr>
        <p:spPr>
          <a:xfrm>
            <a:off x="1" y="3356516"/>
            <a:ext cx="9054790" cy="1786983"/>
          </a:xfrm>
        </p:spPr>
        <p:txBody>
          <a:bodyPr/>
          <a:lstStyle/>
          <a:p>
            <a:pPr marL="114300" indent="0">
              <a:buNone/>
            </a:pPr>
            <a:r>
              <a:rPr lang="en-US" sz="1600" b="1" dirty="0">
                <a:solidFill>
                  <a:srgbClr val="000000"/>
                </a:solidFill>
              </a:rPr>
              <a:t>➢ From the above plot we see that people like to ride bikes when it’s pretty hot around 25°C in average.</a:t>
            </a:r>
          </a:p>
          <a:p>
            <a:pPr marL="114300" indent="0">
              <a:buNone/>
            </a:pPr>
            <a:r>
              <a:rPr lang="en-US" sz="1600" b="1" dirty="0">
                <a:solidFill>
                  <a:srgbClr val="000000"/>
                </a:solidFill>
              </a:rPr>
              <a:t>➢ From the above plot of "Dew_point_temperature’ its almost same as the 'temperature’ but there is some similarity present </a:t>
            </a:r>
          </a:p>
          <a:p>
            <a:pPr marL="114300" indent="0">
              <a:buNone/>
            </a:pPr>
            <a:r>
              <a:rPr lang="en-US" sz="1600" b="1" dirty="0">
                <a:solidFill>
                  <a:srgbClr val="000000"/>
                </a:solidFill>
              </a:rPr>
              <a:t>➢ The amount of rented bikes is huge, when there is solar radiation, the counter of rents is around 1000.</a:t>
            </a:r>
          </a:p>
        </p:txBody>
      </p:sp>
      <p:pic>
        <p:nvPicPr>
          <p:cNvPr id="4" name="Picture 3">
            <a:extLst>
              <a:ext uri="{FF2B5EF4-FFF2-40B4-BE49-F238E27FC236}">
                <a16:creationId xmlns:a16="http://schemas.microsoft.com/office/drawing/2014/main" id="{1F4B3F8B-0CEC-4E5A-97ED-5256DA42B7AF}"/>
              </a:ext>
            </a:extLst>
          </p:cNvPr>
          <p:cNvPicPr>
            <a:picLocks noChangeAspect="1"/>
          </p:cNvPicPr>
          <p:nvPr/>
        </p:nvPicPr>
        <p:blipFill>
          <a:blip r:embed="rId2"/>
          <a:stretch>
            <a:fillRect/>
          </a:stretch>
        </p:blipFill>
        <p:spPr>
          <a:xfrm>
            <a:off x="1" y="534446"/>
            <a:ext cx="3147782" cy="2900130"/>
          </a:xfrm>
          <a:prstGeom prst="rect">
            <a:avLst/>
          </a:prstGeom>
        </p:spPr>
      </p:pic>
      <p:pic>
        <p:nvPicPr>
          <p:cNvPr id="5" name="Picture 4">
            <a:extLst>
              <a:ext uri="{FF2B5EF4-FFF2-40B4-BE49-F238E27FC236}">
                <a16:creationId xmlns:a16="http://schemas.microsoft.com/office/drawing/2014/main" id="{68D68BE3-BD32-4E18-A8AF-CA473E647477}"/>
              </a:ext>
            </a:extLst>
          </p:cNvPr>
          <p:cNvPicPr>
            <a:picLocks noChangeAspect="1"/>
          </p:cNvPicPr>
          <p:nvPr/>
        </p:nvPicPr>
        <p:blipFill>
          <a:blip r:embed="rId3"/>
          <a:stretch>
            <a:fillRect/>
          </a:stretch>
        </p:blipFill>
        <p:spPr>
          <a:xfrm>
            <a:off x="3147784" y="614804"/>
            <a:ext cx="2951934" cy="2741712"/>
          </a:xfrm>
          <a:prstGeom prst="rect">
            <a:avLst/>
          </a:prstGeom>
        </p:spPr>
      </p:pic>
      <p:pic>
        <p:nvPicPr>
          <p:cNvPr id="6" name="Picture 5">
            <a:extLst>
              <a:ext uri="{FF2B5EF4-FFF2-40B4-BE49-F238E27FC236}">
                <a16:creationId xmlns:a16="http://schemas.microsoft.com/office/drawing/2014/main" id="{E087CA14-B965-481F-ACE2-DB9DF1E93311}"/>
              </a:ext>
            </a:extLst>
          </p:cNvPr>
          <p:cNvPicPr>
            <a:picLocks noChangeAspect="1"/>
          </p:cNvPicPr>
          <p:nvPr/>
        </p:nvPicPr>
        <p:blipFill>
          <a:blip r:embed="rId4"/>
          <a:stretch>
            <a:fillRect/>
          </a:stretch>
        </p:blipFill>
        <p:spPr>
          <a:xfrm>
            <a:off x="5988206" y="534446"/>
            <a:ext cx="3155794" cy="2781891"/>
          </a:xfrm>
          <a:prstGeom prst="rect">
            <a:avLst/>
          </a:prstGeom>
        </p:spPr>
      </p:pic>
    </p:spTree>
    <p:extLst>
      <p:ext uri="{BB962C8B-B14F-4D97-AF65-F5344CB8AC3E}">
        <p14:creationId xmlns:p14="http://schemas.microsoft.com/office/powerpoint/2010/main" val="4280582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E184-7E0C-4E8A-B759-2D32D66F7F8A}"/>
              </a:ext>
            </a:extLst>
          </p:cNvPr>
          <p:cNvSpPr>
            <a:spLocks noGrp="1"/>
          </p:cNvSpPr>
          <p:nvPr>
            <p:ph type="title"/>
          </p:nvPr>
        </p:nvSpPr>
        <p:spPr>
          <a:xfrm>
            <a:off x="311700" y="0"/>
            <a:ext cx="8520600" cy="574625"/>
          </a:xfrm>
        </p:spPr>
        <p:txBody>
          <a:bodyPr/>
          <a:lstStyle/>
          <a:p>
            <a:pPr algn="ctr"/>
            <a:r>
              <a:rPr lang="en-US" b="1" dirty="0">
                <a:solidFill>
                  <a:srgbClr val="0070C0"/>
                </a:solidFill>
                <a:latin typeface="Arial Nova" panose="020B0504020202020204" pitchFamily="34" charset="0"/>
              </a:rPr>
              <a:t>NUMERICAL VS RENTED BIKE COUNT</a:t>
            </a:r>
          </a:p>
        </p:txBody>
      </p:sp>
      <p:sp>
        <p:nvSpPr>
          <p:cNvPr id="3" name="Text Placeholder 2">
            <a:extLst>
              <a:ext uri="{FF2B5EF4-FFF2-40B4-BE49-F238E27FC236}">
                <a16:creationId xmlns:a16="http://schemas.microsoft.com/office/drawing/2014/main" id="{9334B37A-8916-4931-BA46-71ABAD82C607}"/>
              </a:ext>
            </a:extLst>
          </p:cNvPr>
          <p:cNvSpPr>
            <a:spLocks noGrp="1"/>
          </p:cNvSpPr>
          <p:nvPr>
            <p:ph type="body" idx="1"/>
          </p:nvPr>
        </p:nvSpPr>
        <p:spPr>
          <a:xfrm>
            <a:off x="0" y="2740937"/>
            <a:ext cx="9065941" cy="2207941"/>
          </a:xfrm>
        </p:spPr>
        <p:txBody>
          <a:bodyPr/>
          <a:lstStyle/>
          <a:p>
            <a:pPr marL="114300" indent="0">
              <a:buNone/>
            </a:pPr>
            <a:r>
              <a:rPr lang="en-US" b="1" dirty="0">
                <a:solidFill>
                  <a:srgbClr val="000000"/>
                </a:solidFill>
              </a:rPr>
              <a:t>● In snowfall plot, on the y-axis, the amount of rented bike is very low &amp; when we have more than 4 cm of snow, the bike rents is much lower.</a:t>
            </a:r>
          </a:p>
          <a:p>
            <a:pPr marL="114300" indent="0">
              <a:buNone/>
            </a:pPr>
            <a:r>
              <a:rPr lang="en-US" b="1" dirty="0">
                <a:solidFill>
                  <a:srgbClr val="000000"/>
                </a:solidFill>
              </a:rPr>
              <a:t>● In rainfall plot if it rains a lot the demand of rent bikes is not decreasing, here for example even if we have 20 mm of rain there is a big peak of rented bikes. </a:t>
            </a:r>
          </a:p>
          <a:p>
            <a:pPr marL="114300" indent="0">
              <a:buNone/>
            </a:pPr>
            <a:r>
              <a:rPr lang="en-US" b="1" dirty="0">
                <a:solidFill>
                  <a:srgbClr val="000000"/>
                </a:solidFill>
              </a:rPr>
              <a:t>● In wind speed plot the demand of rented bike is uniformly distribute despite of wind speed but when the speed of wind was 7 m/s then the demand of bike also increases that clearly means people love to ride bikes when its little windy</a:t>
            </a:r>
          </a:p>
        </p:txBody>
      </p:sp>
      <p:pic>
        <p:nvPicPr>
          <p:cNvPr id="4" name="Picture 3">
            <a:extLst>
              <a:ext uri="{FF2B5EF4-FFF2-40B4-BE49-F238E27FC236}">
                <a16:creationId xmlns:a16="http://schemas.microsoft.com/office/drawing/2014/main" id="{03865BEA-3881-4637-AD00-52489F5E41FF}"/>
              </a:ext>
            </a:extLst>
          </p:cNvPr>
          <p:cNvPicPr>
            <a:picLocks noChangeAspect="1"/>
          </p:cNvPicPr>
          <p:nvPr/>
        </p:nvPicPr>
        <p:blipFill>
          <a:blip r:embed="rId2"/>
          <a:stretch>
            <a:fillRect/>
          </a:stretch>
        </p:blipFill>
        <p:spPr>
          <a:xfrm>
            <a:off x="0" y="574626"/>
            <a:ext cx="3055435" cy="2154398"/>
          </a:xfrm>
          <a:prstGeom prst="rect">
            <a:avLst/>
          </a:prstGeom>
        </p:spPr>
      </p:pic>
      <p:pic>
        <p:nvPicPr>
          <p:cNvPr id="5" name="Picture 4">
            <a:extLst>
              <a:ext uri="{FF2B5EF4-FFF2-40B4-BE49-F238E27FC236}">
                <a16:creationId xmlns:a16="http://schemas.microsoft.com/office/drawing/2014/main" id="{2AC136A9-1DB6-4B69-9D37-B254B8F78A49}"/>
              </a:ext>
            </a:extLst>
          </p:cNvPr>
          <p:cNvPicPr>
            <a:picLocks noChangeAspect="1"/>
          </p:cNvPicPr>
          <p:nvPr/>
        </p:nvPicPr>
        <p:blipFill>
          <a:blip r:embed="rId3"/>
          <a:stretch>
            <a:fillRect/>
          </a:stretch>
        </p:blipFill>
        <p:spPr>
          <a:xfrm>
            <a:off x="3055434" y="546050"/>
            <a:ext cx="2966224" cy="2154398"/>
          </a:xfrm>
          <a:prstGeom prst="rect">
            <a:avLst/>
          </a:prstGeom>
        </p:spPr>
      </p:pic>
      <p:pic>
        <p:nvPicPr>
          <p:cNvPr id="6" name="Picture 5">
            <a:extLst>
              <a:ext uri="{FF2B5EF4-FFF2-40B4-BE49-F238E27FC236}">
                <a16:creationId xmlns:a16="http://schemas.microsoft.com/office/drawing/2014/main" id="{F572DDFB-22C6-41D5-8679-6206C3BD4850}"/>
              </a:ext>
            </a:extLst>
          </p:cNvPr>
          <p:cNvPicPr>
            <a:picLocks noChangeAspect="1"/>
          </p:cNvPicPr>
          <p:nvPr/>
        </p:nvPicPr>
        <p:blipFill>
          <a:blip r:embed="rId4"/>
          <a:stretch>
            <a:fillRect/>
          </a:stretch>
        </p:blipFill>
        <p:spPr>
          <a:xfrm>
            <a:off x="6021658" y="513209"/>
            <a:ext cx="3122342" cy="2154398"/>
          </a:xfrm>
          <a:prstGeom prst="rect">
            <a:avLst/>
          </a:prstGeom>
        </p:spPr>
      </p:pic>
    </p:spTree>
    <p:extLst>
      <p:ext uri="{BB962C8B-B14F-4D97-AF65-F5344CB8AC3E}">
        <p14:creationId xmlns:p14="http://schemas.microsoft.com/office/powerpoint/2010/main" val="147487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0FCE-4615-4FCF-BA1A-C55797E37FDB}"/>
              </a:ext>
            </a:extLst>
          </p:cNvPr>
          <p:cNvSpPr>
            <a:spLocks noGrp="1"/>
          </p:cNvSpPr>
          <p:nvPr>
            <p:ph type="title"/>
          </p:nvPr>
        </p:nvSpPr>
        <p:spPr>
          <a:xfrm>
            <a:off x="0" y="0"/>
            <a:ext cx="8832300" cy="574625"/>
          </a:xfrm>
        </p:spPr>
        <p:txBody>
          <a:bodyPr/>
          <a:lstStyle/>
          <a:p>
            <a:pPr algn="ctr"/>
            <a:r>
              <a:rPr lang="en-US" b="1" dirty="0">
                <a:solidFill>
                  <a:srgbClr val="0070C0"/>
                </a:solidFill>
                <a:latin typeface="Arial Nova" panose="020B0504020202020204" pitchFamily="34" charset="0"/>
              </a:rPr>
              <a:t>REGRESSION PLOT FOR NUMERICAL VARIABLE</a:t>
            </a:r>
          </a:p>
        </p:txBody>
      </p:sp>
      <p:pic>
        <p:nvPicPr>
          <p:cNvPr id="4" name="Picture 3">
            <a:extLst>
              <a:ext uri="{FF2B5EF4-FFF2-40B4-BE49-F238E27FC236}">
                <a16:creationId xmlns:a16="http://schemas.microsoft.com/office/drawing/2014/main" id="{87565F99-D426-4C21-9753-EFAE7A03EA2D}"/>
              </a:ext>
            </a:extLst>
          </p:cNvPr>
          <p:cNvPicPr>
            <a:picLocks noChangeAspect="1"/>
          </p:cNvPicPr>
          <p:nvPr/>
        </p:nvPicPr>
        <p:blipFill>
          <a:blip r:embed="rId2"/>
          <a:stretch>
            <a:fillRect/>
          </a:stretch>
        </p:blipFill>
        <p:spPr>
          <a:xfrm>
            <a:off x="129748" y="574624"/>
            <a:ext cx="4141169" cy="2302391"/>
          </a:xfrm>
          <a:prstGeom prst="rect">
            <a:avLst/>
          </a:prstGeom>
        </p:spPr>
      </p:pic>
      <p:pic>
        <p:nvPicPr>
          <p:cNvPr id="5" name="Picture 4">
            <a:extLst>
              <a:ext uri="{FF2B5EF4-FFF2-40B4-BE49-F238E27FC236}">
                <a16:creationId xmlns:a16="http://schemas.microsoft.com/office/drawing/2014/main" id="{9E3BB85D-AB15-402C-ADA0-8351087BCD2A}"/>
              </a:ext>
            </a:extLst>
          </p:cNvPr>
          <p:cNvPicPr>
            <a:picLocks noChangeAspect="1"/>
          </p:cNvPicPr>
          <p:nvPr/>
        </p:nvPicPr>
        <p:blipFill>
          <a:blip r:embed="rId3"/>
          <a:stretch>
            <a:fillRect/>
          </a:stretch>
        </p:blipFill>
        <p:spPr>
          <a:xfrm>
            <a:off x="4270917" y="574623"/>
            <a:ext cx="4743335" cy="2391600"/>
          </a:xfrm>
          <a:prstGeom prst="rect">
            <a:avLst/>
          </a:prstGeom>
        </p:spPr>
      </p:pic>
      <p:pic>
        <p:nvPicPr>
          <p:cNvPr id="6" name="Picture 5">
            <a:extLst>
              <a:ext uri="{FF2B5EF4-FFF2-40B4-BE49-F238E27FC236}">
                <a16:creationId xmlns:a16="http://schemas.microsoft.com/office/drawing/2014/main" id="{148ED67F-FC7D-463E-90EB-D75A0E255902}"/>
              </a:ext>
            </a:extLst>
          </p:cNvPr>
          <p:cNvPicPr>
            <a:picLocks noChangeAspect="1"/>
          </p:cNvPicPr>
          <p:nvPr/>
        </p:nvPicPr>
        <p:blipFill>
          <a:blip r:embed="rId4"/>
          <a:stretch>
            <a:fillRect/>
          </a:stretch>
        </p:blipFill>
        <p:spPr>
          <a:xfrm>
            <a:off x="274714" y="2966223"/>
            <a:ext cx="3996203" cy="2177277"/>
          </a:xfrm>
          <a:prstGeom prst="rect">
            <a:avLst/>
          </a:prstGeom>
        </p:spPr>
      </p:pic>
      <p:pic>
        <p:nvPicPr>
          <p:cNvPr id="7" name="Picture 6">
            <a:extLst>
              <a:ext uri="{FF2B5EF4-FFF2-40B4-BE49-F238E27FC236}">
                <a16:creationId xmlns:a16="http://schemas.microsoft.com/office/drawing/2014/main" id="{C618FAFD-67F2-4ABF-88F8-36F69844ADCC}"/>
              </a:ext>
            </a:extLst>
          </p:cNvPr>
          <p:cNvPicPr>
            <a:picLocks noChangeAspect="1"/>
          </p:cNvPicPr>
          <p:nvPr/>
        </p:nvPicPr>
        <p:blipFill>
          <a:blip r:embed="rId5"/>
          <a:stretch>
            <a:fillRect/>
          </a:stretch>
        </p:blipFill>
        <p:spPr>
          <a:xfrm>
            <a:off x="4449336" y="2966223"/>
            <a:ext cx="4564915" cy="2177277"/>
          </a:xfrm>
          <a:prstGeom prst="rect">
            <a:avLst/>
          </a:prstGeom>
        </p:spPr>
      </p:pic>
    </p:spTree>
    <p:extLst>
      <p:ext uri="{BB962C8B-B14F-4D97-AF65-F5344CB8AC3E}">
        <p14:creationId xmlns:p14="http://schemas.microsoft.com/office/powerpoint/2010/main" val="44066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EDAB-F3F8-4503-9B45-6BA2185F1BBA}"/>
              </a:ext>
            </a:extLst>
          </p:cNvPr>
          <p:cNvSpPr>
            <a:spLocks noGrp="1"/>
          </p:cNvSpPr>
          <p:nvPr>
            <p:ph type="title"/>
          </p:nvPr>
        </p:nvSpPr>
        <p:spPr>
          <a:xfrm>
            <a:off x="89210" y="100361"/>
            <a:ext cx="8743090" cy="613317"/>
          </a:xfrm>
        </p:spPr>
        <p:txBody>
          <a:bodyPr/>
          <a:lstStyle/>
          <a:p>
            <a:r>
              <a:rPr lang="en-US" b="1" dirty="0">
                <a:solidFill>
                  <a:srgbClr val="0070C0"/>
                </a:solidFill>
                <a:latin typeface="Arial Nova" panose="020B0504020202020204" pitchFamily="34" charset="0"/>
              </a:rPr>
              <a:t>REGRESSION PLOT FOR NUMERICAL VARIABLE</a:t>
            </a:r>
            <a:endParaRPr lang="en-US" dirty="0">
              <a:solidFill>
                <a:srgbClr val="0070C0"/>
              </a:solidFill>
            </a:endParaRPr>
          </a:p>
        </p:txBody>
      </p:sp>
      <p:pic>
        <p:nvPicPr>
          <p:cNvPr id="4" name="Picture 3">
            <a:extLst>
              <a:ext uri="{FF2B5EF4-FFF2-40B4-BE49-F238E27FC236}">
                <a16:creationId xmlns:a16="http://schemas.microsoft.com/office/drawing/2014/main" id="{A8654F27-6B99-4BB8-9B6E-2592AC1E11A8}"/>
              </a:ext>
            </a:extLst>
          </p:cNvPr>
          <p:cNvPicPr>
            <a:picLocks noChangeAspect="1"/>
          </p:cNvPicPr>
          <p:nvPr/>
        </p:nvPicPr>
        <p:blipFill>
          <a:blip r:embed="rId2"/>
          <a:stretch>
            <a:fillRect/>
          </a:stretch>
        </p:blipFill>
        <p:spPr>
          <a:xfrm>
            <a:off x="0" y="634227"/>
            <a:ext cx="5006898" cy="2108974"/>
          </a:xfrm>
          <a:prstGeom prst="rect">
            <a:avLst/>
          </a:prstGeom>
        </p:spPr>
      </p:pic>
      <p:pic>
        <p:nvPicPr>
          <p:cNvPr id="5" name="Picture 4">
            <a:extLst>
              <a:ext uri="{FF2B5EF4-FFF2-40B4-BE49-F238E27FC236}">
                <a16:creationId xmlns:a16="http://schemas.microsoft.com/office/drawing/2014/main" id="{EA7775FF-7285-4C8C-B3C4-23961252BD87}"/>
              </a:ext>
            </a:extLst>
          </p:cNvPr>
          <p:cNvPicPr>
            <a:picLocks noChangeAspect="1"/>
          </p:cNvPicPr>
          <p:nvPr/>
        </p:nvPicPr>
        <p:blipFill>
          <a:blip r:embed="rId3"/>
          <a:stretch>
            <a:fillRect/>
          </a:stretch>
        </p:blipFill>
        <p:spPr>
          <a:xfrm>
            <a:off x="4904772" y="673952"/>
            <a:ext cx="4150018" cy="2349655"/>
          </a:xfrm>
          <a:prstGeom prst="rect">
            <a:avLst/>
          </a:prstGeom>
        </p:spPr>
      </p:pic>
      <p:pic>
        <p:nvPicPr>
          <p:cNvPr id="6" name="Picture 5">
            <a:extLst>
              <a:ext uri="{FF2B5EF4-FFF2-40B4-BE49-F238E27FC236}">
                <a16:creationId xmlns:a16="http://schemas.microsoft.com/office/drawing/2014/main" id="{868E5344-3300-46C9-97BE-2EB9A1F4462E}"/>
              </a:ext>
            </a:extLst>
          </p:cNvPr>
          <p:cNvPicPr>
            <a:picLocks noChangeAspect="1"/>
          </p:cNvPicPr>
          <p:nvPr/>
        </p:nvPicPr>
        <p:blipFill>
          <a:blip r:embed="rId4"/>
          <a:stretch>
            <a:fillRect/>
          </a:stretch>
        </p:blipFill>
        <p:spPr>
          <a:xfrm>
            <a:off x="216565" y="2793845"/>
            <a:ext cx="4150019" cy="2349655"/>
          </a:xfrm>
          <a:prstGeom prst="rect">
            <a:avLst/>
          </a:prstGeom>
        </p:spPr>
      </p:pic>
      <p:pic>
        <p:nvPicPr>
          <p:cNvPr id="7" name="Picture 6">
            <a:extLst>
              <a:ext uri="{FF2B5EF4-FFF2-40B4-BE49-F238E27FC236}">
                <a16:creationId xmlns:a16="http://schemas.microsoft.com/office/drawing/2014/main" id="{24AD9F94-97BF-4485-84D8-31736A122D64}"/>
              </a:ext>
            </a:extLst>
          </p:cNvPr>
          <p:cNvPicPr>
            <a:picLocks noChangeAspect="1"/>
          </p:cNvPicPr>
          <p:nvPr/>
        </p:nvPicPr>
        <p:blipFill>
          <a:blip r:embed="rId5"/>
          <a:stretch>
            <a:fillRect/>
          </a:stretch>
        </p:blipFill>
        <p:spPr>
          <a:xfrm>
            <a:off x="4654754" y="3023607"/>
            <a:ext cx="4400036" cy="2019532"/>
          </a:xfrm>
          <a:prstGeom prst="rect">
            <a:avLst/>
          </a:prstGeom>
        </p:spPr>
      </p:pic>
    </p:spTree>
    <p:extLst>
      <p:ext uri="{BB962C8B-B14F-4D97-AF65-F5344CB8AC3E}">
        <p14:creationId xmlns:p14="http://schemas.microsoft.com/office/powerpoint/2010/main" val="121201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446028"/>
            <a:ext cx="8512500" cy="327482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dirty="0"/>
              <a:t>                    </a:t>
            </a:r>
            <a:br>
              <a:rPr lang="en-US" sz="4800" b="1" u="sng" dirty="0">
                <a:solidFill>
                  <a:srgbClr val="0070C0"/>
                </a:solidFill>
                <a:latin typeface="Aharoni" panose="02010803020104030203" pitchFamily="2" charset="-79"/>
                <a:cs typeface="Aharoni" panose="02010803020104030203" pitchFamily="2" charset="-79"/>
              </a:rPr>
            </a:br>
            <a:br>
              <a:rPr lang="en-US" sz="1800" b="1" dirty="0"/>
            </a:br>
            <a:r>
              <a:rPr lang="en-US" sz="1800" b="1" dirty="0">
                <a:solidFill>
                  <a:srgbClr val="000000"/>
                </a:solidFill>
              </a:rPr>
              <a:t>1) BUSINESS UNDERSTANDING</a:t>
            </a:r>
            <a:br>
              <a:rPr lang="en-US" sz="1800" b="1" dirty="0">
                <a:solidFill>
                  <a:srgbClr val="000000"/>
                </a:solidFill>
              </a:rPr>
            </a:br>
            <a:r>
              <a:rPr lang="en-US" sz="1800" b="1" dirty="0">
                <a:solidFill>
                  <a:srgbClr val="000000"/>
                </a:solidFill>
              </a:rPr>
              <a:t>2) DATA SUMMARY</a:t>
            </a:r>
            <a:br>
              <a:rPr lang="en-US" sz="1800" b="1" dirty="0">
                <a:solidFill>
                  <a:srgbClr val="000000"/>
                </a:solidFill>
              </a:rPr>
            </a:br>
            <a:r>
              <a:rPr lang="en-US" sz="1800" b="1" dirty="0">
                <a:solidFill>
                  <a:srgbClr val="000000"/>
                </a:solidFill>
              </a:rPr>
              <a:t>3) FEATURE ANALYSIS</a:t>
            </a:r>
            <a:br>
              <a:rPr lang="en-US" sz="1800" b="1" dirty="0">
                <a:solidFill>
                  <a:srgbClr val="000000"/>
                </a:solidFill>
              </a:rPr>
            </a:br>
            <a:r>
              <a:rPr lang="en-US" sz="1800" b="1" dirty="0">
                <a:solidFill>
                  <a:srgbClr val="000000"/>
                </a:solidFill>
              </a:rPr>
              <a:t>4) EXPLORATORY DATA ANALYSIS </a:t>
            </a:r>
            <a:br>
              <a:rPr lang="en-US" sz="1800" b="1" dirty="0">
                <a:solidFill>
                  <a:srgbClr val="000000"/>
                </a:solidFill>
              </a:rPr>
            </a:br>
            <a:r>
              <a:rPr lang="en-US" sz="1800" b="1" dirty="0">
                <a:solidFill>
                  <a:srgbClr val="000000"/>
                </a:solidFill>
              </a:rPr>
              <a:t>5) DATA PREPROCESSING </a:t>
            </a:r>
            <a:br>
              <a:rPr lang="en-US" sz="1800" b="1" dirty="0">
                <a:solidFill>
                  <a:srgbClr val="000000"/>
                </a:solidFill>
              </a:rPr>
            </a:br>
            <a:r>
              <a:rPr lang="en-US" sz="1800" b="1" dirty="0">
                <a:solidFill>
                  <a:srgbClr val="000000"/>
                </a:solidFill>
              </a:rPr>
              <a:t>6) IMPLEMENTING ALGORITHMS </a:t>
            </a:r>
            <a:br>
              <a:rPr lang="en-US" sz="1800" b="1" dirty="0">
                <a:solidFill>
                  <a:srgbClr val="000000"/>
                </a:solidFill>
              </a:rPr>
            </a:br>
            <a:r>
              <a:rPr lang="en-US" sz="1800" b="1" dirty="0">
                <a:solidFill>
                  <a:srgbClr val="000000"/>
                </a:solidFill>
              </a:rPr>
              <a:t>7) CHALLENGES</a:t>
            </a:r>
            <a:br>
              <a:rPr lang="en-US" sz="1800" b="1" dirty="0">
                <a:solidFill>
                  <a:srgbClr val="000000"/>
                </a:solidFill>
              </a:rPr>
            </a:br>
            <a:r>
              <a:rPr lang="en-US" sz="1800" b="1" dirty="0">
                <a:solidFill>
                  <a:srgbClr val="000000"/>
                </a:solidFill>
              </a:rPr>
              <a:t>8) CONCLUSIONS</a:t>
            </a:r>
            <a:endParaRPr sz="1800" b="1" dirty="0">
              <a:solidFill>
                <a:srgbClr val="0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E8A9B9A-D315-6520-8D5C-7415484985C5}"/>
              </a:ext>
            </a:extLst>
          </p:cNvPr>
          <p:cNvSpPr txBox="1"/>
          <p:nvPr/>
        </p:nvSpPr>
        <p:spPr>
          <a:xfrm>
            <a:off x="3289004" y="253893"/>
            <a:ext cx="2565991" cy="523220"/>
          </a:xfrm>
          <a:prstGeom prst="rect">
            <a:avLst/>
          </a:prstGeom>
          <a:noFill/>
        </p:spPr>
        <p:txBody>
          <a:bodyPr wrap="square" rtlCol="0">
            <a:spAutoFit/>
          </a:bodyPr>
          <a:lstStyle/>
          <a:p>
            <a:r>
              <a:rPr lang="en-US" sz="2800" b="1" u="sng" dirty="0">
                <a:solidFill>
                  <a:srgbClr val="0070C0"/>
                </a:solidFill>
                <a:latin typeface="Aharoni" panose="02010803020104030203" pitchFamily="2" charset="-79"/>
                <a:cs typeface="Aharoni" panose="02010803020104030203" pitchFamily="2" charset="-79"/>
              </a:rPr>
              <a:t>CONTENT</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F8A2-E05C-4F7D-B78B-1BD6C1CB431D}"/>
              </a:ext>
            </a:extLst>
          </p:cNvPr>
          <p:cNvSpPr>
            <a:spLocks noGrp="1"/>
          </p:cNvSpPr>
          <p:nvPr>
            <p:ph type="title"/>
          </p:nvPr>
        </p:nvSpPr>
        <p:spPr>
          <a:xfrm>
            <a:off x="239482" y="78060"/>
            <a:ext cx="8754241" cy="914398"/>
          </a:xfrm>
        </p:spPr>
        <p:txBody>
          <a:bodyPr/>
          <a:lstStyle/>
          <a:p>
            <a:r>
              <a:rPr lang="en-US" b="1" dirty="0">
                <a:solidFill>
                  <a:srgbClr val="0070C0"/>
                </a:solidFill>
                <a:latin typeface="Arial Nova" panose="020B0504020202020204" pitchFamily="34" charset="0"/>
              </a:rPr>
              <a:t>REGRESSION PLOT FOR NUMERICAL VARIABLE </a:t>
            </a:r>
          </a:p>
        </p:txBody>
      </p:sp>
      <p:sp>
        <p:nvSpPr>
          <p:cNvPr id="3" name="Text Placeholder 2">
            <a:extLst>
              <a:ext uri="{FF2B5EF4-FFF2-40B4-BE49-F238E27FC236}">
                <a16:creationId xmlns:a16="http://schemas.microsoft.com/office/drawing/2014/main" id="{9C627BB5-A305-4DBB-BBEF-023696756711}"/>
              </a:ext>
            </a:extLst>
          </p:cNvPr>
          <p:cNvSpPr>
            <a:spLocks noGrp="1"/>
          </p:cNvSpPr>
          <p:nvPr>
            <p:ph type="body" idx="1"/>
          </p:nvPr>
        </p:nvSpPr>
        <p:spPr>
          <a:xfrm>
            <a:off x="167267" y="992458"/>
            <a:ext cx="8898673" cy="3980985"/>
          </a:xfrm>
        </p:spPr>
        <p:txBody>
          <a:bodyPr/>
          <a:lstStyle/>
          <a:p>
            <a:pPr marL="114300" indent="0">
              <a:buNone/>
            </a:pPr>
            <a:r>
              <a:rPr lang="en-US" b="1" dirty="0">
                <a:solidFill>
                  <a:srgbClr val="000000"/>
                </a:solidFill>
              </a:rPr>
              <a:t>➢ From the above regression plot all numerical features we see that the columns  'Temperature’,  'Wind_speed’,  'Visibility', 'Dew_point_temperature’,  'Solar_Radiation' are positively relation to the target variable.  </a:t>
            </a:r>
          </a:p>
          <a:p>
            <a:pPr marL="114300" indent="0">
              <a:buNone/>
            </a:pPr>
            <a:endParaRPr lang="en-US" b="1" dirty="0">
              <a:solidFill>
                <a:srgbClr val="000000"/>
              </a:solidFill>
            </a:endParaRPr>
          </a:p>
          <a:p>
            <a:pPr marL="114300" indent="0">
              <a:buNone/>
            </a:pPr>
            <a:r>
              <a:rPr lang="en-US" b="1" dirty="0">
                <a:solidFill>
                  <a:srgbClr val="000000"/>
                </a:solidFill>
              </a:rPr>
              <a:t>➢ which means the rented bike count increases with increase of these features. </a:t>
            </a:r>
          </a:p>
          <a:p>
            <a:pPr marL="114300" indent="0">
              <a:buNone/>
            </a:pPr>
            <a:endParaRPr lang="en-US" b="1" dirty="0">
              <a:solidFill>
                <a:srgbClr val="000000"/>
              </a:solidFill>
            </a:endParaRPr>
          </a:p>
          <a:p>
            <a:pPr marL="114300" indent="0">
              <a:buNone/>
            </a:pPr>
            <a:r>
              <a:rPr lang="en-US" b="1" dirty="0">
                <a:solidFill>
                  <a:srgbClr val="000000"/>
                </a:solidFill>
              </a:rPr>
              <a:t>➢ 'Rainfall’, 'Snowfall’, 'Humidity’ are the features that are negatively related with the target variable which means the rented bike count decreases when these features increase.</a:t>
            </a:r>
          </a:p>
        </p:txBody>
      </p:sp>
    </p:spTree>
    <p:extLst>
      <p:ext uri="{BB962C8B-B14F-4D97-AF65-F5344CB8AC3E}">
        <p14:creationId xmlns:p14="http://schemas.microsoft.com/office/powerpoint/2010/main" val="2851252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AFD9-E201-4639-987A-461379203BC5}"/>
              </a:ext>
            </a:extLst>
          </p:cNvPr>
          <p:cNvSpPr>
            <a:spLocks noGrp="1"/>
          </p:cNvSpPr>
          <p:nvPr>
            <p:ph type="title"/>
          </p:nvPr>
        </p:nvSpPr>
        <p:spPr>
          <a:xfrm>
            <a:off x="311700" y="78059"/>
            <a:ext cx="3457412" cy="591014"/>
          </a:xfrm>
        </p:spPr>
        <p:txBody>
          <a:bodyPr/>
          <a:lstStyle/>
          <a:p>
            <a:r>
              <a:rPr lang="en-US" b="1" dirty="0">
                <a:solidFill>
                  <a:srgbClr val="0070C0"/>
                </a:solidFill>
                <a:latin typeface="Arial Nova" panose="020B0504020202020204" pitchFamily="34" charset="0"/>
              </a:rPr>
              <a:t>OLS REGRESSION MODEL</a:t>
            </a:r>
          </a:p>
        </p:txBody>
      </p:sp>
      <p:sp>
        <p:nvSpPr>
          <p:cNvPr id="3" name="Text Placeholder 2">
            <a:extLst>
              <a:ext uri="{FF2B5EF4-FFF2-40B4-BE49-F238E27FC236}">
                <a16:creationId xmlns:a16="http://schemas.microsoft.com/office/drawing/2014/main" id="{3EB90FED-DC31-4AB3-8DFC-D6BB5FB2B01E}"/>
              </a:ext>
            </a:extLst>
          </p:cNvPr>
          <p:cNvSpPr>
            <a:spLocks noGrp="1"/>
          </p:cNvSpPr>
          <p:nvPr>
            <p:ph type="body" idx="1"/>
          </p:nvPr>
        </p:nvSpPr>
        <p:spPr>
          <a:xfrm>
            <a:off x="1" y="1152474"/>
            <a:ext cx="3311912" cy="3820969"/>
          </a:xfrm>
        </p:spPr>
        <p:txBody>
          <a:bodyPr/>
          <a:lstStyle/>
          <a:p>
            <a:pPr marL="114300" indent="0">
              <a:buNone/>
            </a:pPr>
            <a:r>
              <a:rPr lang="en-US" b="1" dirty="0">
                <a:solidFill>
                  <a:srgbClr val="000000"/>
                </a:solidFill>
              </a:rPr>
              <a:t>➢ R square and Adj Square are near to each other. 40% of variance in Rented Bike count is explained by the model. </a:t>
            </a:r>
          </a:p>
          <a:p>
            <a:pPr marL="114300" indent="0">
              <a:buNone/>
            </a:pPr>
            <a:endParaRPr lang="en-US" b="1" dirty="0">
              <a:solidFill>
                <a:srgbClr val="000000"/>
              </a:solidFill>
            </a:endParaRPr>
          </a:p>
          <a:p>
            <a:pPr marL="114300" indent="0">
              <a:buNone/>
            </a:pPr>
            <a:r>
              <a:rPr lang="en-US" b="1" dirty="0">
                <a:solidFill>
                  <a:srgbClr val="000000"/>
                </a:solidFill>
              </a:rPr>
              <a:t>➢ P value of dew point temp and visibility are very high and they are not significant.</a:t>
            </a:r>
          </a:p>
        </p:txBody>
      </p:sp>
      <p:sp>
        <p:nvSpPr>
          <p:cNvPr id="14" name="TextBox 13">
            <a:extLst>
              <a:ext uri="{FF2B5EF4-FFF2-40B4-BE49-F238E27FC236}">
                <a16:creationId xmlns:a16="http://schemas.microsoft.com/office/drawing/2014/main" id="{E0AA2822-D8F3-48AE-952A-146CD3BF7342}"/>
              </a:ext>
            </a:extLst>
          </p:cNvPr>
          <p:cNvSpPr txBox="1"/>
          <p:nvPr/>
        </p:nvSpPr>
        <p:spPr>
          <a:xfrm>
            <a:off x="3769111" y="78059"/>
            <a:ext cx="5274527" cy="4201150"/>
          </a:xfrm>
          <a:prstGeom prst="rect">
            <a:avLst/>
          </a:prstGeom>
          <a:noFill/>
        </p:spPr>
        <p:txBody>
          <a:bodyPr wrap="square">
            <a:spAutoFit/>
          </a:bodyPr>
          <a:lstStyle/>
          <a:p>
            <a:r>
              <a:rPr lang="en-US" sz="800" b="1" dirty="0"/>
              <a:t>                                                   </a:t>
            </a:r>
            <a:r>
              <a:rPr lang="en-US" sz="1100" b="1" dirty="0"/>
              <a:t>OLS Regression Results</a:t>
            </a:r>
          </a:p>
          <a:p>
            <a:r>
              <a:rPr lang="en-US" sz="800" b="1" dirty="0"/>
              <a:t>Dep. Variable:	Rented_Bike_Count	R-squared:	0.398</a:t>
            </a:r>
          </a:p>
          <a:p>
            <a:r>
              <a:rPr lang="en-US" sz="800" b="1" dirty="0"/>
              <a:t>Model:	OLS	Adj. R-squared:	0.397</a:t>
            </a:r>
          </a:p>
          <a:p>
            <a:r>
              <a:rPr lang="en-US" sz="800" b="1" dirty="0"/>
              <a:t>Method:	Least Squares	F-statistic:	723.1</a:t>
            </a:r>
          </a:p>
          <a:p>
            <a:r>
              <a:rPr lang="en-US" sz="800" b="1" dirty="0"/>
              <a:t>Date:	Thu, 21 Apr 2022	Prob (F-statistic):	0.00</a:t>
            </a:r>
          </a:p>
          <a:p>
            <a:r>
              <a:rPr lang="en-US" sz="800" b="1" dirty="0"/>
              <a:t>Time:	10:09:24	Log-Likelihood:	-66877.</a:t>
            </a:r>
          </a:p>
          <a:p>
            <a:r>
              <a:rPr lang="en-US" sz="800" b="1" dirty="0"/>
              <a:t>No. Observations:	8760	AIC:	1.338e+05</a:t>
            </a:r>
          </a:p>
          <a:p>
            <a:r>
              <a:rPr lang="en-US" sz="800" b="1" dirty="0"/>
              <a:t>Df Residuals:	8751	BIC:	1.338e+05</a:t>
            </a:r>
          </a:p>
          <a:p>
            <a:r>
              <a:rPr lang="en-US" sz="800" b="1" dirty="0"/>
              <a:t>Df Model:	8		</a:t>
            </a:r>
          </a:p>
          <a:p>
            <a:r>
              <a:rPr lang="en-US" sz="800" b="1" dirty="0"/>
              <a:t>Covariance Type:	nonrobust		</a:t>
            </a:r>
          </a:p>
          <a:p>
            <a:r>
              <a:rPr lang="en-US" sz="800" b="1" dirty="0"/>
              <a:t>coef	std err	t	P&gt;|t|	[0.025	0.975]</a:t>
            </a:r>
          </a:p>
          <a:p>
            <a:r>
              <a:rPr lang="en-US" sz="800" b="1" dirty="0"/>
              <a:t>const	844.6495	106.296	7.946	0.000	636.285	1053.014</a:t>
            </a:r>
          </a:p>
          <a:p>
            <a:r>
              <a:rPr lang="en-US" sz="800" b="1" dirty="0"/>
              <a:t>Temperature	36.5270	4.169	8.762	0.000	28.355	44.699</a:t>
            </a:r>
          </a:p>
          <a:p>
            <a:r>
              <a:rPr lang="en-US" sz="800" b="1" dirty="0"/>
              <a:t>Humidity	-10.5077	1.184	-8.872	0.000	-12.829	-8.186</a:t>
            </a:r>
          </a:p>
          <a:p>
            <a:r>
              <a:rPr lang="en-US" sz="800" b="1" dirty="0"/>
              <a:t>Wind_speed	52.4810	5.661	9.271	0.000	41.385	63.577</a:t>
            </a:r>
          </a:p>
          <a:p>
            <a:r>
              <a:rPr lang="en-US" sz="800" b="1" dirty="0"/>
              <a:t>Visibility	-0.0097	0.011	-0.886	0.376	-0.031	0.012</a:t>
            </a:r>
          </a:p>
          <a:p>
            <a:r>
              <a:rPr lang="en-US" sz="800" b="1" dirty="0"/>
              <a:t>Dew_point_temperature	-0.7829	4.402	-0.178	0.859	-9.411	7.846</a:t>
            </a:r>
          </a:p>
          <a:p>
            <a:r>
              <a:rPr lang="en-US" sz="800" b="1" dirty="0"/>
              <a:t>Solar_Radiation	-118.9772	8.670	-13.724	0.000	-135.971	-101.983</a:t>
            </a:r>
          </a:p>
          <a:p>
            <a:r>
              <a:rPr lang="en-US" sz="800" b="1" dirty="0"/>
              <a:t>Rainfall	-50.7083	4.932	-10.282	0.000	-60.376	-41.041</a:t>
            </a:r>
          </a:p>
          <a:p>
            <a:r>
              <a:rPr lang="en-US" sz="800" b="1" dirty="0"/>
              <a:t>Snowfall	41.0307	12.806	3.204	0.001	15.929	66.133</a:t>
            </a:r>
          </a:p>
          <a:p>
            <a:r>
              <a:rPr lang="en-US" sz="800" b="1" dirty="0"/>
              <a:t>Omnibus:	957.371	Durbin-Watson:	0.338</a:t>
            </a:r>
          </a:p>
          <a:p>
            <a:r>
              <a:rPr lang="en-US" sz="800" b="1" dirty="0"/>
              <a:t>Prob(Omnibus):	0.000	Jarque -Bera  (JB):	1591.019</a:t>
            </a:r>
          </a:p>
          <a:p>
            <a:r>
              <a:rPr lang="en-US" sz="800" b="1" dirty="0"/>
              <a:t>Skew:	0.769	Prob(JB):	0.00</a:t>
            </a:r>
          </a:p>
          <a:p>
            <a:r>
              <a:rPr lang="en-US" sz="800" b="1" dirty="0"/>
              <a:t>Kurtosis:	4.412	Cond. No.	3.11e+04</a:t>
            </a:r>
          </a:p>
        </p:txBody>
      </p:sp>
      <p:sp>
        <p:nvSpPr>
          <p:cNvPr id="16" name="TextBox 15">
            <a:extLst>
              <a:ext uri="{FF2B5EF4-FFF2-40B4-BE49-F238E27FC236}">
                <a16:creationId xmlns:a16="http://schemas.microsoft.com/office/drawing/2014/main" id="{A73C42DF-1178-468E-BC2F-370E65AC7B29}"/>
              </a:ext>
            </a:extLst>
          </p:cNvPr>
          <p:cNvSpPr txBox="1"/>
          <p:nvPr/>
        </p:nvSpPr>
        <p:spPr>
          <a:xfrm>
            <a:off x="3311913" y="3991026"/>
            <a:ext cx="5731725" cy="954107"/>
          </a:xfrm>
          <a:prstGeom prst="rect">
            <a:avLst/>
          </a:prstGeom>
          <a:noFill/>
        </p:spPr>
        <p:txBody>
          <a:bodyPr wrap="square">
            <a:spAutoFit/>
          </a:bodyPr>
          <a:lstStyle/>
          <a:p>
            <a:endParaRPr lang="en-US" sz="1200" dirty="0"/>
          </a:p>
          <a:p>
            <a:r>
              <a:rPr lang="en-US" sz="1100" dirty="0"/>
              <a:t>Warnings:</a:t>
            </a:r>
          </a:p>
          <a:p>
            <a:r>
              <a:rPr lang="en-US" sz="1100" dirty="0"/>
              <a:t>[1] Standard Errors assume that the covariance matrix of the errors is correctly specified.</a:t>
            </a:r>
          </a:p>
          <a:p>
            <a:r>
              <a:rPr lang="en-US" sz="1100" dirty="0"/>
              <a:t>[2] The condition number is large, 3.11e+04. This might indicate that there are</a:t>
            </a:r>
          </a:p>
          <a:p>
            <a:r>
              <a:rPr lang="en-US" sz="1100" dirty="0"/>
              <a:t>strong multicollinearity or other numerical problems.</a:t>
            </a:r>
          </a:p>
        </p:txBody>
      </p:sp>
    </p:spTree>
    <p:extLst>
      <p:ext uri="{BB962C8B-B14F-4D97-AF65-F5344CB8AC3E}">
        <p14:creationId xmlns:p14="http://schemas.microsoft.com/office/powerpoint/2010/main" val="2977730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CBA3-CB82-4C1D-96CB-C1274E2A9341}"/>
              </a:ext>
            </a:extLst>
          </p:cNvPr>
          <p:cNvSpPr>
            <a:spLocks noGrp="1"/>
          </p:cNvSpPr>
          <p:nvPr>
            <p:ph type="title"/>
          </p:nvPr>
        </p:nvSpPr>
        <p:spPr>
          <a:xfrm>
            <a:off x="311700" y="92286"/>
            <a:ext cx="8520600" cy="451962"/>
          </a:xfrm>
        </p:spPr>
        <p:txBody>
          <a:bodyPr/>
          <a:lstStyle/>
          <a:p>
            <a:pPr algn="ctr"/>
            <a:r>
              <a:rPr lang="en-US" b="1" dirty="0">
                <a:solidFill>
                  <a:srgbClr val="0070C0"/>
                </a:solidFill>
                <a:latin typeface="Arial Nova" panose="020B0504020202020204" pitchFamily="34" charset="0"/>
              </a:rPr>
              <a:t>CORRELATION MATRIX</a:t>
            </a:r>
          </a:p>
        </p:txBody>
      </p:sp>
      <p:sp>
        <p:nvSpPr>
          <p:cNvPr id="3" name="Text Placeholder 2">
            <a:extLst>
              <a:ext uri="{FF2B5EF4-FFF2-40B4-BE49-F238E27FC236}">
                <a16:creationId xmlns:a16="http://schemas.microsoft.com/office/drawing/2014/main" id="{27B710F0-C565-4128-A42B-DDB6B091EB6D}"/>
              </a:ext>
            </a:extLst>
          </p:cNvPr>
          <p:cNvSpPr>
            <a:spLocks noGrp="1"/>
          </p:cNvSpPr>
          <p:nvPr>
            <p:ph type="body" idx="1"/>
          </p:nvPr>
        </p:nvSpPr>
        <p:spPr>
          <a:xfrm>
            <a:off x="78059" y="4270917"/>
            <a:ext cx="8987882" cy="749920"/>
          </a:xfrm>
        </p:spPr>
        <p:txBody>
          <a:bodyPr/>
          <a:lstStyle/>
          <a:p>
            <a:pPr marL="114300" indent="0">
              <a:buNone/>
            </a:pPr>
            <a:r>
              <a:rPr lang="en-US" b="1" dirty="0">
                <a:solidFill>
                  <a:srgbClr val="000000"/>
                </a:solidFill>
              </a:rPr>
              <a:t>➢ Variables like Dew Point Temperature, and Temperature are highly correlated.</a:t>
            </a:r>
          </a:p>
        </p:txBody>
      </p:sp>
      <p:pic>
        <p:nvPicPr>
          <p:cNvPr id="4" name="Picture 3">
            <a:extLst>
              <a:ext uri="{FF2B5EF4-FFF2-40B4-BE49-F238E27FC236}">
                <a16:creationId xmlns:a16="http://schemas.microsoft.com/office/drawing/2014/main" id="{1A03927B-2C76-4514-8A1E-B7402A35EA62}"/>
              </a:ext>
            </a:extLst>
          </p:cNvPr>
          <p:cNvPicPr>
            <a:picLocks noChangeAspect="1"/>
          </p:cNvPicPr>
          <p:nvPr/>
        </p:nvPicPr>
        <p:blipFill>
          <a:blip r:embed="rId2"/>
          <a:stretch>
            <a:fillRect/>
          </a:stretch>
        </p:blipFill>
        <p:spPr>
          <a:xfrm>
            <a:off x="0" y="659218"/>
            <a:ext cx="9144000" cy="3508745"/>
          </a:xfrm>
          <a:prstGeom prst="rect">
            <a:avLst/>
          </a:prstGeom>
        </p:spPr>
      </p:pic>
    </p:spTree>
    <p:extLst>
      <p:ext uri="{BB962C8B-B14F-4D97-AF65-F5344CB8AC3E}">
        <p14:creationId xmlns:p14="http://schemas.microsoft.com/office/powerpoint/2010/main" val="3792645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ED23-A08E-433A-A81C-FAAF7DA4EC3F}"/>
              </a:ext>
            </a:extLst>
          </p:cNvPr>
          <p:cNvSpPr>
            <a:spLocks noGrp="1"/>
          </p:cNvSpPr>
          <p:nvPr>
            <p:ph type="title"/>
          </p:nvPr>
        </p:nvSpPr>
        <p:spPr>
          <a:xfrm>
            <a:off x="311700" y="100361"/>
            <a:ext cx="8520600" cy="724829"/>
          </a:xfrm>
        </p:spPr>
        <p:txBody>
          <a:bodyPr/>
          <a:lstStyle/>
          <a:p>
            <a:pPr algn="ctr"/>
            <a:r>
              <a:rPr lang="en-US" b="1" dirty="0">
                <a:solidFill>
                  <a:srgbClr val="0070C0"/>
                </a:solidFill>
                <a:latin typeface="Arial Nova" panose="020B0504020202020204" pitchFamily="34" charset="0"/>
              </a:rPr>
              <a:t>MODEL BUILDING </a:t>
            </a:r>
          </a:p>
        </p:txBody>
      </p:sp>
      <p:sp>
        <p:nvSpPr>
          <p:cNvPr id="3" name="Text Placeholder 2">
            <a:extLst>
              <a:ext uri="{FF2B5EF4-FFF2-40B4-BE49-F238E27FC236}">
                <a16:creationId xmlns:a16="http://schemas.microsoft.com/office/drawing/2014/main" id="{4062B238-3715-490A-9385-28FCF25BE8D8}"/>
              </a:ext>
            </a:extLst>
          </p:cNvPr>
          <p:cNvSpPr>
            <a:spLocks noGrp="1"/>
          </p:cNvSpPr>
          <p:nvPr>
            <p:ph type="body" idx="1"/>
          </p:nvPr>
        </p:nvSpPr>
        <p:spPr>
          <a:xfrm>
            <a:off x="111512" y="717021"/>
            <a:ext cx="8920976" cy="3709457"/>
          </a:xfrm>
        </p:spPr>
        <p:txBody>
          <a:bodyPr/>
          <a:lstStyle/>
          <a:p>
            <a:pPr marL="114300" indent="0">
              <a:buNone/>
            </a:pPr>
            <a:r>
              <a:rPr lang="en-US" b="1" dirty="0">
                <a:solidFill>
                  <a:srgbClr val="000000"/>
                </a:solidFill>
                <a:latin typeface="Aharoni" panose="02010803020104030203" pitchFamily="2" charset="-79"/>
                <a:cs typeface="Aharoni" panose="02010803020104030203" pitchFamily="2" charset="-79"/>
              </a:rPr>
              <a:t>➢ LINEAR REGRESSION </a:t>
            </a:r>
          </a:p>
          <a:p>
            <a:pPr marL="114300" indent="0">
              <a:buNone/>
            </a:pPr>
            <a:endParaRPr lang="en-US" b="1" dirty="0">
              <a:solidFill>
                <a:srgbClr val="000000"/>
              </a:solidFill>
              <a:latin typeface="Aharoni" panose="02010803020104030203" pitchFamily="2" charset="-79"/>
              <a:cs typeface="Aharoni" panose="02010803020104030203" pitchFamily="2" charset="-79"/>
            </a:endParaRPr>
          </a:p>
          <a:p>
            <a:pPr marL="114300" indent="0">
              <a:buNone/>
            </a:pPr>
            <a:r>
              <a:rPr lang="en-US" b="1" dirty="0">
                <a:solidFill>
                  <a:srgbClr val="000000"/>
                </a:solidFill>
                <a:latin typeface="Aharoni" panose="02010803020104030203" pitchFamily="2" charset="-79"/>
                <a:cs typeface="Aharoni" panose="02010803020104030203" pitchFamily="2" charset="-79"/>
              </a:rPr>
              <a:t>➢ LASSO REGRESSION</a:t>
            </a:r>
          </a:p>
          <a:p>
            <a:pPr marL="114300" indent="0">
              <a:buNone/>
            </a:pPr>
            <a:r>
              <a:rPr lang="en-US" b="1" dirty="0">
                <a:solidFill>
                  <a:srgbClr val="000000"/>
                </a:solidFill>
                <a:latin typeface="Aharoni" panose="02010803020104030203" pitchFamily="2" charset="-79"/>
                <a:cs typeface="Aharoni" panose="02010803020104030203" pitchFamily="2" charset="-79"/>
              </a:rPr>
              <a:t> </a:t>
            </a:r>
          </a:p>
          <a:p>
            <a:pPr marL="114300" indent="0">
              <a:buNone/>
            </a:pPr>
            <a:r>
              <a:rPr lang="en-US" b="1" dirty="0">
                <a:solidFill>
                  <a:srgbClr val="000000"/>
                </a:solidFill>
                <a:latin typeface="Aharoni" panose="02010803020104030203" pitchFamily="2" charset="-79"/>
                <a:cs typeface="Aharoni" panose="02010803020104030203" pitchFamily="2" charset="-79"/>
              </a:rPr>
              <a:t>➢ RIDGE REGRESSION</a:t>
            </a:r>
          </a:p>
          <a:p>
            <a:pPr marL="114300" indent="0">
              <a:buNone/>
            </a:pPr>
            <a:r>
              <a:rPr lang="en-US" b="1" dirty="0">
                <a:solidFill>
                  <a:srgbClr val="000000"/>
                </a:solidFill>
                <a:latin typeface="Aharoni" panose="02010803020104030203" pitchFamily="2" charset="-79"/>
                <a:cs typeface="Aharoni" panose="02010803020104030203" pitchFamily="2" charset="-79"/>
              </a:rPr>
              <a:t> </a:t>
            </a:r>
          </a:p>
          <a:p>
            <a:pPr marL="114300" indent="0">
              <a:buNone/>
            </a:pPr>
            <a:r>
              <a:rPr lang="en-US" b="1" dirty="0">
                <a:solidFill>
                  <a:srgbClr val="000000"/>
                </a:solidFill>
                <a:latin typeface="Aharoni" panose="02010803020104030203" pitchFamily="2" charset="-79"/>
                <a:cs typeface="Aharoni" panose="02010803020104030203" pitchFamily="2" charset="-79"/>
              </a:rPr>
              <a:t>➢ DECISION TREES REGRESSOR </a:t>
            </a:r>
          </a:p>
          <a:p>
            <a:pPr marL="114300" indent="0">
              <a:buNone/>
            </a:pPr>
            <a:endParaRPr lang="en-US" b="1" dirty="0">
              <a:solidFill>
                <a:srgbClr val="000000"/>
              </a:solidFill>
              <a:latin typeface="Aharoni" panose="02010803020104030203" pitchFamily="2" charset="-79"/>
              <a:cs typeface="Aharoni" panose="02010803020104030203" pitchFamily="2" charset="-79"/>
            </a:endParaRPr>
          </a:p>
          <a:p>
            <a:pPr marL="114300" indent="0">
              <a:buNone/>
            </a:pPr>
            <a:r>
              <a:rPr lang="en-US" b="1" dirty="0">
                <a:solidFill>
                  <a:srgbClr val="000000"/>
                </a:solidFill>
                <a:latin typeface="Aharoni" panose="02010803020104030203" pitchFamily="2" charset="-79"/>
                <a:cs typeface="Aharoni" panose="02010803020104030203" pitchFamily="2" charset="-79"/>
              </a:rPr>
              <a:t>➢ RANDOM FOREST REGRESSOR </a:t>
            </a:r>
          </a:p>
          <a:p>
            <a:pPr marL="114300" indent="0">
              <a:buNone/>
            </a:pPr>
            <a:endParaRPr lang="en-US" b="1" dirty="0">
              <a:solidFill>
                <a:srgbClr val="000000"/>
              </a:solidFill>
              <a:latin typeface="Aharoni" panose="02010803020104030203" pitchFamily="2" charset="-79"/>
              <a:cs typeface="Aharoni" panose="02010803020104030203" pitchFamily="2" charset="-79"/>
            </a:endParaRPr>
          </a:p>
          <a:p>
            <a:pPr marL="114300" indent="0">
              <a:buNone/>
            </a:pPr>
            <a:r>
              <a:rPr lang="en-US" b="1" dirty="0">
                <a:solidFill>
                  <a:srgbClr val="000000"/>
                </a:solidFill>
                <a:latin typeface="Aharoni" panose="02010803020104030203" pitchFamily="2" charset="-79"/>
                <a:cs typeface="Aharoni" panose="02010803020104030203" pitchFamily="2" charset="-79"/>
              </a:rPr>
              <a:t>➢ GRADIENT BOOSTED REGRESSOR </a:t>
            </a:r>
          </a:p>
          <a:p>
            <a:pPr marL="114300" indent="0">
              <a:buNone/>
            </a:pPr>
            <a:endParaRPr lang="en-US" b="1" dirty="0">
              <a:solidFill>
                <a:srgbClr val="000000"/>
              </a:solidFill>
              <a:latin typeface="Aharoni" panose="02010803020104030203" pitchFamily="2" charset="-79"/>
              <a:cs typeface="Aharoni" panose="02010803020104030203" pitchFamily="2" charset="-79"/>
            </a:endParaRPr>
          </a:p>
          <a:p>
            <a:pPr marL="114300" indent="0">
              <a:buNone/>
            </a:pPr>
            <a:r>
              <a:rPr lang="en-US" b="1" dirty="0">
                <a:solidFill>
                  <a:srgbClr val="000000"/>
                </a:solidFill>
                <a:latin typeface="Aharoni" panose="02010803020104030203" pitchFamily="2" charset="-79"/>
                <a:cs typeface="Aharoni" panose="02010803020104030203" pitchFamily="2" charset="-79"/>
              </a:rPr>
              <a:t>➢ GRADIENT BOOSTING REGRESSOR WITH GRIDSEARCHCV</a:t>
            </a:r>
          </a:p>
        </p:txBody>
      </p:sp>
    </p:spTree>
    <p:extLst>
      <p:ext uri="{BB962C8B-B14F-4D97-AF65-F5344CB8AC3E}">
        <p14:creationId xmlns:p14="http://schemas.microsoft.com/office/powerpoint/2010/main" val="266879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5789-D490-437B-B753-DFF5DDA0A3DA}"/>
              </a:ext>
            </a:extLst>
          </p:cNvPr>
          <p:cNvSpPr>
            <a:spLocks noGrp="1"/>
          </p:cNvSpPr>
          <p:nvPr>
            <p:ph type="title"/>
          </p:nvPr>
        </p:nvSpPr>
        <p:spPr>
          <a:xfrm>
            <a:off x="122663" y="122663"/>
            <a:ext cx="9021337" cy="591015"/>
          </a:xfrm>
        </p:spPr>
        <p:txBody>
          <a:bodyPr/>
          <a:lstStyle/>
          <a:p>
            <a:r>
              <a:rPr lang="en-US" b="1" dirty="0">
                <a:solidFill>
                  <a:srgbClr val="0070C0"/>
                </a:solidFill>
                <a:latin typeface="Arial Nova" panose="020B0504020202020204" pitchFamily="34" charset="0"/>
              </a:rPr>
              <a:t>LINEAR REGRESSION               DECISION TREE</a:t>
            </a:r>
          </a:p>
        </p:txBody>
      </p:sp>
      <p:sp>
        <p:nvSpPr>
          <p:cNvPr id="3" name="Text Placeholder 2">
            <a:extLst>
              <a:ext uri="{FF2B5EF4-FFF2-40B4-BE49-F238E27FC236}">
                <a16:creationId xmlns:a16="http://schemas.microsoft.com/office/drawing/2014/main" id="{3CA832C9-751A-4B4B-8830-D35CBDF2E47D}"/>
              </a:ext>
            </a:extLst>
          </p:cNvPr>
          <p:cNvSpPr>
            <a:spLocks noGrp="1"/>
          </p:cNvSpPr>
          <p:nvPr>
            <p:ph type="body" idx="1"/>
          </p:nvPr>
        </p:nvSpPr>
        <p:spPr>
          <a:xfrm>
            <a:off x="0" y="664263"/>
            <a:ext cx="8832300" cy="510059"/>
          </a:xfrm>
        </p:spPr>
        <p:txBody>
          <a:bodyPr/>
          <a:lstStyle/>
          <a:p>
            <a:pPr marL="114300" indent="0">
              <a:buNone/>
            </a:pPr>
            <a:r>
              <a:rPr lang="en-US" b="1" dirty="0">
                <a:solidFill>
                  <a:srgbClr val="FF0000"/>
                </a:solidFill>
              </a:rPr>
              <a:t>Train Set Results    Test Set Results           Train Set Results    Test Set Results              </a:t>
            </a:r>
          </a:p>
          <a:p>
            <a:pPr marL="114300" indent="0">
              <a:buNone/>
            </a:pPr>
            <a:endParaRPr lang="en-US" b="1" dirty="0">
              <a:solidFill>
                <a:srgbClr val="FF0000"/>
              </a:solidFill>
            </a:endParaRPr>
          </a:p>
        </p:txBody>
      </p:sp>
      <p:sp>
        <p:nvSpPr>
          <p:cNvPr id="5" name="TextBox 4">
            <a:extLst>
              <a:ext uri="{FF2B5EF4-FFF2-40B4-BE49-F238E27FC236}">
                <a16:creationId xmlns:a16="http://schemas.microsoft.com/office/drawing/2014/main" id="{A5D1A44B-FF8C-47BD-BE9B-78DFD4512F6B}"/>
              </a:ext>
            </a:extLst>
          </p:cNvPr>
          <p:cNvSpPr txBox="1"/>
          <p:nvPr/>
        </p:nvSpPr>
        <p:spPr>
          <a:xfrm>
            <a:off x="0" y="1181418"/>
            <a:ext cx="3044282" cy="900246"/>
          </a:xfrm>
          <a:prstGeom prst="rect">
            <a:avLst/>
          </a:prstGeom>
          <a:noFill/>
        </p:spPr>
        <p:txBody>
          <a:bodyPr wrap="square">
            <a:spAutoFit/>
          </a:bodyPr>
          <a:lstStyle/>
          <a:p>
            <a:r>
              <a:rPr lang="pt-BR" sz="1050" dirty="0"/>
              <a:t>MSE : 35.07751288189293</a:t>
            </a:r>
          </a:p>
          <a:p>
            <a:r>
              <a:rPr lang="pt-BR" sz="1050" dirty="0"/>
              <a:t>RMSE : 5.9226271942350825</a:t>
            </a:r>
          </a:p>
          <a:p>
            <a:r>
              <a:rPr lang="pt-BR" sz="1050" dirty="0"/>
              <a:t>MAE : 4.474024092996787</a:t>
            </a:r>
          </a:p>
          <a:p>
            <a:r>
              <a:rPr lang="pt-BR" sz="1050" dirty="0"/>
              <a:t>R2 : 0.7722101548255267</a:t>
            </a:r>
          </a:p>
          <a:p>
            <a:r>
              <a:rPr lang="pt-BR" sz="1050" dirty="0"/>
              <a:t>Adjusted R2 : 0.7672119649454145</a:t>
            </a:r>
            <a:endParaRPr lang="en-US" sz="1050" dirty="0"/>
          </a:p>
        </p:txBody>
      </p:sp>
      <p:sp>
        <p:nvSpPr>
          <p:cNvPr id="7" name="TextBox 6">
            <a:extLst>
              <a:ext uri="{FF2B5EF4-FFF2-40B4-BE49-F238E27FC236}">
                <a16:creationId xmlns:a16="http://schemas.microsoft.com/office/drawing/2014/main" id="{52FAFAB2-8C8A-4840-B1A6-C86C379E09B1}"/>
              </a:ext>
            </a:extLst>
          </p:cNvPr>
          <p:cNvSpPr txBox="1"/>
          <p:nvPr/>
        </p:nvSpPr>
        <p:spPr>
          <a:xfrm>
            <a:off x="2308303" y="1156218"/>
            <a:ext cx="2333659" cy="900246"/>
          </a:xfrm>
          <a:prstGeom prst="rect">
            <a:avLst/>
          </a:prstGeom>
          <a:noFill/>
        </p:spPr>
        <p:txBody>
          <a:bodyPr wrap="square">
            <a:spAutoFit/>
          </a:bodyPr>
          <a:lstStyle/>
          <a:p>
            <a:r>
              <a:rPr lang="pt-BR" sz="1050" dirty="0"/>
              <a:t>MSE : 33.27533089591926</a:t>
            </a:r>
          </a:p>
          <a:p>
            <a:r>
              <a:rPr lang="pt-BR" sz="1050" dirty="0"/>
              <a:t>RMSE : 5.76847734639907</a:t>
            </a:r>
          </a:p>
          <a:p>
            <a:r>
              <a:rPr lang="pt-BR" sz="1050" dirty="0"/>
              <a:t>MAE : 4.410178475318181</a:t>
            </a:r>
          </a:p>
          <a:p>
            <a:r>
              <a:rPr lang="pt-BR" sz="1050" dirty="0"/>
              <a:t>R2 : 0.7893518482962683</a:t>
            </a:r>
          </a:p>
          <a:p>
            <a:r>
              <a:rPr lang="pt-BR" sz="1050" dirty="0"/>
              <a:t>Adjusted R2 : 0.7847297833429184</a:t>
            </a:r>
            <a:endParaRPr lang="en-US" sz="1050" dirty="0"/>
          </a:p>
        </p:txBody>
      </p:sp>
      <p:sp>
        <p:nvSpPr>
          <p:cNvPr id="8" name="TextBox 7">
            <a:extLst>
              <a:ext uri="{FF2B5EF4-FFF2-40B4-BE49-F238E27FC236}">
                <a16:creationId xmlns:a16="http://schemas.microsoft.com/office/drawing/2014/main" id="{2BEABE0E-EB0B-43AA-A40E-BFE28A032CE3}"/>
              </a:ext>
            </a:extLst>
          </p:cNvPr>
          <p:cNvSpPr txBox="1"/>
          <p:nvPr/>
        </p:nvSpPr>
        <p:spPr>
          <a:xfrm>
            <a:off x="4641962" y="1100626"/>
            <a:ext cx="2338968" cy="1061829"/>
          </a:xfrm>
          <a:prstGeom prst="rect">
            <a:avLst/>
          </a:prstGeom>
          <a:noFill/>
        </p:spPr>
        <p:txBody>
          <a:bodyPr wrap="square">
            <a:spAutoFit/>
          </a:bodyPr>
          <a:lstStyle/>
          <a:p>
            <a:r>
              <a:rPr lang="pt-BR" sz="1050" dirty="0"/>
              <a:t>Model Score: 0.6394383578950342</a:t>
            </a:r>
          </a:p>
          <a:p>
            <a:r>
              <a:rPr lang="pt-BR" sz="1050" dirty="0"/>
              <a:t>MSE : 55.523132016557206</a:t>
            </a:r>
          </a:p>
          <a:p>
            <a:r>
              <a:rPr lang="pt-BR" sz="1050" dirty="0"/>
              <a:t>RMSE : 7.451384570437712</a:t>
            </a:r>
          </a:p>
          <a:p>
            <a:r>
              <a:rPr lang="pt-BR" sz="1050" dirty="0"/>
              <a:t>MAE : 5.397715902312179</a:t>
            </a:r>
          </a:p>
          <a:p>
            <a:r>
              <a:rPr lang="pt-BR" sz="1050" dirty="0"/>
              <a:t>R2 : 0.6394383578950342</a:t>
            </a:r>
          </a:p>
          <a:p>
            <a:r>
              <a:rPr lang="pt-BR" sz="1050" dirty="0"/>
              <a:t>Adjusted R2 : 0.6315268746182212</a:t>
            </a:r>
            <a:endParaRPr lang="en-US" sz="1050" dirty="0"/>
          </a:p>
        </p:txBody>
      </p:sp>
      <p:sp>
        <p:nvSpPr>
          <p:cNvPr id="9" name="TextBox 8">
            <a:extLst>
              <a:ext uri="{FF2B5EF4-FFF2-40B4-BE49-F238E27FC236}">
                <a16:creationId xmlns:a16="http://schemas.microsoft.com/office/drawing/2014/main" id="{CD4387A8-8066-4AA6-B8B8-C7898BDD9CF3}"/>
              </a:ext>
            </a:extLst>
          </p:cNvPr>
          <p:cNvSpPr txBox="1"/>
          <p:nvPr/>
        </p:nvSpPr>
        <p:spPr>
          <a:xfrm>
            <a:off x="7073729" y="1156218"/>
            <a:ext cx="2252012" cy="1061829"/>
          </a:xfrm>
          <a:prstGeom prst="rect">
            <a:avLst/>
          </a:prstGeom>
          <a:noFill/>
        </p:spPr>
        <p:txBody>
          <a:bodyPr wrap="square">
            <a:spAutoFit/>
          </a:bodyPr>
          <a:lstStyle/>
          <a:p>
            <a:r>
              <a:rPr lang="pt-BR" sz="1050" dirty="0"/>
              <a:t>MSE : 70.47040983610837</a:t>
            </a:r>
          </a:p>
          <a:p>
            <a:r>
              <a:rPr lang="pt-BR" sz="1050" dirty="0"/>
              <a:t>RMSE : 8.394665558323831</a:t>
            </a:r>
          </a:p>
          <a:p>
            <a:r>
              <a:rPr lang="pt-BR" sz="1050" dirty="0"/>
              <a:t>MAE : 5.887731533671768</a:t>
            </a:r>
          </a:p>
          <a:p>
            <a:r>
              <a:rPr lang="pt-BR" sz="1050" dirty="0"/>
              <a:t>R2 : 0.553889888331624</a:t>
            </a:r>
          </a:p>
          <a:p>
            <a:r>
              <a:rPr lang="pt-BR" sz="1050" dirty="0"/>
              <a:t>Adjusted R2 : 0.5441012911101424</a:t>
            </a:r>
            <a:endParaRPr lang="en-US" sz="1050" dirty="0"/>
          </a:p>
        </p:txBody>
      </p:sp>
      <p:pic>
        <p:nvPicPr>
          <p:cNvPr id="10" name="Picture 9">
            <a:extLst>
              <a:ext uri="{FF2B5EF4-FFF2-40B4-BE49-F238E27FC236}">
                <a16:creationId xmlns:a16="http://schemas.microsoft.com/office/drawing/2014/main" id="{E0929312-2C45-4537-BE2C-CBBBC8E6158B}"/>
              </a:ext>
            </a:extLst>
          </p:cNvPr>
          <p:cNvPicPr>
            <a:picLocks noChangeAspect="1"/>
          </p:cNvPicPr>
          <p:nvPr/>
        </p:nvPicPr>
        <p:blipFill>
          <a:blip r:embed="rId2"/>
          <a:stretch>
            <a:fillRect/>
          </a:stretch>
        </p:blipFill>
        <p:spPr>
          <a:xfrm>
            <a:off x="0" y="2185639"/>
            <a:ext cx="4641962" cy="2835198"/>
          </a:xfrm>
          <a:prstGeom prst="rect">
            <a:avLst/>
          </a:prstGeom>
        </p:spPr>
      </p:pic>
      <p:pic>
        <p:nvPicPr>
          <p:cNvPr id="11" name="Picture 10">
            <a:extLst>
              <a:ext uri="{FF2B5EF4-FFF2-40B4-BE49-F238E27FC236}">
                <a16:creationId xmlns:a16="http://schemas.microsoft.com/office/drawing/2014/main" id="{AE27F9D5-4E6D-45A4-9708-8918A8F3B984}"/>
              </a:ext>
            </a:extLst>
          </p:cNvPr>
          <p:cNvPicPr>
            <a:picLocks noChangeAspect="1"/>
          </p:cNvPicPr>
          <p:nvPr/>
        </p:nvPicPr>
        <p:blipFill>
          <a:blip r:embed="rId3"/>
          <a:stretch>
            <a:fillRect/>
          </a:stretch>
        </p:blipFill>
        <p:spPr>
          <a:xfrm>
            <a:off x="4683779" y="2185639"/>
            <a:ext cx="4460221" cy="2877070"/>
          </a:xfrm>
          <a:prstGeom prst="rect">
            <a:avLst/>
          </a:prstGeom>
        </p:spPr>
      </p:pic>
    </p:spTree>
    <p:extLst>
      <p:ext uri="{BB962C8B-B14F-4D97-AF65-F5344CB8AC3E}">
        <p14:creationId xmlns:p14="http://schemas.microsoft.com/office/powerpoint/2010/main" val="182899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0EBB-035B-4915-9BD9-62824CF08283}"/>
              </a:ext>
            </a:extLst>
          </p:cNvPr>
          <p:cNvSpPr>
            <a:spLocks noGrp="1"/>
          </p:cNvSpPr>
          <p:nvPr>
            <p:ph type="title"/>
          </p:nvPr>
        </p:nvSpPr>
        <p:spPr>
          <a:xfrm>
            <a:off x="311700" y="50872"/>
            <a:ext cx="8520600" cy="474264"/>
          </a:xfrm>
        </p:spPr>
        <p:txBody>
          <a:bodyPr/>
          <a:lstStyle/>
          <a:p>
            <a:r>
              <a:rPr lang="en-US" b="1" dirty="0">
                <a:solidFill>
                  <a:srgbClr val="0070C0"/>
                </a:solidFill>
                <a:latin typeface="Arial Nova" panose="020B0504020202020204" pitchFamily="34" charset="0"/>
              </a:rPr>
              <a:t>LASSO REGRESSION         RIDGE REGRESSION</a:t>
            </a:r>
          </a:p>
        </p:txBody>
      </p:sp>
      <p:sp>
        <p:nvSpPr>
          <p:cNvPr id="3" name="Text Placeholder 2">
            <a:extLst>
              <a:ext uri="{FF2B5EF4-FFF2-40B4-BE49-F238E27FC236}">
                <a16:creationId xmlns:a16="http://schemas.microsoft.com/office/drawing/2014/main" id="{AC425B2B-D96A-4C25-887E-ABC7D37FBE1A}"/>
              </a:ext>
            </a:extLst>
          </p:cNvPr>
          <p:cNvSpPr>
            <a:spLocks noGrp="1"/>
          </p:cNvSpPr>
          <p:nvPr>
            <p:ph type="body" idx="1"/>
          </p:nvPr>
        </p:nvSpPr>
        <p:spPr>
          <a:xfrm>
            <a:off x="0" y="556438"/>
            <a:ext cx="8832300" cy="474264"/>
          </a:xfrm>
        </p:spPr>
        <p:txBody>
          <a:bodyPr/>
          <a:lstStyle/>
          <a:p>
            <a:pPr marL="114300" indent="0">
              <a:buNone/>
            </a:pPr>
            <a:r>
              <a:rPr lang="en-US" b="1" dirty="0">
                <a:solidFill>
                  <a:srgbClr val="FF0000"/>
                </a:solidFill>
              </a:rPr>
              <a:t>Train Set Results    Test Set Results          Train Set Results   Test Set Results              </a:t>
            </a:r>
          </a:p>
          <a:p>
            <a:endParaRPr lang="en-US" dirty="0">
              <a:solidFill>
                <a:srgbClr val="FF0000"/>
              </a:solidFill>
            </a:endParaRPr>
          </a:p>
        </p:txBody>
      </p:sp>
      <p:sp>
        <p:nvSpPr>
          <p:cNvPr id="5" name="TextBox 4">
            <a:extLst>
              <a:ext uri="{FF2B5EF4-FFF2-40B4-BE49-F238E27FC236}">
                <a16:creationId xmlns:a16="http://schemas.microsoft.com/office/drawing/2014/main" id="{DEDCD8B4-8BB0-4291-8306-DB573DF3891D}"/>
              </a:ext>
            </a:extLst>
          </p:cNvPr>
          <p:cNvSpPr txBox="1"/>
          <p:nvPr/>
        </p:nvSpPr>
        <p:spPr>
          <a:xfrm>
            <a:off x="0" y="949910"/>
            <a:ext cx="2642839" cy="900246"/>
          </a:xfrm>
          <a:prstGeom prst="rect">
            <a:avLst/>
          </a:prstGeom>
          <a:noFill/>
        </p:spPr>
        <p:txBody>
          <a:bodyPr wrap="square">
            <a:spAutoFit/>
          </a:bodyPr>
          <a:lstStyle/>
          <a:p>
            <a:r>
              <a:rPr lang="pt-BR" sz="1050" dirty="0"/>
              <a:t>MSE : 91.59423336097032</a:t>
            </a:r>
          </a:p>
          <a:p>
            <a:r>
              <a:rPr lang="pt-BR" sz="1050" dirty="0"/>
              <a:t>RMSE : 9.570487623991283</a:t>
            </a:r>
          </a:p>
          <a:p>
            <a:r>
              <a:rPr lang="pt-BR" sz="1050" dirty="0"/>
              <a:t>MAE : 7.255041571454952</a:t>
            </a:r>
          </a:p>
          <a:p>
            <a:r>
              <a:rPr lang="pt-BR" sz="1050" dirty="0"/>
              <a:t>R2 : 0.40519624904934015</a:t>
            </a:r>
          </a:p>
          <a:p>
            <a:r>
              <a:rPr lang="pt-BR" sz="1050" dirty="0"/>
              <a:t>Adjusted R2 : 0.3921449996120475</a:t>
            </a:r>
            <a:endParaRPr lang="en-US" sz="1050" dirty="0"/>
          </a:p>
        </p:txBody>
      </p:sp>
      <p:sp>
        <p:nvSpPr>
          <p:cNvPr id="7" name="TextBox 6">
            <a:extLst>
              <a:ext uri="{FF2B5EF4-FFF2-40B4-BE49-F238E27FC236}">
                <a16:creationId xmlns:a16="http://schemas.microsoft.com/office/drawing/2014/main" id="{1B89AD16-B8D2-4ABE-8D82-7BA3588E3A42}"/>
              </a:ext>
            </a:extLst>
          </p:cNvPr>
          <p:cNvSpPr txBox="1"/>
          <p:nvPr/>
        </p:nvSpPr>
        <p:spPr>
          <a:xfrm>
            <a:off x="2302727" y="949910"/>
            <a:ext cx="4806174" cy="900246"/>
          </a:xfrm>
          <a:prstGeom prst="rect">
            <a:avLst/>
          </a:prstGeom>
          <a:noFill/>
        </p:spPr>
        <p:txBody>
          <a:bodyPr wrap="square">
            <a:spAutoFit/>
          </a:bodyPr>
          <a:lstStyle/>
          <a:p>
            <a:r>
              <a:rPr lang="pt-BR" sz="1050" dirty="0"/>
              <a:t>MSE : 96.7750714044618</a:t>
            </a:r>
          </a:p>
          <a:p>
            <a:r>
              <a:rPr lang="pt-BR" sz="1050" dirty="0"/>
              <a:t>RMSE : 9.837432155011886</a:t>
            </a:r>
          </a:p>
          <a:p>
            <a:r>
              <a:rPr lang="pt-BR" sz="1050" dirty="0"/>
              <a:t>MAE : 7.455895061963607</a:t>
            </a:r>
          </a:p>
          <a:p>
            <a:r>
              <a:rPr lang="pt-BR" sz="1050" dirty="0"/>
              <a:t>R2 : 0.3873692800799008</a:t>
            </a:r>
          </a:p>
          <a:p>
            <a:r>
              <a:rPr lang="pt-BR" sz="1050" dirty="0"/>
              <a:t>Adjusted R2 : 0.37392686932535146</a:t>
            </a:r>
            <a:endParaRPr lang="en-US" sz="1050" dirty="0"/>
          </a:p>
        </p:txBody>
      </p:sp>
      <p:pic>
        <p:nvPicPr>
          <p:cNvPr id="8" name="Picture 7">
            <a:extLst>
              <a:ext uri="{FF2B5EF4-FFF2-40B4-BE49-F238E27FC236}">
                <a16:creationId xmlns:a16="http://schemas.microsoft.com/office/drawing/2014/main" id="{E0A95016-51FB-42E0-9EAA-FC293FE2FD00}"/>
              </a:ext>
            </a:extLst>
          </p:cNvPr>
          <p:cNvPicPr>
            <a:picLocks noChangeAspect="1"/>
          </p:cNvPicPr>
          <p:nvPr/>
        </p:nvPicPr>
        <p:blipFill>
          <a:blip r:embed="rId2"/>
          <a:stretch>
            <a:fillRect/>
          </a:stretch>
        </p:blipFill>
        <p:spPr>
          <a:xfrm>
            <a:off x="0" y="1895707"/>
            <a:ext cx="4672361" cy="3147432"/>
          </a:xfrm>
          <a:prstGeom prst="rect">
            <a:avLst/>
          </a:prstGeom>
        </p:spPr>
      </p:pic>
      <p:sp>
        <p:nvSpPr>
          <p:cNvPr id="12" name="TextBox 11">
            <a:extLst>
              <a:ext uri="{FF2B5EF4-FFF2-40B4-BE49-F238E27FC236}">
                <a16:creationId xmlns:a16="http://schemas.microsoft.com/office/drawing/2014/main" id="{E2B23F59-82EA-4C93-9E0E-E3DCE9266BD7}"/>
              </a:ext>
            </a:extLst>
          </p:cNvPr>
          <p:cNvSpPr txBox="1"/>
          <p:nvPr/>
        </p:nvSpPr>
        <p:spPr>
          <a:xfrm>
            <a:off x="4672361" y="949910"/>
            <a:ext cx="2352907" cy="900246"/>
          </a:xfrm>
          <a:prstGeom prst="rect">
            <a:avLst/>
          </a:prstGeom>
          <a:noFill/>
        </p:spPr>
        <p:txBody>
          <a:bodyPr wrap="square">
            <a:spAutoFit/>
          </a:bodyPr>
          <a:lstStyle/>
          <a:p>
            <a:r>
              <a:rPr lang="pt-BR" sz="1050" dirty="0"/>
              <a:t>MSE : 35.07752456136463</a:t>
            </a:r>
          </a:p>
          <a:p>
            <a:r>
              <a:rPr lang="pt-BR" sz="1050" dirty="0"/>
              <a:t>RMSE : 5.922628180239296</a:t>
            </a:r>
          </a:p>
          <a:p>
            <a:r>
              <a:rPr lang="pt-BR" sz="1050" dirty="0"/>
              <a:t>MAE : 4.474125776125378</a:t>
            </a:r>
          </a:p>
          <a:p>
            <a:r>
              <a:rPr lang="pt-BR" sz="1050" dirty="0"/>
              <a:t>R2 : 0.7722100789802107</a:t>
            </a:r>
          </a:p>
          <a:p>
            <a:r>
              <a:rPr lang="pt-BR" sz="1050" dirty="0"/>
              <a:t>Adjusted R2 : 0.7672118874358922</a:t>
            </a:r>
            <a:endParaRPr lang="en-US" sz="1050" dirty="0"/>
          </a:p>
        </p:txBody>
      </p:sp>
      <p:sp>
        <p:nvSpPr>
          <p:cNvPr id="14" name="TextBox 13">
            <a:extLst>
              <a:ext uri="{FF2B5EF4-FFF2-40B4-BE49-F238E27FC236}">
                <a16:creationId xmlns:a16="http://schemas.microsoft.com/office/drawing/2014/main" id="{4F34C894-895D-4A86-9116-992C697D9224}"/>
              </a:ext>
            </a:extLst>
          </p:cNvPr>
          <p:cNvSpPr txBox="1"/>
          <p:nvPr/>
        </p:nvSpPr>
        <p:spPr>
          <a:xfrm>
            <a:off x="7108901" y="918608"/>
            <a:ext cx="2035099" cy="1061829"/>
          </a:xfrm>
          <a:prstGeom prst="rect">
            <a:avLst/>
          </a:prstGeom>
          <a:noFill/>
        </p:spPr>
        <p:txBody>
          <a:bodyPr wrap="square">
            <a:spAutoFit/>
          </a:bodyPr>
          <a:lstStyle/>
          <a:p>
            <a:r>
              <a:rPr lang="pt-BR" sz="1050" dirty="0"/>
              <a:t>MSE : 33.27678426818438</a:t>
            </a:r>
          </a:p>
          <a:p>
            <a:r>
              <a:rPr lang="pt-BR" sz="1050" dirty="0"/>
              <a:t>RMSE : 5.768603320404722</a:t>
            </a:r>
          </a:p>
          <a:p>
            <a:r>
              <a:rPr lang="pt-BR" sz="1050" dirty="0"/>
              <a:t>MAE : 4.410414932539515</a:t>
            </a:r>
          </a:p>
          <a:p>
            <a:r>
              <a:rPr lang="pt-BR" sz="1050" dirty="0"/>
              <a:t>R2 : 0.7893426477812578</a:t>
            </a:r>
          </a:p>
          <a:p>
            <a:r>
              <a:rPr lang="pt-BR" sz="1050" dirty="0"/>
              <a:t>Adjusted R2 : 0.7847203809491939</a:t>
            </a:r>
            <a:endParaRPr lang="en-US" sz="1050" dirty="0"/>
          </a:p>
        </p:txBody>
      </p:sp>
      <p:pic>
        <p:nvPicPr>
          <p:cNvPr id="15" name="Picture 14">
            <a:extLst>
              <a:ext uri="{FF2B5EF4-FFF2-40B4-BE49-F238E27FC236}">
                <a16:creationId xmlns:a16="http://schemas.microsoft.com/office/drawing/2014/main" id="{3F47A357-41DD-4B27-9C1C-C340EE9EE5C1}"/>
              </a:ext>
            </a:extLst>
          </p:cNvPr>
          <p:cNvPicPr>
            <a:picLocks noChangeAspect="1"/>
          </p:cNvPicPr>
          <p:nvPr/>
        </p:nvPicPr>
        <p:blipFill>
          <a:blip r:embed="rId3"/>
          <a:stretch>
            <a:fillRect/>
          </a:stretch>
        </p:blipFill>
        <p:spPr>
          <a:xfrm>
            <a:off x="4855738" y="1980437"/>
            <a:ext cx="4282685" cy="3147433"/>
          </a:xfrm>
          <a:prstGeom prst="rect">
            <a:avLst/>
          </a:prstGeom>
        </p:spPr>
      </p:pic>
    </p:spTree>
    <p:extLst>
      <p:ext uri="{BB962C8B-B14F-4D97-AF65-F5344CB8AC3E}">
        <p14:creationId xmlns:p14="http://schemas.microsoft.com/office/powerpoint/2010/main" val="2969213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6B2B-3C4D-4E11-AD16-6C25C16466DD}"/>
              </a:ext>
            </a:extLst>
          </p:cNvPr>
          <p:cNvSpPr>
            <a:spLocks noGrp="1"/>
          </p:cNvSpPr>
          <p:nvPr>
            <p:ph type="title"/>
          </p:nvPr>
        </p:nvSpPr>
        <p:spPr>
          <a:xfrm>
            <a:off x="311700" y="78059"/>
            <a:ext cx="8520600" cy="646770"/>
          </a:xfrm>
        </p:spPr>
        <p:txBody>
          <a:bodyPr/>
          <a:lstStyle/>
          <a:p>
            <a:pPr algn="ctr"/>
            <a:r>
              <a:rPr lang="en-US" b="1" dirty="0">
                <a:solidFill>
                  <a:srgbClr val="0070C0"/>
                </a:solidFill>
                <a:latin typeface="Arial Nova" panose="020B0504020202020204" pitchFamily="34" charset="0"/>
              </a:rPr>
              <a:t>RANDOM FOREST</a:t>
            </a:r>
          </a:p>
        </p:txBody>
      </p:sp>
      <p:sp>
        <p:nvSpPr>
          <p:cNvPr id="3" name="Text Placeholder 2">
            <a:extLst>
              <a:ext uri="{FF2B5EF4-FFF2-40B4-BE49-F238E27FC236}">
                <a16:creationId xmlns:a16="http://schemas.microsoft.com/office/drawing/2014/main" id="{7AE8C4A6-B6E0-4B22-9BC4-EAAAC06FF671}"/>
              </a:ext>
            </a:extLst>
          </p:cNvPr>
          <p:cNvSpPr>
            <a:spLocks noGrp="1"/>
          </p:cNvSpPr>
          <p:nvPr>
            <p:ph type="body" idx="1"/>
          </p:nvPr>
        </p:nvSpPr>
        <p:spPr>
          <a:xfrm>
            <a:off x="311700" y="724829"/>
            <a:ext cx="3312446" cy="3844046"/>
          </a:xfrm>
        </p:spPr>
        <p:txBody>
          <a:bodyPr/>
          <a:lstStyle/>
          <a:p>
            <a:pPr marL="114300" indent="0">
              <a:buNone/>
            </a:pPr>
            <a:r>
              <a:rPr lang="en-US" b="1" dirty="0">
                <a:solidFill>
                  <a:srgbClr val="FF0000"/>
                </a:solidFill>
              </a:rPr>
              <a:t>Train Set Results  </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b="1" dirty="0">
              <a:solidFill>
                <a:srgbClr val="FF0000"/>
              </a:solidFill>
            </a:endParaRPr>
          </a:p>
          <a:p>
            <a:pPr marL="114300" indent="0">
              <a:buNone/>
            </a:pPr>
            <a:endParaRPr lang="en-US" b="1" dirty="0">
              <a:solidFill>
                <a:srgbClr val="FF0000"/>
              </a:solidFill>
            </a:endParaRPr>
          </a:p>
          <a:p>
            <a:pPr marL="114300" indent="0">
              <a:buNone/>
            </a:pPr>
            <a:r>
              <a:rPr lang="en-US" b="1" dirty="0">
                <a:solidFill>
                  <a:srgbClr val="FF0000"/>
                </a:solidFill>
              </a:rPr>
              <a:t>Test Set Results</a:t>
            </a:r>
            <a:endParaRPr lang="en-US" dirty="0">
              <a:solidFill>
                <a:srgbClr val="FF0000"/>
              </a:solidFill>
            </a:endParaRPr>
          </a:p>
        </p:txBody>
      </p:sp>
      <p:sp>
        <p:nvSpPr>
          <p:cNvPr id="5" name="TextBox 4">
            <a:extLst>
              <a:ext uri="{FF2B5EF4-FFF2-40B4-BE49-F238E27FC236}">
                <a16:creationId xmlns:a16="http://schemas.microsoft.com/office/drawing/2014/main" id="{62530E55-6800-4B87-B561-6D061EC38C9E}"/>
              </a:ext>
            </a:extLst>
          </p:cNvPr>
          <p:cNvSpPr txBox="1"/>
          <p:nvPr/>
        </p:nvSpPr>
        <p:spPr>
          <a:xfrm>
            <a:off x="457200" y="1242239"/>
            <a:ext cx="2743200" cy="1200329"/>
          </a:xfrm>
          <a:prstGeom prst="rect">
            <a:avLst/>
          </a:prstGeom>
          <a:noFill/>
        </p:spPr>
        <p:txBody>
          <a:bodyPr wrap="square">
            <a:spAutoFit/>
          </a:bodyPr>
          <a:lstStyle/>
          <a:p>
            <a:r>
              <a:rPr lang="pt-BR" sz="1200" dirty="0"/>
              <a:t>Model Score: 0.989630285267275</a:t>
            </a:r>
          </a:p>
          <a:p>
            <a:r>
              <a:rPr lang="pt-BR" sz="1200" dirty="0"/>
              <a:t>MSE : 1.5968394106423371</a:t>
            </a:r>
          </a:p>
          <a:p>
            <a:r>
              <a:rPr lang="pt-BR" sz="1200" dirty="0"/>
              <a:t>RMSE : 1.2636611138443476</a:t>
            </a:r>
          </a:p>
          <a:p>
            <a:r>
              <a:rPr lang="pt-BR" sz="1200" dirty="0"/>
              <a:t>MAE : 0.8057029661218554</a:t>
            </a:r>
          </a:p>
          <a:p>
            <a:r>
              <a:rPr lang="pt-BR" sz="1200" dirty="0"/>
              <a:t>R2 : 0.989630285267275</a:t>
            </a:r>
          </a:p>
          <a:p>
            <a:r>
              <a:rPr lang="pt-BR" sz="1200" dirty="0"/>
              <a:t>Adjusted R2 : 0.9894027518441013</a:t>
            </a:r>
            <a:endParaRPr lang="en-US" sz="1200" dirty="0"/>
          </a:p>
        </p:txBody>
      </p:sp>
      <p:sp>
        <p:nvSpPr>
          <p:cNvPr id="7" name="TextBox 6">
            <a:extLst>
              <a:ext uri="{FF2B5EF4-FFF2-40B4-BE49-F238E27FC236}">
                <a16:creationId xmlns:a16="http://schemas.microsoft.com/office/drawing/2014/main" id="{77BE5481-3CA9-4D62-975F-579ADE48D9AF}"/>
              </a:ext>
            </a:extLst>
          </p:cNvPr>
          <p:cNvSpPr txBox="1"/>
          <p:nvPr/>
        </p:nvSpPr>
        <p:spPr>
          <a:xfrm>
            <a:off x="524110" y="3201064"/>
            <a:ext cx="2676290" cy="1015663"/>
          </a:xfrm>
          <a:prstGeom prst="rect">
            <a:avLst/>
          </a:prstGeom>
          <a:noFill/>
        </p:spPr>
        <p:txBody>
          <a:bodyPr wrap="square">
            <a:spAutoFit/>
          </a:bodyPr>
          <a:lstStyle/>
          <a:p>
            <a:r>
              <a:rPr lang="pt-BR" sz="1200" dirty="0"/>
              <a:t>MSE : 12.647354312015633</a:t>
            </a:r>
          </a:p>
          <a:p>
            <a:r>
              <a:rPr lang="pt-BR" sz="1200" dirty="0"/>
              <a:t>RMSE : 3.556311897460012</a:t>
            </a:r>
          </a:p>
          <a:p>
            <a:r>
              <a:rPr lang="pt-BR" sz="1200" dirty="0"/>
              <a:t>MAE : 2.2035501760052716</a:t>
            </a:r>
          </a:p>
          <a:p>
            <a:r>
              <a:rPr lang="pt-BR" sz="1200" dirty="0"/>
              <a:t>R2 : 0.9199364292393849</a:t>
            </a:r>
          </a:p>
          <a:p>
            <a:r>
              <a:rPr lang="pt-BR" sz="1200" dirty="0"/>
              <a:t>Adjusted R2 : 0.9181796655485591</a:t>
            </a:r>
          </a:p>
        </p:txBody>
      </p:sp>
      <p:graphicFrame>
        <p:nvGraphicFramePr>
          <p:cNvPr id="10" name="Table 9">
            <a:extLst>
              <a:ext uri="{FF2B5EF4-FFF2-40B4-BE49-F238E27FC236}">
                <a16:creationId xmlns:a16="http://schemas.microsoft.com/office/drawing/2014/main" id="{3B92CFD7-783A-4938-8757-FC66DAE0F2BF}"/>
              </a:ext>
            </a:extLst>
          </p:cNvPr>
          <p:cNvGraphicFramePr>
            <a:graphicFrameLocks noGrp="1"/>
          </p:cNvGraphicFramePr>
          <p:nvPr>
            <p:extLst>
              <p:ext uri="{D42A27DB-BD31-4B8C-83A1-F6EECF244321}">
                <p14:modId xmlns:p14="http://schemas.microsoft.com/office/powerpoint/2010/main" val="2215903163"/>
              </p:ext>
            </p:extLst>
          </p:nvPr>
        </p:nvGraphicFramePr>
        <p:xfrm>
          <a:off x="3088889" y="724829"/>
          <a:ext cx="2430966" cy="4301068"/>
        </p:xfrm>
        <a:graphic>
          <a:graphicData uri="http://schemas.openxmlformats.org/drawingml/2006/table">
            <a:tbl>
              <a:tblPr/>
              <a:tblGrid>
                <a:gridCol w="348626">
                  <a:extLst>
                    <a:ext uri="{9D8B030D-6E8A-4147-A177-3AD203B41FA5}">
                      <a16:colId xmlns:a16="http://schemas.microsoft.com/office/drawing/2014/main" val="338993146"/>
                    </a:ext>
                  </a:extLst>
                </a:gridCol>
                <a:gridCol w="1356819">
                  <a:extLst>
                    <a:ext uri="{9D8B030D-6E8A-4147-A177-3AD203B41FA5}">
                      <a16:colId xmlns:a16="http://schemas.microsoft.com/office/drawing/2014/main" val="3813483935"/>
                    </a:ext>
                  </a:extLst>
                </a:gridCol>
                <a:gridCol w="725521">
                  <a:extLst>
                    <a:ext uri="{9D8B030D-6E8A-4147-A177-3AD203B41FA5}">
                      <a16:colId xmlns:a16="http://schemas.microsoft.com/office/drawing/2014/main" val="1129502766"/>
                    </a:ext>
                  </a:extLst>
                </a:gridCol>
              </a:tblGrid>
              <a:tr h="535259">
                <a:tc>
                  <a:txBody>
                    <a:bodyPr/>
                    <a:lstStyle/>
                    <a:p>
                      <a:pPr algn="r"/>
                      <a:br>
                        <a:rPr lang="en-US" sz="1000" b="1" dirty="0">
                          <a:effectLst/>
                          <a:highlight>
                            <a:srgbClr val="FFFF00"/>
                          </a:highlight>
                        </a:rPr>
                      </a:br>
                      <a:endParaRPr lang="en-US" sz="1000" b="1" dirty="0">
                        <a:effectLst/>
                        <a:highlight>
                          <a:srgbClr val="FFFF00"/>
                        </a:highlight>
                      </a:endParaRPr>
                    </a:p>
                  </a:txBody>
                  <a:tcPr marL="80700" marR="80700" marT="40350" marB="40350" anchor="ctr">
                    <a:lnL>
                      <a:noFill/>
                    </a:lnL>
                    <a:lnR>
                      <a:noFill/>
                    </a:lnR>
                    <a:lnT>
                      <a:noFill/>
                    </a:lnT>
                    <a:lnB>
                      <a:noFill/>
                    </a:lnB>
                    <a:solidFill>
                      <a:schemeClr val="tx2"/>
                    </a:solidFill>
                  </a:tcPr>
                </a:tc>
                <a:tc>
                  <a:txBody>
                    <a:bodyPr/>
                    <a:lstStyle/>
                    <a:p>
                      <a:pPr algn="r"/>
                      <a:r>
                        <a:rPr lang="en-US" sz="1000" b="1" dirty="0">
                          <a:effectLst/>
                          <a:highlight>
                            <a:srgbClr val="FFFF00"/>
                          </a:highlight>
                        </a:rPr>
                        <a:t>Feature</a:t>
                      </a:r>
                    </a:p>
                  </a:txBody>
                  <a:tcPr marL="80700" marR="80700" marT="40350" marB="40350" anchor="ctr">
                    <a:lnL>
                      <a:noFill/>
                    </a:lnL>
                    <a:lnR>
                      <a:noFill/>
                    </a:lnR>
                    <a:lnT>
                      <a:noFill/>
                    </a:lnT>
                    <a:lnB>
                      <a:noFill/>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effectLst/>
                          <a:highlight>
                            <a:srgbClr val="FFFF00"/>
                          </a:highlight>
                        </a:rPr>
                        <a:t>Feature Importance</a:t>
                      </a:r>
                    </a:p>
                    <a:p>
                      <a:endParaRPr lang="en-US" sz="1000" dirty="0">
                        <a:highlight>
                          <a:srgbClr val="FFFF00"/>
                        </a:highlight>
                      </a:endParaRPr>
                    </a:p>
                  </a:txBody>
                  <a:tcPr marL="80700" marR="80700" marT="40350" marB="40350">
                    <a:lnL>
                      <a:noFill/>
                    </a:lnL>
                    <a:solidFill>
                      <a:schemeClr val="tx2"/>
                    </a:solidFill>
                  </a:tcPr>
                </a:tc>
                <a:extLst>
                  <a:ext uri="{0D108BD9-81ED-4DB2-BD59-A6C34878D82A}">
                    <a16:rowId xmlns:a16="http://schemas.microsoft.com/office/drawing/2014/main" val="544604943"/>
                  </a:ext>
                </a:extLst>
              </a:tr>
              <a:tr h="329270">
                <a:tc>
                  <a:txBody>
                    <a:bodyPr/>
                    <a:lstStyle/>
                    <a:p>
                      <a:pPr fontAlgn="ctr"/>
                      <a:r>
                        <a:rPr lang="en-US" sz="1000" b="1" dirty="0">
                          <a:effectLst/>
                          <a:highlight>
                            <a:srgbClr val="FFFF00"/>
                          </a:highlight>
                        </a:rPr>
                        <a:t>0</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Temperature</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0.31</a:t>
                      </a:r>
                    </a:p>
                  </a:txBody>
                  <a:tcPr marL="80700" marR="80700" marT="40350" marB="40350" anchor="ctr">
                    <a:lnL>
                      <a:noFill/>
                    </a:lnL>
                    <a:lnR>
                      <a:noFill/>
                    </a:lnR>
                    <a:lnB>
                      <a:noFill/>
                    </a:lnB>
                    <a:solidFill>
                      <a:schemeClr val="tx2"/>
                    </a:solidFill>
                  </a:tcPr>
                </a:tc>
                <a:extLst>
                  <a:ext uri="{0D108BD9-81ED-4DB2-BD59-A6C34878D82A}">
                    <a16:rowId xmlns:a16="http://schemas.microsoft.com/office/drawing/2014/main" val="3974400829"/>
                  </a:ext>
                </a:extLst>
              </a:tr>
              <a:tr h="273935">
                <a:tc>
                  <a:txBody>
                    <a:bodyPr/>
                    <a:lstStyle/>
                    <a:p>
                      <a:pPr fontAlgn="ctr"/>
                      <a:r>
                        <a:rPr lang="en-US" sz="1000" b="1">
                          <a:effectLst/>
                          <a:highlight>
                            <a:srgbClr val="FFFF00"/>
                          </a:highlight>
                        </a:rPr>
                        <a:t>1</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Humidity</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0.16</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897324351"/>
                  </a:ext>
                </a:extLst>
              </a:tr>
              <a:tr h="454651">
                <a:tc>
                  <a:txBody>
                    <a:bodyPr/>
                    <a:lstStyle/>
                    <a:p>
                      <a:pPr fontAlgn="ctr"/>
                      <a:r>
                        <a:rPr lang="en-US" sz="1000" b="1">
                          <a:effectLst/>
                          <a:highlight>
                            <a:srgbClr val="FFFF00"/>
                          </a:highlight>
                        </a:rPr>
                        <a:t>34</a:t>
                      </a:r>
                    </a:p>
                  </a:txBody>
                  <a:tcPr marL="80700" marR="80700" marT="40350" marB="40350" anchor="ctr">
                    <a:lnL>
                      <a:noFill/>
                    </a:lnL>
                    <a:lnR>
                      <a:noFill/>
                    </a:lnR>
                    <a:lnT>
                      <a:noFill/>
                    </a:lnT>
                    <a:lnB>
                      <a:noFill/>
                    </a:lnB>
                    <a:solidFill>
                      <a:schemeClr val="tx2"/>
                    </a:solidFill>
                  </a:tcPr>
                </a:tc>
                <a:tc>
                  <a:txBody>
                    <a:bodyPr/>
                    <a:lstStyle/>
                    <a:p>
                      <a:pPr algn="r"/>
                      <a:r>
                        <a:rPr lang="en-US" sz="1000" dirty="0" err="1">
                          <a:effectLst/>
                          <a:highlight>
                            <a:srgbClr val="FFFF00"/>
                          </a:highlight>
                        </a:rPr>
                        <a:t>Functioning_Day_Yes</a:t>
                      </a:r>
                      <a:endParaRPr lang="en-US" sz="1000" dirty="0">
                        <a:effectLst/>
                        <a:highlight>
                          <a:srgbClr val="FFFF00"/>
                        </a:highlight>
                      </a:endParaRP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0.15</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2845896496"/>
                  </a:ext>
                </a:extLst>
              </a:tr>
              <a:tr h="273935">
                <a:tc>
                  <a:txBody>
                    <a:bodyPr/>
                    <a:lstStyle/>
                    <a:p>
                      <a:pPr fontAlgn="ctr"/>
                      <a:r>
                        <a:rPr lang="en-US" sz="1000" b="1">
                          <a:effectLst/>
                          <a:highlight>
                            <a:srgbClr val="FFFF00"/>
                          </a:highlight>
                        </a:rPr>
                        <a:t>10</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Hour_4</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1369863143"/>
                  </a:ext>
                </a:extLst>
              </a:tr>
              <a:tr h="454651">
                <a:tc>
                  <a:txBody>
                    <a:bodyPr/>
                    <a:lstStyle/>
                    <a:p>
                      <a:pPr fontAlgn="ctr"/>
                      <a:r>
                        <a:rPr lang="en-US" sz="1000" b="1">
                          <a:effectLst/>
                          <a:highlight>
                            <a:srgbClr val="FFFF00"/>
                          </a:highlight>
                        </a:rPr>
                        <a:t>4</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Solar_Radiation</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2123641202"/>
                  </a:ext>
                </a:extLst>
              </a:tr>
              <a:tr h="273935">
                <a:tc>
                  <a:txBody>
                    <a:bodyPr/>
                    <a:lstStyle/>
                    <a:p>
                      <a:pPr fontAlgn="ctr"/>
                      <a:r>
                        <a:rPr lang="en-US" sz="1000" b="1">
                          <a:effectLst/>
                          <a:highlight>
                            <a:srgbClr val="FFFF00"/>
                          </a:highlight>
                        </a:rPr>
                        <a:t>5</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Rainfall</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1538150704"/>
                  </a:ext>
                </a:extLst>
              </a:tr>
              <a:tr h="273935">
                <a:tc>
                  <a:txBody>
                    <a:bodyPr/>
                    <a:lstStyle/>
                    <a:p>
                      <a:pPr fontAlgn="ctr"/>
                      <a:r>
                        <a:rPr lang="en-US" sz="1000" b="1">
                          <a:effectLst/>
                          <a:highlight>
                            <a:srgbClr val="FFFF00"/>
                          </a:highlight>
                        </a:rPr>
                        <a:t>24</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Hour_18</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3687889158"/>
                  </a:ext>
                </a:extLst>
              </a:tr>
              <a:tr h="273935">
                <a:tc>
                  <a:txBody>
                    <a:bodyPr/>
                    <a:lstStyle/>
                    <a:p>
                      <a:pPr fontAlgn="ctr"/>
                      <a:r>
                        <a:rPr lang="en-US" sz="1000" b="1">
                          <a:effectLst/>
                          <a:highlight>
                            <a:srgbClr val="FFFF00"/>
                          </a:highlight>
                        </a:rPr>
                        <a:t>11</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Hour_5</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306996448"/>
                  </a:ext>
                </a:extLst>
              </a:tr>
              <a:tr h="273935">
                <a:tc>
                  <a:txBody>
                    <a:bodyPr/>
                    <a:lstStyle/>
                    <a:p>
                      <a:pPr fontAlgn="ctr"/>
                      <a:r>
                        <a:rPr lang="en-US" sz="1000" b="1">
                          <a:effectLst/>
                          <a:highlight>
                            <a:srgbClr val="FFFF00"/>
                          </a:highlight>
                        </a:rPr>
                        <a:t>25</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Hour_19</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0.02</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136897493"/>
                  </a:ext>
                </a:extLst>
              </a:tr>
              <a:tr h="454651">
                <a:tc>
                  <a:txBody>
                    <a:bodyPr/>
                    <a:lstStyle/>
                    <a:p>
                      <a:pPr fontAlgn="ctr"/>
                      <a:r>
                        <a:rPr lang="en-US" sz="1000" b="1">
                          <a:effectLst/>
                          <a:highlight>
                            <a:srgbClr val="FFFF00"/>
                          </a:highlight>
                        </a:rPr>
                        <a:t>46</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weekdays_weekend_1</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0.02</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2812487739"/>
                  </a:ext>
                </a:extLst>
              </a:tr>
              <a:tr h="273935">
                <a:tc>
                  <a:txBody>
                    <a:bodyPr/>
                    <a:lstStyle/>
                    <a:p>
                      <a:pPr fontAlgn="ctr"/>
                      <a:r>
                        <a:rPr lang="en-US" sz="1000" b="1">
                          <a:effectLst/>
                          <a:highlight>
                            <a:srgbClr val="FFFF00"/>
                          </a:highlight>
                        </a:rPr>
                        <a:t>9</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Hour_3</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0.02</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1728978105"/>
                  </a:ext>
                </a:extLst>
              </a:tr>
            </a:tbl>
          </a:graphicData>
        </a:graphic>
      </p:graphicFrame>
      <p:pic>
        <p:nvPicPr>
          <p:cNvPr id="11" name="Picture 10">
            <a:extLst>
              <a:ext uri="{FF2B5EF4-FFF2-40B4-BE49-F238E27FC236}">
                <a16:creationId xmlns:a16="http://schemas.microsoft.com/office/drawing/2014/main" id="{4859CD5F-C357-49A6-B4C9-63951B4E606E}"/>
              </a:ext>
            </a:extLst>
          </p:cNvPr>
          <p:cNvPicPr>
            <a:picLocks noChangeAspect="1"/>
          </p:cNvPicPr>
          <p:nvPr/>
        </p:nvPicPr>
        <p:blipFill rotWithShape="1">
          <a:blip r:embed="rId2"/>
          <a:srcRect b="73202"/>
          <a:stretch/>
        </p:blipFill>
        <p:spPr>
          <a:xfrm>
            <a:off x="5977589" y="481842"/>
            <a:ext cx="3067121" cy="3989797"/>
          </a:xfrm>
          <a:prstGeom prst="rect">
            <a:avLst/>
          </a:prstGeom>
        </p:spPr>
      </p:pic>
    </p:spTree>
    <p:extLst>
      <p:ext uri="{BB962C8B-B14F-4D97-AF65-F5344CB8AC3E}">
        <p14:creationId xmlns:p14="http://schemas.microsoft.com/office/powerpoint/2010/main" val="3528885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2318-6BB0-4BF1-A4D0-F6A60AB4553D}"/>
              </a:ext>
            </a:extLst>
          </p:cNvPr>
          <p:cNvSpPr>
            <a:spLocks noGrp="1"/>
          </p:cNvSpPr>
          <p:nvPr>
            <p:ph type="title"/>
          </p:nvPr>
        </p:nvSpPr>
        <p:spPr>
          <a:xfrm>
            <a:off x="311700" y="78059"/>
            <a:ext cx="8520600" cy="646770"/>
          </a:xfrm>
        </p:spPr>
        <p:txBody>
          <a:bodyPr/>
          <a:lstStyle/>
          <a:p>
            <a:pPr algn="ctr"/>
            <a:r>
              <a:rPr lang="en-US" b="1" dirty="0">
                <a:solidFill>
                  <a:srgbClr val="0070C0"/>
                </a:solidFill>
                <a:latin typeface="Arial Nova" panose="020B0504020202020204" pitchFamily="34" charset="0"/>
              </a:rPr>
              <a:t>GRADIENT BOOSTING</a:t>
            </a:r>
          </a:p>
        </p:txBody>
      </p:sp>
      <p:sp>
        <p:nvSpPr>
          <p:cNvPr id="3" name="Text Placeholder 2">
            <a:extLst>
              <a:ext uri="{FF2B5EF4-FFF2-40B4-BE49-F238E27FC236}">
                <a16:creationId xmlns:a16="http://schemas.microsoft.com/office/drawing/2014/main" id="{183D627D-89B8-45F4-ACA4-5096B7E56CD7}"/>
              </a:ext>
            </a:extLst>
          </p:cNvPr>
          <p:cNvSpPr>
            <a:spLocks noGrp="1"/>
          </p:cNvSpPr>
          <p:nvPr>
            <p:ph type="body" idx="1"/>
          </p:nvPr>
        </p:nvSpPr>
        <p:spPr>
          <a:xfrm>
            <a:off x="311700" y="551146"/>
            <a:ext cx="2966759" cy="4047892"/>
          </a:xfrm>
        </p:spPr>
        <p:txBody>
          <a:bodyPr/>
          <a:lstStyle/>
          <a:p>
            <a:pPr marL="114300" indent="0">
              <a:buNone/>
            </a:pPr>
            <a:r>
              <a:rPr lang="en-US" b="1" dirty="0">
                <a:solidFill>
                  <a:srgbClr val="FF0000"/>
                </a:solidFill>
              </a:rPr>
              <a:t>Train Set Results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pPr marL="114300" indent="0">
              <a:buNone/>
            </a:pPr>
            <a:endParaRPr lang="en-US" b="1" dirty="0">
              <a:solidFill>
                <a:srgbClr val="FF0000"/>
              </a:solidFill>
            </a:endParaRPr>
          </a:p>
          <a:p>
            <a:pPr marL="114300" indent="0">
              <a:buNone/>
            </a:pPr>
            <a:endParaRPr lang="en-US" b="1" dirty="0">
              <a:solidFill>
                <a:srgbClr val="FF0000"/>
              </a:solidFill>
            </a:endParaRPr>
          </a:p>
          <a:p>
            <a:pPr marL="114300" indent="0">
              <a:buNone/>
            </a:pPr>
            <a:r>
              <a:rPr lang="en-US" b="1" dirty="0">
                <a:solidFill>
                  <a:srgbClr val="FF0000"/>
                </a:solidFill>
              </a:rPr>
              <a:t>Test Set Results</a:t>
            </a:r>
            <a:endParaRPr lang="en-US" dirty="0">
              <a:solidFill>
                <a:srgbClr val="FF0000"/>
              </a:solidFill>
            </a:endParaRPr>
          </a:p>
        </p:txBody>
      </p:sp>
      <p:sp>
        <p:nvSpPr>
          <p:cNvPr id="5" name="TextBox 4">
            <a:extLst>
              <a:ext uri="{FF2B5EF4-FFF2-40B4-BE49-F238E27FC236}">
                <a16:creationId xmlns:a16="http://schemas.microsoft.com/office/drawing/2014/main" id="{C03819E1-16CE-43CD-B824-DA355DC0D3B8}"/>
              </a:ext>
            </a:extLst>
          </p:cNvPr>
          <p:cNvSpPr txBox="1"/>
          <p:nvPr/>
        </p:nvSpPr>
        <p:spPr>
          <a:xfrm>
            <a:off x="311700" y="1103928"/>
            <a:ext cx="2877015" cy="1107996"/>
          </a:xfrm>
          <a:prstGeom prst="rect">
            <a:avLst/>
          </a:prstGeom>
          <a:noFill/>
        </p:spPr>
        <p:txBody>
          <a:bodyPr wrap="square">
            <a:spAutoFit/>
          </a:bodyPr>
          <a:lstStyle/>
          <a:p>
            <a:r>
              <a:rPr lang="pt-BR" sz="1100" dirty="0"/>
              <a:t>Model Score: 0.8789016499095264</a:t>
            </a:r>
          </a:p>
          <a:p>
            <a:r>
              <a:rPr lang="pt-BR" sz="1100" dirty="0"/>
              <a:t>MSE : 18.64801713184794</a:t>
            </a:r>
          </a:p>
          <a:p>
            <a:r>
              <a:rPr lang="pt-BR" sz="1100" dirty="0"/>
              <a:t>RMSE : 4.3183349953249275</a:t>
            </a:r>
          </a:p>
          <a:p>
            <a:r>
              <a:rPr lang="pt-BR" sz="1100" dirty="0"/>
              <a:t>MAE : 3.269003569273124</a:t>
            </a:r>
          </a:p>
          <a:p>
            <a:r>
              <a:rPr lang="pt-BR" sz="1100" dirty="0"/>
              <a:t>R2 : 0.8789016499095264</a:t>
            </a:r>
          </a:p>
          <a:p>
            <a:r>
              <a:rPr lang="pt-BR" sz="1100" dirty="0"/>
              <a:t>Adjusted R2 : 0.8762444965695393</a:t>
            </a:r>
            <a:endParaRPr lang="en-US" sz="1100" dirty="0"/>
          </a:p>
        </p:txBody>
      </p:sp>
      <p:sp>
        <p:nvSpPr>
          <p:cNvPr id="7" name="TextBox 6">
            <a:extLst>
              <a:ext uri="{FF2B5EF4-FFF2-40B4-BE49-F238E27FC236}">
                <a16:creationId xmlns:a16="http://schemas.microsoft.com/office/drawing/2014/main" id="{D69A3750-2A78-42A4-89C9-4C0D1BFB1679}"/>
              </a:ext>
            </a:extLst>
          </p:cNvPr>
          <p:cNvSpPr txBox="1"/>
          <p:nvPr/>
        </p:nvSpPr>
        <p:spPr>
          <a:xfrm>
            <a:off x="356571" y="2981996"/>
            <a:ext cx="2877015" cy="938719"/>
          </a:xfrm>
          <a:prstGeom prst="rect">
            <a:avLst/>
          </a:prstGeom>
          <a:noFill/>
        </p:spPr>
        <p:txBody>
          <a:bodyPr wrap="square">
            <a:spAutoFit/>
          </a:bodyPr>
          <a:lstStyle/>
          <a:p>
            <a:r>
              <a:rPr lang="pt-BR" sz="1100" dirty="0"/>
              <a:t>MSE : 21.28944184250869</a:t>
            </a:r>
          </a:p>
          <a:p>
            <a:r>
              <a:rPr lang="pt-BR" sz="1100" dirty="0"/>
              <a:t>RMSE : 4.6140483138463875</a:t>
            </a:r>
          </a:p>
          <a:p>
            <a:r>
              <a:rPr lang="pt-BR" sz="1100" dirty="0"/>
              <a:t>MAE : 3.492858786559991</a:t>
            </a:r>
          </a:p>
          <a:p>
            <a:r>
              <a:rPr lang="pt-BR" sz="1100" dirty="0"/>
              <a:t>R2 : 0.8652280396863458</a:t>
            </a:r>
          </a:p>
          <a:p>
            <a:r>
              <a:rPr lang="pt-BR" sz="1100" dirty="0"/>
              <a:t>Adjusted R2 : 0.8622708584843188</a:t>
            </a:r>
            <a:endParaRPr lang="en-US" sz="1100" dirty="0"/>
          </a:p>
        </p:txBody>
      </p:sp>
      <p:pic>
        <p:nvPicPr>
          <p:cNvPr id="8" name="Picture 7">
            <a:extLst>
              <a:ext uri="{FF2B5EF4-FFF2-40B4-BE49-F238E27FC236}">
                <a16:creationId xmlns:a16="http://schemas.microsoft.com/office/drawing/2014/main" id="{596D25ED-8ADA-420B-AEE5-EA5FD0E17308}"/>
              </a:ext>
            </a:extLst>
          </p:cNvPr>
          <p:cNvPicPr>
            <a:picLocks noChangeAspect="1"/>
          </p:cNvPicPr>
          <p:nvPr/>
        </p:nvPicPr>
        <p:blipFill rotWithShape="1">
          <a:blip r:embed="rId2"/>
          <a:srcRect b="73336"/>
          <a:stretch/>
        </p:blipFill>
        <p:spPr>
          <a:xfrm>
            <a:off x="5073040" y="401443"/>
            <a:ext cx="3961355" cy="4558863"/>
          </a:xfrm>
          <a:prstGeom prst="rect">
            <a:avLst/>
          </a:prstGeom>
        </p:spPr>
      </p:pic>
      <p:graphicFrame>
        <p:nvGraphicFramePr>
          <p:cNvPr id="9" name="Table 8">
            <a:extLst>
              <a:ext uri="{FF2B5EF4-FFF2-40B4-BE49-F238E27FC236}">
                <a16:creationId xmlns:a16="http://schemas.microsoft.com/office/drawing/2014/main" id="{0CC0C708-5A57-45B5-99BE-F64F4E36E6C2}"/>
              </a:ext>
            </a:extLst>
          </p:cNvPr>
          <p:cNvGraphicFramePr>
            <a:graphicFrameLocks noGrp="1"/>
          </p:cNvGraphicFramePr>
          <p:nvPr>
            <p:extLst>
              <p:ext uri="{D42A27DB-BD31-4B8C-83A1-F6EECF244321}">
                <p14:modId xmlns:p14="http://schemas.microsoft.com/office/powerpoint/2010/main" val="3824121800"/>
              </p:ext>
            </p:extLst>
          </p:nvPr>
        </p:nvGraphicFramePr>
        <p:xfrm>
          <a:off x="2843408" y="724829"/>
          <a:ext cx="2116899" cy="4047892"/>
        </p:xfrm>
        <a:graphic>
          <a:graphicData uri="http://schemas.openxmlformats.org/drawingml/2006/table">
            <a:tbl>
              <a:tblPr/>
              <a:tblGrid>
                <a:gridCol w="347812">
                  <a:extLst>
                    <a:ext uri="{9D8B030D-6E8A-4147-A177-3AD203B41FA5}">
                      <a16:colId xmlns:a16="http://schemas.microsoft.com/office/drawing/2014/main" val="1336651818"/>
                    </a:ext>
                  </a:extLst>
                </a:gridCol>
                <a:gridCol w="1186858">
                  <a:extLst>
                    <a:ext uri="{9D8B030D-6E8A-4147-A177-3AD203B41FA5}">
                      <a16:colId xmlns:a16="http://schemas.microsoft.com/office/drawing/2014/main" val="199390708"/>
                    </a:ext>
                  </a:extLst>
                </a:gridCol>
                <a:gridCol w="582229">
                  <a:extLst>
                    <a:ext uri="{9D8B030D-6E8A-4147-A177-3AD203B41FA5}">
                      <a16:colId xmlns:a16="http://schemas.microsoft.com/office/drawing/2014/main" val="1286389061"/>
                    </a:ext>
                  </a:extLst>
                </a:gridCol>
              </a:tblGrid>
              <a:tr h="995872">
                <a:tc>
                  <a:txBody>
                    <a:bodyPr/>
                    <a:lstStyle/>
                    <a:p>
                      <a:pPr algn="r"/>
                      <a:endParaRPr lang="en-US" sz="1000" b="1" dirty="0">
                        <a:solidFill>
                          <a:schemeClr val="accent2"/>
                        </a:solidFill>
                        <a:effectLst/>
                        <a:highlight>
                          <a:srgbClr val="FFFF00"/>
                        </a:highlight>
                      </a:endParaRPr>
                    </a:p>
                  </a:txBody>
                  <a:tcPr anchor="ctr">
                    <a:lnL>
                      <a:noFill/>
                    </a:lnL>
                    <a:lnR>
                      <a:noFill/>
                    </a:lnR>
                    <a:lnT>
                      <a:noFill/>
                    </a:lnT>
                    <a:lnB>
                      <a:noFill/>
                    </a:lnB>
                    <a:solidFill>
                      <a:schemeClr val="accent3">
                        <a:lumMod val="20000"/>
                        <a:lumOff val="80000"/>
                      </a:schemeClr>
                    </a:solidFill>
                  </a:tcPr>
                </a:tc>
                <a:tc>
                  <a:txBody>
                    <a:bodyPr/>
                    <a:lstStyle/>
                    <a:p>
                      <a:pPr algn="r"/>
                      <a:r>
                        <a:rPr lang="en-US" sz="1000" b="1" dirty="0">
                          <a:solidFill>
                            <a:schemeClr val="accent2"/>
                          </a:solidFill>
                          <a:effectLst/>
                          <a:highlight>
                            <a:srgbClr val="FFFF00"/>
                          </a:highlight>
                        </a:rPr>
                        <a:t>Feature</a:t>
                      </a:r>
                    </a:p>
                  </a:txBody>
                  <a:tcPr anchor="ctr">
                    <a:lnL>
                      <a:noFill/>
                    </a:lnL>
                    <a:lnR>
                      <a:noFill/>
                    </a:lnR>
                    <a:lnT>
                      <a:noFill/>
                    </a:lnT>
                    <a:lnB>
                      <a:noFill/>
                    </a:lnB>
                    <a:solidFill>
                      <a:schemeClr val="accent3">
                        <a:lumMod val="20000"/>
                        <a:lumOff val="80000"/>
                      </a:schemeClr>
                    </a:solidFill>
                  </a:tcPr>
                </a:tc>
                <a:tc>
                  <a:txBody>
                    <a:bodyPr/>
                    <a:lstStyle/>
                    <a:p>
                      <a:pPr algn="r"/>
                      <a:r>
                        <a:rPr lang="en-US" sz="1000" b="1" dirty="0">
                          <a:solidFill>
                            <a:schemeClr val="accent2"/>
                          </a:solidFill>
                          <a:effectLst/>
                          <a:highlight>
                            <a:srgbClr val="FFFF00"/>
                          </a:highlight>
                        </a:rPr>
                        <a:t>Feature Importance</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3821172323"/>
                  </a:ext>
                </a:extLst>
              </a:tr>
              <a:tr h="420968">
                <a:tc>
                  <a:txBody>
                    <a:bodyPr/>
                    <a:lstStyle/>
                    <a:p>
                      <a:pPr fontAlgn="ctr"/>
                      <a:r>
                        <a:rPr lang="en-US" sz="1000" b="1">
                          <a:solidFill>
                            <a:schemeClr val="accent2"/>
                          </a:solidFill>
                          <a:effectLst/>
                          <a:highlight>
                            <a:srgbClr val="FFFF00"/>
                          </a:highlight>
                        </a:rPr>
                        <a:t>0</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Temperature</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0.32</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740638000"/>
                  </a:ext>
                </a:extLst>
              </a:tr>
              <a:tr h="684074">
                <a:tc>
                  <a:txBody>
                    <a:bodyPr/>
                    <a:lstStyle/>
                    <a:p>
                      <a:pPr fontAlgn="ctr"/>
                      <a:r>
                        <a:rPr lang="en-US" sz="1000" b="1">
                          <a:solidFill>
                            <a:schemeClr val="accent2"/>
                          </a:solidFill>
                          <a:effectLst/>
                          <a:highlight>
                            <a:srgbClr val="FFFF00"/>
                          </a:highlight>
                        </a:rPr>
                        <a:t>34</a:t>
                      </a:r>
                    </a:p>
                  </a:txBody>
                  <a:tcPr anchor="ctr">
                    <a:lnL>
                      <a:noFill/>
                    </a:lnL>
                    <a:lnR>
                      <a:noFill/>
                    </a:lnR>
                    <a:lnT>
                      <a:noFill/>
                    </a:lnT>
                    <a:lnB>
                      <a:noFill/>
                    </a:lnB>
                    <a:solidFill>
                      <a:schemeClr val="accent3">
                        <a:lumMod val="20000"/>
                        <a:lumOff val="80000"/>
                      </a:schemeClr>
                    </a:solidFill>
                  </a:tcPr>
                </a:tc>
                <a:tc>
                  <a:txBody>
                    <a:bodyPr/>
                    <a:lstStyle/>
                    <a:p>
                      <a:pPr algn="r"/>
                      <a:r>
                        <a:rPr lang="en-US" sz="1000">
                          <a:solidFill>
                            <a:schemeClr val="accent2"/>
                          </a:solidFill>
                          <a:effectLst/>
                          <a:highlight>
                            <a:srgbClr val="FFFF00"/>
                          </a:highlight>
                        </a:rPr>
                        <a:t>Functioning_Day_Yes</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0.17</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138091685"/>
                  </a:ext>
                </a:extLst>
              </a:tr>
              <a:tr h="420968">
                <a:tc>
                  <a:txBody>
                    <a:bodyPr/>
                    <a:lstStyle/>
                    <a:p>
                      <a:pPr fontAlgn="ctr"/>
                      <a:r>
                        <a:rPr lang="en-US" sz="1000" b="1">
                          <a:solidFill>
                            <a:schemeClr val="accent2"/>
                          </a:solidFill>
                          <a:effectLst/>
                          <a:highlight>
                            <a:srgbClr val="FFFF00"/>
                          </a:highlight>
                        </a:rPr>
                        <a:t>1</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Humidity</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0.13</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951837510"/>
                  </a:ext>
                </a:extLst>
              </a:tr>
              <a:tr h="420968">
                <a:tc>
                  <a:txBody>
                    <a:bodyPr/>
                    <a:lstStyle/>
                    <a:p>
                      <a:pPr fontAlgn="ctr"/>
                      <a:r>
                        <a:rPr lang="en-US" sz="1000" b="1">
                          <a:solidFill>
                            <a:schemeClr val="accent2"/>
                          </a:solidFill>
                          <a:effectLst/>
                          <a:highlight>
                            <a:srgbClr val="FFFF00"/>
                          </a:highlight>
                        </a:rPr>
                        <a:t>5</a:t>
                      </a:r>
                    </a:p>
                  </a:txBody>
                  <a:tcPr anchor="ctr">
                    <a:lnL>
                      <a:noFill/>
                    </a:lnL>
                    <a:lnR>
                      <a:noFill/>
                    </a:lnR>
                    <a:lnT>
                      <a:noFill/>
                    </a:lnT>
                    <a:lnB>
                      <a:noFill/>
                    </a:lnB>
                    <a:solidFill>
                      <a:schemeClr val="accent3">
                        <a:lumMod val="20000"/>
                        <a:lumOff val="80000"/>
                      </a:schemeClr>
                    </a:solidFill>
                  </a:tcPr>
                </a:tc>
                <a:tc>
                  <a:txBody>
                    <a:bodyPr/>
                    <a:lstStyle/>
                    <a:p>
                      <a:pPr algn="r"/>
                      <a:r>
                        <a:rPr lang="en-US" sz="1000">
                          <a:solidFill>
                            <a:schemeClr val="accent2"/>
                          </a:solidFill>
                          <a:effectLst/>
                          <a:highlight>
                            <a:srgbClr val="FFFF00"/>
                          </a:highlight>
                        </a:rPr>
                        <a:t>Rainfall</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0.07</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3412631602"/>
                  </a:ext>
                </a:extLst>
              </a:tr>
              <a:tr h="420968">
                <a:tc>
                  <a:txBody>
                    <a:bodyPr/>
                    <a:lstStyle/>
                    <a:p>
                      <a:pPr fontAlgn="ctr"/>
                      <a:r>
                        <a:rPr lang="en-US" sz="1000" b="1">
                          <a:solidFill>
                            <a:schemeClr val="accent2"/>
                          </a:solidFill>
                          <a:effectLst/>
                          <a:highlight>
                            <a:srgbClr val="FFFF00"/>
                          </a:highlight>
                        </a:rPr>
                        <a:t>4</a:t>
                      </a:r>
                    </a:p>
                  </a:txBody>
                  <a:tcPr anchor="ctr">
                    <a:lnL>
                      <a:noFill/>
                    </a:lnL>
                    <a:lnR>
                      <a:noFill/>
                    </a:lnR>
                    <a:lnT>
                      <a:noFill/>
                    </a:lnT>
                    <a:lnB>
                      <a:noFill/>
                    </a:lnB>
                    <a:solidFill>
                      <a:schemeClr val="accent3">
                        <a:lumMod val="20000"/>
                        <a:lumOff val="80000"/>
                      </a:schemeClr>
                    </a:solidFill>
                  </a:tcPr>
                </a:tc>
                <a:tc>
                  <a:txBody>
                    <a:bodyPr/>
                    <a:lstStyle/>
                    <a:p>
                      <a:pPr algn="r"/>
                      <a:r>
                        <a:rPr lang="en-US" sz="1000">
                          <a:solidFill>
                            <a:schemeClr val="accent2"/>
                          </a:solidFill>
                          <a:effectLst/>
                          <a:highlight>
                            <a:srgbClr val="FFFF00"/>
                          </a:highlight>
                        </a:rPr>
                        <a:t>Solar_Radiation</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0.05</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4248711521"/>
                  </a:ext>
                </a:extLst>
              </a:tr>
              <a:tr h="684074">
                <a:tc>
                  <a:txBody>
                    <a:bodyPr/>
                    <a:lstStyle/>
                    <a:p>
                      <a:pPr fontAlgn="ctr"/>
                      <a:r>
                        <a:rPr lang="en-US" sz="1000" b="1">
                          <a:solidFill>
                            <a:schemeClr val="accent2"/>
                          </a:solidFill>
                          <a:effectLst/>
                          <a:highlight>
                            <a:srgbClr val="FFFF00"/>
                          </a:highlight>
                        </a:rPr>
                        <a:t>32</a:t>
                      </a:r>
                    </a:p>
                  </a:txBody>
                  <a:tcPr anchor="ctr">
                    <a:lnL>
                      <a:noFill/>
                    </a:lnL>
                    <a:lnR>
                      <a:noFill/>
                    </a:lnR>
                    <a:lnT>
                      <a:noFill/>
                    </a:lnT>
                    <a:lnB>
                      <a:noFill/>
                    </a:lnB>
                    <a:solidFill>
                      <a:schemeClr val="accent3">
                        <a:lumMod val="20000"/>
                        <a:lumOff val="80000"/>
                      </a:schemeClr>
                    </a:solidFill>
                  </a:tcPr>
                </a:tc>
                <a:tc>
                  <a:txBody>
                    <a:bodyPr/>
                    <a:lstStyle/>
                    <a:p>
                      <a:pPr algn="r"/>
                      <a:r>
                        <a:rPr lang="en-US" sz="1000" dirty="0" err="1">
                          <a:solidFill>
                            <a:schemeClr val="accent2"/>
                          </a:solidFill>
                          <a:effectLst/>
                          <a:highlight>
                            <a:srgbClr val="FFFF00"/>
                          </a:highlight>
                        </a:rPr>
                        <a:t>Seasons_Winter</a:t>
                      </a:r>
                      <a:endParaRPr lang="en-US" sz="1000" dirty="0">
                        <a:solidFill>
                          <a:schemeClr val="accent2"/>
                        </a:solidFill>
                        <a:effectLst/>
                        <a:highlight>
                          <a:srgbClr val="FFFF00"/>
                        </a:highlight>
                      </a:endParaRP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0.03</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3316318907"/>
                  </a:ext>
                </a:extLst>
              </a:tr>
            </a:tbl>
          </a:graphicData>
        </a:graphic>
      </p:graphicFrame>
    </p:spTree>
    <p:extLst>
      <p:ext uri="{BB962C8B-B14F-4D97-AF65-F5344CB8AC3E}">
        <p14:creationId xmlns:p14="http://schemas.microsoft.com/office/powerpoint/2010/main" val="1199028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242-02A3-4B15-B3B8-42C28B58B9AE}"/>
              </a:ext>
            </a:extLst>
          </p:cNvPr>
          <p:cNvSpPr>
            <a:spLocks noGrp="1"/>
          </p:cNvSpPr>
          <p:nvPr>
            <p:ph type="title"/>
          </p:nvPr>
        </p:nvSpPr>
        <p:spPr>
          <a:xfrm>
            <a:off x="311887" y="-35442"/>
            <a:ext cx="8832113" cy="814192"/>
          </a:xfrm>
        </p:spPr>
        <p:txBody>
          <a:bodyPr/>
          <a:lstStyle/>
          <a:p>
            <a:r>
              <a:rPr lang="en-US" sz="2400" b="1" dirty="0">
                <a:solidFill>
                  <a:srgbClr val="0070C0"/>
                </a:solidFill>
                <a:latin typeface="Arial" panose="020B0604020202020204" pitchFamily="34" charset="0"/>
                <a:cs typeface="Arial" panose="020B0604020202020204" pitchFamily="34" charset="0"/>
              </a:rPr>
              <a:t>GRADIENT BOOSTING REGRESSOR WITH GRIDSEARCHCV</a:t>
            </a:r>
          </a:p>
        </p:txBody>
      </p:sp>
      <p:sp>
        <p:nvSpPr>
          <p:cNvPr id="3" name="Text Placeholder 2">
            <a:extLst>
              <a:ext uri="{FF2B5EF4-FFF2-40B4-BE49-F238E27FC236}">
                <a16:creationId xmlns:a16="http://schemas.microsoft.com/office/drawing/2014/main" id="{065BB398-A1D5-419D-9FE1-3FEC4D77E73C}"/>
              </a:ext>
            </a:extLst>
          </p:cNvPr>
          <p:cNvSpPr>
            <a:spLocks noGrp="1"/>
          </p:cNvSpPr>
          <p:nvPr>
            <p:ph type="body" idx="1"/>
          </p:nvPr>
        </p:nvSpPr>
        <p:spPr>
          <a:xfrm>
            <a:off x="0" y="1002082"/>
            <a:ext cx="2793304" cy="3958225"/>
          </a:xfrm>
        </p:spPr>
        <p:txBody>
          <a:bodyPr/>
          <a:lstStyle/>
          <a:p>
            <a:pPr marL="114300" indent="0">
              <a:buNone/>
            </a:pPr>
            <a:r>
              <a:rPr lang="en-US" b="1" dirty="0">
                <a:solidFill>
                  <a:srgbClr val="FF0000"/>
                </a:solidFill>
              </a:rPr>
              <a:t>Train Set Results</a:t>
            </a:r>
          </a:p>
          <a:p>
            <a:pPr marL="114300" indent="0">
              <a:buNone/>
            </a:pPr>
            <a:endParaRPr lang="en-US" b="1" dirty="0">
              <a:solidFill>
                <a:srgbClr val="FF0000"/>
              </a:solidFill>
            </a:endParaRPr>
          </a:p>
          <a:p>
            <a:pPr marL="114300" indent="0">
              <a:buNone/>
            </a:pPr>
            <a:endParaRPr lang="en-US" b="1" dirty="0">
              <a:solidFill>
                <a:srgbClr val="FF0000"/>
              </a:solidFill>
            </a:endParaRPr>
          </a:p>
          <a:p>
            <a:pPr marL="114300" indent="0">
              <a:buNone/>
            </a:pPr>
            <a:endParaRPr lang="en-US" b="1" dirty="0">
              <a:solidFill>
                <a:srgbClr val="FF0000"/>
              </a:solidFill>
            </a:endParaRPr>
          </a:p>
          <a:p>
            <a:pPr marL="114300" indent="0">
              <a:buNone/>
            </a:pPr>
            <a:endParaRPr lang="en-US" b="1" dirty="0">
              <a:solidFill>
                <a:srgbClr val="FF0000"/>
              </a:solidFill>
            </a:endParaRPr>
          </a:p>
          <a:p>
            <a:pPr marL="114300" indent="0">
              <a:buNone/>
            </a:pPr>
            <a:r>
              <a:rPr lang="en-US" b="1" dirty="0">
                <a:solidFill>
                  <a:srgbClr val="FF0000"/>
                </a:solidFill>
              </a:rPr>
              <a:t>Test Set Results</a:t>
            </a:r>
          </a:p>
          <a:p>
            <a:pPr marL="114300" indent="0">
              <a:buNone/>
            </a:pPr>
            <a:endParaRPr lang="en-US" b="1" dirty="0">
              <a:solidFill>
                <a:srgbClr val="FF0000"/>
              </a:solidFill>
            </a:endParaRPr>
          </a:p>
          <a:p>
            <a:pPr marL="114300" indent="0">
              <a:buNone/>
            </a:pPr>
            <a:endParaRPr lang="en-US" b="1" dirty="0">
              <a:solidFill>
                <a:srgbClr val="FF0000"/>
              </a:solidFill>
            </a:endParaRPr>
          </a:p>
          <a:p>
            <a:pPr marL="114300" indent="0">
              <a:buNone/>
            </a:pPr>
            <a:endParaRPr lang="en-US" b="1" dirty="0">
              <a:solidFill>
                <a:srgbClr val="FF0000"/>
              </a:solidFill>
            </a:endParaRPr>
          </a:p>
          <a:p>
            <a:pPr marL="114300" indent="0">
              <a:buNone/>
            </a:pPr>
            <a:r>
              <a:rPr lang="en-US" b="1" dirty="0">
                <a:solidFill>
                  <a:srgbClr val="FF0000"/>
                </a:solidFill>
              </a:rPr>
              <a:t>Hyper parameter</a:t>
            </a:r>
          </a:p>
        </p:txBody>
      </p:sp>
      <p:sp>
        <p:nvSpPr>
          <p:cNvPr id="5" name="TextBox 4">
            <a:extLst>
              <a:ext uri="{FF2B5EF4-FFF2-40B4-BE49-F238E27FC236}">
                <a16:creationId xmlns:a16="http://schemas.microsoft.com/office/drawing/2014/main" id="{02A7BE68-3F06-4C84-97EB-81EF140AC641}"/>
              </a:ext>
            </a:extLst>
          </p:cNvPr>
          <p:cNvSpPr txBox="1"/>
          <p:nvPr/>
        </p:nvSpPr>
        <p:spPr>
          <a:xfrm>
            <a:off x="87683" y="1479443"/>
            <a:ext cx="4634630" cy="1061829"/>
          </a:xfrm>
          <a:prstGeom prst="rect">
            <a:avLst/>
          </a:prstGeom>
          <a:noFill/>
        </p:spPr>
        <p:txBody>
          <a:bodyPr wrap="square">
            <a:spAutoFit/>
          </a:bodyPr>
          <a:lstStyle/>
          <a:p>
            <a:r>
              <a:rPr lang="pt-BR" sz="1050" dirty="0"/>
              <a:t>Model Score: 0.9515896672300013</a:t>
            </a:r>
          </a:p>
          <a:p>
            <a:r>
              <a:rPr lang="pt-BR" sz="1050" dirty="0"/>
              <a:t>MSE : 7.4547400041283725</a:t>
            </a:r>
          </a:p>
          <a:p>
            <a:r>
              <a:rPr lang="pt-BR" sz="1050" dirty="0"/>
              <a:t>RMSE : 2.7303369762958516</a:t>
            </a:r>
          </a:p>
          <a:p>
            <a:r>
              <a:rPr lang="pt-BR" sz="1050" dirty="0"/>
              <a:t>MAE : 1.8489194833919358</a:t>
            </a:r>
          </a:p>
          <a:p>
            <a:r>
              <a:rPr lang="pt-BR" sz="1050" dirty="0"/>
              <a:t>R2 : 0.9515896672300013</a:t>
            </a:r>
          </a:p>
          <a:p>
            <a:r>
              <a:rPr lang="pt-BR" sz="1050" dirty="0"/>
              <a:t>Adjusted R2 : 0.9505274423746372</a:t>
            </a:r>
            <a:endParaRPr lang="en-US" sz="1050" dirty="0"/>
          </a:p>
        </p:txBody>
      </p:sp>
      <p:sp>
        <p:nvSpPr>
          <p:cNvPr id="9" name="TextBox 8">
            <a:extLst>
              <a:ext uri="{FF2B5EF4-FFF2-40B4-BE49-F238E27FC236}">
                <a16:creationId xmlns:a16="http://schemas.microsoft.com/office/drawing/2014/main" id="{9600E027-108D-4BE8-AED4-DB0A19682A0F}"/>
              </a:ext>
            </a:extLst>
          </p:cNvPr>
          <p:cNvSpPr txBox="1"/>
          <p:nvPr/>
        </p:nvSpPr>
        <p:spPr>
          <a:xfrm>
            <a:off x="87683" y="3018632"/>
            <a:ext cx="4634630" cy="900246"/>
          </a:xfrm>
          <a:prstGeom prst="rect">
            <a:avLst/>
          </a:prstGeom>
          <a:noFill/>
        </p:spPr>
        <p:txBody>
          <a:bodyPr wrap="square">
            <a:spAutoFit/>
          </a:bodyPr>
          <a:lstStyle/>
          <a:p>
            <a:r>
              <a:rPr lang="pt-BR" sz="1050" dirty="0"/>
              <a:t>MSE : 12.393403249345434</a:t>
            </a:r>
          </a:p>
          <a:p>
            <a:r>
              <a:rPr lang="pt-BR" sz="1050" dirty="0"/>
              <a:t>RMSE : 3.5204265720712646</a:t>
            </a:r>
          </a:p>
          <a:p>
            <a:r>
              <a:rPr lang="pt-BR" sz="1050" dirty="0"/>
              <a:t>MAE : 2.4007407956878812</a:t>
            </a:r>
          </a:p>
          <a:p>
            <a:r>
              <a:rPr lang="pt-BR" sz="1050" dirty="0"/>
              <a:t>R2 : 0.921544056287242</a:t>
            </a:r>
          </a:p>
          <a:p>
            <a:r>
              <a:rPr lang="pt-BR" sz="1050" dirty="0"/>
              <a:t>Adjusted R2 : 0.9198225673262245</a:t>
            </a:r>
            <a:endParaRPr lang="en-US" sz="1050" dirty="0"/>
          </a:p>
        </p:txBody>
      </p:sp>
      <p:sp>
        <p:nvSpPr>
          <p:cNvPr id="11" name="TextBox 10">
            <a:extLst>
              <a:ext uri="{FF2B5EF4-FFF2-40B4-BE49-F238E27FC236}">
                <a16:creationId xmlns:a16="http://schemas.microsoft.com/office/drawing/2014/main" id="{0A397756-F628-423E-A25B-C391A487C170}"/>
              </a:ext>
            </a:extLst>
          </p:cNvPr>
          <p:cNvSpPr txBox="1"/>
          <p:nvPr/>
        </p:nvSpPr>
        <p:spPr>
          <a:xfrm>
            <a:off x="2419815" y="1137983"/>
            <a:ext cx="3567627" cy="2610779"/>
          </a:xfrm>
          <a:prstGeom prst="rect">
            <a:avLst/>
          </a:prstGeom>
          <a:solidFill>
            <a:schemeClr val="accent3">
              <a:lumMod val="20000"/>
              <a:lumOff val="80000"/>
            </a:schemeClr>
          </a:solidFill>
          <a:ln>
            <a:solidFill>
              <a:schemeClr val="accent1"/>
            </a:solidFill>
          </a:ln>
        </p:spPr>
        <p:txBody>
          <a:bodyPr wrap="square">
            <a:spAutoFit/>
          </a:bodyPr>
          <a:lstStyle/>
          <a:p>
            <a:pPr>
              <a:lnSpc>
                <a:spcPct val="200000"/>
              </a:lnSpc>
            </a:pPr>
            <a:r>
              <a:rPr lang="en-US" dirty="0"/>
              <a:t>	</a:t>
            </a:r>
            <a:r>
              <a:rPr lang="en-US" sz="1400" dirty="0"/>
              <a:t> </a:t>
            </a:r>
            <a:r>
              <a:rPr lang="en-US" sz="1050" dirty="0"/>
              <a:t>Feature</a:t>
            </a:r>
            <a:r>
              <a:rPr lang="en-US" dirty="0"/>
              <a:t>               </a:t>
            </a:r>
            <a:r>
              <a:rPr lang="en-US" sz="1050" dirty="0"/>
              <a:t>Feature Importance</a:t>
            </a:r>
            <a:endParaRPr lang="en-US" dirty="0"/>
          </a:p>
          <a:p>
            <a:pPr>
              <a:lnSpc>
                <a:spcPct val="200000"/>
              </a:lnSpc>
            </a:pPr>
            <a:r>
              <a:rPr lang="en-US" dirty="0"/>
              <a:t>0	Temperature	  0.31</a:t>
            </a:r>
          </a:p>
          <a:p>
            <a:pPr>
              <a:lnSpc>
                <a:spcPct val="200000"/>
              </a:lnSpc>
            </a:pPr>
            <a:r>
              <a:rPr lang="en-US" dirty="0"/>
              <a:t>34	Functioning_Day_Yes	  0.16</a:t>
            </a:r>
          </a:p>
          <a:p>
            <a:pPr>
              <a:lnSpc>
                <a:spcPct val="200000"/>
              </a:lnSpc>
            </a:pPr>
            <a:r>
              <a:rPr lang="en-US" dirty="0"/>
              <a:t>1	Humidity	                     0.15</a:t>
            </a:r>
          </a:p>
          <a:p>
            <a:pPr>
              <a:lnSpc>
                <a:spcPct val="200000"/>
              </a:lnSpc>
            </a:pPr>
            <a:r>
              <a:rPr lang="en-US" dirty="0"/>
              <a:t>4	Solar_Radiation	  0.04</a:t>
            </a:r>
          </a:p>
          <a:p>
            <a:pPr>
              <a:lnSpc>
                <a:spcPct val="200000"/>
              </a:lnSpc>
            </a:pPr>
            <a:r>
              <a:rPr lang="en-US" dirty="0"/>
              <a:t>5	Rainfall	                     0.04</a:t>
            </a:r>
          </a:p>
        </p:txBody>
      </p:sp>
      <p:sp>
        <p:nvSpPr>
          <p:cNvPr id="13" name="TextBox 12">
            <a:extLst>
              <a:ext uri="{FF2B5EF4-FFF2-40B4-BE49-F238E27FC236}">
                <a16:creationId xmlns:a16="http://schemas.microsoft.com/office/drawing/2014/main" id="{FBE5CF0B-F633-4C95-960F-4F354260A200}"/>
              </a:ext>
            </a:extLst>
          </p:cNvPr>
          <p:cNvSpPr txBox="1"/>
          <p:nvPr/>
        </p:nvSpPr>
        <p:spPr>
          <a:xfrm>
            <a:off x="175367" y="4234526"/>
            <a:ext cx="2004162" cy="830997"/>
          </a:xfrm>
          <a:prstGeom prst="rect">
            <a:avLst/>
          </a:prstGeom>
          <a:noFill/>
        </p:spPr>
        <p:txBody>
          <a:bodyPr wrap="square">
            <a:spAutoFit/>
          </a:bodyPr>
          <a:lstStyle/>
          <a:p>
            <a:r>
              <a:rPr lang="en-US" sz="1200" dirty="0"/>
              <a:t>{'max_depth': 8,</a:t>
            </a:r>
          </a:p>
          <a:p>
            <a:r>
              <a:rPr lang="en-US" sz="1200" dirty="0"/>
              <a:t> 'min_samples_leaf': 40,</a:t>
            </a:r>
          </a:p>
          <a:p>
            <a:r>
              <a:rPr lang="en-US" sz="1200" dirty="0"/>
              <a:t> 'min_samples_split': 50,</a:t>
            </a:r>
          </a:p>
          <a:p>
            <a:r>
              <a:rPr lang="en-US" sz="1200" dirty="0"/>
              <a:t> 'n_estimators': 100}</a:t>
            </a:r>
          </a:p>
        </p:txBody>
      </p:sp>
      <p:pic>
        <p:nvPicPr>
          <p:cNvPr id="14" name="Picture 13">
            <a:extLst>
              <a:ext uri="{FF2B5EF4-FFF2-40B4-BE49-F238E27FC236}">
                <a16:creationId xmlns:a16="http://schemas.microsoft.com/office/drawing/2014/main" id="{EA00589A-9BB5-4552-A05B-C325C6C2A0B3}"/>
              </a:ext>
            </a:extLst>
          </p:cNvPr>
          <p:cNvPicPr>
            <a:picLocks noChangeAspect="1"/>
          </p:cNvPicPr>
          <p:nvPr/>
        </p:nvPicPr>
        <p:blipFill rotWithShape="1">
          <a:blip r:embed="rId2"/>
          <a:srcRect b="73466"/>
          <a:stretch/>
        </p:blipFill>
        <p:spPr>
          <a:xfrm>
            <a:off x="5987442" y="797070"/>
            <a:ext cx="3091476" cy="3698729"/>
          </a:xfrm>
          <a:prstGeom prst="rect">
            <a:avLst/>
          </a:prstGeom>
        </p:spPr>
      </p:pic>
    </p:spTree>
    <p:extLst>
      <p:ext uri="{BB962C8B-B14F-4D97-AF65-F5344CB8AC3E}">
        <p14:creationId xmlns:p14="http://schemas.microsoft.com/office/powerpoint/2010/main" val="212364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09B3-E3E6-48F6-8685-18F097DF9B39}"/>
              </a:ext>
            </a:extLst>
          </p:cNvPr>
          <p:cNvSpPr>
            <a:spLocks noGrp="1"/>
          </p:cNvSpPr>
          <p:nvPr>
            <p:ph type="title"/>
          </p:nvPr>
        </p:nvSpPr>
        <p:spPr>
          <a:xfrm>
            <a:off x="226640" y="138829"/>
            <a:ext cx="8520600" cy="669073"/>
          </a:xfrm>
        </p:spPr>
        <p:txBody>
          <a:bodyPr/>
          <a:lstStyle/>
          <a:p>
            <a:pPr algn="ctr"/>
            <a:r>
              <a:rPr lang="en-US" b="1" dirty="0">
                <a:solidFill>
                  <a:srgbClr val="0070C0"/>
                </a:solidFill>
                <a:latin typeface="Arial Black" panose="020B0A04020102020204" pitchFamily="34" charset="0"/>
              </a:rPr>
              <a:t>CHALLENGES</a:t>
            </a:r>
          </a:p>
        </p:txBody>
      </p:sp>
      <p:sp>
        <p:nvSpPr>
          <p:cNvPr id="3" name="Text Placeholder 2">
            <a:extLst>
              <a:ext uri="{FF2B5EF4-FFF2-40B4-BE49-F238E27FC236}">
                <a16:creationId xmlns:a16="http://schemas.microsoft.com/office/drawing/2014/main" id="{A49CC8D4-3B08-48E0-8E92-F35C1D93A5C0}"/>
              </a:ext>
            </a:extLst>
          </p:cNvPr>
          <p:cNvSpPr>
            <a:spLocks noGrp="1"/>
          </p:cNvSpPr>
          <p:nvPr>
            <p:ph type="body" idx="1"/>
          </p:nvPr>
        </p:nvSpPr>
        <p:spPr>
          <a:xfrm>
            <a:off x="311700" y="869795"/>
            <a:ext cx="8520600" cy="4036742"/>
          </a:xfrm>
        </p:spPr>
        <p:txBody>
          <a:bodyPr/>
          <a:lstStyle/>
          <a:p>
            <a:pPr marL="114300" indent="0">
              <a:buNone/>
            </a:pPr>
            <a:r>
              <a:rPr lang="en-US" b="1" dirty="0">
                <a:solidFill>
                  <a:srgbClr val="000000"/>
                </a:solidFill>
              </a:rPr>
              <a:t>➢ </a:t>
            </a:r>
            <a:r>
              <a:rPr lang="en-US" b="1" dirty="0">
                <a:solidFill>
                  <a:srgbClr val="000000"/>
                </a:solidFill>
                <a:latin typeface="Arial Rounded MT Bold" panose="020F0704030504030204" pitchFamily="34" charset="0"/>
              </a:rPr>
              <a:t>Large Dataset to handle. </a:t>
            </a:r>
          </a:p>
          <a:p>
            <a:pPr marL="114300" indent="0">
              <a:buNone/>
            </a:pPr>
            <a:endParaRPr lang="en-US" b="1" dirty="0">
              <a:solidFill>
                <a:srgbClr val="000000"/>
              </a:solidFill>
              <a:latin typeface="Arial Rounded MT Bold" panose="020F0704030504030204" pitchFamily="34" charset="0"/>
            </a:endParaRPr>
          </a:p>
          <a:p>
            <a:pPr marL="114300" indent="0">
              <a:buNone/>
            </a:pPr>
            <a:r>
              <a:rPr lang="en-US" b="1" dirty="0">
                <a:solidFill>
                  <a:srgbClr val="000000"/>
                </a:solidFill>
                <a:latin typeface="Arial Rounded MT Bold" panose="020F0704030504030204" pitchFamily="34" charset="0"/>
              </a:rPr>
              <a:t>➢ Needs to plot lot of Graphs to analyze. </a:t>
            </a:r>
          </a:p>
          <a:p>
            <a:pPr marL="114300" indent="0">
              <a:buNone/>
            </a:pPr>
            <a:endParaRPr lang="en-US" b="1" dirty="0">
              <a:solidFill>
                <a:srgbClr val="000000"/>
              </a:solidFill>
              <a:latin typeface="Arial Rounded MT Bold" panose="020F0704030504030204" pitchFamily="34" charset="0"/>
            </a:endParaRPr>
          </a:p>
          <a:p>
            <a:pPr marL="114300" indent="0">
              <a:buNone/>
            </a:pPr>
            <a:r>
              <a:rPr lang="en-US" b="1" dirty="0">
                <a:solidFill>
                  <a:srgbClr val="000000"/>
                </a:solidFill>
                <a:latin typeface="Arial Rounded MT Bold" panose="020F0704030504030204" pitchFamily="34" charset="0"/>
              </a:rPr>
              <a:t>➢ Feature engineering </a:t>
            </a:r>
          </a:p>
          <a:p>
            <a:pPr marL="114300" indent="0">
              <a:buNone/>
            </a:pPr>
            <a:endParaRPr lang="en-US" b="1" dirty="0">
              <a:solidFill>
                <a:srgbClr val="000000"/>
              </a:solidFill>
              <a:latin typeface="Arial Rounded MT Bold" panose="020F0704030504030204" pitchFamily="34" charset="0"/>
            </a:endParaRPr>
          </a:p>
          <a:p>
            <a:pPr marL="114300" indent="0">
              <a:buNone/>
            </a:pPr>
            <a:r>
              <a:rPr lang="en-US" b="1" dirty="0">
                <a:solidFill>
                  <a:srgbClr val="000000"/>
                </a:solidFill>
                <a:latin typeface="Arial Rounded MT Bold" panose="020F0704030504030204" pitchFamily="34" charset="0"/>
              </a:rPr>
              <a:t>➢ Feature selection </a:t>
            </a:r>
          </a:p>
          <a:p>
            <a:pPr marL="114300" indent="0">
              <a:buNone/>
            </a:pPr>
            <a:endParaRPr lang="en-US" b="1" dirty="0">
              <a:solidFill>
                <a:srgbClr val="000000"/>
              </a:solidFill>
              <a:latin typeface="Arial Rounded MT Bold" panose="020F0704030504030204" pitchFamily="34" charset="0"/>
            </a:endParaRPr>
          </a:p>
          <a:p>
            <a:pPr marL="114300" indent="0">
              <a:buNone/>
            </a:pPr>
            <a:r>
              <a:rPr lang="en-US" b="1" dirty="0">
                <a:solidFill>
                  <a:srgbClr val="000000"/>
                </a:solidFill>
                <a:latin typeface="Arial Rounded MT Bold" panose="020F0704030504030204" pitchFamily="34" charset="0"/>
              </a:rPr>
              <a:t>➢ Optimizing the model </a:t>
            </a:r>
          </a:p>
          <a:p>
            <a:pPr marL="114300" indent="0">
              <a:buNone/>
            </a:pPr>
            <a:endParaRPr lang="en-US" b="1" dirty="0">
              <a:solidFill>
                <a:srgbClr val="000000"/>
              </a:solidFill>
              <a:latin typeface="Arial Rounded MT Bold" panose="020F0704030504030204" pitchFamily="34" charset="0"/>
            </a:endParaRPr>
          </a:p>
          <a:p>
            <a:pPr marL="114300" indent="0">
              <a:buNone/>
            </a:pPr>
            <a:r>
              <a:rPr lang="en-US" b="1" dirty="0">
                <a:solidFill>
                  <a:srgbClr val="000000"/>
                </a:solidFill>
                <a:latin typeface="Arial Rounded MT Bold" panose="020F0704030504030204" pitchFamily="34" charset="0"/>
              </a:rPr>
              <a:t>➢ Carefully tuned Hyperparameters as it affects the R2 score.</a:t>
            </a:r>
          </a:p>
        </p:txBody>
      </p:sp>
    </p:spTree>
    <p:extLst>
      <p:ext uri="{BB962C8B-B14F-4D97-AF65-F5344CB8AC3E}">
        <p14:creationId xmlns:p14="http://schemas.microsoft.com/office/powerpoint/2010/main" val="366144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D6A3-9B1A-4466-8C40-C23B75D5AE4A}"/>
              </a:ext>
            </a:extLst>
          </p:cNvPr>
          <p:cNvSpPr>
            <a:spLocks noGrp="1"/>
          </p:cNvSpPr>
          <p:nvPr>
            <p:ph type="title"/>
          </p:nvPr>
        </p:nvSpPr>
        <p:spPr>
          <a:xfrm>
            <a:off x="1042265" y="132113"/>
            <a:ext cx="8321661" cy="736270"/>
          </a:xfrm>
        </p:spPr>
        <p:txBody>
          <a:bodyPr/>
          <a:lstStyle/>
          <a:p>
            <a:r>
              <a:rPr lang="en-US" b="1" dirty="0">
                <a:latin typeface="Arial Rounded MT Bold" panose="020F0704030504030204" pitchFamily="34" charset="0"/>
              </a:rPr>
              <a:t>        </a:t>
            </a:r>
            <a:r>
              <a:rPr lang="en-US" b="1" dirty="0">
                <a:solidFill>
                  <a:srgbClr val="0070C0"/>
                </a:solidFill>
                <a:latin typeface="Arial Rounded MT Bold" panose="020F0704030504030204" pitchFamily="34" charset="0"/>
              </a:rPr>
              <a:t>BUSINESS UNDERSTANDING</a:t>
            </a:r>
          </a:p>
        </p:txBody>
      </p:sp>
      <p:sp>
        <p:nvSpPr>
          <p:cNvPr id="3" name="Text Placeholder 2">
            <a:extLst>
              <a:ext uri="{FF2B5EF4-FFF2-40B4-BE49-F238E27FC236}">
                <a16:creationId xmlns:a16="http://schemas.microsoft.com/office/drawing/2014/main" id="{490DD1A4-A1F4-4C3F-A299-8F9EAEA7B765}"/>
              </a:ext>
            </a:extLst>
          </p:cNvPr>
          <p:cNvSpPr>
            <a:spLocks noGrp="1"/>
          </p:cNvSpPr>
          <p:nvPr>
            <p:ph type="body" idx="1"/>
          </p:nvPr>
        </p:nvSpPr>
        <p:spPr>
          <a:xfrm>
            <a:off x="311700" y="783772"/>
            <a:ext cx="8520600" cy="4227615"/>
          </a:xfrm>
        </p:spPr>
        <p:txBody>
          <a:bodyPr/>
          <a:lstStyle/>
          <a:p>
            <a:pPr marL="114300" indent="0">
              <a:buNone/>
            </a:pPr>
            <a:r>
              <a:rPr lang="en-US" b="1" dirty="0">
                <a:solidFill>
                  <a:srgbClr val="000000"/>
                </a:solidFill>
              </a:rPr>
              <a:t>➢ Bike rentals have became a popular service in recent years and it seems that people are using it more often. With relatively cheaper rates and ease of pick up and drop at own convenience is what making this business thrive. </a:t>
            </a:r>
          </a:p>
          <a:p>
            <a:pPr marL="114300" indent="0">
              <a:buNone/>
            </a:pPr>
            <a:endParaRPr lang="en-US" b="1" dirty="0">
              <a:solidFill>
                <a:srgbClr val="000000"/>
              </a:solidFill>
            </a:endParaRPr>
          </a:p>
          <a:p>
            <a:pPr marL="114300" indent="0">
              <a:buNone/>
            </a:pPr>
            <a:r>
              <a:rPr lang="en-US" b="1" dirty="0">
                <a:solidFill>
                  <a:srgbClr val="000000"/>
                </a:solidFill>
              </a:rPr>
              <a:t>➢ Mostly used by people having no personal vehicles and also to avoid congested public transport, they prefer rental bikes.</a:t>
            </a:r>
          </a:p>
          <a:p>
            <a:pPr marL="114300" indent="0">
              <a:buNone/>
            </a:pPr>
            <a:endParaRPr lang="en-US" b="1" dirty="0">
              <a:solidFill>
                <a:srgbClr val="000000"/>
              </a:solidFill>
            </a:endParaRPr>
          </a:p>
          <a:p>
            <a:pPr marL="114300" indent="0">
              <a:buNone/>
            </a:pPr>
            <a:r>
              <a:rPr lang="en-US" b="1" dirty="0">
                <a:solidFill>
                  <a:srgbClr val="000000"/>
                </a:solidFill>
              </a:rPr>
              <a:t>➢ Therefore, the business to strive and profit more, it has to be always ready and supply no. of bikes at different locations, to fulfil the demand. </a:t>
            </a:r>
          </a:p>
          <a:p>
            <a:pPr marL="114300" indent="0">
              <a:buNone/>
            </a:pPr>
            <a:endParaRPr lang="en-US" b="1" dirty="0">
              <a:solidFill>
                <a:srgbClr val="000000"/>
              </a:solidFill>
            </a:endParaRPr>
          </a:p>
          <a:p>
            <a:pPr marL="114300" indent="0">
              <a:buNone/>
            </a:pPr>
            <a:r>
              <a:rPr lang="en-US" b="1" dirty="0">
                <a:solidFill>
                  <a:srgbClr val="000000"/>
                </a:solidFill>
              </a:rPr>
              <a:t>➢ Our project goal is a pre planned set of bike count values that can be a handy solution to meet all demands.</a:t>
            </a:r>
          </a:p>
        </p:txBody>
      </p:sp>
    </p:spTree>
    <p:extLst>
      <p:ext uri="{BB962C8B-B14F-4D97-AF65-F5344CB8AC3E}">
        <p14:creationId xmlns:p14="http://schemas.microsoft.com/office/powerpoint/2010/main" val="3136384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F0E9-BD35-4EA2-AC3E-5ABDEFD1C534}"/>
              </a:ext>
            </a:extLst>
          </p:cNvPr>
          <p:cNvSpPr>
            <a:spLocks noGrp="1"/>
          </p:cNvSpPr>
          <p:nvPr>
            <p:ph type="title"/>
          </p:nvPr>
        </p:nvSpPr>
        <p:spPr>
          <a:xfrm>
            <a:off x="311700" y="111511"/>
            <a:ext cx="8520600" cy="602167"/>
          </a:xfrm>
        </p:spPr>
        <p:txBody>
          <a:bodyPr/>
          <a:lstStyle/>
          <a:p>
            <a:pPr algn="ctr"/>
            <a:r>
              <a:rPr lang="en-US" b="1" dirty="0">
                <a:solidFill>
                  <a:srgbClr val="0070C0"/>
                </a:solidFill>
                <a:latin typeface="Arial Black" panose="020B0A04020102020204" pitchFamily="34" charset="0"/>
              </a:rPr>
              <a:t>CONCLUSION</a:t>
            </a:r>
          </a:p>
        </p:txBody>
      </p:sp>
      <p:sp>
        <p:nvSpPr>
          <p:cNvPr id="3" name="Text Placeholder 2">
            <a:extLst>
              <a:ext uri="{FF2B5EF4-FFF2-40B4-BE49-F238E27FC236}">
                <a16:creationId xmlns:a16="http://schemas.microsoft.com/office/drawing/2014/main" id="{EC8AD2E3-19A0-432A-9753-3C5D1D71B3D0}"/>
              </a:ext>
            </a:extLst>
          </p:cNvPr>
          <p:cNvSpPr>
            <a:spLocks noGrp="1"/>
          </p:cNvSpPr>
          <p:nvPr>
            <p:ph type="body" idx="1"/>
          </p:nvPr>
        </p:nvSpPr>
        <p:spPr>
          <a:xfrm>
            <a:off x="100361" y="713678"/>
            <a:ext cx="8954429" cy="4237463"/>
          </a:xfrm>
        </p:spPr>
        <p:txBody>
          <a:bodyPr/>
          <a:lstStyle/>
          <a:p>
            <a:pPr marL="114300" indent="0">
              <a:buNone/>
            </a:pPr>
            <a:r>
              <a:rPr lang="en-US" b="1" dirty="0">
                <a:solidFill>
                  <a:srgbClr val="000000"/>
                </a:solidFill>
              </a:rPr>
              <a:t>➢ ‘Hour’ of the day holds the most important feature.</a:t>
            </a:r>
          </a:p>
          <a:p>
            <a:pPr marL="114300" indent="0">
              <a:buNone/>
            </a:pPr>
            <a:r>
              <a:rPr lang="en-US" b="1" dirty="0">
                <a:solidFill>
                  <a:srgbClr val="000000"/>
                </a:solidFill>
              </a:rPr>
              <a:t>➢ Bike rental count is mostly correlated with the time of the day as it is peak at 10 am morning and 8 pm at evening. </a:t>
            </a:r>
          </a:p>
          <a:p>
            <a:pPr marL="114300" indent="0">
              <a:buNone/>
            </a:pPr>
            <a:r>
              <a:rPr lang="en-US" b="1" dirty="0">
                <a:solidFill>
                  <a:srgbClr val="000000"/>
                </a:solidFill>
              </a:rPr>
              <a:t>➢ We observed that bike rental count is high during working days than non- working day. </a:t>
            </a:r>
          </a:p>
          <a:p>
            <a:pPr marL="114300" indent="0">
              <a:buNone/>
            </a:pPr>
            <a:r>
              <a:rPr lang="en-US" b="1" dirty="0">
                <a:solidFill>
                  <a:srgbClr val="000000"/>
                </a:solidFill>
              </a:rPr>
              <a:t>➢ We see that people generally prefer to bike at moderate to high temperatures, and when little windy.</a:t>
            </a:r>
          </a:p>
          <a:p>
            <a:pPr marL="114300" indent="0">
              <a:buNone/>
            </a:pPr>
            <a:r>
              <a:rPr lang="en-US" b="1" dirty="0">
                <a:solidFill>
                  <a:srgbClr val="000000"/>
                </a:solidFill>
              </a:rPr>
              <a:t>➢ It is observed that highest number bike rentals counts is in Autumn &amp; Summer seasons &amp; the lowest in winter season. We observed that the highest number of bike rentals on a clear day and the lowest on a snowy or rainy day. ➢ We observed that with increasing humidity, the number of bike rental counts decreases.</a:t>
            </a:r>
          </a:p>
        </p:txBody>
      </p:sp>
    </p:spTree>
    <p:extLst>
      <p:ext uri="{BB962C8B-B14F-4D97-AF65-F5344CB8AC3E}">
        <p14:creationId xmlns:p14="http://schemas.microsoft.com/office/powerpoint/2010/main" val="363891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04D7-57B1-4664-9AB3-88BC2B356498}"/>
              </a:ext>
            </a:extLst>
          </p:cNvPr>
          <p:cNvSpPr>
            <a:spLocks noGrp="1"/>
          </p:cNvSpPr>
          <p:nvPr>
            <p:ph type="title"/>
          </p:nvPr>
        </p:nvSpPr>
        <p:spPr>
          <a:xfrm>
            <a:off x="311700" y="-19188"/>
            <a:ext cx="8520600" cy="635619"/>
          </a:xfrm>
        </p:spPr>
        <p:txBody>
          <a:bodyPr/>
          <a:lstStyle/>
          <a:p>
            <a:pPr algn="ctr"/>
            <a:r>
              <a:rPr lang="en-US" b="1" dirty="0">
                <a:solidFill>
                  <a:srgbClr val="0070C0"/>
                </a:solidFill>
                <a:latin typeface="Arial Black" panose="020B0A04020102020204" pitchFamily="34" charset="0"/>
              </a:rPr>
              <a:t>CONCLUSION</a:t>
            </a:r>
            <a:endParaRPr lang="en-US" dirty="0">
              <a:solidFill>
                <a:srgbClr val="0070C0"/>
              </a:solidFill>
            </a:endParaRPr>
          </a:p>
        </p:txBody>
      </p:sp>
      <p:sp>
        <p:nvSpPr>
          <p:cNvPr id="3" name="Text Placeholder 2">
            <a:extLst>
              <a:ext uri="{FF2B5EF4-FFF2-40B4-BE49-F238E27FC236}">
                <a16:creationId xmlns:a16="http://schemas.microsoft.com/office/drawing/2014/main" id="{2A3D7F4E-7A7A-4182-B64A-450D14A7C9A1}"/>
              </a:ext>
            </a:extLst>
          </p:cNvPr>
          <p:cNvSpPr>
            <a:spLocks noGrp="1"/>
          </p:cNvSpPr>
          <p:nvPr>
            <p:ph type="body" idx="1"/>
          </p:nvPr>
        </p:nvSpPr>
        <p:spPr>
          <a:xfrm>
            <a:off x="0" y="471140"/>
            <a:ext cx="9054790" cy="1282389"/>
          </a:xfrm>
        </p:spPr>
        <p:txBody>
          <a:bodyPr/>
          <a:lstStyle/>
          <a:p>
            <a:pPr marL="114300" indent="0">
              <a:buNone/>
            </a:pPr>
            <a:r>
              <a:rPr lang="en-US" sz="1600" b="1" dirty="0">
                <a:solidFill>
                  <a:srgbClr val="000000"/>
                </a:solidFill>
              </a:rPr>
              <a:t>➢ When we compare the root mean squared error and mean absolute error of all the models, Random forest Regressor and Gradient Boosting gridsearchcv gives the highest R2 score of 99% and 95% respectively for Train Set and 92% for Test set. So, finally this model is best for predicting the bike rental count on daily basis.</a:t>
            </a:r>
          </a:p>
        </p:txBody>
      </p:sp>
      <p:pic>
        <p:nvPicPr>
          <p:cNvPr id="6" name="Picture 5">
            <a:extLst>
              <a:ext uri="{FF2B5EF4-FFF2-40B4-BE49-F238E27FC236}">
                <a16:creationId xmlns:a16="http://schemas.microsoft.com/office/drawing/2014/main" id="{173CFEEC-3A03-4A81-BD92-FB71B717C729}"/>
              </a:ext>
            </a:extLst>
          </p:cNvPr>
          <p:cNvPicPr>
            <a:picLocks noChangeAspect="1"/>
          </p:cNvPicPr>
          <p:nvPr/>
        </p:nvPicPr>
        <p:blipFill>
          <a:blip r:embed="rId2"/>
          <a:stretch>
            <a:fillRect/>
          </a:stretch>
        </p:blipFill>
        <p:spPr>
          <a:xfrm>
            <a:off x="99916" y="1784196"/>
            <a:ext cx="8954873" cy="1675468"/>
          </a:xfrm>
          <a:prstGeom prst="rect">
            <a:avLst/>
          </a:prstGeom>
        </p:spPr>
      </p:pic>
      <p:pic>
        <p:nvPicPr>
          <p:cNvPr id="9" name="Picture 8">
            <a:extLst>
              <a:ext uri="{FF2B5EF4-FFF2-40B4-BE49-F238E27FC236}">
                <a16:creationId xmlns:a16="http://schemas.microsoft.com/office/drawing/2014/main" id="{F5D03316-0D87-40B6-9972-1C252508BA37}"/>
              </a:ext>
            </a:extLst>
          </p:cNvPr>
          <p:cNvPicPr>
            <a:picLocks noChangeAspect="1"/>
          </p:cNvPicPr>
          <p:nvPr/>
        </p:nvPicPr>
        <p:blipFill>
          <a:blip r:embed="rId3"/>
          <a:stretch>
            <a:fillRect/>
          </a:stretch>
        </p:blipFill>
        <p:spPr>
          <a:xfrm>
            <a:off x="99917" y="3490331"/>
            <a:ext cx="8954872" cy="1575109"/>
          </a:xfrm>
          <a:prstGeom prst="rect">
            <a:avLst/>
          </a:prstGeom>
        </p:spPr>
      </p:pic>
    </p:spTree>
    <p:extLst>
      <p:ext uri="{BB962C8B-B14F-4D97-AF65-F5344CB8AC3E}">
        <p14:creationId xmlns:p14="http://schemas.microsoft.com/office/powerpoint/2010/main" val="735591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D6A0-8782-427A-9F57-32CABAE81ABD}"/>
              </a:ext>
            </a:extLst>
          </p:cNvPr>
          <p:cNvSpPr>
            <a:spLocks noGrp="1"/>
          </p:cNvSpPr>
          <p:nvPr>
            <p:ph type="title"/>
          </p:nvPr>
        </p:nvSpPr>
        <p:spPr>
          <a:xfrm>
            <a:off x="446049" y="1806498"/>
            <a:ext cx="8386251" cy="1817647"/>
          </a:xfrm>
        </p:spPr>
        <p:txBody>
          <a:bodyPr/>
          <a:lstStyle/>
          <a:p>
            <a:pPr algn="ctr"/>
            <a:r>
              <a:rPr lang="en-US" sz="6000" b="1" dirty="0">
                <a:solidFill>
                  <a:srgbClr val="0070C0"/>
                </a:solidFill>
                <a:latin typeface="Baskerville Old Face" panose="02020602080505020303" pitchFamily="18" charset="0"/>
              </a:rPr>
              <a:t>THANK </a:t>
            </a:r>
            <a:br>
              <a:rPr lang="en-US" sz="6000" b="1" dirty="0">
                <a:solidFill>
                  <a:srgbClr val="0070C0"/>
                </a:solidFill>
                <a:latin typeface="Baskerville Old Face" panose="02020602080505020303" pitchFamily="18" charset="0"/>
              </a:rPr>
            </a:br>
            <a:r>
              <a:rPr lang="en-US" sz="6000" b="1" dirty="0">
                <a:solidFill>
                  <a:srgbClr val="0070C0"/>
                </a:solidFill>
                <a:latin typeface="Baskerville Old Face" panose="02020602080505020303" pitchFamily="18" charset="0"/>
              </a:rPr>
              <a:t>YOU</a:t>
            </a:r>
          </a:p>
        </p:txBody>
      </p:sp>
    </p:spTree>
    <p:extLst>
      <p:ext uri="{BB962C8B-B14F-4D97-AF65-F5344CB8AC3E}">
        <p14:creationId xmlns:p14="http://schemas.microsoft.com/office/powerpoint/2010/main" val="260649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87AA-BF16-4512-A5D6-42F5B601DEBE}"/>
              </a:ext>
            </a:extLst>
          </p:cNvPr>
          <p:cNvSpPr>
            <a:spLocks noGrp="1"/>
          </p:cNvSpPr>
          <p:nvPr>
            <p:ph type="title"/>
          </p:nvPr>
        </p:nvSpPr>
        <p:spPr>
          <a:xfrm>
            <a:off x="311700" y="0"/>
            <a:ext cx="8520600" cy="665018"/>
          </a:xfrm>
        </p:spPr>
        <p:txBody>
          <a:bodyPr/>
          <a:lstStyle/>
          <a:p>
            <a:pPr algn="ctr"/>
            <a:r>
              <a:rPr lang="en-US" b="1" dirty="0">
                <a:solidFill>
                  <a:srgbClr val="0070C0"/>
                </a:solidFill>
                <a:latin typeface="Arial Nova" panose="020B0504020202020204" pitchFamily="34" charset="0"/>
              </a:rPr>
              <a:t>DATA</a:t>
            </a:r>
            <a:r>
              <a:rPr lang="en-US" b="1" dirty="0">
                <a:latin typeface="Arial Nova" panose="020B0504020202020204" pitchFamily="34" charset="0"/>
              </a:rPr>
              <a:t> </a:t>
            </a:r>
            <a:r>
              <a:rPr lang="en-US" b="1" dirty="0">
                <a:solidFill>
                  <a:srgbClr val="0070C0"/>
                </a:solidFill>
                <a:latin typeface="Arial Nova" panose="020B0504020202020204" pitchFamily="34" charset="0"/>
              </a:rPr>
              <a:t>SUMMARY</a:t>
            </a:r>
          </a:p>
        </p:txBody>
      </p:sp>
      <p:sp>
        <p:nvSpPr>
          <p:cNvPr id="3" name="Text Placeholder 2">
            <a:extLst>
              <a:ext uri="{FF2B5EF4-FFF2-40B4-BE49-F238E27FC236}">
                <a16:creationId xmlns:a16="http://schemas.microsoft.com/office/drawing/2014/main" id="{090A0665-9A11-48FE-9D33-7B8326EB773F}"/>
              </a:ext>
            </a:extLst>
          </p:cNvPr>
          <p:cNvSpPr>
            <a:spLocks noGrp="1"/>
          </p:cNvSpPr>
          <p:nvPr>
            <p:ph type="body" idx="1"/>
          </p:nvPr>
        </p:nvSpPr>
        <p:spPr>
          <a:xfrm>
            <a:off x="112817" y="864596"/>
            <a:ext cx="8520600" cy="4157847"/>
          </a:xfrm>
        </p:spPr>
        <p:txBody>
          <a:bodyPr/>
          <a:lstStyle/>
          <a:p>
            <a:pPr marL="114300" indent="0">
              <a:buNone/>
            </a:pPr>
            <a:endParaRPr lang="en-US" dirty="0">
              <a:solidFill>
                <a:srgbClr val="000000"/>
              </a:solidFill>
            </a:endParaRPr>
          </a:p>
          <a:p>
            <a:pPr marL="114300" indent="0">
              <a:buNone/>
            </a:pPr>
            <a:endParaRPr lang="en-US" dirty="0">
              <a:solidFill>
                <a:srgbClr val="000000"/>
              </a:solidFill>
            </a:endParaRPr>
          </a:p>
          <a:p>
            <a:pPr marL="114300" indent="0">
              <a:buNone/>
            </a:pPr>
            <a:endParaRPr lang="en-US" dirty="0">
              <a:solidFill>
                <a:srgbClr val="000000"/>
              </a:solidFill>
            </a:endParaRPr>
          </a:p>
          <a:p>
            <a:pPr marL="114300" indent="0">
              <a:buNone/>
            </a:pPr>
            <a:endParaRPr lang="en-US" dirty="0">
              <a:solidFill>
                <a:srgbClr val="000000"/>
              </a:solidFill>
            </a:endParaRPr>
          </a:p>
          <a:p>
            <a:pPr marL="114300" indent="0">
              <a:buNone/>
            </a:pPr>
            <a:endParaRPr lang="en-US" dirty="0">
              <a:solidFill>
                <a:srgbClr val="000000"/>
              </a:solidFill>
            </a:endParaRPr>
          </a:p>
          <a:p>
            <a:pPr marL="114300" indent="0">
              <a:buNone/>
            </a:pPr>
            <a:endParaRPr lang="en-US" dirty="0">
              <a:solidFill>
                <a:srgbClr val="000000"/>
              </a:solidFill>
            </a:endParaRPr>
          </a:p>
          <a:p>
            <a:pPr marL="114300" indent="0">
              <a:buNone/>
            </a:pPr>
            <a:endParaRPr lang="en-US" sz="1600" b="1" dirty="0">
              <a:solidFill>
                <a:srgbClr val="000000"/>
              </a:solidFill>
            </a:endParaRPr>
          </a:p>
          <a:p>
            <a:pPr marL="114300" indent="0">
              <a:buNone/>
            </a:pPr>
            <a:r>
              <a:rPr lang="en-US" sz="1600" b="1" dirty="0">
                <a:solidFill>
                  <a:srgbClr val="000000"/>
                </a:solidFill>
              </a:rPr>
              <a:t>➢ This Dataset contains 8760 lines and 14 columns.</a:t>
            </a:r>
          </a:p>
          <a:p>
            <a:pPr marL="114300" indent="0">
              <a:buNone/>
            </a:pPr>
            <a:r>
              <a:rPr lang="en-US" sz="1600" b="1" dirty="0">
                <a:solidFill>
                  <a:srgbClr val="000000"/>
                </a:solidFill>
              </a:rPr>
              <a:t>➢ Three categorical features ‘Seasons’, ‘Holiday’, &amp; ‘Functioning Day’. </a:t>
            </a:r>
          </a:p>
          <a:p>
            <a:pPr marL="114300" indent="0">
              <a:buNone/>
            </a:pPr>
            <a:r>
              <a:rPr lang="en-US" sz="1600" b="1" dirty="0">
                <a:solidFill>
                  <a:srgbClr val="000000"/>
                </a:solidFill>
              </a:rPr>
              <a:t>➢ One Datetime features ‘Date’.</a:t>
            </a:r>
          </a:p>
          <a:p>
            <a:pPr marL="114300" indent="0">
              <a:buNone/>
            </a:pPr>
            <a:r>
              <a:rPr lang="en-US" sz="1600" b="1" dirty="0">
                <a:solidFill>
                  <a:srgbClr val="000000"/>
                </a:solidFill>
              </a:rPr>
              <a:t>➢ We have some numerical type variables such as temperature, humidity, wind, visibility, dew point temp, solar radiation, rainfall, snowfall which tells the environment conditions at that particular hour of the day</a:t>
            </a:r>
            <a:r>
              <a:rPr lang="en-US" sz="1600" dirty="0">
                <a:solidFill>
                  <a:srgbClr val="000000"/>
                </a:solidFill>
              </a:rPr>
              <a:t>.</a:t>
            </a:r>
          </a:p>
        </p:txBody>
      </p:sp>
      <p:graphicFrame>
        <p:nvGraphicFramePr>
          <p:cNvPr id="5" name="Table 4">
            <a:extLst>
              <a:ext uri="{FF2B5EF4-FFF2-40B4-BE49-F238E27FC236}">
                <a16:creationId xmlns:a16="http://schemas.microsoft.com/office/drawing/2014/main" id="{378F4E49-6382-4031-84C1-E275B1E9BAED}"/>
              </a:ext>
            </a:extLst>
          </p:cNvPr>
          <p:cNvGraphicFramePr>
            <a:graphicFrameLocks noGrp="1"/>
          </p:cNvGraphicFramePr>
          <p:nvPr>
            <p:extLst>
              <p:ext uri="{D42A27DB-BD31-4B8C-83A1-F6EECF244321}">
                <p14:modId xmlns:p14="http://schemas.microsoft.com/office/powerpoint/2010/main" val="2751015988"/>
              </p:ext>
            </p:extLst>
          </p:nvPr>
        </p:nvGraphicFramePr>
        <p:xfrm>
          <a:off x="112817" y="528604"/>
          <a:ext cx="8918366" cy="2414916"/>
        </p:xfrm>
        <a:graphic>
          <a:graphicData uri="http://schemas.openxmlformats.org/drawingml/2006/table">
            <a:tbl>
              <a:tblPr/>
              <a:tblGrid>
                <a:gridCol w="532346">
                  <a:extLst>
                    <a:ext uri="{9D8B030D-6E8A-4147-A177-3AD203B41FA5}">
                      <a16:colId xmlns:a16="http://schemas.microsoft.com/office/drawing/2014/main" val="3738489804"/>
                    </a:ext>
                  </a:extLst>
                </a:gridCol>
                <a:gridCol w="590842">
                  <a:extLst>
                    <a:ext uri="{9D8B030D-6E8A-4147-A177-3AD203B41FA5}">
                      <a16:colId xmlns:a16="http://schemas.microsoft.com/office/drawing/2014/main" val="3408062684"/>
                    </a:ext>
                  </a:extLst>
                </a:gridCol>
                <a:gridCol w="556893">
                  <a:extLst>
                    <a:ext uri="{9D8B030D-6E8A-4147-A177-3AD203B41FA5}">
                      <a16:colId xmlns:a16="http://schemas.microsoft.com/office/drawing/2014/main" val="1647747607"/>
                    </a:ext>
                  </a:extLst>
                </a:gridCol>
                <a:gridCol w="531137">
                  <a:extLst>
                    <a:ext uri="{9D8B030D-6E8A-4147-A177-3AD203B41FA5}">
                      <a16:colId xmlns:a16="http://schemas.microsoft.com/office/drawing/2014/main" val="3739184202"/>
                    </a:ext>
                  </a:extLst>
                </a:gridCol>
                <a:gridCol w="684498">
                  <a:extLst>
                    <a:ext uri="{9D8B030D-6E8A-4147-A177-3AD203B41FA5}">
                      <a16:colId xmlns:a16="http://schemas.microsoft.com/office/drawing/2014/main" val="307840722"/>
                    </a:ext>
                  </a:extLst>
                </a:gridCol>
                <a:gridCol w="590842">
                  <a:extLst>
                    <a:ext uri="{9D8B030D-6E8A-4147-A177-3AD203B41FA5}">
                      <a16:colId xmlns:a16="http://schemas.microsoft.com/office/drawing/2014/main" val="2910983295"/>
                    </a:ext>
                  </a:extLst>
                </a:gridCol>
                <a:gridCol w="590842">
                  <a:extLst>
                    <a:ext uri="{9D8B030D-6E8A-4147-A177-3AD203B41FA5}">
                      <a16:colId xmlns:a16="http://schemas.microsoft.com/office/drawing/2014/main" val="528314713"/>
                    </a:ext>
                  </a:extLst>
                </a:gridCol>
                <a:gridCol w="590842">
                  <a:extLst>
                    <a:ext uri="{9D8B030D-6E8A-4147-A177-3AD203B41FA5}">
                      <a16:colId xmlns:a16="http://schemas.microsoft.com/office/drawing/2014/main" val="1859313378"/>
                    </a:ext>
                  </a:extLst>
                </a:gridCol>
                <a:gridCol w="590842">
                  <a:extLst>
                    <a:ext uri="{9D8B030D-6E8A-4147-A177-3AD203B41FA5}">
                      <a16:colId xmlns:a16="http://schemas.microsoft.com/office/drawing/2014/main" val="2385149851"/>
                    </a:ext>
                  </a:extLst>
                </a:gridCol>
                <a:gridCol w="590842">
                  <a:extLst>
                    <a:ext uri="{9D8B030D-6E8A-4147-A177-3AD203B41FA5}">
                      <a16:colId xmlns:a16="http://schemas.microsoft.com/office/drawing/2014/main" val="679799622"/>
                    </a:ext>
                  </a:extLst>
                </a:gridCol>
                <a:gridCol w="590842">
                  <a:extLst>
                    <a:ext uri="{9D8B030D-6E8A-4147-A177-3AD203B41FA5}">
                      <a16:colId xmlns:a16="http://schemas.microsoft.com/office/drawing/2014/main" val="3246722885"/>
                    </a:ext>
                  </a:extLst>
                </a:gridCol>
                <a:gridCol w="590842">
                  <a:extLst>
                    <a:ext uri="{9D8B030D-6E8A-4147-A177-3AD203B41FA5}">
                      <a16:colId xmlns:a16="http://schemas.microsoft.com/office/drawing/2014/main" val="3913351458"/>
                    </a:ext>
                  </a:extLst>
                </a:gridCol>
                <a:gridCol w="589793">
                  <a:extLst>
                    <a:ext uri="{9D8B030D-6E8A-4147-A177-3AD203B41FA5}">
                      <a16:colId xmlns:a16="http://schemas.microsoft.com/office/drawing/2014/main" val="1488634517"/>
                    </a:ext>
                  </a:extLst>
                </a:gridCol>
                <a:gridCol w="617602">
                  <a:extLst>
                    <a:ext uri="{9D8B030D-6E8A-4147-A177-3AD203B41FA5}">
                      <a16:colId xmlns:a16="http://schemas.microsoft.com/office/drawing/2014/main" val="1206475000"/>
                    </a:ext>
                  </a:extLst>
                </a:gridCol>
                <a:gridCol w="679361">
                  <a:extLst>
                    <a:ext uri="{9D8B030D-6E8A-4147-A177-3AD203B41FA5}">
                      <a16:colId xmlns:a16="http://schemas.microsoft.com/office/drawing/2014/main" val="2722569931"/>
                    </a:ext>
                  </a:extLst>
                </a:gridCol>
              </a:tblGrid>
              <a:tr h="644662">
                <a:tc>
                  <a:txBody>
                    <a:bodyPr/>
                    <a:lstStyle/>
                    <a:p>
                      <a:pPr algn="r"/>
                      <a:endParaRPr lang="en-US" sz="900" b="1" dirty="0">
                        <a:effectLst/>
                      </a:endParaRPr>
                    </a:p>
                  </a:txBody>
                  <a:tcPr marL="59587" marR="59587" marT="29793" marB="29793" anchor="ctr">
                    <a:lnL>
                      <a:noFill/>
                    </a:lnL>
                    <a:lnR>
                      <a:noFill/>
                    </a:lnR>
                    <a:lnT>
                      <a:noFill/>
                    </a:lnT>
                    <a:lnB>
                      <a:noFill/>
                    </a:lnB>
                    <a:solidFill>
                      <a:srgbClr val="FFFF00"/>
                    </a:solidFill>
                  </a:tcPr>
                </a:tc>
                <a:tc>
                  <a:txBody>
                    <a:bodyPr/>
                    <a:lstStyle/>
                    <a:p>
                      <a:pPr algn="r"/>
                      <a:r>
                        <a:rPr lang="en-US" sz="900" b="1" dirty="0">
                          <a:solidFill>
                            <a:srgbClr val="000000"/>
                          </a:solidFill>
                          <a:effectLst/>
                        </a:rPr>
                        <a:t> Date</a:t>
                      </a: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Rented Bike Count</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Hour</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algn="r"/>
                      <a:r>
                        <a:rPr lang="en-US" sz="900" b="1" dirty="0">
                          <a:solidFill>
                            <a:srgbClr val="000000"/>
                          </a:solidFill>
                          <a:effectLst/>
                        </a:rPr>
                        <a:t>Temperature(°C)</a:t>
                      </a: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Humidity(%)</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Wind speed (m/s)</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Visibility (10m)</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Dew point temperature(°C)</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Solar Radiation (MJ/m2)</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Rainfall(mm)</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Snowfall (cm)</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Seasons</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Holiday</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 Functioning  Day</a:t>
                      </a:r>
                    </a:p>
                    <a:p>
                      <a:endParaRPr lang="en-US" sz="900" b="1" dirty="0">
                        <a:solidFill>
                          <a:srgbClr val="000000"/>
                        </a:solidFill>
                      </a:endParaRPr>
                    </a:p>
                  </a:txBody>
                  <a:tcPr marL="59587" marR="59587" marT="29793" marB="29793">
                    <a:lnL>
                      <a:noFill/>
                    </a:lnL>
                    <a:solidFill>
                      <a:srgbClr val="FFFF00"/>
                    </a:solidFill>
                  </a:tcPr>
                </a:tc>
                <a:extLst>
                  <a:ext uri="{0D108BD9-81ED-4DB2-BD59-A6C34878D82A}">
                    <a16:rowId xmlns:a16="http://schemas.microsoft.com/office/drawing/2014/main" val="1147740097"/>
                  </a:ext>
                </a:extLst>
              </a:tr>
              <a:tr h="295099">
                <a:tc>
                  <a:txBody>
                    <a:bodyPr/>
                    <a:lstStyle/>
                    <a:p>
                      <a:pPr fontAlgn="ctr"/>
                      <a:r>
                        <a:rPr lang="en-US" sz="900" b="1" dirty="0">
                          <a:solidFill>
                            <a:srgbClr val="000000"/>
                          </a:solidFill>
                          <a:effectLst/>
                        </a:rPr>
                        <a:t>8755</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1003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4.2</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2.6</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1894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-10.3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B>
                      <a:noFill/>
                    </a:lnB>
                    <a:solidFill>
                      <a:schemeClr val="accent2">
                        <a:lumMod val="10000"/>
                        <a:lumOff val="90000"/>
                      </a:schemeClr>
                    </a:solidFill>
                  </a:tcPr>
                </a:tc>
                <a:extLst>
                  <a:ext uri="{0D108BD9-81ED-4DB2-BD59-A6C34878D82A}">
                    <a16:rowId xmlns:a16="http://schemas.microsoft.com/office/drawing/2014/main" val="2041504732"/>
                  </a:ext>
                </a:extLst>
              </a:tr>
              <a:tr h="295099">
                <a:tc>
                  <a:txBody>
                    <a:bodyPr/>
                    <a:lstStyle/>
                    <a:p>
                      <a:pPr fontAlgn="ctr"/>
                      <a:r>
                        <a:rPr lang="en-US" sz="900" b="1" dirty="0">
                          <a:solidFill>
                            <a:srgbClr val="000000"/>
                          </a:solidFill>
                          <a:effectLst/>
                        </a:rPr>
                        <a:t>8756</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764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37</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2000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-9.9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T>
                      <a:noFill/>
                    </a:lnT>
                    <a:lnB>
                      <a:noFill/>
                    </a:lnB>
                    <a:solidFill>
                      <a:schemeClr val="accent2">
                        <a:lumMod val="10000"/>
                        <a:lumOff val="90000"/>
                      </a:schemeClr>
                    </a:solidFill>
                  </a:tcPr>
                </a:tc>
                <a:extLst>
                  <a:ext uri="{0D108BD9-81ED-4DB2-BD59-A6C34878D82A}">
                    <a16:rowId xmlns:a16="http://schemas.microsoft.com/office/drawing/2014/main" val="3767113021"/>
                  </a:ext>
                </a:extLst>
              </a:tr>
              <a:tr h="295099">
                <a:tc>
                  <a:txBody>
                    <a:bodyPr/>
                    <a:lstStyle/>
                    <a:p>
                      <a:pPr fontAlgn="ctr"/>
                      <a:r>
                        <a:rPr lang="en-US" sz="900" b="1" dirty="0">
                          <a:solidFill>
                            <a:srgbClr val="000000"/>
                          </a:solidFill>
                          <a:effectLst/>
                        </a:rPr>
                        <a:t>8757</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694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21</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2.6</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1968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-9.9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T>
                      <a:noFill/>
                    </a:lnT>
                    <a:lnB>
                      <a:noFill/>
                    </a:lnB>
                    <a:solidFill>
                      <a:schemeClr val="accent2">
                        <a:lumMod val="10000"/>
                        <a:lumOff val="90000"/>
                      </a:schemeClr>
                    </a:solidFill>
                  </a:tcPr>
                </a:tc>
                <a:extLst>
                  <a:ext uri="{0D108BD9-81ED-4DB2-BD59-A6C34878D82A}">
                    <a16:rowId xmlns:a16="http://schemas.microsoft.com/office/drawing/2014/main" val="3113587551"/>
                  </a:ext>
                </a:extLst>
              </a:tr>
              <a:tr h="295099">
                <a:tc>
                  <a:txBody>
                    <a:bodyPr/>
                    <a:lstStyle/>
                    <a:p>
                      <a:pPr fontAlgn="ctr"/>
                      <a:r>
                        <a:rPr lang="en-US" sz="900" b="1" dirty="0">
                          <a:solidFill>
                            <a:srgbClr val="000000"/>
                          </a:solidFill>
                          <a:effectLst/>
                        </a:rPr>
                        <a:t>8758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712</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22</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2.1</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41</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1859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-9.8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T>
                      <a:noFill/>
                    </a:lnT>
                    <a:lnB>
                      <a:noFill/>
                    </a:lnB>
                    <a:solidFill>
                      <a:schemeClr val="accent2">
                        <a:lumMod val="10000"/>
                        <a:lumOff val="90000"/>
                      </a:schemeClr>
                    </a:solidFill>
                  </a:tcPr>
                </a:tc>
                <a:extLst>
                  <a:ext uri="{0D108BD9-81ED-4DB2-BD59-A6C34878D82A}">
                    <a16:rowId xmlns:a16="http://schemas.microsoft.com/office/drawing/2014/main" val="2436045778"/>
                  </a:ext>
                </a:extLst>
              </a:tr>
              <a:tr h="295099">
                <a:tc>
                  <a:txBody>
                    <a:bodyPr/>
                    <a:lstStyle/>
                    <a:p>
                      <a:pPr fontAlgn="ctr"/>
                      <a:r>
                        <a:rPr lang="en-US" sz="900" b="1" dirty="0">
                          <a:solidFill>
                            <a:srgbClr val="000000"/>
                          </a:solidFill>
                          <a:effectLst/>
                        </a:rPr>
                        <a:t>8759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584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43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1909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-9.3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T>
                      <a:noFill/>
                    </a:lnT>
                    <a:lnB>
                      <a:noFill/>
                    </a:lnB>
                    <a:solidFill>
                      <a:schemeClr val="accent2">
                        <a:lumMod val="10000"/>
                        <a:lumOff val="90000"/>
                      </a:schemeClr>
                    </a:solidFill>
                  </a:tcPr>
                </a:tc>
                <a:extLst>
                  <a:ext uri="{0D108BD9-81ED-4DB2-BD59-A6C34878D82A}">
                    <a16:rowId xmlns:a16="http://schemas.microsoft.com/office/drawing/2014/main" val="1807965151"/>
                  </a:ext>
                </a:extLst>
              </a:tr>
            </a:tbl>
          </a:graphicData>
        </a:graphic>
      </p:graphicFrame>
    </p:spTree>
    <p:extLst>
      <p:ext uri="{BB962C8B-B14F-4D97-AF65-F5344CB8AC3E}">
        <p14:creationId xmlns:p14="http://schemas.microsoft.com/office/powerpoint/2010/main" val="67780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F768-6733-48CA-9227-7FE262C951F7}"/>
              </a:ext>
            </a:extLst>
          </p:cNvPr>
          <p:cNvSpPr>
            <a:spLocks noGrp="1"/>
          </p:cNvSpPr>
          <p:nvPr>
            <p:ph type="title"/>
          </p:nvPr>
        </p:nvSpPr>
        <p:spPr>
          <a:xfrm>
            <a:off x="311700" y="120239"/>
            <a:ext cx="8520600" cy="760021"/>
          </a:xfrm>
        </p:spPr>
        <p:txBody>
          <a:bodyPr/>
          <a:lstStyle/>
          <a:p>
            <a:pPr algn="ctr"/>
            <a:r>
              <a:rPr lang="en-US" b="1" dirty="0">
                <a:solidFill>
                  <a:srgbClr val="0070C0"/>
                </a:solidFill>
                <a:latin typeface="Arial Black" panose="020B0A04020102020204" pitchFamily="34" charset="0"/>
              </a:rPr>
              <a:t>FEATURE SUMMARY</a:t>
            </a:r>
          </a:p>
        </p:txBody>
      </p:sp>
      <p:sp>
        <p:nvSpPr>
          <p:cNvPr id="3" name="Text Placeholder 2">
            <a:extLst>
              <a:ext uri="{FF2B5EF4-FFF2-40B4-BE49-F238E27FC236}">
                <a16:creationId xmlns:a16="http://schemas.microsoft.com/office/drawing/2014/main" id="{70720237-1298-4845-ABB6-AF575CFDFCFC}"/>
              </a:ext>
            </a:extLst>
          </p:cNvPr>
          <p:cNvSpPr>
            <a:spLocks noGrp="1"/>
          </p:cNvSpPr>
          <p:nvPr>
            <p:ph type="body" idx="1"/>
          </p:nvPr>
        </p:nvSpPr>
        <p:spPr>
          <a:xfrm>
            <a:off x="311700" y="878774"/>
            <a:ext cx="8520600" cy="4144487"/>
          </a:xfrm>
        </p:spPr>
        <p:txBody>
          <a:bodyPr/>
          <a:lstStyle/>
          <a:p>
            <a:pPr marL="114300" indent="0">
              <a:buNone/>
            </a:pPr>
            <a:r>
              <a:rPr lang="en-US" sz="1600" b="1" dirty="0">
                <a:solidFill>
                  <a:schemeClr val="accent2"/>
                </a:solidFill>
              </a:rPr>
              <a:t>➢ Date : Year-Month-Day </a:t>
            </a:r>
          </a:p>
          <a:p>
            <a:pPr marL="114300" indent="0">
              <a:buNone/>
            </a:pPr>
            <a:r>
              <a:rPr lang="en-US" sz="1600" b="1" dirty="0">
                <a:solidFill>
                  <a:schemeClr val="accent2"/>
                </a:solidFill>
              </a:rPr>
              <a:t>➢ Rented Bike Count - Count of bikes rented at each hour </a:t>
            </a:r>
          </a:p>
          <a:p>
            <a:pPr marL="114300" indent="0">
              <a:buNone/>
            </a:pPr>
            <a:r>
              <a:rPr lang="en-US" sz="1600" b="1" dirty="0">
                <a:solidFill>
                  <a:schemeClr val="accent2"/>
                </a:solidFill>
              </a:rPr>
              <a:t>➢ Hour - Hour of the day </a:t>
            </a:r>
          </a:p>
          <a:p>
            <a:pPr marL="114300" indent="0">
              <a:buNone/>
            </a:pPr>
            <a:r>
              <a:rPr lang="en-US" sz="1600" b="1" dirty="0">
                <a:solidFill>
                  <a:schemeClr val="accent2"/>
                </a:solidFill>
              </a:rPr>
              <a:t>➢ Temperature - Temperature in Celsius</a:t>
            </a:r>
          </a:p>
          <a:p>
            <a:pPr marL="114300" indent="0">
              <a:buNone/>
            </a:pPr>
            <a:r>
              <a:rPr lang="en-US" sz="1600" b="1" dirty="0">
                <a:solidFill>
                  <a:schemeClr val="accent2"/>
                </a:solidFill>
              </a:rPr>
              <a:t>➢ Humidity - %</a:t>
            </a:r>
          </a:p>
          <a:p>
            <a:pPr marL="114300" indent="0">
              <a:buNone/>
            </a:pPr>
            <a:r>
              <a:rPr lang="en-US" sz="1600" b="1" dirty="0">
                <a:solidFill>
                  <a:schemeClr val="accent2"/>
                </a:solidFill>
              </a:rPr>
              <a:t>➢ Wind Speed - m/s </a:t>
            </a:r>
          </a:p>
          <a:p>
            <a:pPr marL="114300" indent="0">
              <a:buNone/>
            </a:pPr>
            <a:r>
              <a:rPr lang="en-US" sz="1600" b="1" dirty="0">
                <a:solidFill>
                  <a:schemeClr val="accent2"/>
                </a:solidFill>
              </a:rPr>
              <a:t>➢ Visibility - 10m </a:t>
            </a:r>
          </a:p>
          <a:p>
            <a:pPr marL="114300" indent="0">
              <a:buNone/>
            </a:pPr>
            <a:r>
              <a:rPr lang="en-US" sz="1600" b="1" dirty="0">
                <a:solidFill>
                  <a:schemeClr val="accent2"/>
                </a:solidFill>
              </a:rPr>
              <a:t>➢ Dew point temperature -Celsius </a:t>
            </a:r>
          </a:p>
          <a:p>
            <a:pPr marL="114300" indent="0">
              <a:buNone/>
            </a:pPr>
            <a:r>
              <a:rPr lang="en-US" sz="1600" b="1" dirty="0">
                <a:solidFill>
                  <a:schemeClr val="accent2"/>
                </a:solidFill>
              </a:rPr>
              <a:t>➢ Solar radiation -MJ/m2</a:t>
            </a:r>
          </a:p>
          <a:p>
            <a:pPr marL="114300" indent="0">
              <a:buNone/>
            </a:pPr>
            <a:r>
              <a:rPr lang="en-US" sz="1600" b="1" dirty="0">
                <a:solidFill>
                  <a:schemeClr val="accent2"/>
                </a:solidFill>
              </a:rPr>
              <a:t>➢ Rainfall -mm </a:t>
            </a:r>
          </a:p>
          <a:p>
            <a:pPr marL="114300" indent="0">
              <a:buNone/>
            </a:pPr>
            <a:r>
              <a:rPr lang="en-US" sz="1600" b="1" dirty="0">
                <a:solidFill>
                  <a:schemeClr val="accent2"/>
                </a:solidFill>
              </a:rPr>
              <a:t>➢ Snowfall –cm</a:t>
            </a:r>
          </a:p>
          <a:p>
            <a:pPr marL="114300" indent="0">
              <a:buNone/>
            </a:pPr>
            <a:r>
              <a:rPr lang="en-US" sz="1600" b="1" dirty="0">
                <a:solidFill>
                  <a:schemeClr val="accent2"/>
                </a:solidFill>
              </a:rPr>
              <a:t>➢ Seasons -Winter, Spring, Summer, Autumn</a:t>
            </a:r>
          </a:p>
          <a:p>
            <a:pPr marL="114300" indent="0">
              <a:buNone/>
            </a:pPr>
            <a:r>
              <a:rPr lang="en-US" sz="1600" b="1" dirty="0">
                <a:solidFill>
                  <a:schemeClr val="accent2"/>
                </a:solidFill>
              </a:rPr>
              <a:t>➢ Holiday -Holiday/No Holiday </a:t>
            </a:r>
          </a:p>
          <a:p>
            <a:pPr marL="114300" indent="0">
              <a:buNone/>
            </a:pPr>
            <a:r>
              <a:rPr lang="en-US" sz="1600" b="1" dirty="0">
                <a:solidFill>
                  <a:schemeClr val="accent2"/>
                </a:solidFill>
              </a:rPr>
              <a:t>➢ Functional Day - NoFunc(Non Functional Hrs),Fun(Functional Hrs) </a:t>
            </a:r>
          </a:p>
        </p:txBody>
      </p:sp>
    </p:spTree>
    <p:extLst>
      <p:ext uri="{BB962C8B-B14F-4D97-AF65-F5344CB8AC3E}">
        <p14:creationId xmlns:p14="http://schemas.microsoft.com/office/powerpoint/2010/main" val="362390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7DBB-59E2-416D-8504-B7913DDF433C}"/>
              </a:ext>
            </a:extLst>
          </p:cNvPr>
          <p:cNvSpPr>
            <a:spLocks noGrp="1"/>
          </p:cNvSpPr>
          <p:nvPr>
            <p:ph type="title"/>
          </p:nvPr>
        </p:nvSpPr>
        <p:spPr>
          <a:xfrm>
            <a:off x="305762" y="157050"/>
            <a:ext cx="8520600" cy="736270"/>
          </a:xfrm>
        </p:spPr>
        <p:txBody>
          <a:bodyPr/>
          <a:lstStyle/>
          <a:p>
            <a:pPr algn="ctr"/>
            <a:r>
              <a:rPr lang="en-US" b="1" dirty="0">
                <a:solidFill>
                  <a:srgbClr val="0070C0"/>
                </a:solidFill>
                <a:latin typeface="Arial" panose="020B0604020202020204" pitchFamily="34" charset="0"/>
                <a:cs typeface="Arial" panose="020B0604020202020204" pitchFamily="34" charset="0"/>
              </a:rPr>
              <a:t>INSIGHTS FROM OUR DATASET </a:t>
            </a:r>
          </a:p>
        </p:txBody>
      </p:sp>
      <p:sp>
        <p:nvSpPr>
          <p:cNvPr id="3" name="Text Placeholder 2">
            <a:extLst>
              <a:ext uri="{FF2B5EF4-FFF2-40B4-BE49-F238E27FC236}">
                <a16:creationId xmlns:a16="http://schemas.microsoft.com/office/drawing/2014/main" id="{979C6D4A-2E35-46C8-868F-87D8D11AA2CB}"/>
              </a:ext>
            </a:extLst>
          </p:cNvPr>
          <p:cNvSpPr>
            <a:spLocks noGrp="1"/>
          </p:cNvSpPr>
          <p:nvPr>
            <p:ph type="body" idx="1"/>
          </p:nvPr>
        </p:nvSpPr>
        <p:spPr>
          <a:xfrm>
            <a:off x="83127" y="771896"/>
            <a:ext cx="8965870" cy="4275117"/>
          </a:xfrm>
        </p:spPr>
        <p:txBody>
          <a:bodyPr/>
          <a:lstStyle/>
          <a:p>
            <a:pPr marL="114300" indent="0">
              <a:buNone/>
            </a:pPr>
            <a:r>
              <a:rPr lang="en-US" b="1" dirty="0">
                <a:solidFill>
                  <a:srgbClr val="000000"/>
                </a:solidFill>
              </a:rPr>
              <a:t>➢ There are No Missing Values present.</a:t>
            </a:r>
          </a:p>
          <a:p>
            <a:pPr marL="114300" indent="0">
              <a:buNone/>
            </a:pPr>
            <a:r>
              <a:rPr lang="en-US" b="1" dirty="0">
                <a:solidFill>
                  <a:srgbClr val="000000"/>
                </a:solidFill>
              </a:rPr>
              <a:t>➢ There are No Duplicate values present. </a:t>
            </a:r>
          </a:p>
          <a:p>
            <a:pPr marL="114300" indent="0">
              <a:buNone/>
            </a:pPr>
            <a:r>
              <a:rPr lang="en-US" b="1" dirty="0">
                <a:solidFill>
                  <a:srgbClr val="000000"/>
                </a:solidFill>
              </a:rPr>
              <a:t>➢ There are No null values. </a:t>
            </a:r>
          </a:p>
          <a:p>
            <a:pPr marL="114300" indent="0">
              <a:buNone/>
            </a:pPr>
            <a:r>
              <a:rPr lang="en-US" b="1" dirty="0">
                <a:solidFill>
                  <a:srgbClr val="000000"/>
                </a:solidFill>
              </a:rPr>
              <a:t>➢ And finally we have 'rented bike count' variable which we need to predict for new observations.</a:t>
            </a:r>
          </a:p>
          <a:p>
            <a:pPr marL="114300" indent="0">
              <a:buNone/>
            </a:pPr>
            <a:r>
              <a:rPr lang="en-US" b="1" dirty="0">
                <a:solidFill>
                  <a:srgbClr val="000000"/>
                </a:solidFill>
              </a:rPr>
              <a:t>➢ The dataset shows hourly rental data for one year (1 December 2017 to 31 November(2018)(365 days).we consider this as a single year data. </a:t>
            </a:r>
          </a:p>
          <a:p>
            <a:pPr marL="114300" indent="0">
              <a:buNone/>
            </a:pPr>
            <a:r>
              <a:rPr lang="en-US" b="1" dirty="0">
                <a:solidFill>
                  <a:srgbClr val="000000"/>
                </a:solidFill>
              </a:rPr>
              <a:t>➢ So we convert the "date" column into 3 different column i.e. "year","month","day". </a:t>
            </a:r>
          </a:p>
          <a:p>
            <a:pPr marL="114300" indent="0">
              <a:buNone/>
            </a:pPr>
            <a:r>
              <a:rPr lang="en-US" b="1" dirty="0">
                <a:solidFill>
                  <a:srgbClr val="000000"/>
                </a:solidFill>
              </a:rPr>
              <a:t>➢ We change the name of some features for our convenience, they are as below:  'Rented_Bike_Count', 'Hour', 'Temperature', 'Humidity', 'Wind_speed', 'Visibility', ‘Dew_point_temperature', 'Solar_Radiation', 'Rainfall', 'Snowfall', 'Seasons', 'Holiday', 'Functioning_Day', 'month','weekdays_weekend’.</a:t>
            </a:r>
          </a:p>
        </p:txBody>
      </p:sp>
    </p:spTree>
    <p:extLst>
      <p:ext uri="{BB962C8B-B14F-4D97-AF65-F5344CB8AC3E}">
        <p14:creationId xmlns:p14="http://schemas.microsoft.com/office/powerpoint/2010/main" val="7705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4EE5-7F23-4C62-B98B-61D0087EF970}"/>
              </a:ext>
            </a:extLst>
          </p:cNvPr>
          <p:cNvSpPr>
            <a:spLocks noGrp="1"/>
          </p:cNvSpPr>
          <p:nvPr>
            <p:ph type="title"/>
          </p:nvPr>
        </p:nvSpPr>
        <p:spPr>
          <a:xfrm>
            <a:off x="311700" y="1"/>
            <a:ext cx="8520600" cy="843148"/>
          </a:xfrm>
        </p:spPr>
        <p:txBody>
          <a:bodyPr/>
          <a:lstStyle/>
          <a:p>
            <a:pPr algn="ctr"/>
            <a:r>
              <a:rPr lang="en-US" b="1" dirty="0">
                <a:solidFill>
                  <a:srgbClr val="0070C0"/>
                </a:solidFill>
                <a:latin typeface="Arial Nova" panose="020B0504020202020204" pitchFamily="34" charset="0"/>
              </a:rPr>
              <a:t>ANALYSIS OF RENTED BIKE COLUMN</a:t>
            </a:r>
          </a:p>
        </p:txBody>
      </p:sp>
      <p:sp>
        <p:nvSpPr>
          <p:cNvPr id="3" name="Text Placeholder 2">
            <a:extLst>
              <a:ext uri="{FF2B5EF4-FFF2-40B4-BE49-F238E27FC236}">
                <a16:creationId xmlns:a16="http://schemas.microsoft.com/office/drawing/2014/main" id="{7BA72499-AD66-4BB4-A702-4DA80413A013}"/>
              </a:ext>
            </a:extLst>
          </p:cNvPr>
          <p:cNvSpPr>
            <a:spLocks noGrp="1"/>
          </p:cNvSpPr>
          <p:nvPr>
            <p:ph type="body" idx="1"/>
          </p:nvPr>
        </p:nvSpPr>
        <p:spPr>
          <a:xfrm>
            <a:off x="0" y="3633849"/>
            <a:ext cx="9048997" cy="1353787"/>
          </a:xfrm>
        </p:spPr>
        <p:txBody>
          <a:bodyPr/>
          <a:lstStyle/>
          <a:p>
            <a:pPr marL="114300" indent="0">
              <a:buNone/>
            </a:pPr>
            <a:r>
              <a:rPr lang="en-US" sz="1600" b="1" dirty="0">
                <a:solidFill>
                  <a:srgbClr val="000000"/>
                </a:solidFill>
              </a:rPr>
              <a:t>➢ The above graph shows that Rented Bike Count has moderate right skewness. </a:t>
            </a:r>
          </a:p>
          <a:p>
            <a:pPr marL="114300" indent="0">
              <a:buNone/>
            </a:pPr>
            <a:r>
              <a:rPr lang="en-US" sz="1600" b="1" dirty="0">
                <a:solidFill>
                  <a:srgbClr val="000000"/>
                </a:solidFill>
              </a:rPr>
              <a:t>➢ The above boxplot shows that we have detect outliers in Rented Bike Count column.</a:t>
            </a:r>
          </a:p>
          <a:p>
            <a:pPr marL="114300" indent="0">
              <a:buNone/>
            </a:pPr>
            <a:r>
              <a:rPr lang="en-US" sz="1600" b="1" dirty="0">
                <a:solidFill>
                  <a:srgbClr val="000000"/>
                </a:solidFill>
              </a:rPr>
              <a:t>➢ Since the assumption of linear regression is that 'the distribution of dependent variable has to be normal', so we should perform Square root operation to make it normal.</a:t>
            </a:r>
          </a:p>
        </p:txBody>
      </p:sp>
      <p:pic>
        <p:nvPicPr>
          <p:cNvPr id="4" name="Picture 3">
            <a:extLst>
              <a:ext uri="{FF2B5EF4-FFF2-40B4-BE49-F238E27FC236}">
                <a16:creationId xmlns:a16="http://schemas.microsoft.com/office/drawing/2014/main" id="{92517F0C-CB16-4E92-814B-F21CF89959A1}"/>
              </a:ext>
            </a:extLst>
          </p:cNvPr>
          <p:cNvPicPr>
            <a:picLocks noChangeAspect="1"/>
          </p:cNvPicPr>
          <p:nvPr/>
        </p:nvPicPr>
        <p:blipFill>
          <a:blip r:embed="rId2"/>
          <a:stretch>
            <a:fillRect/>
          </a:stretch>
        </p:blipFill>
        <p:spPr>
          <a:xfrm>
            <a:off x="95003" y="526964"/>
            <a:ext cx="3978233" cy="3106885"/>
          </a:xfrm>
          <a:prstGeom prst="rect">
            <a:avLst/>
          </a:prstGeom>
        </p:spPr>
      </p:pic>
      <p:pic>
        <p:nvPicPr>
          <p:cNvPr id="5" name="Picture 4">
            <a:extLst>
              <a:ext uri="{FF2B5EF4-FFF2-40B4-BE49-F238E27FC236}">
                <a16:creationId xmlns:a16="http://schemas.microsoft.com/office/drawing/2014/main" id="{993860E1-CACF-4532-8304-789DEA65B916}"/>
              </a:ext>
            </a:extLst>
          </p:cNvPr>
          <p:cNvPicPr>
            <a:picLocks noChangeAspect="1"/>
          </p:cNvPicPr>
          <p:nvPr/>
        </p:nvPicPr>
        <p:blipFill>
          <a:blip r:embed="rId3"/>
          <a:stretch>
            <a:fillRect/>
          </a:stretch>
        </p:blipFill>
        <p:spPr>
          <a:xfrm>
            <a:off x="4073235" y="681344"/>
            <a:ext cx="4975762" cy="2952505"/>
          </a:xfrm>
          <a:prstGeom prst="rect">
            <a:avLst/>
          </a:prstGeom>
        </p:spPr>
      </p:pic>
    </p:spTree>
    <p:extLst>
      <p:ext uri="{BB962C8B-B14F-4D97-AF65-F5344CB8AC3E}">
        <p14:creationId xmlns:p14="http://schemas.microsoft.com/office/powerpoint/2010/main" val="391389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5D39-71C4-4AE7-83F9-707E852ADB1B}"/>
              </a:ext>
            </a:extLst>
          </p:cNvPr>
          <p:cNvSpPr>
            <a:spLocks noGrp="1"/>
          </p:cNvSpPr>
          <p:nvPr>
            <p:ph type="title"/>
          </p:nvPr>
        </p:nvSpPr>
        <p:spPr>
          <a:xfrm>
            <a:off x="311700" y="95003"/>
            <a:ext cx="8520600" cy="736270"/>
          </a:xfrm>
        </p:spPr>
        <p:txBody>
          <a:bodyPr/>
          <a:lstStyle/>
          <a:p>
            <a:pPr algn="ctr"/>
            <a:r>
              <a:rPr lang="en-US" b="1" dirty="0">
                <a:solidFill>
                  <a:srgbClr val="0070C0"/>
                </a:solidFill>
                <a:latin typeface="Arial Nova" panose="020B0504020202020204" pitchFamily="34" charset="0"/>
              </a:rPr>
              <a:t>ANALYSIS OF RENTED BIKE COLUMN</a:t>
            </a:r>
            <a:endParaRPr lang="en-US" dirty="0">
              <a:solidFill>
                <a:srgbClr val="0070C0"/>
              </a:solidFill>
            </a:endParaRPr>
          </a:p>
        </p:txBody>
      </p:sp>
      <p:sp>
        <p:nvSpPr>
          <p:cNvPr id="3" name="Text Placeholder 2">
            <a:extLst>
              <a:ext uri="{FF2B5EF4-FFF2-40B4-BE49-F238E27FC236}">
                <a16:creationId xmlns:a16="http://schemas.microsoft.com/office/drawing/2014/main" id="{2BD7B6A1-95C6-4C5D-9F1C-E042F27397A1}"/>
              </a:ext>
            </a:extLst>
          </p:cNvPr>
          <p:cNvSpPr>
            <a:spLocks noGrp="1"/>
          </p:cNvSpPr>
          <p:nvPr>
            <p:ph type="body" idx="1"/>
          </p:nvPr>
        </p:nvSpPr>
        <p:spPr>
          <a:xfrm>
            <a:off x="14487" y="3697837"/>
            <a:ext cx="9034510" cy="1350660"/>
          </a:xfrm>
        </p:spPr>
        <p:txBody>
          <a:bodyPr/>
          <a:lstStyle/>
          <a:p>
            <a:pPr marL="114300" indent="0">
              <a:buNone/>
            </a:pPr>
            <a:r>
              <a:rPr lang="en-US" b="1" dirty="0">
                <a:solidFill>
                  <a:srgbClr val="000000"/>
                </a:solidFill>
              </a:rPr>
              <a:t>➢ After applying Square root to the skewed Rented Bike Count, here we get almost normal distribution. </a:t>
            </a:r>
          </a:p>
          <a:p>
            <a:pPr marL="114300" indent="0">
              <a:buNone/>
            </a:pPr>
            <a:r>
              <a:rPr lang="en-US" b="1" dirty="0">
                <a:solidFill>
                  <a:srgbClr val="000000"/>
                </a:solidFill>
              </a:rPr>
              <a:t>➢ After applying Square root to the Rented Bike Count column, we find that there is no outliers present.</a:t>
            </a:r>
          </a:p>
        </p:txBody>
      </p:sp>
      <p:pic>
        <p:nvPicPr>
          <p:cNvPr id="4" name="Picture 3">
            <a:extLst>
              <a:ext uri="{FF2B5EF4-FFF2-40B4-BE49-F238E27FC236}">
                <a16:creationId xmlns:a16="http://schemas.microsoft.com/office/drawing/2014/main" id="{D02FC599-AD35-4624-9EBE-6FCA8FBFF2E4}"/>
              </a:ext>
            </a:extLst>
          </p:cNvPr>
          <p:cNvPicPr>
            <a:picLocks noChangeAspect="1"/>
          </p:cNvPicPr>
          <p:nvPr/>
        </p:nvPicPr>
        <p:blipFill>
          <a:blip r:embed="rId2"/>
          <a:stretch>
            <a:fillRect/>
          </a:stretch>
        </p:blipFill>
        <p:spPr>
          <a:xfrm>
            <a:off x="14487" y="657753"/>
            <a:ext cx="4759394" cy="3079729"/>
          </a:xfrm>
          <a:prstGeom prst="rect">
            <a:avLst/>
          </a:prstGeom>
        </p:spPr>
      </p:pic>
      <p:pic>
        <p:nvPicPr>
          <p:cNvPr id="5" name="Picture 4">
            <a:extLst>
              <a:ext uri="{FF2B5EF4-FFF2-40B4-BE49-F238E27FC236}">
                <a16:creationId xmlns:a16="http://schemas.microsoft.com/office/drawing/2014/main" id="{384CDE7A-1A95-4E8B-BFC2-1CE3088FD636}"/>
              </a:ext>
            </a:extLst>
          </p:cNvPr>
          <p:cNvPicPr>
            <a:picLocks noChangeAspect="1"/>
          </p:cNvPicPr>
          <p:nvPr/>
        </p:nvPicPr>
        <p:blipFill>
          <a:blip r:embed="rId3"/>
          <a:stretch>
            <a:fillRect/>
          </a:stretch>
        </p:blipFill>
        <p:spPr>
          <a:xfrm>
            <a:off x="4857008" y="657752"/>
            <a:ext cx="4191989" cy="3079730"/>
          </a:xfrm>
          <a:prstGeom prst="rect">
            <a:avLst/>
          </a:prstGeom>
        </p:spPr>
      </p:pic>
    </p:spTree>
    <p:extLst>
      <p:ext uri="{BB962C8B-B14F-4D97-AF65-F5344CB8AC3E}">
        <p14:creationId xmlns:p14="http://schemas.microsoft.com/office/powerpoint/2010/main" val="283929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E9F4-295C-4C69-AF00-1D54B65BB075}"/>
              </a:ext>
            </a:extLst>
          </p:cNvPr>
          <p:cNvSpPr>
            <a:spLocks noGrp="1"/>
          </p:cNvSpPr>
          <p:nvPr>
            <p:ph type="title"/>
          </p:nvPr>
        </p:nvSpPr>
        <p:spPr>
          <a:xfrm>
            <a:off x="311700" y="83127"/>
            <a:ext cx="8520600" cy="819398"/>
          </a:xfrm>
        </p:spPr>
        <p:txBody>
          <a:bodyPr/>
          <a:lstStyle/>
          <a:p>
            <a:pPr algn="ctr"/>
            <a:r>
              <a:rPr lang="en-US" b="1" dirty="0">
                <a:solidFill>
                  <a:srgbClr val="0070C0"/>
                </a:solidFill>
                <a:latin typeface="Arial Black" panose="020B0A04020102020204" pitchFamily="34" charset="0"/>
              </a:rPr>
              <a:t>ANALYSIS OF MONTH VARIABLE </a:t>
            </a:r>
          </a:p>
        </p:txBody>
      </p:sp>
      <p:sp>
        <p:nvSpPr>
          <p:cNvPr id="3" name="Text Placeholder 2">
            <a:extLst>
              <a:ext uri="{FF2B5EF4-FFF2-40B4-BE49-F238E27FC236}">
                <a16:creationId xmlns:a16="http://schemas.microsoft.com/office/drawing/2014/main" id="{5ACDCBF9-2164-4722-93C9-DCBC83F7DA7E}"/>
              </a:ext>
            </a:extLst>
          </p:cNvPr>
          <p:cNvSpPr>
            <a:spLocks noGrp="1"/>
          </p:cNvSpPr>
          <p:nvPr>
            <p:ph type="body" idx="1"/>
          </p:nvPr>
        </p:nvSpPr>
        <p:spPr>
          <a:xfrm>
            <a:off x="311700" y="3749475"/>
            <a:ext cx="8520600" cy="1166909"/>
          </a:xfrm>
        </p:spPr>
        <p:txBody>
          <a:bodyPr/>
          <a:lstStyle/>
          <a:p>
            <a:pPr marL="114300" indent="0">
              <a:buNone/>
            </a:pPr>
            <a:r>
              <a:rPr lang="en-US" b="1" dirty="0">
                <a:solidFill>
                  <a:srgbClr val="000000"/>
                </a:solidFill>
              </a:rPr>
              <a:t>➢ From the above bar plot we can clearly say that from the month 5 to 10 the demand of the rented bike is high as compare to other months &amp; these months comes inside the summer season.</a:t>
            </a:r>
          </a:p>
        </p:txBody>
      </p:sp>
      <p:pic>
        <p:nvPicPr>
          <p:cNvPr id="4" name="Picture 3">
            <a:extLst>
              <a:ext uri="{FF2B5EF4-FFF2-40B4-BE49-F238E27FC236}">
                <a16:creationId xmlns:a16="http://schemas.microsoft.com/office/drawing/2014/main" id="{09D9245F-150A-4FA4-8842-E69605304CA0}"/>
              </a:ext>
            </a:extLst>
          </p:cNvPr>
          <p:cNvPicPr>
            <a:picLocks noChangeAspect="1"/>
          </p:cNvPicPr>
          <p:nvPr/>
        </p:nvPicPr>
        <p:blipFill>
          <a:blip r:embed="rId2"/>
          <a:stretch>
            <a:fillRect/>
          </a:stretch>
        </p:blipFill>
        <p:spPr>
          <a:xfrm>
            <a:off x="0" y="645062"/>
            <a:ext cx="9144000" cy="3226294"/>
          </a:xfrm>
          <a:prstGeom prst="rect">
            <a:avLst/>
          </a:prstGeom>
        </p:spPr>
      </p:pic>
    </p:spTree>
    <p:extLst>
      <p:ext uri="{BB962C8B-B14F-4D97-AF65-F5344CB8AC3E}">
        <p14:creationId xmlns:p14="http://schemas.microsoft.com/office/powerpoint/2010/main" val="38900367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2628</Words>
  <Application>Microsoft Office PowerPoint</Application>
  <PresentationFormat>On-screen Show (16:9)</PresentationFormat>
  <Paragraphs>427</Paragraphs>
  <Slides>32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Montserrat</vt:lpstr>
      <vt:lpstr>Arial Nova</vt:lpstr>
      <vt:lpstr>Aharoni</vt:lpstr>
      <vt:lpstr>Baskerville Old Face</vt:lpstr>
      <vt:lpstr>Arial Black</vt:lpstr>
      <vt:lpstr>Arial</vt:lpstr>
      <vt:lpstr>Arial Rounded MT Bold</vt:lpstr>
      <vt:lpstr>Verdana</vt:lpstr>
      <vt:lpstr>Simple Light</vt:lpstr>
      <vt:lpstr>                     Capstone Project-2                   Regression   Bike Sharing Demand Prediction                                            </vt:lpstr>
      <vt:lpstr>                      1) BUSINESS UNDERSTANDING 2) DATA SUMMARY 3) FEATURE ANALYSIS 4) EXPLORATORY DATA ANALYSIS  5) DATA PREPROCESSING  6) IMPLEMENTING ALGORITHMS  7) CHALLENGES 8) CONCLUSIONS   </vt:lpstr>
      <vt:lpstr>        BUSINESS UNDERSTANDING</vt:lpstr>
      <vt:lpstr>DATA SUMMARY</vt:lpstr>
      <vt:lpstr>FEATURE SUMMARY</vt:lpstr>
      <vt:lpstr>INSIGHTS FROM OUR DATASET </vt:lpstr>
      <vt:lpstr>ANALYSIS OF RENTED BIKE COLUMN</vt:lpstr>
      <vt:lpstr>ANALYSIS OF RENTED BIKE COLUMN</vt:lpstr>
      <vt:lpstr>ANALYSIS OF MONTH VARIABLE </vt:lpstr>
      <vt:lpstr>ANALYSIS OF WEEKDAYS_WEEKEND VARIABLE</vt:lpstr>
      <vt:lpstr>ANALYSIS OF HOUR VARIABLE</vt:lpstr>
      <vt:lpstr>ANALYSIS OF FUNCTIONING DAY VARIABLE</vt:lpstr>
      <vt:lpstr>ANALYSIS OF SEASON VARIABLE</vt:lpstr>
      <vt:lpstr>ANALYSIS OF SEASON VARIABLE</vt:lpstr>
      <vt:lpstr>ANALYSIS OF HOLIDAY VARIABLE</vt:lpstr>
      <vt:lpstr>NUMERICAL VS RENTED BIKE COUNT</vt:lpstr>
      <vt:lpstr>NUMERICAL VS RENTED BIKE COUNT</vt:lpstr>
      <vt:lpstr>REGRESSION PLOT FOR NUMERICAL VARIABLE</vt:lpstr>
      <vt:lpstr>REGRESSION PLOT FOR NUMERICAL VARIABLE</vt:lpstr>
      <vt:lpstr>REGRESSION PLOT FOR NUMERICAL VARIABLE </vt:lpstr>
      <vt:lpstr>OLS REGRESSION MODEL</vt:lpstr>
      <vt:lpstr>CORRELATION MATRIX</vt:lpstr>
      <vt:lpstr>MODEL BUILDING </vt:lpstr>
      <vt:lpstr>LINEAR REGRESSION               DECISION TREE</vt:lpstr>
      <vt:lpstr>LASSO REGRESSION         RIDGE REGRESSION</vt:lpstr>
      <vt:lpstr>RANDOM FOREST</vt:lpstr>
      <vt:lpstr>GRADIENT BOOSTING</vt:lpstr>
      <vt:lpstr>GRADIENT BOOSTING REGRESSOR WITH GRIDSEARCHCV</vt:lpstr>
      <vt:lpstr>CHALLENGES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 Demand Prediction                                        - Ritika Rawat</dc:title>
  <dc:creator>Ritika Rawat</dc:creator>
  <cp:lastModifiedBy>Admin</cp:lastModifiedBy>
  <cp:revision>33</cp:revision>
  <dcterms:modified xsi:type="dcterms:W3CDTF">2023-03-07T14:38:16Z</dcterms:modified>
</cp:coreProperties>
</file>