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9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5683" y="58801"/>
            <a:ext cx="4292633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2980" y="1225493"/>
            <a:ext cx="8178038" cy="2092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0BEC-A5E6-923B-94B6-8F00849F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840" y="133350"/>
            <a:ext cx="5194317" cy="984885"/>
          </a:xfrm>
        </p:spPr>
        <p:txBody>
          <a:bodyPr/>
          <a:lstStyle/>
          <a:p>
            <a:r>
              <a:rPr lang="en-IN" sz="3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Capstone Project- 3</a:t>
            </a:r>
            <a:br>
              <a:rPr lang="en-IN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42209-6835-2426-CAB3-43BC8BEC5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979" y="1200150"/>
            <a:ext cx="8178038" cy="3544560"/>
          </a:xfrm>
        </p:spPr>
        <p:txBody>
          <a:bodyPr/>
          <a:lstStyle/>
          <a:p>
            <a:pPr marR="5080" algn="ctr">
              <a:lnSpc>
                <a:spcPts val="5330"/>
              </a:lnSpc>
              <a:spcBef>
                <a:spcPts val="635"/>
              </a:spcBef>
            </a:pPr>
            <a:r>
              <a:rPr lang="en-US" sz="2800" b="1" spc="95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Mobile</a:t>
            </a:r>
            <a:r>
              <a:rPr lang="en-US" sz="2800" b="1" spc="145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b="1" spc="150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Price</a:t>
            </a:r>
            <a:r>
              <a:rPr lang="en-US" sz="2800" b="1" spc="225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b="1" spc="114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Range</a:t>
            </a:r>
            <a:r>
              <a:rPr lang="en-US" sz="2800" b="1" spc="175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b="1" spc="180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Prediction </a:t>
            </a:r>
            <a:r>
              <a:rPr lang="en-US" sz="2800" b="1" spc="-1070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b="1" spc="80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Supervised</a:t>
            </a:r>
            <a:r>
              <a:rPr lang="en-US" sz="2800" b="1" spc="150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b="1" spc="35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Machine</a:t>
            </a:r>
            <a:r>
              <a:rPr lang="en-US" sz="2800" b="1" spc="70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b="1" spc="85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Learning</a:t>
            </a: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lang="en-US" sz="2800" b="1" spc="40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(Classification)</a:t>
            </a:r>
          </a:p>
          <a:p>
            <a:pPr algn="ctr">
              <a:lnSpc>
                <a:spcPct val="100000"/>
              </a:lnSpc>
              <a:spcBef>
                <a:spcPts val="1860"/>
              </a:spcBef>
            </a:pPr>
            <a:r>
              <a:rPr lang="en-US" sz="2800" b="1" spc="114" dirty="0">
                <a:latin typeface="Verdana" panose="020B0604030504040204" pitchFamily="34" charset="0"/>
                <a:ea typeface="Verdana" panose="020B0604030504040204" pitchFamily="34" charset="0"/>
              </a:rPr>
              <a:t>BY</a:t>
            </a:r>
          </a:p>
          <a:p>
            <a:pPr algn="ctr">
              <a:lnSpc>
                <a:spcPct val="100000"/>
              </a:lnSpc>
              <a:spcBef>
                <a:spcPts val="1860"/>
              </a:spcBef>
            </a:pPr>
            <a:r>
              <a:rPr lang="en-US" sz="2800" b="1" spc="114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Ashish </a:t>
            </a:r>
            <a:r>
              <a:rPr lang="en-US" sz="2800" b="1" spc="114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Panjabrao</a:t>
            </a:r>
            <a:r>
              <a:rPr lang="en-US" sz="2800" b="1" spc="114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b="1" spc="114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Wasnik</a:t>
            </a:r>
            <a:r>
              <a:rPr lang="en-US" sz="2800" b="1" spc="114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4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199025"/>
            <a:ext cx="3794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solidFill>
                  <a:srgbClr val="00B050"/>
                </a:solidFill>
              </a:rPr>
              <a:t>Categorical</a:t>
            </a:r>
            <a:r>
              <a:rPr spc="-85" dirty="0">
                <a:solidFill>
                  <a:srgbClr val="00B050"/>
                </a:solidFill>
              </a:rPr>
              <a:t> </a:t>
            </a:r>
            <a:r>
              <a:rPr spc="65" dirty="0">
                <a:solidFill>
                  <a:srgbClr val="00B050"/>
                </a:solidFill>
              </a:rPr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031" y="920200"/>
            <a:ext cx="4140993" cy="19086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9275" y="2946599"/>
            <a:ext cx="3657276" cy="19774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3224" y="1103449"/>
            <a:ext cx="2620137" cy="33535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3340" y="2355636"/>
            <a:ext cx="337820" cy="94106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30"/>
              </a:lnSpc>
            </a:pPr>
            <a:r>
              <a:rPr sz="2200" b="1" spc="-5" dirty="0">
                <a:solidFill>
                  <a:srgbClr val="134F5C"/>
                </a:solidFill>
                <a:latin typeface="Arial"/>
                <a:cs typeface="Arial"/>
              </a:rPr>
              <a:t>counts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122825"/>
            <a:ext cx="2142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rgbClr val="00B050"/>
                </a:solidFill>
              </a:rPr>
              <a:t>C</a:t>
            </a:r>
            <a:r>
              <a:rPr spc="40" dirty="0">
                <a:solidFill>
                  <a:srgbClr val="00B050"/>
                </a:solidFill>
              </a:rPr>
              <a:t>olli</a:t>
            </a:r>
            <a:r>
              <a:rPr spc="80" dirty="0">
                <a:solidFill>
                  <a:srgbClr val="00B050"/>
                </a:solidFill>
              </a:rPr>
              <a:t>n</a:t>
            </a:r>
            <a:r>
              <a:rPr spc="60" dirty="0">
                <a:solidFill>
                  <a:srgbClr val="00B050"/>
                </a:solidFill>
              </a:rPr>
              <a:t>e</a:t>
            </a:r>
            <a:r>
              <a:rPr spc="25" dirty="0">
                <a:solidFill>
                  <a:srgbClr val="00B050"/>
                </a:solidFill>
              </a:rPr>
              <a:t>a</a:t>
            </a:r>
            <a:r>
              <a:rPr dirty="0">
                <a:solidFill>
                  <a:srgbClr val="00B050"/>
                </a:solidFill>
              </a:rPr>
              <a:t>r</a:t>
            </a:r>
            <a:r>
              <a:rPr spc="20" dirty="0">
                <a:solidFill>
                  <a:srgbClr val="00B050"/>
                </a:solidFill>
              </a:rPr>
              <a:t>i</a:t>
            </a:r>
            <a:r>
              <a:rPr dirty="0">
                <a:solidFill>
                  <a:srgbClr val="00B050"/>
                </a:solidFill>
              </a:rPr>
              <a:t>t</a:t>
            </a:r>
            <a:r>
              <a:rPr spc="60" dirty="0">
                <a:solidFill>
                  <a:srgbClr val="00B050"/>
                </a:solidFill>
              </a:rPr>
              <a:t>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937" y="636725"/>
            <a:ext cx="5689234" cy="41876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82550" y="1586146"/>
            <a:ext cx="204088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90" dirty="0">
                <a:solidFill>
                  <a:srgbClr val="134F5C"/>
                </a:solidFill>
                <a:latin typeface="Tahoma"/>
                <a:cs typeface="Tahoma"/>
              </a:rPr>
              <a:t>We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created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new </a:t>
            </a:r>
            <a:r>
              <a:rPr sz="1600" b="1" spc="-4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column </a:t>
            </a:r>
            <a:r>
              <a:rPr sz="1600" b="1" spc="10" dirty="0">
                <a:solidFill>
                  <a:srgbClr val="CC0000"/>
                </a:solidFill>
                <a:latin typeface="Tahoma"/>
                <a:cs typeface="Tahoma"/>
              </a:rPr>
              <a:t>‘Pixels’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by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 taking</a:t>
            </a:r>
            <a:r>
              <a:rPr sz="1600" b="1" spc="-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product </a:t>
            </a:r>
            <a:r>
              <a:rPr sz="1600" b="1" spc="-4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 </a:t>
            </a:r>
            <a:r>
              <a:rPr sz="1600" b="1" spc="20" dirty="0">
                <a:solidFill>
                  <a:srgbClr val="CC0000"/>
                </a:solidFill>
                <a:latin typeface="Tahoma"/>
                <a:cs typeface="Tahoma"/>
              </a:rPr>
              <a:t>‘px_height’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and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CC0000"/>
                </a:solidFill>
                <a:latin typeface="Tahoma"/>
                <a:cs typeface="Tahoma"/>
              </a:rPr>
              <a:t>‘px_width’</a:t>
            </a:r>
            <a:r>
              <a:rPr sz="1600" b="1" spc="15" dirty="0">
                <a:solidFill>
                  <a:srgbClr val="134F5C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7415"/>
            <a:ext cx="7251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00B050"/>
                </a:solidFill>
              </a:rPr>
              <a:t>Outlier</a:t>
            </a:r>
            <a:r>
              <a:rPr spc="-35" dirty="0">
                <a:solidFill>
                  <a:srgbClr val="00B050"/>
                </a:solidFill>
              </a:rPr>
              <a:t> </a:t>
            </a:r>
            <a:r>
              <a:rPr spc="65" dirty="0">
                <a:solidFill>
                  <a:srgbClr val="00B050"/>
                </a:solidFill>
              </a:rPr>
              <a:t>Analysis</a:t>
            </a:r>
            <a:r>
              <a:rPr spc="-35" dirty="0">
                <a:solidFill>
                  <a:srgbClr val="00B050"/>
                </a:solidFill>
              </a:rPr>
              <a:t> </a:t>
            </a:r>
            <a:r>
              <a:rPr spc="70" dirty="0">
                <a:solidFill>
                  <a:srgbClr val="00B050"/>
                </a:solidFill>
              </a:rPr>
              <a:t>in</a:t>
            </a:r>
            <a:r>
              <a:rPr spc="-35" dirty="0">
                <a:solidFill>
                  <a:srgbClr val="00B050"/>
                </a:solidFill>
              </a:rPr>
              <a:t> </a:t>
            </a:r>
            <a:r>
              <a:rPr spc="100" dirty="0">
                <a:solidFill>
                  <a:srgbClr val="00B050"/>
                </a:solidFill>
              </a:rPr>
              <a:t>continuous</a:t>
            </a:r>
            <a:r>
              <a:rPr spc="-35" dirty="0">
                <a:solidFill>
                  <a:srgbClr val="00B050"/>
                </a:solidFill>
              </a:rPr>
              <a:t> </a:t>
            </a:r>
            <a:r>
              <a:rPr spc="50" dirty="0">
                <a:solidFill>
                  <a:srgbClr val="00B050"/>
                </a:solidFill>
              </a:rPr>
              <a:t>features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775" y="590549"/>
            <a:ext cx="7933425" cy="37338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4775" y="4526407"/>
            <a:ext cx="74466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There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were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34F5C"/>
                </a:solidFill>
                <a:latin typeface="Tahoma"/>
                <a:cs typeface="Tahoma"/>
              </a:rPr>
              <a:t>few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outliers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400" b="1" spc="-3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CC0000"/>
                </a:solidFill>
                <a:latin typeface="Tahoma"/>
                <a:cs typeface="Tahoma"/>
              </a:rPr>
              <a:t>‘pixels’</a:t>
            </a:r>
            <a:r>
              <a:rPr sz="1400" b="1" spc="-1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column,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34F5C"/>
                </a:solidFill>
                <a:latin typeface="Tahoma"/>
                <a:cs typeface="Tahoma"/>
              </a:rPr>
              <a:t>so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to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handle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outliers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we</a:t>
            </a:r>
            <a:r>
              <a:rPr sz="14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34F5C"/>
                </a:solidFill>
                <a:latin typeface="Tahoma"/>
                <a:cs typeface="Tahoma"/>
              </a:rPr>
              <a:t>replaced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400" b="1" spc="-39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values</a:t>
            </a:r>
            <a:r>
              <a:rPr sz="14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34F5C"/>
                </a:solidFill>
                <a:latin typeface="Tahoma"/>
                <a:cs typeface="Tahoma"/>
              </a:rPr>
              <a:t>‘Pixels’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134F5C"/>
                </a:solidFill>
                <a:latin typeface="Tahoma"/>
                <a:cs typeface="Tahoma"/>
              </a:rPr>
              <a:t>column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34F5C"/>
                </a:solidFill>
                <a:latin typeface="Tahoma"/>
                <a:cs typeface="Tahoma"/>
              </a:rPr>
              <a:t>with</a:t>
            </a:r>
            <a:r>
              <a:rPr sz="14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400" b="1" spc="-3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CC0000"/>
                </a:solidFill>
                <a:latin typeface="Tahoma"/>
                <a:cs typeface="Tahoma"/>
              </a:rPr>
              <a:t>square</a:t>
            </a:r>
            <a:r>
              <a:rPr sz="1400" b="1" spc="-1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CC0000"/>
                </a:solidFill>
                <a:latin typeface="Tahoma"/>
                <a:cs typeface="Tahoma"/>
              </a:rPr>
              <a:t>root</a:t>
            </a:r>
            <a:r>
              <a:rPr sz="1400" b="1" spc="5" dirty="0">
                <a:solidFill>
                  <a:srgbClr val="134F5C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0396" y="927837"/>
            <a:ext cx="497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0" dirty="0">
                <a:solidFill>
                  <a:srgbClr val="00B050"/>
                </a:solidFill>
              </a:rPr>
              <a:t>Predictive</a:t>
            </a:r>
            <a:r>
              <a:rPr sz="3600" spc="-85" dirty="0">
                <a:solidFill>
                  <a:srgbClr val="00B050"/>
                </a:solidFill>
              </a:rPr>
              <a:t> </a:t>
            </a:r>
            <a:r>
              <a:rPr sz="3600" spc="125" dirty="0">
                <a:solidFill>
                  <a:srgbClr val="00B050"/>
                </a:solidFill>
              </a:rPr>
              <a:t>Modelling</a:t>
            </a:r>
            <a:endParaRPr sz="3600" dirty="0">
              <a:solidFill>
                <a:srgbClr val="00B05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8412" y="1765899"/>
            <a:ext cx="3082222" cy="28060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950" y="305966"/>
            <a:ext cx="7750809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00B050"/>
                </a:solidFill>
                <a:latin typeface="Arial"/>
                <a:cs typeface="Arial"/>
              </a:rPr>
              <a:t>Hyperparameter</a:t>
            </a:r>
            <a:r>
              <a:rPr sz="2300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00B050"/>
                </a:solidFill>
                <a:latin typeface="Arial"/>
                <a:cs typeface="Arial"/>
              </a:rPr>
              <a:t>Tuning</a:t>
            </a:r>
            <a:r>
              <a:rPr sz="2300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0B050"/>
                </a:solidFill>
                <a:latin typeface="Arial"/>
                <a:cs typeface="Arial"/>
              </a:rPr>
              <a:t>-</a:t>
            </a:r>
            <a:r>
              <a:rPr sz="23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00B050"/>
                </a:solidFill>
                <a:latin typeface="Arial"/>
                <a:cs typeface="Arial"/>
              </a:rPr>
              <a:t>Grid</a:t>
            </a:r>
            <a:r>
              <a:rPr sz="2300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00B050"/>
                </a:solidFill>
                <a:latin typeface="Arial"/>
                <a:cs typeface="Arial"/>
              </a:rPr>
              <a:t>Search</a:t>
            </a:r>
            <a:r>
              <a:rPr sz="2300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0B050"/>
                </a:solidFill>
                <a:latin typeface="Arial"/>
                <a:cs typeface="Arial"/>
              </a:rPr>
              <a:t>-</a:t>
            </a:r>
            <a:r>
              <a:rPr sz="23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00B050"/>
                </a:solidFill>
                <a:latin typeface="Arial"/>
                <a:cs typeface="Arial"/>
              </a:rPr>
              <a:t>Cross</a:t>
            </a:r>
            <a:r>
              <a:rPr sz="23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00B050"/>
                </a:solidFill>
                <a:latin typeface="Arial"/>
                <a:cs typeface="Arial"/>
              </a:rPr>
              <a:t>Validation</a:t>
            </a:r>
            <a:endParaRPr sz="23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016157"/>
            <a:ext cx="7333615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b="1" spc="-20" dirty="0">
                <a:solidFill>
                  <a:srgbClr val="134F5C"/>
                </a:solidFill>
                <a:latin typeface="Arial"/>
                <a:cs typeface="Arial"/>
              </a:rPr>
              <a:t>We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compared </a:t>
            </a:r>
            <a:r>
              <a:rPr sz="1900" b="1" dirty="0">
                <a:solidFill>
                  <a:srgbClr val="134F5C"/>
                </a:solidFill>
                <a:latin typeface="Arial"/>
                <a:cs typeface="Arial"/>
              </a:rPr>
              <a:t>6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classifiers and evaluated </a:t>
            </a:r>
            <a:r>
              <a:rPr sz="1900" b="1" dirty="0">
                <a:solidFill>
                  <a:srgbClr val="134F5C"/>
                </a:solidFill>
                <a:latin typeface="Arial"/>
                <a:cs typeface="Arial"/>
              </a:rPr>
              <a:t>them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based on overall </a:t>
            </a:r>
            <a:r>
              <a:rPr sz="1900" b="1" spc="-5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accuracy</a:t>
            </a:r>
            <a:r>
              <a:rPr sz="19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134F5C"/>
                </a:solidFill>
                <a:latin typeface="Arial"/>
                <a:cs typeface="Arial"/>
              </a:rPr>
              <a:t>&amp;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 class based</a:t>
            </a:r>
            <a:r>
              <a:rPr sz="19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accuracy as</a:t>
            </a:r>
            <a:r>
              <a:rPr sz="19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well.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Arial"/>
              <a:cs typeface="Arial"/>
            </a:endParaRPr>
          </a:p>
          <a:p>
            <a:pPr marL="469900" indent="-3746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Decision</a:t>
            </a:r>
            <a:r>
              <a:rPr sz="1900" b="1" spc="-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30" dirty="0">
                <a:solidFill>
                  <a:srgbClr val="134F5C"/>
                </a:solidFill>
                <a:latin typeface="Arial"/>
                <a:cs typeface="Arial"/>
              </a:rPr>
              <a:t>Trees</a:t>
            </a:r>
            <a:endParaRPr sz="1900">
              <a:latin typeface="Arial"/>
              <a:cs typeface="Arial"/>
            </a:endParaRPr>
          </a:p>
          <a:p>
            <a:pPr marL="469900" indent="-374650">
              <a:lnSpc>
                <a:spcPct val="100000"/>
              </a:lnSpc>
              <a:spcBef>
                <a:spcPts val="345"/>
              </a:spcBef>
              <a:buChar char="●"/>
              <a:tabLst>
                <a:tab pos="469265" algn="l"/>
                <a:tab pos="469900" algn="l"/>
              </a:tabLst>
            </a:pP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Random</a:t>
            </a:r>
            <a:r>
              <a:rPr sz="1900" b="1" spc="-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Forest</a:t>
            </a:r>
            <a:endParaRPr sz="1900">
              <a:latin typeface="Arial"/>
              <a:cs typeface="Arial"/>
            </a:endParaRPr>
          </a:p>
          <a:p>
            <a:pPr marL="469900" indent="-374650">
              <a:lnSpc>
                <a:spcPct val="100000"/>
              </a:lnSpc>
              <a:spcBef>
                <a:spcPts val="345"/>
              </a:spcBef>
              <a:buChar char="●"/>
              <a:tabLst>
                <a:tab pos="469265" algn="l"/>
                <a:tab pos="469900" algn="l"/>
              </a:tabLst>
            </a:pP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Ada</a:t>
            </a:r>
            <a:r>
              <a:rPr sz="1900" b="1" spc="-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Boost</a:t>
            </a:r>
            <a:endParaRPr sz="1900">
              <a:latin typeface="Arial"/>
              <a:cs typeface="Arial"/>
            </a:endParaRPr>
          </a:p>
          <a:p>
            <a:pPr marL="469900" indent="-374650">
              <a:lnSpc>
                <a:spcPct val="100000"/>
              </a:lnSpc>
              <a:spcBef>
                <a:spcPts val="345"/>
              </a:spcBef>
              <a:buChar char="●"/>
              <a:tabLst>
                <a:tab pos="469265" algn="l"/>
                <a:tab pos="469900" algn="l"/>
              </a:tabLst>
            </a:pP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Gradient</a:t>
            </a:r>
            <a:r>
              <a:rPr sz="1900" b="1" spc="-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Boosting</a:t>
            </a:r>
            <a:endParaRPr sz="1900">
              <a:latin typeface="Arial"/>
              <a:cs typeface="Arial"/>
            </a:endParaRPr>
          </a:p>
          <a:p>
            <a:pPr marL="469900" indent="-374650">
              <a:lnSpc>
                <a:spcPct val="100000"/>
              </a:lnSpc>
              <a:spcBef>
                <a:spcPts val="345"/>
              </a:spcBef>
              <a:buChar char="●"/>
              <a:tabLst>
                <a:tab pos="469265" algn="l"/>
                <a:tab pos="469900" algn="l"/>
              </a:tabLst>
            </a:pP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XGBoost</a:t>
            </a:r>
            <a:endParaRPr sz="1900">
              <a:latin typeface="Arial"/>
              <a:cs typeface="Arial"/>
            </a:endParaRPr>
          </a:p>
          <a:p>
            <a:pPr marL="469900" indent="-374650">
              <a:lnSpc>
                <a:spcPct val="100000"/>
              </a:lnSpc>
              <a:spcBef>
                <a:spcPts val="345"/>
              </a:spcBef>
              <a:buChar char="●"/>
              <a:tabLst>
                <a:tab pos="469265" algn="l"/>
                <a:tab pos="469900" algn="l"/>
              </a:tabLst>
            </a:pP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Logistic</a:t>
            </a:r>
            <a:r>
              <a:rPr sz="1900" b="1" spc="-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Regression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3441" y="132226"/>
            <a:ext cx="41846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00B050"/>
                </a:solidFill>
              </a:rPr>
              <a:t>Comparison</a:t>
            </a:r>
            <a:r>
              <a:rPr spc="-65" dirty="0">
                <a:solidFill>
                  <a:srgbClr val="00B050"/>
                </a:solidFill>
              </a:rPr>
              <a:t> </a:t>
            </a:r>
            <a:r>
              <a:rPr spc="55" dirty="0">
                <a:solidFill>
                  <a:srgbClr val="00B050"/>
                </a:solidFill>
              </a:rPr>
              <a:t>of</a:t>
            </a:r>
            <a:r>
              <a:rPr spc="-65" dirty="0">
                <a:solidFill>
                  <a:srgbClr val="00B050"/>
                </a:solidFill>
              </a:rPr>
              <a:t> </a:t>
            </a:r>
            <a:r>
              <a:rPr spc="100" dirty="0">
                <a:solidFill>
                  <a:srgbClr val="00B050"/>
                </a:solidFill>
              </a:rPr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8275" y="928675"/>
            <a:ext cx="6248399" cy="35813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682" y="126306"/>
            <a:ext cx="4292633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00B050"/>
                </a:solidFill>
              </a:rPr>
              <a:t>Comparison</a:t>
            </a:r>
            <a:r>
              <a:rPr spc="-65" dirty="0">
                <a:solidFill>
                  <a:srgbClr val="00B050"/>
                </a:solidFill>
              </a:rPr>
              <a:t> </a:t>
            </a:r>
            <a:r>
              <a:rPr spc="55" dirty="0">
                <a:solidFill>
                  <a:srgbClr val="00B050"/>
                </a:solidFill>
              </a:rPr>
              <a:t>of</a:t>
            </a:r>
            <a:r>
              <a:rPr spc="-65" dirty="0">
                <a:solidFill>
                  <a:srgbClr val="00B050"/>
                </a:solidFill>
              </a:rPr>
              <a:t> </a:t>
            </a:r>
            <a:r>
              <a:rPr spc="100" dirty="0">
                <a:solidFill>
                  <a:srgbClr val="00B050"/>
                </a:solidFill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0548" y="4629972"/>
            <a:ext cx="64223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20" dirty="0">
                <a:solidFill>
                  <a:srgbClr val="FF0000"/>
                </a:solidFill>
                <a:latin typeface="Tahoma"/>
                <a:cs typeface="Tahoma"/>
              </a:rPr>
              <a:t>XG</a:t>
            </a:r>
            <a:r>
              <a:rPr sz="16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FF0000"/>
                </a:solidFill>
                <a:latin typeface="Tahoma"/>
                <a:cs typeface="Tahoma"/>
              </a:rPr>
              <a:t>Boost</a:t>
            </a:r>
            <a:r>
              <a:rPr sz="16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1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16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6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FF0000"/>
                </a:solidFill>
                <a:latin typeface="Tahoma"/>
                <a:cs typeface="Tahoma"/>
              </a:rPr>
              <a:t>best</a:t>
            </a:r>
            <a:r>
              <a:rPr sz="16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FF0000"/>
                </a:solidFill>
                <a:latin typeface="Tahoma"/>
                <a:cs typeface="Tahoma"/>
              </a:rPr>
              <a:t>performing</a:t>
            </a:r>
            <a:r>
              <a:rPr sz="16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FF0000"/>
                </a:solidFill>
                <a:latin typeface="Tahoma"/>
                <a:cs typeface="Tahoma"/>
              </a:rPr>
              <a:t>model</a:t>
            </a:r>
            <a:r>
              <a:rPr sz="16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FF0000"/>
                </a:solidFill>
                <a:latin typeface="Tahoma"/>
                <a:cs typeface="Tahoma"/>
              </a:rPr>
              <a:t>on</a:t>
            </a:r>
            <a:r>
              <a:rPr sz="16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FF0000"/>
                </a:solidFill>
                <a:latin typeface="Tahoma"/>
                <a:cs typeface="Tahoma"/>
              </a:rPr>
              <a:t>given</a:t>
            </a:r>
            <a:r>
              <a:rPr sz="16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FF0000"/>
                </a:solidFill>
                <a:latin typeface="Tahoma"/>
                <a:cs typeface="Tahoma"/>
              </a:rPr>
              <a:t>dataset</a:t>
            </a:r>
            <a:endParaRPr sz="16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2550" y="755075"/>
            <a:ext cx="6438899" cy="38099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81175"/>
            <a:ext cx="3741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00B050"/>
                </a:solidFill>
              </a:rPr>
              <a:t>Feature</a:t>
            </a:r>
            <a:r>
              <a:rPr spc="-110" dirty="0">
                <a:solidFill>
                  <a:srgbClr val="00B050"/>
                </a:solidFill>
              </a:rPr>
              <a:t> </a:t>
            </a:r>
            <a:r>
              <a:rPr spc="65" dirty="0">
                <a:solidFill>
                  <a:srgbClr val="00B050"/>
                </a:solidFill>
              </a:rPr>
              <a:t>Importance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7066" y="966849"/>
            <a:ext cx="6909909" cy="16466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0037" y="1632722"/>
            <a:ext cx="103060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Decision  </a:t>
            </a:r>
            <a:r>
              <a:rPr sz="1900" b="1" spc="-35" dirty="0">
                <a:solidFill>
                  <a:srgbClr val="134F5C"/>
                </a:solidFill>
                <a:latin typeface="Arial"/>
                <a:cs typeface="Arial"/>
              </a:rPr>
              <a:t>Tree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3130" y="2846300"/>
            <a:ext cx="6956494" cy="17714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6149" y="3649998"/>
            <a:ext cx="9906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Random  </a:t>
            </a:r>
            <a:r>
              <a:rPr sz="1900" b="1" dirty="0">
                <a:solidFill>
                  <a:srgbClr val="134F5C"/>
                </a:solidFill>
                <a:latin typeface="Arial"/>
                <a:cs typeface="Arial"/>
              </a:rPr>
              <a:t>forest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81175"/>
            <a:ext cx="5156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00B050"/>
                </a:solidFill>
              </a:rPr>
              <a:t>Feature</a:t>
            </a:r>
            <a:r>
              <a:rPr spc="-60" dirty="0">
                <a:solidFill>
                  <a:srgbClr val="00B050"/>
                </a:solidFill>
              </a:rPr>
              <a:t> </a:t>
            </a:r>
            <a:r>
              <a:rPr spc="65" dirty="0">
                <a:solidFill>
                  <a:srgbClr val="00B050"/>
                </a:solidFill>
              </a:rPr>
              <a:t>Importance</a:t>
            </a:r>
            <a:r>
              <a:rPr spc="-55" dirty="0">
                <a:solidFill>
                  <a:srgbClr val="00B050"/>
                </a:solidFill>
              </a:rPr>
              <a:t> </a:t>
            </a:r>
            <a:r>
              <a:rPr spc="35" dirty="0">
                <a:solidFill>
                  <a:srgbClr val="00B050"/>
                </a:solidFill>
              </a:rPr>
              <a:t>Contd..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067" y="1710648"/>
            <a:ext cx="7092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3664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Ada </a:t>
            </a:r>
            <a:r>
              <a:rPr sz="19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Boost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661" y="3672247"/>
            <a:ext cx="10160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marR="5080" indent="-154305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Gradient  Boost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6550" y="968574"/>
            <a:ext cx="6806199" cy="17256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5875" y="2972549"/>
            <a:ext cx="6626874" cy="17256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33350"/>
            <a:ext cx="5156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00B050"/>
                </a:solidFill>
              </a:rPr>
              <a:t>Feature</a:t>
            </a:r>
            <a:r>
              <a:rPr spc="-60" dirty="0">
                <a:solidFill>
                  <a:srgbClr val="00B050"/>
                </a:solidFill>
              </a:rPr>
              <a:t> </a:t>
            </a:r>
            <a:r>
              <a:rPr spc="65" dirty="0">
                <a:solidFill>
                  <a:srgbClr val="00B050"/>
                </a:solidFill>
              </a:rPr>
              <a:t>Importance</a:t>
            </a:r>
            <a:r>
              <a:rPr spc="-55" dirty="0">
                <a:solidFill>
                  <a:srgbClr val="00B050"/>
                </a:solidFill>
              </a:rPr>
              <a:t> </a:t>
            </a:r>
            <a:r>
              <a:rPr spc="35" dirty="0">
                <a:solidFill>
                  <a:srgbClr val="00B050"/>
                </a:solidFill>
              </a:rPr>
              <a:t>Con</a:t>
            </a:r>
            <a:r>
              <a:rPr lang="en-IN" spc="35" dirty="0">
                <a:solidFill>
                  <a:srgbClr val="00B050"/>
                </a:solidFill>
              </a:rPr>
              <a:t>td..</a:t>
            </a:r>
            <a:endParaRPr spc="35" dirty="0">
              <a:solidFill>
                <a:srgbClr val="00B05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1103" y="915721"/>
            <a:ext cx="5266476" cy="18524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106" y="2952750"/>
            <a:ext cx="5266474" cy="18348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6434" y="742950"/>
            <a:ext cx="2076450" cy="3789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42875" indent="-3365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73684"/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RAM and </a:t>
            </a:r>
            <a:r>
              <a:rPr sz="19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battery</a:t>
            </a:r>
            <a:r>
              <a:rPr sz="1900" b="1" spc="-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power </a:t>
            </a:r>
            <a:r>
              <a:rPr sz="1900" b="1" spc="-5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are </a:t>
            </a:r>
            <a:r>
              <a:rPr sz="1900" b="1" dirty="0">
                <a:solidFill>
                  <a:srgbClr val="134F5C"/>
                </a:solidFill>
                <a:latin typeface="Arial"/>
                <a:cs typeface="Arial"/>
              </a:rPr>
              <a:t>two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most </a:t>
            </a:r>
            <a:r>
              <a:rPr sz="19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important </a:t>
            </a:r>
            <a:r>
              <a:rPr sz="1900" b="1" dirty="0">
                <a:solidFill>
                  <a:srgbClr val="134F5C"/>
                </a:solidFill>
                <a:latin typeface="Arial"/>
                <a:cs typeface="Arial"/>
              </a:rPr>
              <a:t> features for </a:t>
            </a:r>
            <a:r>
              <a:rPr sz="19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9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models.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●"/>
            </a:pPr>
            <a:endParaRPr sz="1950" dirty="0">
              <a:latin typeface="Arial"/>
              <a:cs typeface="Arial"/>
            </a:endParaRPr>
          </a:p>
          <a:p>
            <a:pPr marL="348615" marR="5080" indent="-336550">
              <a:lnSpc>
                <a:spcPct val="100000"/>
              </a:lnSpc>
              <a:buClr>
                <a:srgbClr val="000000"/>
              </a:buClr>
              <a:buSzPct val="73684"/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RAM and </a:t>
            </a:r>
            <a:r>
              <a:rPr sz="19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Battery power </a:t>
            </a:r>
            <a:r>
              <a:rPr sz="19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show </a:t>
            </a:r>
            <a:r>
              <a:rPr sz="19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most </a:t>
            </a:r>
            <a:r>
              <a:rPr sz="1900" b="1" spc="-5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variation</a:t>
            </a:r>
            <a:r>
              <a:rPr sz="1900" b="1" spc="-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along </a:t>
            </a:r>
            <a:r>
              <a:rPr sz="1900" b="1" spc="-5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different </a:t>
            </a:r>
            <a:r>
              <a:rPr sz="19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price</a:t>
            </a:r>
            <a:r>
              <a:rPr sz="19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ranges.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549" y="1175417"/>
            <a:ext cx="3551554" cy="279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 indent="-5588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70865" algn="l"/>
                <a:tab pos="571500" algn="l"/>
              </a:tabLst>
            </a:pPr>
            <a:r>
              <a:rPr sz="2600" b="1" spc="-10" dirty="0">
                <a:solidFill>
                  <a:srgbClr val="134F5C"/>
                </a:solidFill>
                <a:latin typeface="Arial"/>
                <a:cs typeface="Arial"/>
              </a:rPr>
              <a:t>Problem</a:t>
            </a:r>
            <a:r>
              <a:rPr sz="2600" b="1" spc="-8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statement</a:t>
            </a:r>
            <a:endParaRPr sz="2600" dirty="0">
              <a:latin typeface="Arial"/>
              <a:cs typeface="Arial"/>
            </a:endParaRPr>
          </a:p>
          <a:p>
            <a:pPr marL="570865" indent="-558800">
              <a:lnSpc>
                <a:spcPct val="100000"/>
              </a:lnSpc>
              <a:buFont typeface="MS PGothic"/>
              <a:buChar char="❖"/>
              <a:tabLst>
                <a:tab pos="570865" algn="l"/>
                <a:tab pos="571500" algn="l"/>
              </a:tabLst>
            </a:pP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sz="2600" b="1" spc="-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summary</a:t>
            </a:r>
            <a:endParaRPr sz="2600" dirty="0">
              <a:latin typeface="Arial"/>
              <a:cs typeface="Arial"/>
            </a:endParaRPr>
          </a:p>
          <a:p>
            <a:pPr marL="570865" indent="-558800">
              <a:lnSpc>
                <a:spcPct val="100000"/>
              </a:lnSpc>
              <a:buFont typeface="MS PGothic"/>
              <a:buChar char="❖"/>
              <a:tabLst>
                <a:tab pos="570865" algn="l"/>
                <a:tab pos="571500" algn="l"/>
              </a:tabLst>
            </a:pP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EDA</a:t>
            </a:r>
            <a:endParaRPr sz="2600" dirty="0">
              <a:latin typeface="Arial"/>
              <a:cs typeface="Arial"/>
            </a:endParaRPr>
          </a:p>
          <a:p>
            <a:pPr marL="570865" indent="-558800">
              <a:lnSpc>
                <a:spcPct val="100000"/>
              </a:lnSpc>
              <a:buFont typeface="MS PGothic"/>
              <a:buChar char="❖"/>
              <a:tabLst>
                <a:tab pos="570865" algn="l"/>
                <a:tab pos="571500" algn="l"/>
              </a:tabLst>
            </a:pPr>
            <a:r>
              <a:rPr sz="2600" b="1" dirty="0">
                <a:solidFill>
                  <a:srgbClr val="134F5C"/>
                </a:solidFill>
                <a:latin typeface="Arial"/>
                <a:cs typeface="Arial"/>
              </a:rPr>
              <a:t>Modelling</a:t>
            </a:r>
            <a:endParaRPr sz="2600" dirty="0">
              <a:latin typeface="Arial"/>
              <a:cs typeface="Arial"/>
            </a:endParaRPr>
          </a:p>
          <a:p>
            <a:pPr marL="570865" indent="-558800">
              <a:lnSpc>
                <a:spcPct val="100000"/>
              </a:lnSpc>
              <a:buFont typeface="MS PGothic"/>
              <a:buChar char="❖"/>
              <a:tabLst>
                <a:tab pos="570865" algn="l"/>
                <a:tab pos="571500" algn="l"/>
              </a:tabLst>
            </a:pPr>
            <a:r>
              <a:rPr sz="2600" b="1" dirty="0">
                <a:solidFill>
                  <a:srgbClr val="134F5C"/>
                </a:solidFill>
                <a:latin typeface="Arial"/>
                <a:cs typeface="Arial"/>
              </a:rPr>
              <a:t>Metrics</a:t>
            </a:r>
            <a:endParaRPr sz="2600" dirty="0">
              <a:latin typeface="Arial"/>
              <a:cs typeface="Arial"/>
            </a:endParaRPr>
          </a:p>
          <a:p>
            <a:pPr marL="570865" indent="-558800">
              <a:lnSpc>
                <a:spcPct val="100000"/>
              </a:lnSpc>
              <a:buFont typeface="MS PGothic"/>
              <a:buChar char="❖"/>
              <a:tabLst>
                <a:tab pos="570865" algn="l"/>
                <a:tab pos="571500" algn="l"/>
              </a:tabLst>
            </a:pP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Challenges</a:t>
            </a:r>
            <a:endParaRPr sz="2600" dirty="0">
              <a:latin typeface="Arial"/>
              <a:cs typeface="Arial"/>
            </a:endParaRPr>
          </a:p>
          <a:p>
            <a:pPr marL="570865" indent="-558800">
              <a:lnSpc>
                <a:spcPct val="100000"/>
              </a:lnSpc>
              <a:buFont typeface="MS PGothic"/>
              <a:buChar char="❖"/>
              <a:tabLst>
                <a:tab pos="570865" algn="l"/>
                <a:tab pos="571500" algn="l"/>
              </a:tabLst>
            </a:pP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Conclusions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649" y="421651"/>
            <a:ext cx="1531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rgbClr val="00B050"/>
                </a:solidFill>
              </a:rPr>
              <a:t>C</a:t>
            </a:r>
            <a:r>
              <a:rPr spc="110" dirty="0">
                <a:solidFill>
                  <a:srgbClr val="00B050"/>
                </a:solidFill>
              </a:rPr>
              <a:t>on</a:t>
            </a:r>
            <a:r>
              <a:rPr spc="25" dirty="0">
                <a:solidFill>
                  <a:srgbClr val="00B050"/>
                </a:solidFill>
              </a:rPr>
              <a:t>t</a:t>
            </a:r>
            <a:r>
              <a:rPr spc="100" dirty="0">
                <a:solidFill>
                  <a:srgbClr val="00B050"/>
                </a:solidFill>
              </a:rPr>
              <a:t>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950" y="218213"/>
            <a:ext cx="5156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00B050"/>
                </a:solidFill>
              </a:rPr>
              <a:t>Feature</a:t>
            </a:r>
            <a:r>
              <a:rPr spc="-60" dirty="0">
                <a:solidFill>
                  <a:srgbClr val="00B050"/>
                </a:solidFill>
              </a:rPr>
              <a:t> </a:t>
            </a:r>
            <a:r>
              <a:rPr spc="65" dirty="0">
                <a:solidFill>
                  <a:srgbClr val="00B050"/>
                </a:solidFill>
              </a:rPr>
              <a:t>Importance</a:t>
            </a:r>
            <a:r>
              <a:rPr spc="-55" dirty="0">
                <a:solidFill>
                  <a:srgbClr val="00B050"/>
                </a:solidFill>
              </a:rPr>
              <a:t> </a:t>
            </a:r>
            <a:r>
              <a:rPr spc="35" dirty="0">
                <a:solidFill>
                  <a:srgbClr val="00B050"/>
                </a:solidFill>
              </a:rPr>
              <a:t>Contd..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451" y="819150"/>
            <a:ext cx="2197100" cy="3789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13664" indent="-3365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73684"/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Apart </a:t>
            </a:r>
            <a:r>
              <a:rPr sz="1900" b="1" dirty="0">
                <a:solidFill>
                  <a:srgbClr val="134F5C"/>
                </a:solidFill>
                <a:latin typeface="Arial"/>
                <a:cs typeface="Arial"/>
              </a:rPr>
              <a:t>from </a:t>
            </a:r>
            <a:r>
              <a:rPr sz="19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selected </a:t>
            </a:r>
            <a:r>
              <a:rPr sz="19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important </a:t>
            </a:r>
            <a:r>
              <a:rPr sz="1900" b="1" dirty="0">
                <a:solidFill>
                  <a:srgbClr val="134F5C"/>
                </a:solidFill>
                <a:latin typeface="Arial"/>
                <a:cs typeface="Arial"/>
              </a:rPr>
              <a:t> features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any </a:t>
            </a:r>
            <a:r>
              <a:rPr sz="1900" b="1" dirty="0">
                <a:solidFill>
                  <a:srgbClr val="134F5C"/>
                </a:solidFill>
                <a:latin typeface="Arial"/>
                <a:cs typeface="Arial"/>
              </a:rPr>
              <a:t> feature</a:t>
            </a:r>
            <a:r>
              <a:rPr sz="1900" b="1" spc="-10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doesn’t </a:t>
            </a:r>
            <a:r>
              <a:rPr sz="1900" b="1" spc="-5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show variation </a:t>
            </a:r>
            <a:r>
              <a:rPr sz="1900" b="1" spc="-5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along </a:t>
            </a:r>
            <a:r>
              <a:rPr sz="19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19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different price </a:t>
            </a:r>
            <a:r>
              <a:rPr sz="19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ranges.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●"/>
            </a:pPr>
            <a:endParaRPr sz="1950" dirty="0">
              <a:latin typeface="Arial"/>
              <a:cs typeface="Arial"/>
            </a:endParaRPr>
          </a:p>
          <a:p>
            <a:pPr marL="348615" marR="5080" indent="-336550">
              <a:lnSpc>
                <a:spcPct val="100000"/>
              </a:lnSpc>
              <a:buClr>
                <a:srgbClr val="000000"/>
              </a:buClr>
              <a:buSzPct val="73684"/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Here</a:t>
            </a:r>
            <a:r>
              <a:rPr sz="1900" b="1" spc="-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is</a:t>
            </a:r>
            <a:r>
              <a:rPr sz="1900" b="1" spc="-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example </a:t>
            </a:r>
            <a:r>
              <a:rPr sz="1900" b="1" spc="-509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of </a:t>
            </a:r>
            <a:r>
              <a:rPr sz="1900" b="1" dirty="0">
                <a:solidFill>
                  <a:srgbClr val="134F5C"/>
                </a:solidFill>
                <a:latin typeface="Arial"/>
                <a:cs typeface="Arial"/>
              </a:rPr>
              <a:t>front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camera </a:t>
            </a:r>
            <a:r>
              <a:rPr sz="19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9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Arial"/>
                <a:cs typeface="Arial"/>
              </a:rPr>
              <a:t>bluetooth.</a:t>
            </a:r>
            <a:endParaRPr sz="19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1912" y="841323"/>
            <a:ext cx="5426199" cy="1929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4770" y="3028950"/>
            <a:ext cx="6151924" cy="18181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0993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00B050"/>
                </a:solidFill>
              </a:rPr>
              <a:t>Challe</a:t>
            </a:r>
            <a:r>
              <a:rPr spc="114" dirty="0">
                <a:solidFill>
                  <a:srgbClr val="00B050"/>
                </a:solidFill>
              </a:rPr>
              <a:t>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980" y="1225493"/>
            <a:ext cx="8032750" cy="209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619125" indent="-359410">
              <a:lnSpc>
                <a:spcPct val="113999"/>
              </a:lnSpc>
              <a:spcBef>
                <a:spcPts val="100"/>
              </a:spcBef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sz="1700" b="1" spc="95" dirty="0">
                <a:solidFill>
                  <a:srgbClr val="134F5C"/>
                </a:solidFill>
                <a:latin typeface="Tahoma"/>
                <a:cs typeface="Tahoma"/>
              </a:rPr>
              <a:t>We</a:t>
            </a:r>
            <a:r>
              <a:rPr sz="17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60" dirty="0">
                <a:solidFill>
                  <a:srgbClr val="134F5C"/>
                </a:solidFill>
                <a:latin typeface="Tahoma"/>
                <a:cs typeface="Tahoma"/>
              </a:rPr>
              <a:t>performed</a:t>
            </a:r>
            <a:r>
              <a:rPr sz="17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45" dirty="0">
                <a:solidFill>
                  <a:srgbClr val="CC0000"/>
                </a:solidFill>
                <a:latin typeface="Tahoma"/>
                <a:cs typeface="Tahoma"/>
              </a:rPr>
              <a:t>“Hypothesis</a:t>
            </a:r>
            <a:r>
              <a:rPr sz="1700" b="1" spc="-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b="1" spc="40" dirty="0">
                <a:solidFill>
                  <a:srgbClr val="CC0000"/>
                </a:solidFill>
                <a:latin typeface="Tahoma"/>
                <a:cs typeface="Tahoma"/>
              </a:rPr>
              <a:t>driven</a:t>
            </a:r>
            <a:r>
              <a:rPr sz="1700" b="1" spc="-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b="1" spc="70" dirty="0">
                <a:solidFill>
                  <a:srgbClr val="CC0000"/>
                </a:solidFill>
                <a:latin typeface="Tahoma"/>
                <a:cs typeface="Tahoma"/>
              </a:rPr>
              <a:t>EDA”</a:t>
            </a:r>
            <a:r>
              <a:rPr sz="1700" b="1" spc="-3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b="1" spc="60" dirty="0">
                <a:solidFill>
                  <a:srgbClr val="134F5C"/>
                </a:solidFill>
                <a:latin typeface="Tahoma"/>
                <a:cs typeface="Tahoma"/>
              </a:rPr>
              <a:t>based</a:t>
            </a:r>
            <a:r>
              <a:rPr sz="17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75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7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50" dirty="0">
                <a:solidFill>
                  <a:srgbClr val="134F5C"/>
                </a:solidFill>
                <a:latin typeface="Tahoma"/>
                <a:cs typeface="Tahoma"/>
              </a:rPr>
              <a:t>domain,</a:t>
            </a:r>
            <a:r>
              <a:rPr sz="17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70" dirty="0">
                <a:solidFill>
                  <a:srgbClr val="134F5C"/>
                </a:solidFill>
                <a:latin typeface="Tahoma"/>
                <a:cs typeface="Tahoma"/>
              </a:rPr>
              <a:t>but </a:t>
            </a:r>
            <a:r>
              <a:rPr sz="1700" b="1" spc="-48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50" dirty="0">
                <a:solidFill>
                  <a:srgbClr val="134F5C"/>
                </a:solidFill>
                <a:latin typeface="Tahoma"/>
                <a:cs typeface="Tahoma"/>
              </a:rPr>
              <a:t>unluckily</a:t>
            </a:r>
            <a:r>
              <a:rPr sz="17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70" dirty="0">
                <a:solidFill>
                  <a:srgbClr val="134F5C"/>
                </a:solidFill>
                <a:latin typeface="Tahoma"/>
                <a:cs typeface="Tahoma"/>
              </a:rPr>
              <a:t>most</a:t>
            </a:r>
            <a:r>
              <a:rPr sz="17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35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7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45" dirty="0">
                <a:solidFill>
                  <a:srgbClr val="134F5C"/>
                </a:solidFill>
                <a:latin typeface="Tahoma"/>
                <a:cs typeface="Tahoma"/>
              </a:rPr>
              <a:t>our</a:t>
            </a:r>
            <a:r>
              <a:rPr sz="17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50" dirty="0">
                <a:solidFill>
                  <a:srgbClr val="134F5C"/>
                </a:solidFill>
                <a:latin typeface="Tahoma"/>
                <a:cs typeface="Tahoma"/>
              </a:rPr>
              <a:t>hypothesis</a:t>
            </a:r>
            <a:r>
              <a:rPr sz="17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70" dirty="0">
                <a:solidFill>
                  <a:srgbClr val="134F5C"/>
                </a:solidFill>
                <a:latin typeface="Tahoma"/>
                <a:cs typeface="Tahoma"/>
              </a:rPr>
              <a:t>got</a:t>
            </a:r>
            <a:r>
              <a:rPr sz="17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35" dirty="0">
                <a:solidFill>
                  <a:srgbClr val="134F5C"/>
                </a:solidFill>
                <a:latin typeface="Tahoma"/>
                <a:cs typeface="Tahoma"/>
              </a:rPr>
              <a:t>rejected</a:t>
            </a:r>
            <a:r>
              <a:rPr sz="17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50" dirty="0">
                <a:solidFill>
                  <a:srgbClr val="134F5C"/>
                </a:solidFill>
                <a:latin typeface="Tahoma"/>
                <a:cs typeface="Tahoma"/>
              </a:rPr>
              <a:t>by</a:t>
            </a:r>
            <a:r>
              <a:rPr sz="17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45" dirty="0">
                <a:solidFill>
                  <a:srgbClr val="134F5C"/>
                </a:solidFill>
                <a:latin typeface="Tahoma"/>
                <a:cs typeface="Tahoma"/>
              </a:rPr>
              <a:t>our</a:t>
            </a:r>
            <a:r>
              <a:rPr sz="17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20" dirty="0">
                <a:solidFill>
                  <a:srgbClr val="134F5C"/>
                </a:solidFill>
                <a:latin typeface="Tahoma"/>
                <a:cs typeface="Tahoma"/>
              </a:rPr>
              <a:t>data.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34F5C"/>
              </a:buClr>
              <a:buFont typeface="Arial"/>
              <a:buChar char="●"/>
            </a:pPr>
            <a:endParaRPr sz="1900">
              <a:latin typeface="Tahoma"/>
              <a:cs typeface="Tahoma"/>
            </a:endParaRPr>
          </a:p>
          <a:p>
            <a:pPr marL="371475" marR="5080" indent="-359410">
              <a:lnSpc>
                <a:spcPct val="113999"/>
              </a:lnSpc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sz="1700" b="1" spc="55" dirty="0">
                <a:solidFill>
                  <a:srgbClr val="134F5C"/>
                </a:solidFill>
                <a:latin typeface="Tahoma"/>
                <a:cs typeface="Tahoma"/>
              </a:rPr>
              <a:t>Most</a:t>
            </a:r>
            <a:r>
              <a:rPr sz="17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35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7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6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7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70" dirty="0">
                <a:solidFill>
                  <a:srgbClr val="134F5C"/>
                </a:solidFill>
                <a:latin typeface="Tahoma"/>
                <a:cs typeface="Tahoma"/>
              </a:rPr>
              <a:t>models</a:t>
            </a:r>
            <a:r>
              <a:rPr sz="17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25" dirty="0">
                <a:solidFill>
                  <a:srgbClr val="134F5C"/>
                </a:solidFill>
                <a:latin typeface="Tahoma"/>
                <a:cs typeface="Tahoma"/>
              </a:rPr>
              <a:t>are</a:t>
            </a:r>
            <a:r>
              <a:rPr sz="17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60" dirty="0">
                <a:solidFill>
                  <a:srgbClr val="134F5C"/>
                </a:solidFill>
                <a:latin typeface="Tahoma"/>
                <a:cs typeface="Tahoma"/>
              </a:rPr>
              <a:t>not</a:t>
            </a:r>
            <a:r>
              <a:rPr sz="17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45" dirty="0">
                <a:solidFill>
                  <a:srgbClr val="134F5C"/>
                </a:solidFill>
                <a:latin typeface="Tahoma"/>
                <a:cs typeface="Tahoma"/>
              </a:rPr>
              <a:t>able</a:t>
            </a:r>
            <a:r>
              <a:rPr sz="17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30" dirty="0">
                <a:solidFill>
                  <a:srgbClr val="134F5C"/>
                </a:solidFill>
                <a:latin typeface="Tahoma"/>
                <a:cs typeface="Tahoma"/>
              </a:rPr>
              <a:t>to</a:t>
            </a:r>
            <a:r>
              <a:rPr sz="17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70" dirty="0">
                <a:solidFill>
                  <a:srgbClr val="134F5C"/>
                </a:solidFill>
                <a:latin typeface="Tahoma"/>
                <a:cs typeface="Tahoma"/>
              </a:rPr>
              <a:t>get</a:t>
            </a:r>
            <a:r>
              <a:rPr sz="17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85" dirty="0">
                <a:solidFill>
                  <a:srgbClr val="134F5C"/>
                </a:solidFill>
                <a:latin typeface="Tahoma"/>
                <a:cs typeface="Tahoma"/>
              </a:rPr>
              <a:t>good</a:t>
            </a:r>
            <a:r>
              <a:rPr sz="17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55" dirty="0">
                <a:solidFill>
                  <a:srgbClr val="134F5C"/>
                </a:solidFill>
                <a:latin typeface="Tahoma"/>
                <a:cs typeface="Tahoma"/>
              </a:rPr>
              <a:t>accuracy</a:t>
            </a:r>
            <a:r>
              <a:rPr sz="17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15" dirty="0">
                <a:solidFill>
                  <a:srgbClr val="134F5C"/>
                </a:solidFill>
                <a:latin typeface="Tahoma"/>
                <a:cs typeface="Tahoma"/>
              </a:rPr>
              <a:t>for</a:t>
            </a:r>
            <a:r>
              <a:rPr sz="17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60" dirty="0">
                <a:solidFill>
                  <a:srgbClr val="134F5C"/>
                </a:solidFill>
                <a:latin typeface="Tahoma"/>
                <a:cs typeface="Tahoma"/>
              </a:rPr>
              <a:t>each</a:t>
            </a:r>
            <a:r>
              <a:rPr sz="17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35" dirty="0">
                <a:solidFill>
                  <a:srgbClr val="134F5C"/>
                </a:solidFill>
                <a:latin typeface="Tahoma"/>
                <a:cs typeface="Tahoma"/>
              </a:rPr>
              <a:t>class </a:t>
            </a:r>
            <a:r>
              <a:rPr sz="1700" b="1" spc="-48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35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7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40" dirty="0">
                <a:solidFill>
                  <a:srgbClr val="134F5C"/>
                </a:solidFill>
                <a:latin typeface="Tahoma"/>
                <a:cs typeface="Tahoma"/>
              </a:rPr>
              <a:t>target</a:t>
            </a:r>
            <a:r>
              <a:rPr sz="17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700" b="1" spc="10" dirty="0">
                <a:solidFill>
                  <a:srgbClr val="134F5C"/>
                </a:solidFill>
                <a:latin typeface="Tahoma"/>
                <a:cs typeface="Tahoma"/>
              </a:rPr>
              <a:t>variable.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134F5C"/>
              </a:buClr>
              <a:buFont typeface="Arial"/>
              <a:buChar char="●"/>
            </a:pPr>
            <a:endParaRPr sz="2200">
              <a:latin typeface="Tahoma"/>
              <a:cs typeface="Tahoma"/>
            </a:endParaRPr>
          </a:p>
          <a:p>
            <a:pPr marL="371475" indent="-359410">
              <a:lnSpc>
                <a:spcPct val="100000"/>
              </a:lnSpc>
              <a:buSzPct val="106250"/>
              <a:buFont typeface="Arial"/>
              <a:buChar char="●"/>
              <a:tabLst>
                <a:tab pos="371475" algn="l"/>
                <a:tab pos="372110" algn="l"/>
              </a:tabLst>
            </a:pPr>
            <a:r>
              <a:rPr sz="1600" b="1" spc="90" dirty="0">
                <a:solidFill>
                  <a:srgbClr val="134F5C"/>
                </a:solidFill>
                <a:latin typeface="Tahoma"/>
                <a:cs typeface="Tahoma"/>
              </a:rPr>
              <a:t>We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hit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ceiling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-165" dirty="0">
                <a:solidFill>
                  <a:srgbClr val="134F5C"/>
                </a:solidFill>
                <a:latin typeface="Tahoma"/>
                <a:cs typeface="Tahoma"/>
              </a:rPr>
              <a:t>94%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accuracy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using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single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model.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19051"/>
            <a:ext cx="20948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rgbClr val="00B050"/>
                </a:solidFill>
              </a:rPr>
              <a:t>C</a:t>
            </a:r>
            <a:r>
              <a:rPr spc="120" dirty="0">
                <a:solidFill>
                  <a:srgbClr val="00B050"/>
                </a:solidFill>
              </a:rPr>
              <a:t>o</a:t>
            </a:r>
            <a:r>
              <a:rPr spc="135" dirty="0">
                <a:solidFill>
                  <a:srgbClr val="00B050"/>
                </a:solidFill>
              </a:rPr>
              <a:t>n</a:t>
            </a:r>
            <a:r>
              <a:rPr spc="160" dirty="0">
                <a:solidFill>
                  <a:srgbClr val="00B050"/>
                </a:solidFill>
              </a:rPr>
              <a:t>c</a:t>
            </a:r>
            <a:r>
              <a:rPr spc="70" dirty="0">
                <a:solidFill>
                  <a:srgbClr val="00B050"/>
                </a:solidFill>
              </a:rPr>
              <a:t>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621" y="1064761"/>
            <a:ext cx="8246745" cy="3616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163195" indent="-351790">
              <a:lnSpc>
                <a:spcPct val="1133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Gradient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Boost,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Random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forest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and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80" dirty="0">
                <a:solidFill>
                  <a:srgbClr val="134F5C"/>
                </a:solidFill>
                <a:latin typeface="Tahoma"/>
                <a:cs typeface="Tahoma"/>
              </a:rPr>
              <a:t>ADABoost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Models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are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also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giving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us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80" dirty="0">
                <a:solidFill>
                  <a:srgbClr val="134F5C"/>
                </a:solidFill>
                <a:latin typeface="Tahoma"/>
                <a:cs typeface="Tahoma"/>
              </a:rPr>
              <a:t>good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overall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accuracy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but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they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didn’t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perform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well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Individual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classes.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34F5C"/>
              </a:buClr>
              <a:buFont typeface="Arial"/>
              <a:buChar char="●"/>
            </a:pPr>
            <a:endParaRPr sz="1800">
              <a:latin typeface="Tahoma"/>
              <a:cs typeface="Tahoma"/>
            </a:endParaRPr>
          </a:p>
          <a:p>
            <a:pPr marL="363855" marR="86360" indent="-351790">
              <a:lnSpc>
                <a:spcPct val="1133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Out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" dirty="0">
                <a:solidFill>
                  <a:srgbClr val="134F5C"/>
                </a:solidFill>
                <a:latin typeface="Tahoma"/>
                <a:cs typeface="Tahoma"/>
              </a:rPr>
              <a:t>all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model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we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have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tried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CC0000"/>
                </a:solidFill>
                <a:latin typeface="Tahoma"/>
                <a:cs typeface="Tahoma"/>
              </a:rPr>
              <a:t>XG</a:t>
            </a:r>
            <a:r>
              <a:rPr sz="1600" b="1" spc="-1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CC0000"/>
                </a:solidFill>
                <a:latin typeface="Tahoma"/>
                <a:cs typeface="Tahoma"/>
              </a:rPr>
              <a:t>Boost</a:t>
            </a:r>
            <a:r>
              <a:rPr sz="1600" b="1" spc="-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6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performing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well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Overall </a:t>
            </a:r>
            <a:r>
              <a:rPr sz="1600" b="1" spc="-4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as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well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as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Individual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classes.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34F5C"/>
              </a:buClr>
              <a:buFont typeface="Arial"/>
              <a:buChar char="●"/>
            </a:pPr>
            <a:endParaRPr sz="1800">
              <a:latin typeface="Tahoma"/>
              <a:cs typeface="Tahoma"/>
            </a:endParaRPr>
          </a:p>
          <a:p>
            <a:pPr marL="363855" marR="844550" indent="-351790">
              <a:lnSpc>
                <a:spcPct val="113300"/>
              </a:lnSpc>
              <a:buClr>
                <a:srgbClr val="134F5C"/>
              </a:buClr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25" dirty="0">
                <a:solidFill>
                  <a:srgbClr val="CC0000"/>
                </a:solidFill>
                <a:latin typeface="Tahoma"/>
                <a:cs typeface="Tahoma"/>
              </a:rPr>
              <a:t>Ram,</a:t>
            </a:r>
            <a:r>
              <a:rPr sz="1600" b="1" spc="-1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CC0000"/>
                </a:solidFill>
                <a:latin typeface="Tahoma"/>
                <a:cs typeface="Tahoma"/>
              </a:rPr>
              <a:t>Battery</a:t>
            </a:r>
            <a:r>
              <a:rPr sz="1600" b="1" spc="-1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CC0000"/>
                </a:solidFill>
                <a:latin typeface="Tahoma"/>
                <a:cs typeface="Tahoma"/>
              </a:rPr>
              <a:t>power,</a:t>
            </a:r>
            <a:r>
              <a:rPr sz="1600" b="1" spc="-1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CC0000"/>
                </a:solidFill>
                <a:latin typeface="Tahoma"/>
                <a:cs typeface="Tahoma"/>
              </a:rPr>
              <a:t>Mobile</a:t>
            </a:r>
            <a:r>
              <a:rPr sz="1600" b="1" spc="-1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CC0000"/>
                </a:solidFill>
                <a:latin typeface="Tahoma"/>
                <a:cs typeface="Tahoma"/>
              </a:rPr>
              <a:t>weight,</a:t>
            </a:r>
            <a:r>
              <a:rPr sz="1600" b="1" spc="-1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CC0000"/>
                </a:solidFill>
                <a:latin typeface="Tahoma"/>
                <a:cs typeface="Tahoma"/>
              </a:rPr>
              <a:t>Screen</a:t>
            </a:r>
            <a:r>
              <a:rPr sz="1600" b="1" spc="-1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CC0000"/>
                </a:solidFill>
                <a:latin typeface="Tahoma"/>
                <a:cs typeface="Tahoma"/>
              </a:rPr>
              <a:t>size</a:t>
            </a:r>
            <a:r>
              <a:rPr sz="1600" b="1" spc="-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and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CC0000"/>
                </a:solidFill>
                <a:latin typeface="Tahoma"/>
                <a:cs typeface="Tahoma"/>
              </a:rPr>
              <a:t>pixels</a:t>
            </a:r>
            <a:r>
              <a:rPr sz="1600" b="1" spc="-1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are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key </a:t>
            </a:r>
            <a:r>
              <a:rPr sz="1600" b="1" spc="-4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features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predicting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mobile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price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range.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34F5C"/>
              </a:buClr>
              <a:buFont typeface="Arial"/>
              <a:buChar char="●"/>
            </a:pPr>
            <a:endParaRPr sz="1800">
              <a:latin typeface="Tahoma"/>
              <a:cs typeface="Tahoma"/>
            </a:endParaRPr>
          </a:p>
          <a:p>
            <a:pPr marL="363855" marR="5080" indent="-351790">
              <a:lnSpc>
                <a:spcPct val="1133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Most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mis-classiﬁcations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were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encountered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between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80" dirty="0">
                <a:solidFill>
                  <a:srgbClr val="134F5C"/>
                </a:solidFill>
                <a:latin typeface="Tahoma"/>
                <a:cs typeface="Tahoma"/>
              </a:rPr>
              <a:t>Medium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range </a:t>
            </a:r>
            <a:r>
              <a:rPr sz="1600" b="1" spc="-4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phones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and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high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range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phones. 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To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counter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that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we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can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train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speciﬁc </a:t>
            </a:r>
            <a:r>
              <a:rPr sz="1600" b="1" spc="8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model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for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these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two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classes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and can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reclassify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cases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when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base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model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predicts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result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as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80" dirty="0">
                <a:solidFill>
                  <a:srgbClr val="134F5C"/>
                </a:solidFill>
                <a:latin typeface="Tahoma"/>
                <a:cs typeface="Tahoma"/>
              </a:rPr>
              <a:t>Medium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range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or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High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range.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BFB061-2577-736C-284E-EC5A0DF8A2FA}"/>
              </a:ext>
            </a:extLst>
          </p:cNvPr>
          <p:cNvSpPr txBox="1"/>
          <p:nvPr/>
        </p:nvSpPr>
        <p:spPr>
          <a:xfrm>
            <a:off x="2209800" y="1733550"/>
            <a:ext cx="441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i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</a:t>
            </a:r>
          </a:p>
          <a:p>
            <a:pPr algn="ctr"/>
            <a:r>
              <a:rPr lang="en-IN" sz="6000" b="1" i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62275"/>
            <a:ext cx="3689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>
                <a:solidFill>
                  <a:srgbClr val="00B050"/>
                </a:solidFill>
              </a:rPr>
              <a:t>Problem</a:t>
            </a:r>
            <a:r>
              <a:rPr spc="-70" dirty="0">
                <a:solidFill>
                  <a:srgbClr val="00B050"/>
                </a:solidFill>
              </a:rPr>
              <a:t> </a:t>
            </a:r>
            <a:r>
              <a:rPr spc="85" dirty="0">
                <a:solidFill>
                  <a:srgbClr val="00B050"/>
                </a:solidFill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047425"/>
            <a:ext cx="8103234" cy="37338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85"/>
              </a:spcBef>
            </a:pPr>
            <a:r>
              <a:rPr sz="1800" b="1" spc="55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800" b="1" spc="70" dirty="0">
                <a:solidFill>
                  <a:srgbClr val="134F5C"/>
                </a:solidFill>
                <a:latin typeface="Tahoma"/>
                <a:cs typeface="Tahoma"/>
              </a:rPr>
              <a:t>problem </a:t>
            </a:r>
            <a:r>
              <a:rPr sz="1800" b="1" spc="55" dirty="0">
                <a:solidFill>
                  <a:srgbClr val="134F5C"/>
                </a:solidFill>
                <a:latin typeface="Tahoma"/>
                <a:cs typeface="Tahoma"/>
              </a:rPr>
              <a:t>statement </a:t>
            </a:r>
            <a:r>
              <a:rPr sz="1800" b="1" spc="10" dirty="0">
                <a:solidFill>
                  <a:srgbClr val="134F5C"/>
                </a:solidFill>
                <a:latin typeface="Tahoma"/>
                <a:cs typeface="Tahoma"/>
              </a:rPr>
              <a:t>is </a:t>
            </a:r>
            <a:r>
              <a:rPr sz="1800" b="1" spc="35" dirty="0">
                <a:solidFill>
                  <a:srgbClr val="134F5C"/>
                </a:solidFill>
                <a:latin typeface="Tahoma"/>
                <a:cs typeface="Tahoma"/>
              </a:rPr>
              <a:t>to </a:t>
            </a:r>
            <a:r>
              <a:rPr sz="1800" b="1" spc="60" dirty="0">
                <a:solidFill>
                  <a:srgbClr val="134F5C"/>
                </a:solidFill>
                <a:latin typeface="Tahoma"/>
                <a:cs typeface="Tahoma"/>
              </a:rPr>
              <a:t>predict </a:t>
            </a:r>
            <a:r>
              <a:rPr sz="1800" b="1" spc="65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800" b="1" spc="50" dirty="0">
                <a:solidFill>
                  <a:srgbClr val="134F5C"/>
                </a:solidFill>
                <a:latin typeface="Tahoma"/>
                <a:cs typeface="Tahoma"/>
              </a:rPr>
              <a:t>price </a:t>
            </a:r>
            <a:r>
              <a:rPr sz="1800" b="1" spc="60" dirty="0">
                <a:solidFill>
                  <a:srgbClr val="134F5C"/>
                </a:solidFill>
                <a:latin typeface="Tahoma"/>
                <a:cs typeface="Tahoma"/>
              </a:rPr>
              <a:t>range </a:t>
            </a:r>
            <a:r>
              <a:rPr sz="1800" b="1" spc="35" dirty="0">
                <a:solidFill>
                  <a:srgbClr val="134F5C"/>
                </a:solidFill>
                <a:latin typeface="Tahoma"/>
                <a:cs typeface="Tahoma"/>
              </a:rPr>
              <a:t>of </a:t>
            </a:r>
            <a:r>
              <a:rPr sz="1800" b="1" spc="65" dirty="0">
                <a:solidFill>
                  <a:srgbClr val="134F5C"/>
                </a:solidFill>
                <a:latin typeface="Tahoma"/>
                <a:cs typeface="Tahoma"/>
              </a:rPr>
              <a:t>mobile </a:t>
            </a:r>
            <a:r>
              <a:rPr sz="1800" b="1" spc="7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75" dirty="0">
                <a:solidFill>
                  <a:srgbClr val="134F5C"/>
                </a:solidFill>
                <a:latin typeface="Tahoma"/>
                <a:cs typeface="Tahoma"/>
              </a:rPr>
              <a:t>phones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65" dirty="0">
                <a:solidFill>
                  <a:srgbClr val="134F5C"/>
                </a:solidFill>
                <a:latin typeface="Tahoma"/>
                <a:cs typeface="Tahoma"/>
              </a:rPr>
              <a:t>based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75" dirty="0">
                <a:solidFill>
                  <a:srgbClr val="134F5C"/>
                </a:solidFill>
                <a:latin typeface="Tahoma"/>
                <a:cs typeface="Tahoma"/>
              </a:rPr>
              <a:t>on</a:t>
            </a:r>
            <a:r>
              <a:rPr sz="18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6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30" dirty="0">
                <a:solidFill>
                  <a:srgbClr val="134F5C"/>
                </a:solidFill>
                <a:latin typeface="Tahoma"/>
                <a:cs typeface="Tahoma"/>
              </a:rPr>
              <a:t>features</a:t>
            </a:r>
            <a:r>
              <a:rPr sz="18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25" dirty="0">
                <a:solidFill>
                  <a:srgbClr val="134F5C"/>
                </a:solidFill>
                <a:latin typeface="Tahoma"/>
                <a:cs typeface="Tahoma"/>
              </a:rPr>
              <a:t>available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10" dirty="0">
                <a:solidFill>
                  <a:srgbClr val="134F5C"/>
                </a:solidFill>
                <a:latin typeface="Tahoma"/>
                <a:cs typeface="Tahoma"/>
              </a:rPr>
              <a:t>(price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60" dirty="0">
                <a:solidFill>
                  <a:srgbClr val="134F5C"/>
                </a:solidFill>
                <a:latin typeface="Tahoma"/>
                <a:cs typeface="Tahoma"/>
              </a:rPr>
              <a:t>range</a:t>
            </a:r>
            <a:r>
              <a:rPr sz="18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60" dirty="0">
                <a:solidFill>
                  <a:srgbClr val="134F5C"/>
                </a:solidFill>
                <a:latin typeface="Tahoma"/>
                <a:cs typeface="Tahoma"/>
              </a:rPr>
              <a:t>indicating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70" dirty="0">
                <a:solidFill>
                  <a:srgbClr val="134F5C"/>
                </a:solidFill>
                <a:latin typeface="Tahoma"/>
                <a:cs typeface="Tahoma"/>
              </a:rPr>
              <a:t>how </a:t>
            </a:r>
            <a:r>
              <a:rPr sz="1800" b="1" spc="-509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75" dirty="0">
                <a:solidFill>
                  <a:srgbClr val="134F5C"/>
                </a:solidFill>
                <a:latin typeface="Tahoma"/>
                <a:cs typeface="Tahoma"/>
              </a:rPr>
              <a:t>high</a:t>
            </a:r>
            <a:r>
              <a:rPr sz="18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6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50" dirty="0">
                <a:solidFill>
                  <a:srgbClr val="134F5C"/>
                </a:solidFill>
                <a:latin typeface="Tahoma"/>
                <a:cs typeface="Tahoma"/>
              </a:rPr>
              <a:t>price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-60" dirty="0">
                <a:solidFill>
                  <a:srgbClr val="134F5C"/>
                </a:solidFill>
                <a:latin typeface="Tahoma"/>
                <a:cs typeface="Tahoma"/>
              </a:rPr>
              <a:t>is).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45" dirty="0">
                <a:solidFill>
                  <a:srgbClr val="134F5C"/>
                </a:solidFill>
                <a:latin typeface="Tahoma"/>
                <a:cs typeface="Tahoma"/>
              </a:rPr>
              <a:t>Here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6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55" dirty="0">
                <a:solidFill>
                  <a:srgbClr val="134F5C"/>
                </a:solidFill>
                <a:latin typeface="Tahoma"/>
                <a:cs typeface="Tahoma"/>
              </a:rPr>
              <a:t>description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35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45" dirty="0">
                <a:solidFill>
                  <a:srgbClr val="134F5C"/>
                </a:solidFill>
                <a:latin typeface="Tahoma"/>
                <a:cs typeface="Tahoma"/>
              </a:rPr>
              <a:t>target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10" dirty="0">
                <a:solidFill>
                  <a:srgbClr val="134F5C"/>
                </a:solidFill>
                <a:latin typeface="Tahoma"/>
                <a:cs typeface="Tahoma"/>
              </a:rPr>
              <a:t>classes:</a:t>
            </a:r>
            <a:endParaRPr sz="1800" dirty="0">
              <a:latin typeface="Tahoma"/>
              <a:cs typeface="Tahoma"/>
            </a:endParaRPr>
          </a:p>
          <a:p>
            <a:pPr marL="469900" indent="-367030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spc="75" dirty="0">
                <a:solidFill>
                  <a:srgbClr val="134F5C"/>
                </a:solidFill>
                <a:latin typeface="Tahoma"/>
                <a:cs typeface="Tahoma"/>
              </a:rPr>
              <a:t>0</a:t>
            </a:r>
            <a:r>
              <a:rPr sz="1800" b="1" spc="-3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800" b="1" spc="-3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55" dirty="0">
                <a:solidFill>
                  <a:srgbClr val="134F5C"/>
                </a:solidFill>
                <a:latin typeface="Tahoma"/>
                <a:cs typeface="Tahoma"/>
              </a:rPr>
              <a:t>Low</a:t>
            </a:r>
            <a:r>
              <a:rPr sz="1800" b="1" spc="-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55" dirty="0">
                <a:solidFill>
                  <a:srgbClr val="134F5C"/>
                </a:solidFill>
                <a:latin typeface="Tahoma"/>
                <a:cs typeface="Tahoma"/>
              </a:rPr>
              <a:t>cost</a:t>
            </a:r>
            <a:r>
              <a:rPr sz="1800" b="1" spc="-3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80" dirty="0">
                <a:solidFill>
                  <a:srgbClr val="134F5C"/>
                </a:solidFill>
                <a:latin typeface="Tahoma"/>
                <a:cs typeface="Tahoma"/>
              </a:rPr>
              <a:t>Phones</a:t>
            </a:r>
            <a:endParaRPr sz="1800" dirty="0">
              <a:latin typeface="Tahoma"/>
              <a:cs typeface="Tahoma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spc="-445" dirty="0">
                <a:solidFill>
                  <a:srgbClr val="134F5C"/>
                </a:solidFill>
                <a:latin typeface="Tahoma"/>
                <a:cs typeface="Tahoma"/>
              </a:rPr>
              <a:t>1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90" dirty="0">
                <a:solidFill>
                  <a:srgbClr val="134F5C"/>
                </a:solidFill>
                <a:latin typeface="Tahoma"/>
                <a:cs typeface="Tahoma"/>
              </a:rPr>
              <a:t>Medium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95" dirty="0">
                <a:solidFill>
                  <a:srgbClr val="134F5C"/>
                </a:solidFill>
                <a:latin typeface="Tahoma"/>
                <a:cs typeface="Tahoma"/>
              </a:rPr>
              <a:t>c</a:t>
            </a:r>
            <a:r>
              <a:rPr sz="1800" b="1" spc="40" dirty="0">
                <a:solidFill>
                  <a:srgbClr val="134F5C"/>
                </a:solidFill>
                <a:latin typeface="Tahoma"/>
                <a:cs typeface="Tahoma"/>
              </a:rPr>
              <a:t>ost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95" dirty="0">
                <a:solidFill>
                  <a:srgbClr val="134F5C"/>
                </a:solidFill>
                <a:latin typeface="Tahoma"/>
                <a:cs typeface="Tahoma"/>
              </a:rPr>
              <a:t>p</a:t>
            </a:r>
            <a:r>
              <a:rPr sz="1800" b="1" spc="105" dirty="0">
                <a:solidFill>
                  <a:srgbClr val="134F5C"/>
                </a:solidFill>
                <a:latin typeface="Tahoma"/>
                <a:cs typeface="Tahoma"/>
              </a:rPr>
              <a:t>h</a:t>
            </a:r>
            <a:r>
              <a:rPr sz="1800" b="1" spc="75" dirty="0">
                <a:solidFill>
                  <a:srgbClr val="134F5C"/>
                </a:solidFill>
                <a:latin typeface="Tahoma"/>
                <a:cs typeface="Tahoma"/>
              </a:rPr>
              <a:t>o</a:t>
            </a:r>
            <a:r>
              <a:rPr sz="1800" b="1" spc="90" dirty="0">
                <a:solidFill>
                  <a:srgbClr val="134F5C"/>
                </a:solidFill>
                <a:latin typeface="Tahoma"/>
                <a:cs typeface="Tahoma"/>
              </a:rPr>
              <a:t>n</a:t>
            </a:r>
            <a:r>
              <a:rPr sz="1800" b="1" spc="45" dirty="0">
                <a:solidFill>
                  <a:srgbClr val="134F5C"/>
                </a:solidFill>
                <a:latin typeface="Tahoma"/>
                <a:cs typeface="Tahoma"/>
              </a:rPr>
              <a:t>es</a:t>
            </a:r>
            <a:endParaRPr sz="1800" dirty="0">
              <a:latin typeface="Tahoma"/>
              <a:cs typeface="Tahoma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spc="-85" dirty="0">
                <a:solidFill>
                  <a:srgbClr val="134F5C"/>
                </a:solidFill>
                <a:latin typeface="Tahoma"/>
                <a:cs typeface="Tahoma"/>
              </a:rPr>
              <a:t>2</a:t>
            </a:r>
            <a:r>
              <a:rPr sz="1800" b="1" spc="-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800" b="1" spc="-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70" dirty="0">
                <a:solidFill>
                  <a:srgbClr val="134F5C"/>
                </a:solidFill>
                <a:latin typeface="Tahoma"/>
                <a:cs typeface="Tahoma"/>
              </a:rPr>
              <a:t>High</a:t>
            </a:r>
            <a:r>
              <a:rPr sz="1800" b="1" spc="-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55" dirty="0">
                <a:solidFill>
                  <a:srgbClr val="134F5C"/>
                </a:solidFill>
                <a:latin typeface="Tahoma"/>
                <a:cs typeface="Tahoma"/>
              </a:rPr>
              <a:t>cost</a:t>
            </a:r>
            <a:r>
              <a:rPr sz="1800" b="1" spc="-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75" dirty="0">
                <a:solidFill>
                  <a:srgbClr val="134F5C"/>
                </a:solidFill>
                <a:latin typeface="Tahoma"/>
                <a:cs typeface="Tahoma"/>
              </a:rPr>
              <a:t>phones</a:t>
            </a:r>
            <a:endParaRPr sz="1800" dirty="0">
              <a:latin typeface="Tahoma"/>
              <a:cs typeface="Tahoma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spc="-85" dirty="0">
                <a:solidFill>
                  <a:srgbClr val="134F5C"/>
                </a:solidFill>
                <a:latin typeface="Tahoma"/>
                <a:cs typeface="Tahoma"/>
              </a:rPr>
              <a:t>3</a:t>
            </a:r>
            <a:r>
              <a:rPr sz="18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8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35" dirty="0">
                <a:solidFill>
                  <a:srgbClr val="134F5C"/>
                </a:solidFill>
                <a:latin typeface="Tahoma"/>
                <a:cs typeface="Tahoma"/>
              </a:rPr>
              <a:t>Very</a:t>
            </a:r>
            <a:r>
              <a:rPr sz="18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70" dirty="0">
                <a:solidFill>
                  <a:srgbClr val="134F5C"/>
                </a:solidFill>
                <a:latin typeface="Tahoma"/>
                <a:cs typeface="Tahoma"/>
              </a:rPr>
              <a:t>High</a:t>
            </a:r>
            <a:r>
              <a:rPr sz="18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55" dirty="0">
                <a:solidFill>
                  <a:srgbClr val="134F5C"/>
                </a:solidFill>
                <a:latin typeface="Tahoma"/>
                <a:cs typeface="Tahoma"/>
              </a:rPr>
              <a:t>cost</a:t>
            </a:r>
            <a:r>
              <a:rPr sz="18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75" dirty="0">
                <a:solidFill>
                  <a:srgbClr val="134F5C"/>
                </a:solidFill>
                <a:latin typeface="Tahoma"/>
                <a:cs typeface="Tahoma"/>
              </a:rPr>
              <a:t>phones</a:t>
            </a:r>
            <a:endParaRPr sz="1800" dirty="0">
              <a:latin typeface="Tahoma"/>
              <a:cs typeface="Tahoma"/>
            </a:endParaRPr>
          </a:p>
          <a:p>
            <a:pPr marL="12700" marR="307975">
              <a:lnSpc>
                <a:spcPct val="114599"/>
              </a:lnSpc>
              <a:spcBef>
                <a:spcPts val="675"/>
              </a:spcBef>
            </a:pPr>
            <a:r>
              <a:rPr sz="1800" b="1" spc="30" dirty="0">
                <a:solidFill>
                  <a:srgbClr val="134F5C"/>
                </a:solidFill>
                <a:latin typeface="Tahoma"/>
                <a:cs typeface="Tahoma"/>
              </a:rPr>
              <a:t>This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20" dirty="0">
                <a:solidFill>
                  <a:srgbClr val="134F5C"/>
                </a:solidFill>
                <a:latin typeface="Tahoma"/>
                <a:cs typeface="Tahoma"/>
              </a:rPr>
              <a:t>will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35" dirty="0">
                <a:solidFill>
                  <a:srgbClr val="134F5C"/>
                </a:solidFill>
                <a:latin typeface="Tahoma"/>
                <a:cs typeface="Tahoma"/>
              </a:rPr>
              <a:t>basically</a:t>
            </a:r>
            <a:r>
              <a:rPr sz="18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65" dirty="0">
                <a:solidFill>
                  <a:srgbClr val="134F5C"/>
                </a:solidFill>
                <a:latin typeface="Tahoma"/>
                <a:cs typeface="Tahoma"/>
              </a:rPr>
              <a:t>help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70" dirty="0">
                <a:solidFill>
                  <a:srgbClr val="134F5C"/>
                </a:solidFill>
                <a:latin typeface="Tahoma"/>
                <a:cs typeface="Tahoma"/>
              </a:rPr>
              <a:t>companies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35" dirty="0">
                <a:solidFill>
                  <a:srgbClr val="134F5C"/>
                </a:solidFill>
                <a:latin typeface="Tahoma"/>
                <a:cs typeface="Tahoma"/>
              </a:rPr>
              <a:t>to</a:t>
            </a:r>
            <a:r>
              <a:rPr sz="18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50" dirty="0">
                <a:solidFill>
                  <a:srgbClr val="134F5C"/>
                </a:solidFill>
                <a:latin typeface="Tahoma"/>
                <a:cs typeface="Tahoma"/>
              </a:rPr>
              <a:t>estimate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50" dirty="0">
                <a:solidFill>
                  <a:srgbClr val="134F5C"/>
                </a:solidFill>
                <a:latin typeface="Tahoma"/>
                <a:cs typeface="Tahoma"/>
              </a:rPr>
              <a:t>price</a:t>
            </a:r>
            <a:r>
              <a:rPr sz="18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35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60" dirty="0">
                <a:solidFill>
                  <a:srgbClr val="134F5C"/>
                </a:solidFill>
                <a:latin typeface="Tahoma"/>
                <a:cs typeface="Tahoma"/>
              </a:rPr>
              <a:t>mobiles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30" dirty="0">
                <a:solidFill>
                  <a:srgbClr val="134F5C"/>
                </a:solidFill>
                <a:latin typeface="Tahoma"/>
                <a:cs typeface="Tahoma"/>
              </a:rPr>
              <a:t>to </a:t>
            </a:r>
            <a:r>
              <a:rPr sz="1800" b="1" spc="-509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45" dirty="0">
                <a:solidFill>
                  <a:srgbClr val="134F5C"/>
                </a:solidFill>
                <a:latin typeface="Tahoma"/>
                <a:cs typeface="Tahoma"/>
              </a:rPr>
              <a:t>give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70" dirty="0">
                <a:solidFill>
                  <a:srgbClr val="134F5C"/>
                </a:solidFill>
                <a:latin typeface="Tahoma"/>
                <a:cs typeface="Tahoma"/>
              </a:rPr>
              <a:t>tough</a:t>
            </a:r>
            <a:r>
              <a:rPr sz="18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65" dirty="0">
                <a:solidFill>
                  <a:srgbClr val="134F5C"/>
                </a:solidFill>
                <a:latin typeface="Tahoma"/>
                <a:cs typeface="Tahoma"/>
              </a:rPr>
              <a:t>competition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35" dirty="0">
                <a:solidFill>
                  <a:srgbClr val="134F5C"/>
                </a:solidFill>
                <a:latin typeface="Tahoma"/>
                <a:cs typeface="Tahoma"/>
              </a:rPr>
              <a:t>to</a:t>
            </a:r>
            <a:r>
              <a:rPr sz="18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50" dirty="0">
                <a:solidFill>
                  <a:srgbClr val="134F5C"/>
                </a:solidFill>
                <a:latin typeface="Tahoma"/>
                <a:cs typeface="Tahoma"/>
              </a:rPr>
              <a:t>other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65" dirty="0">
                <a:solidFill>
                  <a:srgbClr val="134F5C"/>
                </a:solidFill>
                <a:latin typeface="Tahoma"/>
                <a:cs typeface="Tahoma"/>
              </a:rPr>
              <a:t>mobile</a:t>
            </a:r>
            <a:r>
              <a:rPr sz="18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40" dirty="0">
                <a:solidFill>
                  <a:srgbClr val="134F5C"/>
                </a:solidFill>
                <a:latin typeface="Tahoma"/>
                <a:cs typeface="Tahoma"/>
              </a:rPr>
              <a:t>manufacturer.</a:t>
            </a:r>
            <a:endParaRPr sz="1800" dirty="0">
              <a:latin typeface="Tahoma"/>
              <a:cs typeface="Tahoma"/>
            </a:endParaRPr>
          </a:p>
          <a:p>
            <a:pPr marL="12700" marR="291465">
              <a:lnSpc>
                <a:spcPct val="114599"/>
              </a:lnSpc>
              <a:spcBef>
                <a:spcPts val="675"/>
              </a:spcBef>
            </a:pPr>
            <a:r>
              <a:rPr sz="1800" b="1" spc="25" dirty="0">
                <a:solidFill>
                  <a:srgbClr val="134F5C"/>
                </a:solidFill>
                <a:latin typeface="Tahoma"/>
                <a:cs typeface="Tahoma"/>
              </a:rPr>
              <a:t>Also,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15" dirty="0">
                <a:solidFill>
                  <a:srgbClr val="134F5C"/>
                </a:solidFill>
                <a:latin typeface="Tahoma"/>
                <a:cs typeface="Tahoma"/>
              </a:rPr>
              <a:t>it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20" dirty="0">
                <a:solidFill>
                  <a:srgbClr val="134F5C"/>
                </a:solidFill>
                <a:latin typeface="Tahoma"/>
                <a:cs typeface="Tahoma"/>
              </a:rPr>
              <a:t>will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85" dirty="0">
                <a:solidFill>
                  <a:srgbClr val="134F5C"/>
                </a:solidFill>
                <a:latin typeface="Tahoma"/>
                <a:cs typeface="Tahoma"/>
              </a:rPr>
              <a:t>be</a:t>
            </a:r>
            <a:r>
              <a:rPr sz="18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45" dirty="0">
                <a:solidFill>
                  <a:srgbClr val="134F5C"/>
                </a:solidFill>
                <a:latin typeface="Tahoma"/>
                <a:cs typeface="Tahoma"/>
              </a:rPr>
              <a:t>useful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15" dirty="0">
                <a:solidFill>
                  <a:srgbClr val="134F5C"/>
                </a:solidFill>
                <a:latin typeface="Tahoma"/>
                <a:cs typeface="Tahoma"/>
              </a:rPr>
              <a:t>for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70" dirty="0">
                <a:solidFill>
                  <a:srgbClr val="134F5C"/>
                </a:solidFill>
                <a:latin typeface="Tahoma"/>
                <a:cs typeface="Tahoma"/>
              </a:rPr>
              <a:t>consumers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35" dirty="0">
                <a:solidFill>
                  <a:srgbClr val="134F5C"/>
                </a:solidFill>
                <a:latin typeface="Tahoma"/>
                <a:cs typeface="Tahoma"/>
              </a:rPr>
              <a:t>to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15" dirty="0">
                <a:solidFill>
                  <a:srgbClr val="134F5C"/>
                </a:solidFill>
                <a:latin typeface="Tahoma"/>
                <a:cs typeface="Tahoma"/>
              </a:rPr>
              <a:t>verify</a:t>
            </a:r>
            <a:r>
              <a:rPr sz="18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45" dirty="0">
                <a:solidFill>
                  <a:srgbClr val="134F5C"/>
                </a:solidFill>
                <a:latin typeface="Tahoma"/>
                <a:cs typeface="Tahoma"/>
              </a:rPr>
              <a:t>that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50" dirty="0">
                <a:solidFill>
                  <a:srgbClr val="134F5C"/>
                </a:solidFill>
                <a:latin typeface="Tahoma"/>
                <a:cs typeface="Tahoma"/>
              </a:rPr>
              <a:t>they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25" dirty="0">
                <a:solidFill>
                  <a:srgbClr val="134F5C"/>
                </a:solidFill>
                <a:latin typeface="Tahoma"/>
                <a:cs typeface="Tahoma"/>
              </a:rPr>
              <a:t>are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60" dirty="0">
                <a:solidFill>
                  <a:srgbClr val="134F5C"/>
                </a:solidFill>
                <a:latin typeface="Tahoma"/>
                <a:cs typeface="Tahoma"/>
              </a:rPr>
              <a:t>paying </a:t>
            </a:r>
            <a:r>
              <a:rPr sz="1800" b="1" spc="-509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55" dirty="0">
                <a:solidFill>
                  <a:srgbClr val="134F5C"/>
                </a:solidFill>
                <a:latin typeface="Tahoma"/>
                <a:cs typeface="Tahoma"/>
              </a:rPr>
              <a:t>best</a:t>
            </a:r>
            <a:r>
              <a:rPr sz="18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50" dirty="0">
                <a:solidFill>
                  <a:srgbClr val="134F5C"/>
                </a:solidFill>
                <a:latin typeface="Tahoma"/>
                <a:cs typeface="Tahoma"/>
              </a:rPr>
              <a:t>price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15" dirty="0">
                <a:solidFill>
                  <a:srgbClr val="134F5C"/>
                </a:solidFill>
                <a:latin typeface="Tahoma"/>
                <a:cs typeface="Tahoma"/>
              </a:rPr>
              <a:t>for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30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8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800" b="1" spc="45" dirty="0">
                <a:solidFill>
                  <a:srgbClr val="134F5C"/>
                </a:solidFill>
                <a:latin typeface="Tahoma"/>
                <a:cs typeface="Tahoma"/>
              </a:rPr>
              <a:t>mobile.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967" y="285750"/>
            <a:ext cx="2821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00B050"/>
                </a:solidFill>
              </a:rPr>
              <a:t>Data</a:t>
            </a:r>
            <a:r>
              <a:rPr spc="-100" dirty="0">
                <a:solidFill>
                  <a:srgbClr val="00B050"/>
                </a:solidFill>
              </a:rPr>
              <a:t> </a:t>
            </a:r>
            <a:r>
              <a:rPr spc="114" dirty="0">
                <a:solidFill>
                  <a:srgbClr val="00B050"/>
                </a:solidFill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967" y="1167715"/>
            <a:ext cx="4886960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189865" indent="-382270">
              <a:lnSpc>
                <a:spcPct val="115599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b="1" spc="114" dirty="0">
                <a:solidFill>
                  <a:srgbClr val="134F5C"/>
                </a:solidFill>
                <a:latin typeface="Tahoma"/>
                <a:cs typeface="Tahoma"/>
              </a:rPr>
              <a:t>We</a:t>
            </a:r>
            <a:r>
              <a:rPr sz="2000" b="1" spc="-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50" dirty="0">
                <a:solidFill>
                  <a:srgbClr val="134F5C"/>
                </a:solidFill>
                <a:latin typeface="Tahoma"/>
                <a:cs typeface="Tahoma"/>
              </a:rPr>
              <a:t>have</a:t>
            </a:r>
            <a:r>
              <a:rPr sz="2000" b="1" spc="-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50" dirty="0">
                <a:solidFill>
                  <a:srgbClr val="134F5C"/>
                </a:solidFill>
                <a:latin typeface="Tahoma"/>
                <a:cs typeface="Tahoma"/>
              </a:rPr>
              <a:t>records</a:t>
            </a:r>
            <a:r>
              <a:rPr sz="20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4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2000" b="1" spc="-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35" dirty="0">
                <a:solidFill>
                  <a:srgbClr val="134F5C"/>
                </a:solidFill>
                <a:latin typeface="Tahoma"/>
                <a:cs typeface="Tahoma"/>
              </a:rPr>
              <a:t>2000</a:t>
            </a:r>
            <a:r>
              <a:rPr sz="20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75" dirty="0">
                <a:solidFill>
                  <a:srgbClr val="134F5C"/>
                </a:solidFill>
                <a:latin typeface="Tahoma"/>
                <a:cs typeface="Tahoma"/>
              </a:rPr>
              <a:t>mobile </a:t>
            </a:r>
            <a:r>
              <a:rPr sz="2000" b="1" spc="-57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85" dirty="0">
                <a:solidFill>
                  <a:srgbClr val="134F5C"/>
                </a:solidFill>
                <a:latin typeface="Tahoma"/>
                <a:cs typeface="Tahoma"/>
              </a:rPr>
              <a:t>phones </a:t>
            </a:r>
            <a:r>
              <a:rPr sz="2000" b="1" spc="55" dirty="0">
                <a:solidFill>
                  <a:srgbClr val="134F5C"/>
                </a:solidFill>
                <a:latin typeface="Tahoma"/>
                <a:cs typeface="Tahoma"/>
              </a:rPr>
              <a:t>with </a:t>
            </a:r>
            <a:r>
              <a:rPr sz="2000" b="1" spc="-10" dirty="0">
                <a:solidFill>
                  <a:srgbClr val="134F5C"/>
                </a:solidFill>
                <a:latin typeface="Tahoma"/>
                <a:cs typeface="Tahoma"/>
              </a:rPr>
              <a:t>20 </a:t>
            </a:r>
            <a:r>
              <a:rPr sz="20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25" dirty="0">
                <a:solidFill>
                  <a:srgbClr val="134F5C"/>
                </a:solidFill>
                <a:latin typeface="Tahoma"/>
                <a:cs typeface="Tahoma"/>
              </a:rPr>
              <a:t>columns/features.</a:t>
            </a:r>
            <a:endParaRPr sz="2000">
              <a:latin typeface="Tahoma"/>
              <a:cs typeface="Tahoma"/>
            </a:endParaRPr>
          </a:p>
          <a:p>
            <a:pPr marL="394335" marR="5080" indent="-382270">
              <a:lnSpc>
                <a:spcPct val="115599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b="1" spc="114" dirty="0">
                <a:solidFill>
                  <a:srgbClr val="134F5C"/>
                </a:solidFill>
                <a:latin typeface="Tahoma"/>
                <a:cs typeface="Tahoma"/>
              </a:rPr>
              <a:t>We </a:t>
            </a:r>
            <a:r>
              <a:rPr sz="2000" b="1" spc="50" dirty="0">
                <a:solidFill>
                  <a:srgbClr val="134F5C"/>
                </a:solidFill>
                <a:latin typeface="Tahoma"/>
                <a:cs typeface="Tahoma"/>
              </a:rPr>
              <a:t>have perfectly </a:t>
            </a:r>
            <a:r>
              <a:rPr sz="2000" b="1" spc="70" dirty="0">
                <a:solidFill>
                  <a:srgbClr val="134F5C"/>
                </a:solidFill>
                <a:latin typeface="Tahoma"/>
                <a:cs typeface="Tahoma"/>
              </a:rPr>
              <a:t>balanced </a:t>
            </a:r>
            <a:r>
              <a:rPr sz="2000" b="1" spc="7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50" dirty="0">
                <a:solidFill>
                  <a:srgbClr val="134F5C"/>
                </a:solidFill>
                <a:latin typeface="Tahoma"/>
                <a:cs typeface="Tahoma"/>
              </a:rPr>
              <a:t>dataset</a:t>
            </a:r>
            <a:r>
              <a:rPr sz="2000" b="1" spc="-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55" dirty="0">
                <a:solidFill>
                  <a:srgbClr val="134F5C"/>
                </a:solidFill>
                <a:latin typeface="Tahoma"/>
                <a:cs typeface="Tahoma"/>
              </a:rPr>
              <a:t>with</a:t>
            </a:r>
            <a:r>
              <a:rPr sz="2000" b="1" spc="-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25" dirty="0">
                <a:solidFill>
                  <a:srgbClr val="134F5C"/>
                </a:solidFill>
                <a:latin typeface="Tahoma"/>
                <a:cs typeface="Tahoma"/>
              </a:rPr>
              <a:t>500</a:t>
            </a:r>
            <a:r>
              <a:rPr sz="2000" b="1" spc="-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50" dirty="0">
                <a:solidFill>
                  <a:srgbClr val="134F5C"/>
                </a:solidFill>
                <a:latin typeface="Tahoma"/>
                <a:cs typeface="Tahoma"/>
              </a:rPr>
              <a:t>observations</a:t>
            </a:r>
            <a:r>
              <a:rPr sz="20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20" dirty="0">
                <a:solidFill>
                  <a:srgbClr val="134F5C"/>
                </a:solidFill>
                <a:latin typeface="Tahoma"/>
                <a:cs typeface="Tahoma"/>
              </a:rPr>
              <a:t>for </a:t>
            </a:r>
            <a:r>
              <a:rPr sz="2000" b="1" spc="-57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75" dirty="0">
                <a:solidFill>
                  <a:srgbClr val="134F5C"/>
                </a:solidFill>
                <a:latin typeface="Tahoma"/>
                <a:cs typeface="Tahoma"/>
              </a:rPr>
              <a:t>each</a:t>
            </a:r>
            <a:r>
              <a:rPr sz="20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15" dirty="0">
                <a:solidFill>
                  <a:srgbClr val="134F5C"/>
                </a:solidFill>
                <a:latin typeface="Tahoma"/>
                <a:cs typeface="Tahoma"/>
              </a:rPr>
              <a:t>class.</a:t>
            </a:r>
            <a:endParaRPr sz="2000">
              <a:latin typeface="Tahoma"/>
              <a:cs typeface="Tahoma"/>
            </a:endParaRPr>
          </a:p>
          <a:p>
            <a:pPr marL="394335" marR="734695" indent="-382270">
              <a:lnSpc>
                <a:spcPct val="115599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b="1" spc="90" dirty="0">
                <a:solidFill>
                  <a:srgbClr val="134F5C"/>
                </a:solidFill>
                <a:latin typeface="Tahoma"/>
                <a:cs typeface="Tahoma"/>
              </a:rPr>
              <a:t>Each</a:t>
            </a:r>
            <a:r>
              <a:rPr sz="2000" b="1" spc="-5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95" dirty="0">
                <a:solidFill>
                  <a:srgbClr val="134F5C"/>
                </a:solidFill>
                <a:latin typeface="Tahoma"/>
                <a:cs typeface="Tahoma"/>
              </a:rPr>
              <a:t>column</a:t>
            </a:r>
            <a:r>
              <a:rPr sz="2000" b="1" spc="-5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50" dirty="0">
                <a:solidFill>
                  <a:srgbClr val="134F5C"/>
                </a:solidFill>
                <a:latin typeface="Tahoma"/>
                <a:cs typeface="Tahoma"/>
              </a:rPr>
              <a:t>represents</a:t>
            </a:r>
            <a:r>
              <a:rPr sz="2000" b="1" spc="-5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75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2000" b="1" spc="-57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35" dirty="0">
                <a:solidFill>
                  <a:srgbClr val="134F5C"/>
                </a:solidFill>
                <a:latin typeface="Tahoma"/>
                <a:cs typeface="Tahoma"/>
              </a:rPr>
              <a:t>feature</a:t>
            </a:r>
            <a:r>
              <a:rPr sz="20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4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20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7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20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50" dirty="0">
                <a:solidFill>
                  <a:srgbClr val="134F5C"/>
                </a:solidFill>
                <a:latin typeface="Tahoma"/>
                <a:cs typeface="Tahoma"/>
              </a:rPr>
              <a:t>mobile.</a:t>
            </a:r>
            <a:endParaRPr sz="2000">
              <a:latin typeface="Tahoma"/>
              <a:cs typeface="Tahoma"/>
            </a:endParaRPr>
          </a:p>
          <a:p>
            <a:pPr marL="394335" marR="383540" indent="-382270">
              <a:lnSpc>
                <a:spcPct val="115599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b="1" spc="20" dirty="0">
                <a:solidFill>
                  <a:srgbClr val="134F5C"/>
                </a:solidFill>
                <a:latin typeface="Tahoma"/>
                <a:cs typeface="Tahoma"/>
              </a:rPr>
              <a:t>Interestingly</a:t>
            </a:r>
            <a:r>
              <a:rPr sz="2000" b="1" spc="-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134F5C"/>
                </a:solidFill>
                <a:latin typeface="Tahoma"/>
                <a:cs typeface="Tahoma"/>
              </a:rPr>
              <a:t>,</a:t>
            </a:r>
            <a:r>
              <a:rPr sz="2000" b="1" spc="-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65" dirty="0">
                <a:solidFill>
                  <a:srgbClr val="134F5C"/>
                </a:solidFill>
                <a:latin typeface="Tahoma"/>
                <a:cs typeface="Tahoma"/>
              </a:rPr>
              <a:t>we</a:t>
            </a:r>
            <a:r>
              <a:rPr sz="20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90" dirty="0">
                <a:solidFill>
                  <a:srgbClr val="134F5C"/>
                </a:solidFill>
                <a:latin typeface="Tahoma"/>
                <a:cs typeface="Tahoma"/>
              </a:rPr>
              <a:t>had</a:t>
            </a:r>
            <a:r>
              <a:rPr sz="2000" b="1" spc="-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35" dirty="0">
                <a:solidFill>
                  <a:srgbClr val="134F5C"/>
                </a:solidFill>
                <a:latin typeface="Tahoma"/>
                <a:cs typeface="Tahoma"/>
              </a:rPr>
              <a:t>zero</a:t>
            </a:r>
            <a:r>
              <a:rPr sz="2000" b="1" spc="-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45" dirty="0">
                <a:solidFill>
                  <a:srgbClr val="134F5C"/>
                </a:solidFill>
                <a:latin typeface="Tahoma"/>
                <a:cs typeface="Tahoma"/>
              </a:rPr>
              <a:t>null </a:t>
            </a:r>
            <a:r>
              <a:rPr sz="2000" b="1" spc="-57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2000" b="1" spc="15" dirty="0">
                <a:solidFill>
                  <a:srgbClr val="134F5C"/>
                </a:solidFill>
                <a:latin typeface="Tahoma"/>
                <a:cs typeface="Tahoma"/>
              </a:rPr>
              <a:t>values.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3000" y="1193012"/>
            <a:ext cx="3574349" cy="33353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375" y="98175"/>
            <a:ext cx="2777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00B050"/>
                </a:solidFill>
              </a:rPr>
              <a:t>Data</a:t>
            </a:r>
            <a:r>
              <a:rPr spc="-100" dirty="0">
                <a:solidFill>
                  <a:srgbClr val="00B050"/>
                </a:solidFill>
              </a:rPr>
              <a:t> </a:t>
            </a:r>
            <a:r>
              <a:rPr spc="75" dirty="0">
                <a:solidFill>
                  <a:srgbClr val="00B050"/>
                </a:solidFill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6655" y="659451"/>
            <a:ext cx="8303259" cy="4229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25120" indent="-313055">
              <a:lnSpc>
                <a:spcPct val="100000"/>
              </a:lnSpc>
              <a:spcBef>
                <a:spcPts val="330"/>
              </a:spcBef>
              <a:buClr>
                <a:srgbClr val="134F5C"/>
              </a:buClr>
              <a:buFont typeface="Arial"/>
              <a:buChar char="●"/>
              <a:tabLst>
                <a:tab pos="325120" algn="l"/>
                <a:tab pos="325755" algn="l"/>
              </a:tabLst>
            </a:pPr>
            <a:r>
              <a:rPr sz="1100" b="1" spc="10" dirty="0">
                <a:solidFill>
                  <a:srgbClr val="CC0000"/>
                </a:solidFill>
                <a:latin typeface="Tahoma"/>
                <a:cs typeface="Tahoma"/>
              </a:rPr>
              <a:t>Battery_power</a:t>
            </a:r>
            <a:r>
              <a:rPr sz="1100" b="1" spc="-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1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dirty="0">
                <a:solidFill>
                  <a:srgbClr val="134F5C"/>
                </a:solidFill>
                <a:latin typeface="Tahoma"/>
                <a:cs typeface="Tahoma"/>
              </a:rPr>
              <a:t>Total</a:t>
            </a:r>
            <a:r>
              <a:rPr sz="11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35" dirty="0">
                <a:solidFill>
                  <a:srgbClr val="134F5C"/>
                </a:solidFill>
                <a:latin typeface="Tahoma"/>
                <a:cs typeface="Tahoma"/>
              </a:rPr>
              <a:t>energy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0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1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0" dirty="0">
                <a:solidFill>
                  <a:srgbClr val="134F5C"/>
                </a:solidFill>
                <a:latin typeface="Tahoma"/>
                <a:cs typeface="Tahoma"/>
              </a:rPr>
              <a:t>battery</a:t>
            </a:r>
            <a:r>
              <a:rPr sz="11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5" dirty="0">
                <a:solidFill>
                  <a:srgbClr val="134F5C"/>
                </a:solidFill>
                <a:latin typeface="Tahoma"/>
                <a:cs typeface="Tahoma"/>
              </a:rPr>
              <a:t>can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134F5C"/>
                </a:solidFill>
                <a:latin typeface="Tahoma"/>
                <a:cs typeface="Tahoma"/>
              </a:rPr>
              <a:t>store</a:t>
            </a:r>
            <a:r>
              <a:rPr sz="11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1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5" dirty="0">
                <a:solidFill>
                  <a:srgbClr val="134F5C"/>
                </a:solidFill>
                <a:latin typeface="Tahoma"/>
                <a:cs typeface="Tahoma"/>
              </a:rPr>
              <a:t>one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0" dirty="0">
                <a:solidFill>
                  <a:srgbClr val="134F5C"/>
                </a:solidFill>
                <a:latin typeface="Tahoma"/>
                <a:cs typeface="Tahoma"/>
              </a:rPr>
              <a:t>time</a:t>
            </a:r>
            <a:r>
              <a:rPr sz="11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35" dirty="0">
                <a:solidFill>
                  <a:srgbClr val="134F5C"/>
                </a:solidFill>
                <a:latin typeface="Tahoma"/>
                <a:cs typeface="Tahoma"/>
              </a:rPr>
              <a:t>measured</a:t>
            </a:r>
            <a:r>
              <a:rPr sz="11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1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80" dirty="0">
                <a:solidFill>
                  <a:srgbClr val="134F5C"/>
                </a:solidFill>
                <a:latin typeface="Tahoma"/>
                <a:cs typeface="Tahoma"/>
              </a:rPr>
              <a:t>mAh</a:t>
            </a:r>
            <a:endParaRPr sz="110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spcBef>
                <a:spcPts val="229"/>
              </a:spcBef>
              <a:buClr>
                <a:srgbClr val="134F5C"/>
              </a:buClr>
              <a:buFont typeface="Arial"/>
              <a:buChar char="●"/>
              <a:tabLst>
                <a:tab pos="325120" algn="l"/>
                <a:tab pos="325755" algn="l"/>
              </a:tabLst>
            </a:pPr>
            <a:r>
              <a:rPr sz="1100" b="1" spc="40" dirty="0">
                <a:solidFill>
                  <a:srgbClr val="CC0000"/>
                </a:solidFill>
                <a:latin typeface="Tahoma"/>
                <a:cs typeface="Tahoma"/>
              </a:rPr>
              <a:t>Blue</a:t>
            </a:r>
            <a:r>
              <a:rPr sz="1100" b="1" spc="-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1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134F5C"/>
                </a:solidFill>
                <a:latin typeface="Tahoma"/>
                <a:cs typeface="Tahoma"/>
              </a:rPr>
              <a:t>Has</a:t>
            </a:r>
            <a:r>
              <a:rPr sz="11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35" dirty="0">
                <a:solidFill>
                  <a:srgbClr val="134F5C"/>
                </a:solidFill>
                <a:latin typeface="Tahoma"/>
                <a:cs typeface="Tahoma"/>
              </a:rPr>
              <a:t>bluetooth</a:t>
            </a:r>
            <a:r>
              <a:rPr sz="11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134F5C"/>
                </a:solidFill>
                <a:latin typeface="Tahoma"/>
                <a:cs typeface="Tahoma"/>
              </a:rPr>
              <a:t>or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0" dirty="0">
                <a:solidFill>
                  <a:srgbClr val="134F5C"/>
                </a:solidFill>
                <a:latin typeface="Tahoma"/>
                <a:cs typeface="Tahoma"/>
              </a:rPr>
              <a:t>not</a:t>
            </a:r>
            <a:endParaRPr sz="110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spcBef>
                <a:spcPts val="180"/>
              </a:spcBef>
              <a:buClr>
                <a:srgbClr val="134F5C"/>
              </a:buClr>
              <a:buFont typeface="Arial"/>
              <a:buChar char="●"/>
              <a:tabLst>
                <a:tab pos="325120" algn="l"/>
                <a:tab pos="325755" algn="l"/>
              </a:tabLst>
            </a:pPr>
            <a:r>
              <a:rPr sz="1100" b="1" spc="35" dirty="0">
                <a:solidFill>
                  <a:srgbClr val="CC0000"/>
                </a:solidFill>
                <a:latin typeface="Tahoma"/>
                <a:cs typeface="Tahoma"/>
              </a:rPr>
              <a:t>Clock_speed</a:t>
            </a:r>
            <a:r>
              <a:rPr sz="1100" b="1" spc="-1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5" dirty="0">
                <a:solidFill>
                  <a:srgbClr val="134F5C"/>
                </a:solidFill>
                <a:latin typeface="Tahoma"/>
                <a:cs typeface="Tahoma"/>
              </a:rPr>
              <a:t>speed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0" dirty="0">
                <a:solidFill>
                  <a:srgbClr val="134F5C"/>
                </a:solidFill>
                <a:latin typeface="Tahoma"/>
                <a:cs typeface="Tahoma"/>
              </a:rPr>
              <a:t>at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5" dirty="0">
                <a:solidFill>
                  <a:srgbClr val="134F5C"/>
                </a:solidFill>
                <a:latin typeface="Tahoma"/>
                <a:cs typeface="Tahoma"/>
              </a:rPr>
              <a:t>which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30" dirty="0">
                <a:solidFill>
                  <a:srgbClr val="134F5C"/>
                </a:solidFill>
                <a:latin typeface="Tahoma"/>
                <a:cs typeface="Tahoma"/>
              </a:rPr>
              <a:t>microprocessor</a:t>
            </a:r>
            <a:r>
              <a:rPr sz="11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134F5C"/>
                </a:solidFill>
                <a:latin typeface="Tahoma"/>
                <a:cs typeface="Tahoma"/>
              </a:rPr>
              <a:t>executes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134F5C"/>
                </a:solidFill>
                <a:latin typeface="Tahoma"/>
                <a:cs typeface="Tahoma"/>
              </a:rPr>
              <a:t>instructions</a:t>
            </a:r>
            <a:endParaRPr sz="110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spcBef>
                <a:spcPts val="180"/>
              </a:spcBef>
              <a:buClr>
                <a:srgbClr val="134F5C"/>
              </a:buClr>
              <a:buFont typeface="Arial"/>
              <a:buChar char="●"/>
              <a:tabLst>
                <a:tab pos="325120" algn="l"/>
                <a:tab pos="325755" algn="l"/>
              </a:tabLst>
            </a:pPr>
            <a:r>
              <a:rPr sz="1100" b="1" spc="15" dirty="0">
                <a:solidFill>
                  <a:srgbClr val="CC0000"/>
                </a:solidFill>
                <a:latin typeface="Tahoma"/>
                <a:cs typeface="Tahoma"/>
              </a:rPr>
              <a:t>Dual_sim</a:t>
            </a:r>
            <a:r>
              <a:rPr sz="1100" b="1" spc="-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1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134F5C"/>
                </a:solidFill>
                <a:latin typeface="Tahoma"/>
                <a:cs typeface="Tahoma"/>
              </a:rPr>
              <a:t>Has</a:t>
            </a:r>
            <a:r>
              <a:rPr sz="11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30" dirty="0">
                <a:solidFill>
                  <a:srgbClr val="134F5C"/>
                </a:solidFill>
                <a:latin typeface="Tahoma"/>
                <a:cs typeface="Tahoma"/>
              </a:rPr>
              <a:t>dual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0" dirty="0">
                <a:solidFill>
                  <a:srgbClr val="134F5C"/>
                </a:solidFill>
                <a:latin typeface="Tahoma"/>
                <a:cs typeface="Tahoma"/>
              </a:rPr>
              <a:t>sim</a:t>
            </a:r>
            <a:r>
              <a:rPr sz="11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35" dirty="0">
                <a:solidFill>
                  <a:srgbClr val="134F5C"/>
                </a:solidFill>
                <a:latin typeface="Tahoma"/>
                <a:cs typeface="Tahoma"/>
              </a:rPr>
              <a:t>support</a:t>
            </a:r>
            <a:r>
              <a:rPr sz="11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134F5C"/>
                </a:solidFill>
                <a:latin typeface="Tahoma"/>
                <a:cs typeface="Tahoma"/>
              </a:rPr>
              <a:t>or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0" dirty="0">
                <a:solidFill>
                  <a:srgbClr val="134F5C"/>
                </a:solidFill>
                <a:latin typeface="Tahoma"/>
                <a:cs typeface="Tahoma"/>
              </a:rPr>
              <a:t>not</a:t>
            </a:r>
            <a:endParaRPr sz="110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spcBef>
                <a:spcPts val="180"/>
              </a:spcBef>
              <a:buClr>
                <a:srgbClr val="134F5C"/>
              </a:buClr>
              <a:buFont typeface="Arial"/>
              <a:buChar char="●"/>
              <a:tabLst>
                <a:tab pos="325120" algn="l"/>
                <a:tab pos="325755" algn="l"/>
              </a:tabLst>
            </a:pPr>
            <a:r>
              <a:rPr sz="1100" b="1" spc="55" dirty="0">
                <a:solidFill>
                  <a:srgbClr val="CC0000"/>
                </a:solidFill>
                <a:latin typeface="Tahoma"/>
                <a:cs typeface="Tahoma"/>
              </a:rPr>
              <a:t>Fc</a:t>
            </a:r>
            <a:r>
              <a:rPr sz="1100" b="1" spc="-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1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30" dirty="0">
                <a:solidFill>
                  <a:srgbClr val="134F5C"/>
                </a:solidFill>
                <a:latin typeface="Tahoma"/>
                <a:cs typeface="Tahoma"/>
              </a:rPr>
              <a:t>Front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0" dirty="0">
                <a:solidFill>
                  <a:srgbClr val="134F5C"/>
                </a:solidFill>
                <a:latin typeface="Tahoma"/>
                <a:cs typeface="Tahoma"/>
              </a:rPr>
              <a:t>Camera</a:t>
            </a:r>
            <a:r>
              <a:rPr sz="11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30" dirty="0">
                <a:solidFill>
                  <a:srgbClr val="134F5C"/>
                </a:solidFill>
                <a:latin typeface="Tahoma"/>
                <a:cs typeface="Tahoma"/>
              </a:rPr>
              <a:t>megapixels</a:t>
            </a:r>
            <a:endParaRPr sz="110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spcBef>
                <a:spcPts val="180"/>
              </a:spcBef>
              <a:buClr>
                <a:srgbClr val="134F5C"/>
              </a:buClr>
              <a:buFont typeface="Arial"/>
              <a:buChar char="●"/>
              <a:tabLst>
                <a:tab pos="325120" algn="l"/>
                <a:tab pos="325755" algn="l"/>
              </a:tabLst>
            </a:pPr>
            <a:r>
              <a:rPr sz="1100" b="1" dirty="0">
                <a:solidFill>
                  <a:srgbClr val="CC0000"/>
                </a:solidFill>
                <a:latin typeface="Tahoma"/>
                <a:cs typeface="Tahoma"/>
              </a:rPr>
              <a:t>Four_g</a:t>
            </a:r>
            <a:r>
              <a:rPr sz="1100" b="1" spc="-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1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134F5C"/>
                </a:solidFill>
                <a:latin typeface="Tahoma"/>
                <a:cs typeface="Tahoma"/>
              </a:rPr>
              <a:t>Has</a:t>
            </a:r>
            <a:r>
              <a:rPr sz="11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5" dirty="0">
                <a:solidFill>
                  <a:srgbClr val="134F5C"/>
                </a:solidFill>
                <a:latin typeface="Tahoma"/>
                <a:cs typeface="Tahoma"/>
              </a:rPr>
              <a:t>4G</a:t>
            </a:r>
            <a:r>
              <a:rPr sz="11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134F5C"/>
                </a:solidFill>
                <a:latin typeface="Tahoma"/>
                <a:cs typeface="Tahoma"/>
              </a:rPr>
              <a:t>or</a:t>
            </a:r>
            <a:r>
              <a:rPr sz="11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0" dirty="0">
                <a:solidFill>
                  <a:srgbClr val="134F5C"/>
                </a:solidFill>
                <a:latin typeface="Tahoma"/>
                <a:cs typeface="Tahoma"/>
              </a:rPr>
              <a:t>not</a:t>
            </a:r>
            <a:endParaRPr sz="110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spcBef>
                <a:spcPts val="180"/>
              </a:spcBef>
              <a:buClr>
                <a:srgbClr val="134F5C"/>
              </a:buClr>
              <a:buFont typeface="Arial"/>
              <a:buChar char="●"/>
              <a:tabLst>
                <a:tab pos="325120" algn="l"/>
                <a:tab pos="325755" algn="l"/>
              </a:tabLst>
            </a:pPr>
            <a:r>
              <a:rPr sz="1100" b="1" spc="10" dirty="0">
                <a:solidFill>
                  <a:srgbClr val="CC0000"/>
                </a:solidFill>
                <a:latin typeface="Tahoma"/>
                <a:cs typeface="Tahoma"/>
              </a:rPr>
              <a:t>Int_memory</a:t>
            </a:r>
            <a:r>
              <a:rPr sz="1100" b="1" spc="-1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rgbClr val="134F5C"/>
                </a:solidFill>
                <a:latin typeface="Tahoma"/>
                <a:cs typeface="Tahoma"/>
              </a:rPr>
              <a:t>Internal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5" dirty="0">
                <a:solidFill>
                  <a:srgbClr val="134F5C"/>
                </a:solidFill>
                <a:latin typeface="Tahoma"/>
                <a:cs typeface="Tahoma"/>
              </a:rPr>
              <a:t>Memory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134F5C"/>
                </a:solidFill>
                <a:latin typeface="Tahoma"/>
                <a:cs typeface="Tahoma"/>
              </a:rPr>
              <a:t>Gigabytes</a:t>
            </a:r>
            <a:endParaRPr sz="110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spcBef>
                <a:spcPts val="180"/>
              </a:spcBef>
              <a:buClr>
                <a:srgbClr val="134F5C"/>
              </a:buClr>
              <a:buFont typeface="Arial"/>
              <a:buChar char="●"/>
              <a:tabLst>
                <a:tab pos="325120" algn="l"/>
                <a:tab pos="325755" algn="l"/>
              </a:tabLst>
            </a:pPr>
            <a:r>
              <a:rPr sz="1100" b="1" spc="10" dirty="0">
                <a:solidFill>
                  <a:srgbClr val="CC0000"/>
                </a:solidFill>
                <a:latin typeface="Tahoma"/>
                <a:cs typeface="Tahoma"/>
              </a:rPr>
              <a:t>M_dep</a:t>
            </a:r>
            <a:r>
              <a:rPr sz="1100" b="1" spc="-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1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35" dirty="0">
                <a:solidFill>
                  <a:srgbClr val="134F5C"/>
                </a:solidFill>
                <a:latin typeface="Tahoma"/>
                <a:cs typeface="Tahoma"/>
              </a:rPr>
              <a:t>Mobile</a:t>
            </a:r>
            <a:r>
              <a:rPr sz="11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50" dirty="0">
                <a:solidFill>
                  <a:srgbClr val="134F5C"/>
                </a:solidFill>
                <a:latin typeface="Tahoma"/>
                <a:cs typeface="Tahoma"/>
              </a:rPr>
              <a:t>Depth</a:t>
            </a:r>
            <a:r>
              <a:rPr sz="11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1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85" dirty="0">
                <a:solidFill>
                  <a:srgbClr val="134F5C"/>
                </a:solidFill>
                <a:latin typeface="Tahoma"/>
                <a:cs typeface="Tahoma"/>
              </a:rPr>
              <a:t>cm</a:t>
            </a:r>
            <a:endParaRPr sz="110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spcBef>
                <a:spcPts val="180"/>
              </a:spcBef>
              <a:buClr>
                <a:srgbClr val="134F5C"/>
              </a:buClr>
              <a:buFont typeface="Arial"/>
              <a:buChar char="●"/>
              <a:tabLst>
                <a:tab pos="325120" algn="l"/>
                <a:tab pos="325755" algn="l"/>
              </a:tabLst>
            </a:pPr>
            <a:r>
              <a:rPr sz="1100" b="1" spc="10" dirty="0">
                <a:solidFill>
                  <a:srgbClr val="CC0000"/>
                </a:solidFill>
                <a:latin typeface="Tahoma"/>
                <a:cs typeface="Tahoma"/>
              </a:rPr>
              <a:t>Mobile_wt</a:t>
            </a:r>
            <a:r>
              <a:rPr sz="1100" b="1" spc="-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5" dirty="0">
                <a:solidFill>
                  <a:srgbClr val="134F5C"/>
                </a:solidFill>
                <a:latin typeface="Tahoma"/>
                <a:cs typeface="Tahoma"/>
              </a:rPr>
              <a:t>Weight</a:t>
            </a:r>
            <a:r>
              <a:rPr sz="11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0" dirty="0">
                <a:solidFill>
                  <a:srgbClr val="134F5C"/>
                </a:solidFill>
                <a:latin typeface="Tahoma"/>
                <a:cs typeface="Tahoma"/>
              </a:rPr>
              <a:t>mobile</a:t>
            </a:r>
            <a:r>
              <a:rPr sz="11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50" dirty="0">
                <a:solidFill>
                  <a:srgbClr val="134F5C"/>
                </a:solidFill>
                <a:latin typeface="Tahoma"/>
                <a:cs typeface="Tahoma"/>
              </a:rPr>
              <a:t>phone</a:t>
            </a:r>
            <a:endParaRPr sz="110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spcBef>
                <a:spcPts val="180"/>
              </a:spcBef>
              <a:buClr>
                <a:srgbClr val="134F5C"/>
              </a:buClr>
              <a:buFont typeface="Arial"/>
              <a:buChar char="●"/>
              <a:tabLst>
                <a:tab pos="325120" algn="l"/>
                <a:tab pos="325755" algn="l"/>
              </a:tabLst>
            </a:pPr>
            <a:r>
              <a:rPr sz="1100" b="1" dirty="0">
                <a:solidFill>
                  <a:srgbClr val="CC0000"/>
                </a:solidFill>
                <a:latin typeface="Tahoma"/>
                <a:cs typeface="Tahoma"/>
              </a:rPr>
              <a:t>N_cores</a:t>
            </a:r>
            <a:r>
              <a:rPr sz="1100" b="1" spc="-3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50" dirty="0">
                <a:solidFill>
                  <a:srgbClr val="134F5C"/>
                </a:solidFill>
                <a:latin typeface="Tahoma"/>
                <a:cs typeface="Tahoma"/>
              </a:rPr>
              <a:t>Number</a:t>
            </a:r>
            <a:r>
              <a:rPr sz="11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134F5C"/>
                </a:solidFill>
                <a:latin typeface="Tahoma"/>
                <a:cs typeface="Tahoma"/>
              </a:rPr>
              <a:t>cores</a:t>
            </a:r>
            <a:r>
              <a:rPr sz="11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30" dirty="0">
                <a:solidFill>
                  <a:srgbClr val="134F5C"/>
                </a:solidFill>
                <a:latin typeface="Tahoma"/>
                <a:cs typeface="Tahoma"/>
              </a:rPr>
              <a:t>processor</a:t>
            </a:r>
            <a:endParaRPr sz="110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spcBef>
                <a:spcPts val="180"/>
              </a:spcBef>
              <a:buClr>
                <a:srgbClr val="134F5C"/>
              </a:buClr>
              <a:buFont typeface="Arial"/>
              <a:buChar char="●"/>
              <a:tabLst>
                <a:tab pos="325120" algn="l"/>
                <a:tab pos="325755" algn="l"/>
              </a:tabLst>
            </a:pPr>
            <a:r>
              <a:rPr sz="1100" b="1" spc="65" dirty="0">
                <a:solidFill>
                  <a:srgbClr val="CC0000"/>
                </a:solidFill>
                <a:latin typeface="Tahoma"/>
                <a:cs typeface="Tahoma"/>
              </a:rPr>
              <a:t>Pc</a:t>
            </a:r>
            <a:r>
              <a:rPr sz="1100" b="1" spc="-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30" dirty="0">
                <a:solidFill>
                  <a:srgbClr val="134F5C"/>
                </a:solidFill>
                <a:latin typeface="Tahoma"/>
                <a:cs typeface="Tahoma"/>
              </a:rPr>
              <a:t>Primary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0" dirty="0">
                <a:solidFill>
                  <a:srgbClr val="134F5C"/>
                </a:solidFill>
                <a:latin typeface="Tahoma"/>
                <a:cs typeface="Tahoma"/>
              </a:rPr>
              <a:t>Camera</a:t>
            </a:r>
            <a:r>
              <a:rPr sz="11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30" dirty="0">
                <a:solidFill>
                  <a:srgbClr val="134F5C"/>
                </a:solidFill>
                <a:latin typeface="Tahoma"/>
                <a:cs typeface="Tahoma"/>
              </a:rPr>
              <a:t>megapixels</a:t>
            </a:r>
            <a:endParaRPr sz="110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spcBef>
                <a:spcPts val="180"/>
              </a:spcBef>
              <a:buClr>
                <a:srgbClr val="134F5C"/>
              </a:buClr>
              <a:buFont typeface="Arial"/>
              <a:buChar char="●"/>
              <a:tabLst>
                <a:tab pos="325120" algn="l"/>
                <a:tab pos="325755" algn="l"/>
              </a:tabLst>
            </a:pPr>
            <a:r>
              <a:rPr sz="1100" b="1" spc="15" dirty="0">
                <a:solidFill>
                  <a:srgbClr val="CC0000"/>
                </a:solidFill>
                <a:latin typeface="Tahoma"/>
                <a:cs typeface="Tahoma"/>
              </a:rPr>
              <a:t>Px_height</a:t>
            </a:r>
            <a:r>
              <a:rPr sz="1100" b="1" spc="-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134F5C"/>
                </a:solidFill>
                <a:latin typeface="Tahoma"/>
                <a:cs typeface="Tahoma"/>
              </a:rPr>
              <a:t>Pixel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134F5C"/>
                </a:solidFill>
                <a:latin typeface="Tahoma"/>
                <a:cs typeface="Tahoma"/>
              </a:rPr>
              <a:t>Resolution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0" dirty="0">
                <a:solidFill>
                  <a:srgbClr val="134F5C"/>
                </a:solidFill>
                <a:latin typeface="Tahoma"/>
                <a:cs typeface="Tahoma"/>
              </a:rPr>
              <a:t>Height</a:t>
            </a:r>
            <a:endParaRPr sz="110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spcBef>
                <a:spcPts val="180"/>
              </a:spcBef>
              <a:buClr>
                <a:srgbClr val="134F5C"/>
              </a:buClr>
              <a:buFont typeface="Arial"/>
              <a:buChar char="●"/>
              <a:tabLst>
                <a:tab pos="325120" algn="l"/>
                <a:tab pos="325755" algn="l"/>
              </a:tabLst>
            </a:pPr>
            <a:r>
              <a:rPr sz="1100" b="1" spc="15" dirty="0">
                <a:solidFill>
                  <a:srgbClr val="CC0000"/>
                </a:solidFill>
                <a:latin typeface="Tahoma"/>
                <a:cs typeface="Tahoma"/>
              </a:rPr>
              <a:t>Px_width</a:t>
            </a:r>
            <a:r>
              <a:rPr sz="1100" b="1" spc="-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1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134F5C"/>
                </a:solidFill>
                <a:latin typeface="Tahoma"/>
                <a:cs typeface="Tahoma"/>
              </a:rPr>
              <a:t>Pixel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134F5C"/>
                </a:solidFill>
                <a:latin typeface="Tahoma"/>
                <a:cs typeface="Tahoma"/>
              </a:rPr>
              <a:t>Resolution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60" dirty="0">
                <a:solidFill>
                  <a:srgbClr val="134F5C"/>
                </a:solidFill>
                <a:latin typeface="Tahoma"/>
                <a:cs typeface="Tahoma"/>
              </a:rPr>
              <a:t>Width</a:t>
            </a:r>
            <a:endParaRPr sz="110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spcBef>
                <a:spcPts val="180"/>
              </a:spcBef>
              <a:buClr>
                <a:srgbClr val="134F5C"/>
              </a:buClr>
              <a:buFont typeface="Arial"/>
              <a:buChar char="●"/>
              <a:tabLst>
                <a:tab pos="325120" algn="l"/>
                <a:tab pos="325755" algn="l"/>
              </a:tabLst>
            </a:pPr>
            <a:r>
              <a:rPr sz="1100" b="1" spc="40" dirty="0">
                <a:solidFill>
                  <a:srgbClr val="CC0000"/>
                </a:solidFill>
                <a:latin typeface="Tahoma"/>
                <a:cs typeface="Tahoma"/>
              </a:rPr>
              <a:t>Ram</a:t>
            </a:r>
            <a:r>
              <a:rPr sz="1100" b="1" spc="-1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1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5" dirty="0">
                <a:solidFill>
                  <a:srgbClr val="134F5C"/>
                </a:solidFill>
                <a:latin typeface="Tahoma"/>
                <a:cs typeface="Tahoma"/>
              </a:rPr>
              <a:t>Random</a:t>
            </a:r>
            <a:r>
              <a:rPr sz="11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5" dirty="0">
                <a:solidFill>
                  <a:srgbClr val="134F5C"/>
                </a:solidFill>
                <a:latin typeface="Tahoma"/>
                <a:cs typeface="Tahoma"/>
              </a:rPr>
              <a:t>Access</a:t>
            </a:r>
            <a:r>
              <a:rPr sz="11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5" dirty="0">
                <a:solidFill>
                  <a:srgbClr val="134F5C"/>
                </a:solidFill>
                <a:latin typeface="Tahoma"/>
                <a:cs typeface="Tahoma"/>
              </a:rPr>
              <a:t>Memory</a:t>
            </a:r>
            <a:r>
              <a:rPr sz="11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1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0" dirty="0">
                <a:solidFill>
                  <a:srgbClr val="134F5C"/>
                </a:solidFill>
                <a:latin typeface="Tahoma"/>
                <a:cs typeface="Tahoma"/>
              </a:rPr>
              <a:t>MegaBytes</a:t>
            </a:r>
            <a:endParaRPr sz="110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spcBef>
                <a:spcPts val="180"/>
              </a:spcBef>
              <a:buClr>
                <a:srgbClr val="134F5C"/>
              </a:buClr>
              <a:buFont typeface="Arial"/>
              <a:buChar char="●"/>
              <a:tabLst>
                <a:tab pos="325120" algn="l"/>
                <a:tab pos="325755" algn="l"/>
              </a:tabLst>
            </a:pPr>
            <a:r>
              <a:rPr sz="1100" b="1" spc="-5" dirty="0">
                <a:solidFill>
                  <a:srgbClr val="CC0000"/>
                </a:solidFill>
                <a:latin typeface="Tahoma"/>
                <a:cs typeface="Tahoma"/>
              </a:rPr>
              <a:t>Sc_h</a:t>
            </a:r>
            <a:r>
              <a:rPr sz="1100" b="1" spc="-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30" dirty="0">
                <a:solidFill>
                  <a:srgbClr val="134F5C"/>
                </a:solidFill>
                <a:latin typeface="Tahoma"/>
                <a:cs typeface="Tahoma"/>
              </a:rPr>
              <a:t>Screen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0" dirty="0">
                <a:solidFill>
                  <a:srgbClr val="134F5C"/>
                </a:solidFill>
                <a:latin typeface="Tahoma"/>
                <a:cs typeface="Tahoma"/>
              </a:rPr>
              <a:t>Height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1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0" dirty="0">
                <a:solidFill>
                  <a:srgbClr val="134F5C"/>
                </a:solidFill>
                <a:latin typeface="Tahoma"/>
                <a:cs typeface="Tahoma"/>
              </a:rPr>
              <a:t>mobile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85" dirty="0">
                <a:solidFill>
                  <a:srgbClr val="134F5C"/>
                </a:solidFill>
                <a:latin typeface="Tahoma"/>
                <a:cs typeface="Tahoma"/>
              </a:rPr>
              <a:t>cm</a:t>
            </a:r>
            <a:endParaRPr sz="110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spcBef>
                <a:spcPts val="180"/>
              </a:spcBef>
              <a:buClr>
                <a:srgbClr val="134F5C"/>
              </a:buClr>
              <a:buFont typeface="Arial"/>
              <a:buChar char="●"/>
              <a:tabLst>
                <a:tab pos="325120" algn="l"/>
                <a:tab pos="325755" algn="l"/>
              </a:tabLst>
            </a:pPr>
            <a:r>
              <a:rPr sz="1100" b="1" spc="-15" dirty="0">
                <a:solidFill>
                  <a:srgbClr val="CC0000"/>
                </a:solidFill>
                <a:latin typeface="Tahoma"/>
                <a:cs typeface="Tahoma"/>
              </a:rPr>
              <a:t>Sc_w</a:t>
            </a:r>
            <a:r>
              <a:rPr sz="1100" b="1" spc="-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1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30" dirty="0">
                <a:solidFill>
                  <a:srgbClr val="134F5C"/>
                </a:solidFill>
                <a:latin typeface="Tahoma"/>
                <a:cs typeface="Tahoma"/>
              </a:rPr>
              <a:t>Screen</a:t>
            </a:r>
            <a:r>
              <a:rPr sz="11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60" dirty="0">
                <a:solidFill>
                  <a:srgbClr val="134F5C"/>
                </a:solidFill>
                <a:latin typeface="Tahoma"/>
                <a:cs typeface="Tahoma"/>
              </a:rPr>
              <a:t>Width</a:t>
            </a:r>
            <a:r>
              <a:rPr sz="11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1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0" dirty="0">
                <a:solidFill>
                  <a:srgbClr val="134F5C"/>
                </a:solidFill>
                <a:latin typeface="Tahoma"/>
                <a:cs typeface="Tahoma"/>
              </a:rPr>
              <a:t>mobile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1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85" dirty="0">
                <a:solidFill>
                  <a:srgbClr val="134F5C"/>
                </a:solidFill>
                <a:latin typeface="Tahoma"/>
                <a:cs typeface="Tahoma"/>
              </a:rPr>
              <a:t>cm</a:t>
            </a:r>
            <a:endParaRPr sz="110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spcBef>
                <a:spcPts val="180"/>
              </a:spcBef>
              <a:buClr>
                <a:srgbClr val="134F5C"/>
              </a:buClr>
              <a:buFont typeface="Arial"/>
              <a:buChar char="●"/>
              <a:tabLst>
                <a:tab pos="325120" algn="l"/>
                <a:tab pos="325755" algn="l"/>
              </a:tabLst>
            </a:pPr>
            <a:r>
              <a:rPr sz="1100" b="1" spc="10" dirty="0">
                <a:solidFill>
                  <a:srgbClr val="CC0000"/>
                </a:solidFill>
                <a:latin typeface="Tahoma"/>
                <a:cs typeface="Tahoma"/>
              </a:rPr>
              <a:t>Talk_time</a:t>
            </a:r>
            <a:r>
              <a:rPr sz="1100" b="1" spc="-1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35" dirty="0">
                <a:solidFill>
                  <a:srgbClr val="134F5C"/>
                </a:solidFill>
                <a:latin typeface="Tahoma"/>
                <a:cs typeface="Tahoma"/>
              </a:rPr>
              <a:t>longest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0" dirty="0">
                <a:solidFill>
                  <a:srgbClr val="134F5C"/>
                </a:solidFill>
                <a:latin typeface="Tahoma"/>
                <a:cs typeface="Tahoma"/>
              </a:rPr>
              <a:t>time</a:t>
            </a:r>
            <a:r>
              <a:rPr sz="11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134F5C"/>
                </a:solidFill>
                <a:latin typeface="Tahoma"/>
                <a:cs typeface="Tahoma"/>
              </a:rPr>
              <a:t>that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0" dirty="0">
                <a:solidFill>
                  <a:srgbClr val="134F5C"/>
                </a:solidFill>
                <a:latin typeface="Tahoma"/>
                <a:cs typeface="Tahoma"/>
              </a:rPr>
              <a:t>a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30" dirty="0">
                <a:solidFill>
                  <a:srgbClr val="134F5C"/>
                </a:solidFill>
                <a:latin typeface="Tahoma"/>
                <a:cs typeface="Tahoma"/>
              </a:rPr>
              <a:t>single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0" dirty="0">
                <a:solidFill>
                  <a:srgbClr val="134F5C"/>
                </a:solidFill>
                <a:latin typeface="Tahoma"/>
                <a:cs typeface="Tahoma"/>
              </a:rPr>
              <a:t>battery</a:t>
            </a:r>
            <a:r>
              <a:rPr sz="11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0" dirty="0">
                <a:solidFill>
                  <a:srgbClr val="134F5C"/>
                </a:solidFill>
                <a:latin typeface="Tahoma"/>
                <a:cs typeface="Tahoma"/>
              </a:rPr>
              <a:t>charge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10" dirty="0">
                <a:solidFill>
                  <a:srgbClr val="134F5C"/>
                </a:solidFill>
                <a:latin typeface="Tahoma"/>
                <a:cs typeface="Tahoma"/>
              </a:rPr>
              <a:t>will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10" dirty="0">
                <a:solidFill>
                  <a:srgbClr val="134F5C"/>
                </a:solidFill>
                <a:latin typeface="Tahoma"/>
                <a:cs typeface="Tahoma"/>
              </a:rPr>
              <a:t>last</a:t>
            </a:r>
            <a:endParaRPr sz="110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spcBef>
                <a:spcPts val="180"/>
              </a:spcBef>
              <a:buClr>
                <a:srgbClr val="134F5C"/>
              </a:buClr>
              <a:buFont typeface="Arial"/>
              <a:buChar char="●"/>
              <a:tabLst>
                <a:tab pos="325120" algn="l"/>
                <a:tab pos="325755" algn="l"/>
              </a:tabLst>
            </a:pPr>
            <a:r>
              <a:rPr sz="1100" b="1" dirty="0">
                <a:solidFill>
                  <a:srgbClr val="CC0000"/>
                </a:solidFill>
                <a:latin typeface="Tahoma"/>
                <a:cs typeface="Tahoma"/>
              </a:rPr>
              <a:t>Three_g</a:t>
            </a:r>
            <a:r>
              <a:rPr sz="1100" b="1" spc="-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1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134F5C"/>
                </a:solidFill>
                <a:latin typeface="Tahoma"/>
                <a:cs typeface="Tahoma"/>
              </a:rPr>
              <a:t>Has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-15" dirty="0">
                <a:solidFill>
                  <a:srgbClr val="134F5C"/>
                </a:solidFill>
                <a:latin typeface="Tahoma"/>
                <a:cs typeface="Tahoma"/>
              </a:rPr>
              <a:t>3G</a:t>
            </a:r>
            <a:r>
              <a:rPr sz="11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134F5C"/>
                </a:solidFill>
                <a:latin typeface="Tahoma"/>
                <a:cs typeface="Tahoma"/>
              </a:rPr>
              <a:t>or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0" dirty="0">
                <a:solidFill>
                  <a:srgbClr val="134F5C"/>
                </a:solidFill>
                <a:latin typeface="Tahoma"/>
                <a:cs typeface="Tahoma"/>
              </a:rPr>
              <a:t>not</a:t>
            </a:r>
            <a:endParaRPr sz="110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spcBef>
                <a:spcPts val="180"/>
              </a:spcBef>
              <a:buClr>
                <a:srgbClr val="134F5C"/>
              </a:buClr>
              <a:buFont typeface="Arial"/>
              <a:buChar char="●"/>
              <a:tabLst>
                <a:tab pos="325120" algn="l"/>
                <a:tab pos="325755" algn="l"/>
              </a:tabLst>
            </a:pPr>
            <a:r>
              <a:rPr sz="1100" b="1" spc="15" dirty="0">
                <a:solidFill>
                  <a:srgbClr val="CC0000"/>
                </a:solidFill>
                <a:latin typeface="Tahoma"/>
                <a:cs typeface="Tahoma"/>
              </a:rPr>
              <a:t>Touch_screen</a:t>
            </a:r>
            <a:r>
              <a:rPr sz="1100" b="1" spc="-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1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134F5C"/>
                </a:solidFill>
                <a:latin typeface="Tahoma"/>
                <a:cs typeface="Tahoma"/>
              </a:rPr>
              <a:t>Has</a:t>
            </a:r>
            <a:r>
              <a:rPr sz="11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0" dirty="0">
                <a:solidFill>
                  <a:srgbClr val="134F5C"/>
                </a:solidFill>
                <a:latin typeface="Tahoma"/>
                <a:cs typeface="Tahoma"/>
              </a:rPr>
              <a:t>touch</a:t>
            </a:r>
            <a:r>
              <a:rPr sz="11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35" dirty="0">
                <a:solidFill>
                  <a:srgbClr val="134F5C"/>
                </a:solidFill>
                <a:latin typeface="Tahoma"/>
                <a:cs typeface="Tahoma"/>
              </a:rPr>
              <a:t>screen</a:t>
            </a:r>
            <a:r>
              <a:rPr sz="11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134F5C"/>
                </a:solidFill>
                <a:latin typeface="Tahoma"/>
                <a:cs typeface="Tahoma"/>
              </a:rPr>
              <a:t>or</a:t>
            </a:r>
            <a:r>
              <a:rPr sz="11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0" dirty="0">
                <a:solidFill>
                  <a:srgbClr val="134F5C"/>
                </a:solidFill>
                <a:latin typeface="Tahoma"/>
                <a:cs typeface="Tahoma"/>
              </a:rPr>
              <a:t>not</a:t>
            </a:r>
            <a:endParaRPr sz="110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spcBef>
                <a:spcPts val="180"/>
              </a:spcBef>
              <a:buClr>
                <a:srgbClr val="134F5C"/>
              </a:buClr>
              <a:buFont typeface="Arial"/>
              <a:buChar char="●"/>
              <a:tabLst>
                <a:tab pos="325120" algn="l"/>
                <a:tab pos="325755" algn="l"/>
              </a:tabLst>
            </a:pPr>
            <a:r>
              <a:rPr sz="1100" b="1" spc="75" dirty="0">
                <a:solidFill>
                  <a:srgbClr val="CC0000"/>
                </a:solidFill>
                <a:latin typeface="Tahoma"/>
                <a:cs typeface="Tahoma"/>
              </a:rPr>
              <a:t>Wiﬁ</a:t>
            </a:r>
            <a:r>
              <a:rPr sz="1100" b="1" spc="-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1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134F5C"/>
                </a:solidFill>
                <a:latin typeface="Tahoma"/>
                <a:cs typeface="Tahoma"/>
              </a:rPr>
              <a:t>Has</a:t>
            </a:r>
            <a:r>
              <a:rPr sz="11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50" dirty="0">
                <a:solidFill>
                  <a:srgbClr val="134F5C"/>
                </a:solidFill>
                <a:latin typeface="Tahoma"/>
                <a:cs typeface="Tahoma"/>
              </a:rPr>
              <a:t>wiﬁ</a:t>
            </a:r>
            <a:r>
              <a:rPr sz="11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134F5C"/>
                </a:solidFill>
                <a:latin typeface="Tahoma"/>
                <a:cs typeface="Tahoma"/>
              </a:rPr>
              <a:t>or</a:t>
            </a:r>
            <a:r>
              <a:rPr sz="11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0" dirty="0">
                <a:solidFill>
                  <a:srgbClr val="134F5C"/>
                </a:solidFill>
                <a:latin typeface="Tahoma"/>
                <a:cs typeface="Tahoma"/>
              </a:rPr>
              <a:t>not</a:t>
            </a:r>
            <a:endParaRPr sz="1100">
              <a:latin typeface="Tahoma"/>
              <a:cs typeface="Tahoma"/>
            </a:endParaRPr>
          </a:p>
          <a:p>
            <a:pPr marL="325120" marR="5080" indent="-313055">
              <a:lnSpc>
                <a:spcPct val="113599"/>
              </a:lnSpc>
              <a:buClr>
                <a:srgbClr val="134F5C"/>
              </a:buClr>
              <a:buFont typeface="Arial"/>
              <a:buChar char="●"/>
              <a:tabLst>
                <a:tab pos="325120" algn="l"/>
                <a:tab pos="325755" algn="l"/>
              </a:tabLst>
            </a:pPr>
            <a:r>
              <a:rPr sz="1100" b="1" spc="15" dirty="0">
                <a:solidFill>
                  <a:srgbClr val="CC0000"/>
                </a:solidFill>
                <a:latin typeface="Tahoma"/>
                <a:cs typeface="Tahoma"/>
              </a:rPr>
              <a:t>Price_range</a:t>
            </a:r>
            <a:r>
              <a:rPr sz="1100" b="1" spc="-1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134F5C"/>
                </a:solidFill>
                <a:latin typeface="Tahoma"/>
                <a:cs typeface="Tahoma"/>
              </a:rPr>
              <a:t>This</a:t>
            </a:r>
            <a:r>
              <a:rPr sz="11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5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0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1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134F5C"/>
                </a:solidFill>
                <a:latin typeface="Tahoma"/>
                <a:cs typeface="Tahoma"/>
              </a:rPr>
              <a:t>target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134F5C"/>
                </a:solidFill>
                <a:latin typeface="Tahoma"/>
                <a:cs typeface="Tahoma"/>
              </a:rPr>
              <a:t>variable</a:t>
            </a:r>
            <a:r>
              <a:rPr sz="11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30" dirty="0">
                <a:solidFill>
                  <a:srgbClr val="134F5C"/>
                </a:solidFill>
                <a:latin typeface="Tahoma"/>
                <a:cs typeface="Tahoma"/>
              </a:rPr>
              <a:t>with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0" dirty="0">
                <a:solidFill>
                  <a:srgbClr val="134F5C"/>
                </a:solidFill>
                <a:latin typeface="Tahoma"/>
                <a:cs typeface="Tahoma"/>
              </a:rPr>
              <a:t>value</a:t>
            </a:r>
            <a:r>
              <a:rPr sz="11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2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dirty="0">
                <a:solidFill>
                  <a:srgbClr val="134F5C"/>
                </a:solidFill>
                <a:latin typeface="Tahoma"/>
                <a:cs typeface="Tahoma"/>
              </a:rPr>
              <a:t>0(low</a:t>
            </a:r>
            <a:r>
              <a:rPr sz="1100" b="1" spc="-5" dirty="0">
                <a:solidFill>
                  <a:srgbClr val="134F5C"/>
                </a:solidFill>
                <a:latin typeface="Tahoma"/>
                <a:cs typeface="Tahoma"/>
              </a:rPr>
              <a:t> cost),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rgbClr val="134F5C"/>
                </a:solidFill>
                <a:latin typeface="Tahoma"/>
                <a:cs typeface="Tahoma"/>
              </a:rPr>
              <a:t>1(medium </a:t>
            </a:r>
            <a:r>
              <a:rPr sz="1100" b="1" dirty="0">
                <a:solidFill>
                  <a:srgbClr val="134F5C"/>
                </a:solidFill>
                <a:latin typeface="Tahoma"/>
                <a:cs typeface="Tahoma"/>
              </a:rPr>
              <a:t>cost),2(high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5" dirty="0">
                <a:solidFill>
                  <a:srgbClr val="134F5C"/>
                </a:solidFill>
                <a:latin typeface="Tahoma"/>
                <a:cs typeface="Tahoma"/>
              </a:rPr>
              <a:t>cost)</a:t>
            </a:r>
            <a:r>
              <a:rPr sz="11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50" dirty="0">
                <a:solidFill>
                  <a:srgbClr val="134F5C"/>
                </a:solidFill>
                <a:latin typeface="Tahoma"/>
                <a:cs typeface="Tahoma"/>
              </a:rPr>
              <a:t>and</a:t>
            </a:r>
            <a:r>
              <a:rPr sz="1100" b="1" spc="-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-15" dirty="0">
                <a:solidFill>
                  <a:srgbClr val="134F5C"/>
                </a:solidFill>
                <a:latin typeface="Tahoma"/>
                <a:cs typeface="Tahoma"/>
              </a:rPr>
              <a:t>3(very</a:t>
            </a:r>
            <a:r>
              <a:rPr sz="1100" b="1" spc="-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45" dirty="0">
                <a:solidFill>
                  <a:srgbClr val="134F5C"/>
                </a:solidFill>
                <a:latin typeface="Tahoma"/>
                <a:cs typeface="Tahoma"/>
              </a:rPr>
              <a:t>high </a:t>
            </a:r>
            <a:r>
              <a:rPr sz="1100" b="1" spc="-3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rgbClr val="134F5C"/>
                </a:solidFill>
                <a:latin typeface="Tahoma"/>
                <a:cs typeface="Tahoma"/>
              </a:rPr>
              <a:t>cost).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0325"/>
            <a:ext cx="4451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>
                <a:solidFill>
                  <a:srgbClr val="00B050"/>
                </a:solidFill>
              </a:rPr>
              <a:t>Handling</a:t>
            </a:r>
            <a:r>
              <a:rPr spc="-65" dirty="0">
                <a:solidFill>
                  <a:srgbClr val="00B050"/>
                </a:solidFill>
              </a:rPr>
              <a:t> </a:t>
            </a:r>
            <a:r>
              <a:rPr spc="85" dirty="0">
                <a:solidFill>
                  <a:srgbClr val="00B050"/>
                </a:solidFill>
              </a:rPr>
              <a:t>Discrepancies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84987"/>
            <a:ext cx="4210685" cy="306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8440">
              <a:lnSpc>
                <a:spcPct val="113300"/>
              </a:lnSpc>
              <a:spcBef>
                <a:spcPts val="100"/>
              </a:spcBef>
            </a:pPr>
            <a:r>
              <a:rPr sz="1600" b="1" spc="-85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t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h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data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w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obse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r</a:t>
            </a:r>
            <a:r>
              <a:rPr sz="1600" b="1" spc="5" dirty="0">
                <a:solidFill>
                  <a:srgbClr val="134F5C"/>
                </a:solidFill>
                <a:latin typeface="Tahoma"/>
                <a:cs typeface="Tahoma"/>
              </a:rPr>
              <a:t>v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ed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that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-260" dirty="0">
                <a:solidFill>
                  <a:srgbClr val="134F5C"/>
                </a:solidFill>
                <a:latin typeface="Tahoma"/>
                <a:cs typeface="Tahoma"/>
              </a:rPr>
              <a:t>9%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of  rows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value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for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columns </a:t>
            </a:r>
            <a:r>
              <a:rPr sz="1600" b="1" spc="-35" dirty="0">
                <a:solidFill>
                  <a:srgbClr val="134F5C"/>
                </a:solidFill>
                <a:latin typeface="Tahoma"/>
                <a:cs typeface="Tahoma"/>
              </a:rPr>
              <a:t>'</a:t>
            </a:r>
            <a:r>
              <a:rPr sz="1600" b="1" spc="-35" dirty="0">
                <a:solidFill>
                  <a:srgbClr val="CC0000"/>
                </a:solidFill>
                <a:latin typeface="Tahoma"/>
                <a:cs typeface="Tahoma"/>
              </a:rPr>
              <a:t>sc_w</a:t>
            </a:r>
            <a:r>
              <a:rPr sz="1600" b="1" spc="-35" dirty="0">
                <a:solidFill>
                  <a:srgbClr val="134F5C"/>
                </a:solidFill>
                <a:latin typeface="Tahoma"/>
                <a:cs typeface="Tahoma"/>
              </a:rPr>
              <a:t>' </a:t>
            </a:r>
            <a:r>
              <a:rPr sz="1600" b="1" spc="-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(screen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width) </a:t>
            </a:r>
            <a:r>
              <a:rPr sz="1600" b="1" spc="10" dirty="0">
                <a:solidFill>
                  <a:srgbClr val="134F5C"/>
                </a:solidFill>
                <a:latin typeface="Tahoma"/>
                <a:cs typeface="Tahoma"/>
              </a:rPr>
              <a:t>is 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0,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which </a:t>
            </a:r>
            <a:r>
              <a:rPr sz="1600" b="1" spc="10" dirty="0">
                <a:solidFill>
                  <a:srgbClr val="134F5C"/>
                </a:solidFill>
                <a:latin typeface="Tahoma"/>
                <a:cs typeface="Tahoma"/>
              </a:rPr>
              <a:t>is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not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possible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0" dirty="0">
                <a:solidFill>
                  <a:srgbClr val="134F5C"/>
                </a:solidFill>
                <a:latin typeface="Tahoma"/>
                <a:cs typeface="Tahoma"/>
              </a:rPr>
              <a:t>real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life.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13300"/>
              </a:lnSpc>
            </a:pP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As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we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can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see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in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plot,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for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each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value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-30" dirty="0">
                <a:solidFill>
                  <a:srgbClr val="134F5C"/>
                </a:solidFill>
                <a:latin typeface="Tahoma"/>
                <a:cs typeface="Tahoma"/>
              </a:rPr>
              <a:t>'</a:t>
            </a:r>
            <a:r>
              <a:rPr sz="1600" b="1" spc="-30" dirty="0">
                <a:solidFill>
                  <a:srgbClr val="CC0000"/>
                </a:solidFill>
                <a:latin typeface="Tahoma"/>
                <a:cs typeface="Tahoma"/>
              </a:rPr>
              <a:t>sc_h</a:t>
            </a:r>
            <a:r>
              <a:rPr sz="1600" b="1" spc="-30" dirty="0">
                <a:solidFill>
                  <a:srgbClr val="134F5C"/>
                </a:solidFill>
                <a:latin typeface="Tahoma"/>
                <a:cs typeface="Tahoma"/>
              </a:rPr>
              <a:t>'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there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are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multiple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values </a:t>
            </a:r>
            <a:r>
              <a:rPr sz="1600" b="1" spc="-4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 </a:t>
            </a:r>
            <a:r>
              <a:rPr sz="1600" b="1" spc="-55" dirty="0">
                <a:solidFill>
                  <a:srgbClr val="134F5C"/>
                </a:solidFill>
                <a:latin typeface="Tahoma"/>
                <a:cs typeface="Tahoma"/>
              </a:rPr>
              <a:t>'</a:t>
            </a:r>
            <a:r>
              <a:rPr sz="1600" b="1" spc="-55" dirty="0">
                <a:solidFill>
                  <a:srgbClr val="CC0000"/>
                </a:solidFill>
                <a:latin typeface="Tahoma"/>
                <a:cs typeface="Tahoma"/>
              </a:rPr>
              <a:t>sc_w</a:t>
            </a:r>
            <a:r>
              <a:rPr sz="1600" b="1" spc="-55" dirty="0">
                <a:solidFill>
                  <a:srgbClr val="134F5C"/>
                </a:solidFill>
                <a:latin typeface="Tahoma"/>
                <a:cs typeface="Tahoma"/>
              </a:rPr>
              <a:t>',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so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to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handle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zero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values,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we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replaced </a:t>
            </a:r>
            <a:r>
              <a:rPr sz="1600" b="1" spc="80" dirty="0">
                <a:solidFill>
                  <a:srgbClr val="134F5C"/>
                </a:solidFill>
                <a:latin typeface="Tahoma"/>
                <a:cs typeface="Tahoma"/>
              </a:rPr>
              <a:t>them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with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mean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 </a:t>
            </a:r>
            <a:r>
              <a:rPr sz="1600" b="1" spc="5" dirty="0">
                <a:solidFill>
                  <a:srgbClr val="134F5C"/>
                </a:solidFill>
                <a:latin typeface="Tahoma"/>
                <a:cs typeface="Tahoma"/>
              </a:rPr>
              <a:t>all </a:t>
            </a:r>
            <a:r>
              <a:rPr sz="1600" b="1" spc="1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available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values </a:t>
            </a:r>
            <a:r>
              <a:rPr sz="1600" b="1" spc="-35" dirty="0">
                <a:solidFill>
                  <a:srgbClr val="134F5C"/>
                </a:solidFill>
                <a:latin typeface="Tahoma"/>
                <a:cs typeface="Tahoma"/>
              </a:rPr>
              <a:t>'</a:t>
            </a:r>
            <a:r>
              <a:rPr sz="1600" b="1" spc="-35" dirty="0">
                <a:solidFill>
                  <a:srgbClr val="CC0000"/>
                </a:solidFill>
                <a:latin typeface="Tahoma"/>
                <a:cs typeface="Tahoma"/>
              </a:rPr>
              <a:t>sc_w</a:t>
            </a:r>
            <a:r>
              <a:rPr sz="1600" b="1" spc="-35" dirty="0">
                <a:solidFill>
                  <a:srgbClr val="134F5C"/>
                </a:solidFill>
                <a:latin typeface="Tahoma"/>
                <a:cs typeface="Tahoma"/>
              </a:rPr>
              <a:t>'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for </a:t>
            </a:r>
            <a:r>
              <a:rPr sz="1600" b="1" spc="5" dirty="0">
                <a:solidFill>
                  <a:srgbClr val="134F5C"/>
                </a:solidFill>
                <a:latin typeface="Tahoma"/>
                <a:cs typeface="Tahoma"/>
              </a:rPr>
              <a:t>all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values of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134F5C"/>
                </a:solidFill>
                <a:latin typeface="Tahoma"/>
                <a:cs typeface="Tahoma"/>
              </a:rPr>
              <a:t>'</a:t>
            </a:r>
            <a:r>
              <a:rPr sz="1600" b="1" spc="-50" dirty="0">
                <a:solidFill>
                  <a:srgbClr val="CC0000"/>
                </a:solidFill>
                <a:latin typeface="Tahoma"/>
                <a:cs typeface="Tahoma"/>
              </a:rPr>
              <a:t>sc_h</a:t>
            </a:r>
            <a:r>
              <a:rPr sz="1600" b="1" spc="-50" dirty="0">
                <a:solidFill>
                  <a:srgbClr val="134F5C"/>
                </a:solidFill>
                <a:latin typeface="Tahoma"/>
                <a:cs typeface="Tahoma"/>
              </a:rPr>
              <a:t>'.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9774" y="1170124"/>
            <a:ext cx="4054224" cy="31383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346325" y="4234588"/>
            <a:ext cx="17424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Screen</a:t>
            </a:r>
            <a:r>
              <a:rPr sz="1400" b="1" spc="-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Height</a:t>
            </a:r>
            <a:r>
              <a:rPr sz="1400" b="1" spc="-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(cms)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1380" y="1937595"/>
            <a:ext cx="224154" cy="16802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Screen</a:t>
            </a:r>
            <a:r>
              <a:rPr sz="1400" b="1" spc="-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Width</a:t>
            </a:r>
            <a:r>
              <a:rPr sz="14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(cms)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15926"/>
            <a:ext cx="4451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>
                <a:solidFill>
                  <a:srgbClr val="00B050"/>
                </a:solidFill>
              </a:rPr>
              <a:t>Handling</a:t>
            </a:r>
            <a:r>
              <a:rPr spc="-65" dirty="0">
                <a:solidFill>
                  <a:srgbClr val="00B050"/>
                </a:solidFill>
              </a:rPr>
              <a:t> </a:t>
            </a:r>
            <a:r>
              <a:rPr spc="85" dirty="0">
                <a:solidFill>
                  <a:srgbClr val="00B050"/>
                </a:solidFill>
              </a:rPr>
              <a:t>Discrepancies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746284"/>
            <a:ext cx="39751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0085">
              <a:lnSpc>
                <a:spcPct val="100000"/>
              </a:lnSpc>
              <a:spcBef>
                <a:spcPts val="100"/>
              </a:spcBef>
            </a:pP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There</a:t>
            </a:r>
            <a:r>
              <a:rPr sz="1600" b="1" spc="-3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are</a:t>
            </a:r>
            <a:r>
              <a:rPr sz="1600" b="1" spc="-3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also</a:t>
            </a:r>
            <a:r>
              <a:rPr sz="1600" b="1" spc="-3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discrepancies</a:t>
            </a:r>
            <a:r>
              <a:rPr sz="1600" b="1" spc="-3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in </a:t>
            </a:r>
            <a:r>
              <a:rPr sz="1600" b="1" spc="-4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‘</a:t>
            </a:r>
            <a:r>
              <a:rPr sz="1600" b="1" spc="15" dirty="0">
                <a:solidFill>
                  <a:srgbClr val="CC0000"/>
                </a:solidFill>
                <a:latin typeface="Tahoma"/>
                <a:cs typeface="Tahoma"/>
              </a:rPr>
              <a:t>Px_height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’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column.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To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handle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those discrepancies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we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replaced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those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values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by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using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linear </a:t>
            </a:r>
            <a:r>
              <a:rPr sz="1600" b="1" spc="-4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regression.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16650" y="1078925"/>
            <a:ext cx="3635375" cy="2762250"/>
            <a:chOff x="5116650" y="1078925"/>
            <a:chExt cx="3635375" cy="27622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6650" y="1078925"/>
              <a:ext cx="3635294" cy="27619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506100" y="2323424"/>
              <a:ext cx="3035300" cy="1007110"/>
            </a:xfrm>
            <a:custGeom>
              <a:avLst/>
              <a:gdLst/>
              <a:ahLst/>
              <a:cxnLst/>
              <a:rect l="l" t="t" r="r" b="b"/>
              <a:pathLst>
                <a:path w="3035300" h="1007110">
                  <a:moveTo>
                    <a:pt x="0" y="1007099"/>
                  </a:moveTo>
                  <a:lnTo>
                    <a:pt x="3035099" y="0"/>
                  </a:lnTo>
                </a:path>
              </a:pathLst>
            </a:custGeom>
            <a:ln w="38099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40377" y="3906763"/>
            <a:ext cx="979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Pixel</a:t>
            </a:r>
            <a:r>
              <a:rPr sz="1400" b="1" spc="-6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Width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9205" y="1940164"/>
            <a:ext cx="224154" cy="1041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Pixel</a:t>
            </a:r>
            <a:r>
              <a:rPr sz="1400" b="1" spc="-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Height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75225"/>
            <a:ext cx="3855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00B050"/>
                </a:solidFill>
              </a:rPr>
              <a:t>Feature</a:t>
            </a:r>
            <a:r>
              <a:rPr spc="-80" dirty="0">
                <a:solidFill>
                  <a:srgbClr val="00B050"/>
                </a:solidFill>
              </a:rPr>
              <a:t> </a:t>
            </a:r>
            <a:r>
              <a:rPr spc="105" dirty="0">
                <a:solidFill>
                  <a:srgbClr val="00B050"/>
                </a:solidFill>
              </a:rPr>
              <a:t>Engineering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6229" y="985648"/>
            <a:ext cx="6004205" cy="21986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2946" y="3376746"/>
            <a:ext cx="74396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Generally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screen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size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phone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expressed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in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134F5C"/>
                </a:solidFill>
                <a:latin typeface="Tahoma"/>
                <a:cs typeface="Tahoma"/>
              </a:rPr>
              <a:t>Inches.</a:t>
            </a:r>
            <a:endParaRPr sz="1600">
              <a:latin typeface="Tahoma"/>
              <a:cs typeface="Tahoma"/>
            </a:endParaRPr>
          </a:p>
          <a:p>
            <a:pPr marL="363855" marR="5080" indent="-351790">
              <a:lnSpc>
                <a:spcPct val="100000"/>
              </a:lnSpc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b="1" spc="90" dirty="0">
                <a:solidFill>
                  <a:srgbClr val="134F5C"/>
                </a:solidFill>
                <a:latin typeface="Tahoma"/>
                <a:cs typeface="Tahoma"/>
              </a:rPr>
              <a:t>We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have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columns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CC0000"/>
                </a:solidFill>
                <a:latin typeface="Tahoma"/>
                <a:cs typeface="Tahoma"/>
              </a:rPr>
              <a:t>‘sc_h’</a:t>
            </a:r>
            <a:r>
              <a:rPr sz="1600" b="1" spc="-1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and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-15" dirty="0">
                <a:solidFill>
                  <a:srgbClr val="CC0000"/>
                </a:solidFill>
                <a:latin typeface="Tahoma"/>
                <a:cs typeface="Tahoma"/>
              </a:rPr>
              <a:t>‘sc_w’</a:t>
            </a:r>
            <a:r>
              <a:rPr sz="1600" b="1" spc="-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out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which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we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have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created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 </a:t>
            </a:r>
            <a:r>
              <a:rPr sz="1600" b="1" spc="-4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new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feature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0" dirty="0">
                <a:solidFill>
                  <a:srgbClr val="CC0000"/>
                </a:solidFill>
                <a:latin typeface="Tahoma"/>
                <a:cs typeface="Tahoma"/>
              </a:rPr>
              <a:t>‘Screen_size’</a:t>
            </a:r>
            <a:r>
              <a:rPr sz="1600" b="1" spc="-1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which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0" dirty="0">
                <a:solidFill>
                  <a:srgbClr val="134F5C"/>
                </a:solidFill>
                <a:latin typeface="Tahoma"/>
                <a:cs typeface="Tahoma"/>
              </a:rPr>
              <a:t>is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diagonal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34F5C"/>
                </a:solidFill>
                <a:latin typeface="Tahoma"/>
                <a:cs typeface="Tahoma"/>
              </a:rPr>
              <a:t>length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screen.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122825"/>
            <a:ext cx="3855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00B050"/>
                </a:solidFill>
              </a:rPr>
              <a:t>Feature</a:t>
            </a:r>
            <a:r>
              <a:rPr spc="-80" dirty="0">
                <a:solidFill>
                  <a:srgbClr val="00B050"/>
                </a:solidFill>
              </a:rPr>
              <a:t> </a:t>
            </a:r>
            <a:r>
              <a:rPr spc="105" dirty="0">
                <a:solidFill>
                  <a:srgbClr val="00B050"/>
                </a:solidFill>
              </a:rPr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996" y="2831372"/>
            <a:ext cx="4230370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955" marR="55880" indent="-3365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87500"/>
              <a:buFont typeface="Arial MT"/>
              <a:buChar char="●"/>
              <a:tabLst>
                <a:tab pos="401955" algn="l"/>
                <a:tab pos="402590" algn="l"/>
              </a:tabLst>
            </a:pPr>
            <a:r>
              <a:rPr sz="1600" b="1" spc="90" dirty="0">
                <a:solidFill>
                  <a:srgbClr val="134F5C"/>
                </a:solidFill>
                <a:latin typeface="Tahoma"/>
                <a:cs typeface="Tahoma"/>
              </a:rPr>
              <a:t>We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observed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that </a:t>
            </a:r>
            <a:r>
              <a:rPr sz="1600" b="1" dirty="0">
                <a:solidFill>
                  <a:srgbClr val="134F5C"/>
                </a:solidFill>
                <a:latin typeface="Tahoma"/>
                <a:cs typeface="Tahoma"/>
              </a:rPr>
              <a:t>if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phone </a:t>
            </a:r>
            <a:r>
              <a:rPr sz="1600" b="1" spc="8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supports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4G,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it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by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default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-155" dirty="0">
                <a:solidFill>
                  <a:srgbClr val="134F5C"/>
                </a:solidFill>
                <a:latin typeface="Tahoma"/>
                <a:cs typeface="Tahoma"/>
              </a:rPr>
              <a:t>has</a:t>
            </a:r>
            <a:r>
              <a:rPr sz="1800" spc="-232" baseline="-30092" dirty="0">
                <a:solidFill>
                  <a:srgbClr val="F4FCFF"/>
                </a:solidFill>
                <a:latin typeface="Arial MT"/>
                <a:cs typeface="Arial MT"/>
              </a:rPr>
              <a:t>4</a:t>
            </a:r>
            <a:r>
              <a:rPr sz="1600" b="1" spc="-155" dirty="0">
                <a:solidFill>
                  <a:srgbClr val="134F5C"/>
                </a:solidFill>
                <a:latin typeface="Tahoma"/>
                <a:cs typeface="Tahoma"/>
              </a:rPr>
              <a:t>3</a:t>
            </a:r>
            <a:r>
              <a:rPr sz="1800" spc="-232" baseline="-30092" dirty="0">
                <a:solidFill>
                  <a:srgbClr val="F4FCFF"/>
                </a:solidFill>
                <a:latin typeface="Arial MT"/>
                <a:cs typeface="Arial MT"/>
              </a:rPr>
              <a:t>G</a:t>
            </a:r>
            <a:r>
              <a:rPr sz="1600" b="1" spc="-155" dirty="0">
                <a:solidFill>
                  <a:srgbClr val="134F5C"/>
                </a:solidFill>
                <a:latin typeface="Tahoma"/>
                <a:cs typeface="Tahoma"/>
              </a:rPr>
              <a:t>G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as </a:t>
            </a:r>
            <a:r>
              <a:rPr sz="1600" b="1" spc="-4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" dirty="0">
                <a:solidFill>
                  <a:srgbClr val="134F5C"/>
                </a:solidFill>
                <a:latin typeface="Tahoma"/>
                <a:cs typeface="Tahoma"/>
              </a:rPr>
              <a:t>well.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So </a:t>
            </a:r>
            <a:r>
              <a:rPr sz="1600" b="1" spc="-90" dirty="0">
                <a:solidFill>
                  <a:srgbClr val="134F5C"/>
                </a:solidFill>
                <a:latin typeface="Tahoma"/>
                <a:cs typeface="Tahoma"/>
              </a:rPr>
              <a:t>we</a:t>
            </a:r>
            <a:r>
              <a:rPr sz="1800" spc="-135" baseline="32407" dirty="0">
                <a:solidFill>
                  <a:srgbClr val="F4FCFF"/>
                </a:solidFill>
                <a:latin typeface="Arial MT"/>
                <a:cs typeface="Arial MT"/>
              </a:rPr>
              <a:t>4G</a:t>
            </a:r>
            <a:r>
              <a:rPr sz="1600" b="1" spc="-90" dirty="0">
                <a:solidFill>
                  <a:srgbClr val="134F5C"/>
                </a:solidFill>
                <a:latin typeface="Tahoma"/>
                <a:cs typeface="Tahoma"/>
              </a:rPr>
              <a:t>don’t </a:t>
            </a:r>
            <a:r>
              <a:rPr sz="1600" b="1" spc="10" dirty="0">
                <a:solidFill>
                  <a:srgbClr val="134F5C"/>
                </a:solidFill>
                <a:latin typeface="Tahoma"/>
                <a:cs typeface="Tahoma"/>
              </a:rPr>
              <a:t>really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need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two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columns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134F5C"/>
                </a:solidFill>
                <a:latin typeface="Tahoma"/>
                <a:cs typeface="Tahoma"/>
              </a:rPr>
              <a:t>for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10" dirty="0">
                <a:solidFill>
                  <a:srgbClr val="134F5C"/>
                </a:solidFill>
                <a:latin typeface="Tahoma"/>
                <a:cs typeface="Tahoma"/>
              </a:rPr>
              <a:t>this.</a:t>
            </a:r>
            <a:endParaRPr sz="1600">
              <a:latin typeface="Tahoma"/>
              <a:cs typeface="Tahoma"/>
            </a:endParaRPr>
          </a:p>
          <a:p>
            <a:pPr marL="401955" marR="59690" indent="-336550">
              <a:lnSpc>
                <a:spcPct val="100000"/>
              </a:lnSpc>
              <a:buClr>
                <a:srgbClr val="000000"/>
              </a:buClr>
              <a:buSzPct val="87500"/>
              <a:buFont typeface="Arial MT"/>
              <a:buChar char="●"/>
              <a:tabLst>
                <a:tab pos="401955" algn="l"/>
                <a:tab pos="402590" algn="l"/>
              </a:tabLst>
            </a:pPr>
            <a:r>
              <a:rPr sz="1600" b="1" spc="90" dirty="0">
                <a:solidFill>
                  <a:srgbClr val="134F5C"/>
                </a:solidFill>
                <a:latin typeface="Tahoma"/>
                <a:cs typeface="Tahoma"/>
              </a:rPr>
              <a:t>We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created </a:t>
            </a:r>
            <a:r>
              <a:rPr sz="1600" b="1" spc="25" dirty="0">
                <a:solidFill>
                  <a:srgbClr val="134F5C"/>
                </a:solidFill>
                <a:latin typeface="Tahoma"/>
                <a:cs typeface="Tahoma"/>
              </a:rPr>
              <a:t>a </a:t>
            </a:r>
            <a:r>
              <a:rPr sz="1600" b="1" spc="45" dirty="0">
                <a:solidFill>
                  <a:srgbClr val="134F5C"/>
                </a:solidFill>
                <a:latin typeface="Tahoma"/>
                <a:cs typeface="Tahoma"/>
              </a:rPr>
              <a:t>single </a:t>
            </a:r>
            <a:r>
              <a:rPr sz="1600" b="1" spc="75" dirty="0">
                <a:solidFill>
                  <a:srgbClr val="134F5C"/>
                </a:solidFill>
                <a:latin typeface="Tahoma"/>
                <a:cs typeface="Tahoma"/>
              </a:rPr>
              <a:t>column </a:t>
            </a:r>
            <a:r>
              <a:rPr sz="1600" b="1" spc="8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34F5C"/>
                </a:solidFill>
                <a:latin typeface="Tahoma"/>
                <a:cs typeface="Tahoma"/>
              </a:rPr>
              <a:t>‘network’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by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34F5C"/>
                </a:solidFill>
                <a:latin typeface="Tahoma"/>
                <a:cs typeface="Tahoma"/>
              </a:rPr>
              <a:t>the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addition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34F5C"/>
                </a:solidFill>
                <a:latin typeface="Tahoma"/>
                <a:cs typeface="Tahoma"/>
              </a:rPr>
              <a:t>of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3G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34F5C"/>
                </a:solidFill>
                <a:latin typeface="Tahoma"/>
                <a:cs typeface="Tahoma"/>
              </a:rPr>
              <a:t>and </a:t>
            </a:r>
            <a:r>
              <a:rPr sz="1600" b="1" spc="-45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134F5C"/>
                </a:solidFill>
                <a:latin typeface="Tahoma"/>
                <a:cs typeface="Tahoma"/>
              </a:rPr>
              <a:t>4G.</a:t>
            </a:r>
            <a:r>
              <a:rPr sz="1600" b="1" spc="-25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34F5C"/>
                </a:solidFill>
                <a:latin typeface="Tahoma"/>
                <a:cs typeface="Tahoma"/>
              </a:rPr>
              <a:t>Where:</a:t>
            </a:r>
            <a:endParaRPr sz="1600">
              <a:latin typeface="Tahoma"/>
              <a:cs typeface="Tahoma"/>
            </a:endParaRPr>
          </a:p>
          <a:p>
            <a:pPr marL="401955" indent="-351790">
              <a:lnSpc>
                <a:spcPct val="100000"/>
              </a:lnSpc>
              <a:buFont typeface="Arial"/>
              <a:buChar char="●"/>
              <a:tabLst>
                <a:tab pos="401955" algn="l"/>
                <a:tab pos="402590" algn="l"/>
              </a:tabLst>
            </a:pPr>
            <a:r>
              <a:rPr sz="1600" b="1" spc="65" dirty="0">
                <a:solidFill>
                  <a:srgbClr val="134F5C"/>
                </a:solidFill>
                <a:latin typeface="Tahoma"/>
                <a:cs typeface="Tahoma"/>
              </a:rPr>
              <a:t>0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-75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2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G</a:t>
            </a:r>
            <a:r>
              <a:rPr sz="1600" b="1" spc="-85" dirty="0">
                <a:solidFill>
                  <a:srgbClr val="134F5C"/>
                </a:solidFill>
                <a:latin typeface="Tahoma"/>
                <a:cs typeface="Tahoma"/>
              </a:rPr>
              <a:t>,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-395" dirty="0">
                <a:solidFill>
                  <a:srgbClr val="134F5C"/>
                </a:solidFill>
                <a:latin typeface="Tahoma"/>
                <a:cs typeface="Tahoma"/>
              </a:rPr>
              <a:t>1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-75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-15" dirty="0">
                <a:solidFill>
                  <a:srgbClr val="134F5C"/>
                </a:solidFill>
                <a:latin typeface="Tahoma"/>
                <a:cs typeface="Tahoma"/>
              </a:rPr>
              <a:t>3</a:t>
            </a:r>
            <a:r>
              <a:rPr sz="1600" b="1" spc="-10" dirty="0">
                <a:solidFill>
                  <a:srgbClr val="134F5C"/>
                </a:solidFill>
                <a:latin typeface="Tahoma"/>
                <a:cs typeface="Tahoma"/>
              </a:rPr>
              <a:t>G</a:t>
            </a:r>
            <a:r>
              <a:rPr sz="1600" b="1" spc="-85" dirty="0">
                <a:solidFill>
                  <a:srgbClr val="134F5C"/>
                </a:solidFill>
                <a:latin typeface="Tahoma"/>
                <a:cs typeface="Tahoma"/>
              </a:rPr>
              <a:t>,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-75" dirty="0">
                <a:solidFill>
                  <a:srgbClr val="134F5C"/>
                </a:solidFill>
                <a:latin typeface="Tahoma"/>
                <a:cs typeface="Tahoma"/>
              </a:rPr>
              <a:t>2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-75" dirty="0">
                <a:solidFill>
                  <a:srgbClr val="134F5C"/>
                </a:solidFill>
                <a:latin typeface="Tahoma"/>
                <a:cs typeface="Tahoma"/>
              </a:rPr>
              <a:t>-</a:t>
            </a:r>
            <a:r>
              <a:rPr sz="1600" b="1" spc="-20" dirty="0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sz="1600" b="1" spc="90" dirty="0">
                <a:solidFill>
                  <a:srgbClr val="134F5C"/>
                </a:solidFill>
                <a:latin typeface="Tahoma"/>
                <a:cs typeface="Tahoma"/>
              </a:rPr>
              <a:t>4</a:t>
            </a:r>
            <a:r>
              <a:rPr sz="1600" b="1" spc="50" dirty="0">
                <a:solidFill>
                  <a:srgbClr val="134F5C"/>
                </a:solidFill>
                <a:latin typeface="Tahoma"/>
                <a:cs typeface="Tahoma"/>
              </a:rPr>
              <a:t>G</a:t>
            </a:r>
            <a:r>
              <a:rPr sz="1600" b="1" spc="-85" dirty="0">
                <a:solidFill>
                  <a:srgbClr val="134F5C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3850" y="3234590"/>
            <a:ext cx="226123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  <a:tabLst>
                <a:tab pos="2056764" algn="l"/>
              </a:tabLst>
            </a:pPr>
            <a:r>
              <a:rPr sz="1200" spc="-5" dirty="0">
                <a:solidFill>
                  <a:srgbClr val="F4FCFF"/>
                </a:solidFill>
                <a:latin typeface="Arial MT"/>
                <a:cs typeface="Arial MT"/>
              </a:rPr>
              <a:t>4</a:t>
            </a:r>
            <a:r>
              <a:rPr sz="1200" dirty="0">
                <a:solidFill>
                  <a:srgbClr val="F4FCFF"/>
                </a:solidFill>
                <a:latin typeface="Arial MT"/>
                <a:cs typeface="Arial MT"/>
              </a:rPr>
              <a:t>G	</a:t>
            </a:r>
            <a:r>
              <a:rPr sz="1200" spc="-5" dirty="0">
                <a:solidFill>
                  <a:srgbClr val="F4FCFF"/>
                </a:solidFill>
                <a:latin typeface="Arial MT"/>
                <a:cs typeface="Arial MT"/>
              </a:rPr>
              <a:t>4G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375" y="809625"/>
            <a:ext cx="7677149" cy="17621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6097" y="2744649"/>
            <a:ext cx="3134627" cy="22858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977</Words>
  <Application>Microsoft Office PowerPoint</Application>
  <PresentationFormat>On-screen Show (16:9)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MS PGothic</vt:lpstr>
      <vt:lpstr>Arial</vt:lpstr>
      <vt:lpstr>Arial MT</vt:lpstr>
      <vt:lpstr>Calibri</vt:lpstr>
      <vt:lpstr>Tahoma</vt:lpstr>
      <vt:lpstr>Verdana</vt:lpstr>
      <vt:lpstr>Office Theme</vt:lpstr>
      <vt:lpstr>Capstone Project- 3 </vt:lpstr>
      <vt:lpstr>Content</vt:lpstr>
      <vt:lpstr>Problem Statement</vt:lpstr>
      <vt:lpstr>Data Summary</vt:lpstr>
      <vt:lpstr>Data Overview</vt:lpstr>
      <vt:lpstr>Handling Discrepancies</vt:lpstr>
      <vt:lpstr>Handling Discrepancies</vt:lpstr>
      <vt:lpstr>Feature Engineering</vt:lpstr>
      <vt:lpstr>Feature Engineering</vt:lpstr>
      <vt:lpstr>Categorical Analysis</vt:lpstr>
      <vt:lpstr>Collinearity</vt:lpstr>
      <vt:lpstr>Outlier Analysis in continuous features</vt:lpstr>
      <vt:lpstr>Predictive Modelling</vt:lpstr>
      <vt:lpstr>Hyperparameter Tuning - Grid Search - Cross Validation</vt:lpstr>
      <vt:lpstr>Comparison of Models</vt:lpstr>
      <vt:lpstr>Comparison of Models</vt:lpstr>
      <vt:lpstr>Feature Importance</vt:lpstr>
      <vt:lpstr>Feature Importance Contd..</vt:lpstr>
      <vt:lpstr>Feature Importance Contd..</vt:lpstr>
      <vt:lpstr>Feature Importance Contd..</vt:lpstr>
      <vt:lpstr>Challenges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Project- 3 </dc:title>
  <dc:creator>Ashish Wasnik</dc:creator>
  <cp:lastModifiedBy>Admin</cp:lastModifiedBy>
  <cp:revision>5</cp:revision>
  <dcterms:created xsi:type="dcterms:W3CDTF">2023-03-18T05:43:13Z</dcterms:created>
  <dcterms:modified xsi:type="dcterms:W3CDTF">2023-03-18T15:03:35Z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