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90" r:id="rId3"/>
    <p:sldId id="258" r:id="rId4"/>
    <p:sldId id="259" r:id="rId5"/>
    <p:sldId id="286" r:id="rId6"/>
    <p:sldId id="261" r:id="rId7"/>
    <p:sldId id="262" r:id="rId8"/>
    <p:sldId id="288" r:id="rId9"/>
    <p:sldId id="289" r:id="rId10"/>
    <p:sldId id="275" r:id="rId11"/>
    <p:sldId id="263" r:id="rId12"/>
    <p:sldId id="264" r:id="rId13"/>
    <p:sldId id="265" r:id="rId14"/>
    <p:sldId id="287" r:id="rId15"/>
    <p:sldId id="279" r:id="rId16"/>
    <p:sldId id="270" r:id="rId17"/>
    <p:sldId id="273" r:id="rId18"/>
    <p:sldId id="272" r:id="rId19"/>
    <p:sldId id="269" r:id="rId20"/>
    <p:sldId id="281" r:id="rId21"/>
    <p:sldId id="282" r:id="rId22"/>
    <p:sldId id="283" r:id="rId23"/>
    <p:sldId id="284" r:id="rId24"/>
    <p:sldId id="285" r:id="rId2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itha Karnam" initials="HK" lastIdx="3" clrIdx="0">
    <p:extLst>
      <p:ext uri="{19B8F6BF-5375-455C-9EA6-DF929625EA0E}">
        <p15:presenceInfo xmlns:p15="http://schemas.microsoft.com/office/powerpoint/2012/main" userId="b0992a0d709a8b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1" autoAdjust="0"/>
    <p:restoredTop sz="94660"/>
  </p:normalViewPr>
  <p:slideViewPr>
    <p:cSldViewPr>
      <p:cViewPr varScale="1">
        <p:scale>
          <a:sx n="107" d="100"/>
          <a:sy n="107" d="100"/>
        </p:scale>
        <p:origin x="76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9E95C-6485-428F-8C72-7D7142631BD4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2F3A9-7605-426F-BED5-32BE97D3E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0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2F3A9-7605-426F-BED5-32BE97D3E27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20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495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487" y="847344"/>
            <a:ext cx="2953512" cy="399287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81244" y="794004"/>
            <a:ext cx="2802636" cy="42108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7354" y="2056587"/>
            <a:ext cx="320929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1906" y="1268933"/>
            <a:ext cx="8600186" cy="2205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495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5565" y="829424"/>
            <a:ext cx="6452870" cy="23519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5590" algn="ctr">
              <a:spcBef>
                <a:spcPts val="100"/>
              </a:spcBef>
            </a:pPr>
            <a:r>
              <a:rPr sz="3600" spc="-114" dirty="0"/>
              <a:t>Ca</a:t>
            </a:r>
            <a:r>
              <a:rPr sz="3600" spc="-120" dirty="0"/>
              <a:t>pst</a:t>
            </a:r>
            <a:r>
              <a:rPr sz="3600" spc="-110" dirty="0"/>
              <a:t>o</a:t>
            </a:r>
            <a:r>
              <a:rPr sz="3600" spc="-120" dirty="0"/>
              <a:t>n</a:t>
            </a:r>
            <a:r>
              <a:rPr sz="3600" dirty="0"/>
              <a:t>e</a:t>
            </a:r>
            <a:r>
              <a:rPr sz="3600" spc="-465" dirty="0"/>
              <a:t> </a:t>
            </a:r>
            <a:r>
              <a:rPr sz="3600" spc="-155" dirty="0"/>
              <a:t>P</a:t>
            </a:r>
            <a:r>
              <a:rPr sz="3600" spc="-160" dirty="0"/>
              <a:t>r</a:t>
            </a:r>
            <a:r>
              <a:rPr sz="3600" spc="-155" dirty="0"/>
              <a:t>oje</a:t>
            </a:r>
            <a:r>
              <a:rPr sz="3600" spc="-150" dirty="0"/>
              <a:t>c</a:t>
            </a:r>
            <a:r>
              <a:rPr sz="3600" dirty="0"/>
              <a:t>t</a:t>
            </a:r>
            <a:r>
              <a:rPr sz="3600" spc="-290" dirty="0"/>
              <a:t> </a:t>
            </a:r>
            <a:r>
              <a:rPr sz="3600" dirty="0"/>
              <a:t>-</a:t>
            </a:r>
            <a:r>
              <a:rPr sz="3600" spc="-320" dirty="0"/>
              <a:t> </a:t>
            </a:r>
            <a:r>
              <a:rPr sz="3600" dirty="0"/>
              <a:t>1 </a:t>
            </a:r>
            <a:br>
              <a:rPr lang="en-IN" sz="3600" dirty="0"/>
            </a:br>
            <a:br>
              <a:rPr lang="en-IN" sz="3600" dirty="0"/>
            </a:br>
            <a:r>
              <a:rPr lang="en-IN" sz="2800" b="1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br>
              <a:rPr lang="en-IN" sz="2800" b="1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600" b="1" i="0" dirty="0">
                <a:solidFill>
                  <a:srgbClr val="36394D"/>
                </a:solidFill>
                <a:effectLst/>
                <a:latin typeface="-apple-system"/>
              </a:rPr>
            </a:br>
            <a:r>
              <a:rPr sz="3600" dirty="0"/>
              <a:t> </a:t>
            </a:r>
            <a:r>
              <a:rPr sz="3600" spc="-110" dirty="0">
                <a:solidFill>
                  <a:srgbClr val="124F5C"/>
                </a:solidFill>
              </a:rPr>
              <a:t>Ho</a:t>
            </a:r>
            <a:r>
              <a:rPr sz="3600" spc="-120" dirty="0">
                <a:solidFill>
                  <a:srgbClr val="124F5C"/>
                </a:solidFill>
              </a:rPr>
              <a:t>t</a:t>
            </a:r>
            <a:r>
              <a:rPr sz="3600" spc="-125" dirty="0">
                <a:solidFill>
                  <a:srgbClr val="124F5C"/>
                </a:solidFill>
              </a:rPr>
              <a:t>e</a:t>
            </a:r>
            <a:r>
              <a:rPr sz="3600" dirty="0">
                <a:solidFill>
                  <a:srgbClr val="124F5C"/>
                </a:solidFill>
              </a:rPr>
              <a:t>l</a:t>
            </a:r>
            <a:r>
              <a:rPr sz="3600" spc="-265" dirty="0">
                <a:solidFill>
                  <a:srgbClr val="124F5C"/>
                </a:solidFill>
              </a:rPr>
              <a:t> </a:t>
            </a:r>
            <a:r>
              <a:rPr sz="3600" spc="-70" dirty="0">
                <a:solidFill>
                  <a:srgbClr val="124F5C"/>
                </a:solidFill>
              </a:rPr>
              <a:t>B</a:t>
            </a:r>
            <a:r>
              <a:rPr sz="3600" spc="-75" dirty="0">
                <a:solidFill>
                  <a:srgbClr val="124F5C"/>
                </a:solidFill>
              </a:rPr>
              <a:t>oo</a:t>
            </a:r>
            <a:r>
              <a:rPr sz="3600" spc="-80" dirty="0">
                <a:solidFill>
                  <a:srgbClr val="124F5C"/>
                </a:solidFill>
              </a:rPr>
              <a:t>k</a:t>
            </a:r>
            <a:r>
              <a:rPr sz="3600" spc="-70" dirty="0">
                <a:solidFill>
                  <a:srgbClr val="124F5C"/>
                </a:solidFill>
              </a:rPr>
              <a:t>in</a:t>
            </a:r>
            <a:r>
              <a:rPr sz="3600" dirty="0">
                <a:solidFill>
                  <a:srgbClr val="124F5C"/>
                </a:solidFill>
              </a:rPr>
              <a:t>g</a:t>
            </a:r>
            <a:r>
              <a:rPr sz="3600" spc="-409" dirty="0">
                <a:solidFill>
                  <a:srgbClr val="124F5C"/>
                </a:solidFill>
              </a:rPr>
              <a:t> </a:t>
            </a:r>
            <a:r>
              <a:rPr sz="3600" spc="-160" dirty="0">
                <a:solidFill>
                  <a:srgbClr val="124F5C"/>
                </a:solidFill>
              </a:rPr>
              <a:t>A</a:t>
            </a:r>
            <a:r>
              <a:rPr sz="3600" spc="-155" dirty="0">
                <a:solidFill>
                  <a:srgbClr val="124F5C"/>
                </a:solidFill>
              </a:rPr>
              <a:t>n</a:t>
            </a:r>
            <a:r>
              <a:rPr sz="3600" spc="-165" dirty="0">
                <a:solidFill>
                  <a:srgbClr val="124F5C"/>
                </a:solidFill>
              </a:rPr>
              <a:t>a</a:t>
            </a:r>
            <a:r>
              <a:rPr sz="3600" spc="-155" dirty="0">
                <a:solidFill>
                  <a:srgbClr val="124F5C"/>
                </a:solidFill>
              </a:rPr>
              <a:t>l</a:t>
            </a:r>
            <a:r>
              <a:rPr sz="3600" spc="-160" dirty="0">
                <a:solidFill>
                  <a:srgbClr val="124F5C"/>
                </a:solidFill>
              </a:rPr>
              <a:t>ys</a:t>
            </a:r>
            <a:r>
              <a:rPr sz="3600" spc="-165" dirty="0">
                <a:solidFill>
                  <a:srgbClr val="124F5C"/>
                </a:solidFill>
              </a:rPr>
              <a:t>i</a:t>
            </a:r>
            <a:r>
              <a:rPr sz="3600" dirty="0">
                <a:solidFill>
                  <a:srgbClr val="124F5C"/>
                </a:solidFill>
              </a:rPr>
              <a:t>s</a:t>
            </a:r>
            <a:endParaRPr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33869-BAEC-E4BE-5C0A-30B22E86243D}"/>
              </a:ext>
            </a:extLst>
          </p:cNvPr>
          <p:cNvSpPr txBox="1"/>
          <p:nvPr/>
        </p:nvSpPr>
        <p:spPr>
          <a:xfrm>
            <a:off x="3219450" y="340995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Ashish Wasnik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87" y="414020"/>
            <a:ext cx="90354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37480" algn="l"/>
              </a:tabLst>
            </a:pPr>
            <a:r>
              <a:rPr lang="en-IN" sz="2200" spc="-10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To</a:t>
            </a:r>
            <a:r>
              <a:rPr lang="en-IN" sz="2200" spc="-11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t</a:t>
            </a:r>
            <a:r>
              <a:rPr lang="en-IN" sz="2200" spc="-10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a</a:t>
            </a:r>
            <a:r>
              <a:rPr lang="en-IN" sz="22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l</a:t>
            </a:r>
            <a:r>
              <a:rPr lang="en-IN" sz="2200" spc="-17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lang="en-IN" sz="2200" spc="-8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N</a:t>
            </a:r>
            <a:r>
              <a:rPr lang="en-IN" sz="2200" spc="-8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u</a:t>
            </a:r>
            <a:r>
              <a:rPr lang="en-IN" sz="2200" spc="-7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m</a:t>
            </a:r>
            <a:r>
              <a:rPr lang="en-IN" sz="2200" spc="-8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b</a:t>
            </a:r>
            <a:r>
              <a:rPr lang="en-IN" sz="2200" spc="-7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e</a:t>
            </a:r>
            <a:r>
              <a:rPr lang="en-IN" sz="22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r</a:t>
            </a:r>
            <a:r>
              <a:rPr lang="en-IN" sz="2200" spc="-18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lang="en-IN" sz="2200" spc="-7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o</a:t>
            </a:r>
            <a:r>
              <a:rPr lang="en-IN" sz="22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f</a:t>
            </a:r>
            <a:r>
              <a:rPr lang="en-IN" sz="2200" spc="-21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lang="en-IN" sz="2200" spc="-9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Cu</a:t>
            </a:r>
            <a:r>
              <a:rPr lang="en-IN" sz="2200" spc="-8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s</a:t>
            </a:r>
            <a:r>
              <a:rPr lang="en-IN" sz="2200" spc="-9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t</a:t>
            </a:r>
            <a:r>
              <a:rPr lang="en-IN" sz="2200" spc="-9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o</a:t>
            </a:r>
            <a:r>
              <a:rPr lang="en-IN" sz="2200" spc="-8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me</a:t>
            </a:r>
            <a:r>
              <a:rPr lang="en-IN" sz="2200" spc="-9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r</a:t>
            </a:r>
            <a:r>
              <a:rPr lang="en-IN" sz="22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s</a:t>
            </a:r>
            <a:r>
              <a:rPr lang="en-IN" sz="2200" spc="-15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lang="en-IN" sz="2200" spc="-12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a</a:t>
            </a:r>
            <a:r>
              <a:rPr lang="en-IN" sz="2200" spc="-11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c</a:t>
            </a:r>
            <a:r>
              <a:rPr lang="en-IN" sz="2200" spc="-114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r</a:t>
            </a:r>
            <a:r>
              <a:rPr lang="en-IN" sz="2200" spc="-11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os</a:t>
            </a:r>
            <a:r>
              <a:rPr lang="en-IN" sz="22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s </a:t>
            </a:r>
            <a:r>
              <a:rPr lang="en-IN" sz="2200" spc="-10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V</a:t>
            </a:r>
            <a:r>
              <a:rPr lang="en-IN" sz="2200" spc="-10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a</a:t>
            </a:r>
            <a:r>
              <a:rPr lang="en-IN" sz="2200" spc="-10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r</a:t>
            </a:r>
            <a:r>
              <a:rPr lang="en-IN" sz="2200" spc="-9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i</a:t>
            </a:r>
            <a:r>
              <a:rPr lang="en-IN" sz="2200" spc="-10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o</a:t>
            </a:r>
            <a:r>
              <a:rPr lang="en-IN" sz="2200" spc="-10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u</a:t>
            </a:r>
            <a:r>
              <a:rPr lang="en-IN" sz="22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s</a:t>
            </a:r>
            <a:r>
              <a:rPr lang="en-IN" sz="2200" spc="-19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lang="en-IN" sz="2200" spc="-7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M</a:t>
            </a:r>
            <a:r>
              <a:rPr lang="en-IN" sz="2200" spc="-7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a</a:t>
            </a:r>
            <a:r>
              <a:rPr lang="en-IN" sz="2200" spc="-6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rk</a:t>
            </a:r>
            <a:r>
              <a:rPr lang="en-IN" sz="2200" spc="-6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e</a:t>
            </a:r>
            <a:r>
              <a:rPr lang="en-IN" sz="22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t</a:t>
            </a:r>
            <a:r>
              <a:rPr lang="en-IN" sz="2200" spc="-29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lang="en-IN" sz="2200" spc="-8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S</a:t>
            </a:r>
            <a:r>
              <a:rPr lang="en-IN" sz="2200" spc="-7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e</a:t>
            </a:r>
            <a:r>
              <a:rPr lang="en-IN" sz="2200" spc="-8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g</a:t>
            </a:r>
            <a:r>
              <a:rPr lang="en-IN" sz="2200" spc="-7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me</a:t>
            </a:r>
            <a:r>
              <a:rPr lang="en-IN" sz="2200" spc="-8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nt</a:t>
            </a:r>
            <a:r>
              <a:rPr lang="en-IN" sz="22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s</a:t>
            </a:r>
            <a:endParaRPr sz="2200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77" y="1113964"/>
            <a:ext cx="4671695" cy="361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8415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pc="30" dirty="0">
                <a:latin typeface="Verdana"/>
                <a:cs typeface="Verdana"/>
              </a:rPr>
              <a:t>On</a:t>
            </a:r>
            <a:r>
              <a:rPr spc="40" dirty="0">
                <a:latin typeface="Verdana"/>
                <a:cs typeface="Verdana"/>
              </a:rPr>
              <a:t>li</a:t>
            </a:r>
            <a:r>
              <a:rPr spc="30" dirty="0">
                <a:latin typeface="Verdana"/>
                <a:cs typeface="Verdana"/>
              </a:rPr>
              <a:t>n</a:t>
            </a:r>
            <a:r>
              <a:rPr dirty="0">
                <a:latin typeface="Verdana"/>
                <a:cs typeface="Verdana"/>
              </a:rPr>
              <a:t>e</a:t>
            </a:r>
            <a:r>
              <a:rPr spc="100" dirty="0">
                <a:latin typeface="Verdana"/>
                <a:cs typeface="Verdana"/>
              </a:rPr>
              <a:t> </a:t>
            </a:r>
            <a:r>
              <a:rPr spc="-225" dirty="0">
                <a:latin typeface="Verdana"/>
                <a:cs typeface="Verdana"/>
              </a:rPr>
              <a:t>T</a:t>
            </a:r>
            <a:r>
              <a:rPr spc="-75" dirty="0">
                <a:latin typeface="Verdana"/>
                <a:cs typeface="Verdana"/>
              </a:rPr>
              <a:t>r</a:t>
            </a:r>
            <a:r>
              <a:rPr spc="-50" dirty="0">
                <a:latin typeface="Verdana"/>
                <a:cs typeface="Verdana"/>
              </a:rPr>
              <a:t>a</a:t>
            </a:r>
            <a:r>
              <a:rPr spc="-45" dirty="0">
                <a:latin typeface="Verdana"/>
                <a:cs typeface="Verdana"/>
              </a:rPr>
              <a:t>ve</a:t>
            </a:r>
            <a:r>
              <a:rPr dirty="0">
                <a:latin typeface="Verdana"/>
                <a:cs typeface="Verdana"/>
              </a:rPr>
              <a:t>l</a:t>
            </a:r>
            <a:r>
              <a:rPr spc="-95" dirty="0">
                <a:latin typeface="Verdana"/>
                <a:cs typeface="Verdana"/>
              </a:rPr>
              <a:t> </a:t>
            </a:r>
            <a:r>
              <a:rPr spc="30" dirty="0">
                <a:latin typeface="Verdana"/>
                <a:cs typeface="Verdana"/>
              </a:rPr>
              <a:t>a</a:t>
            </a:r>
            <a:r>
              <a:rPr spc="25" dirty="0">
                <a:latin typeface="Verdana"/>
                <a:cs typeface="Verdana"/>
              </a:rPr>
              <a:t>ge</a:t>
            </a:r>
            <a:r>
              <a:rPr spc="30" dirty="0">
                <a:latin typeface="Verdana"/>
                <a:cs typeface="Verdana"/>
              </a:rPr>
              <a:t>nc</a:t>
            </a:r>
            <a:r>
              <a:rPr dirty="0">
                <a:latin typeface="Verdana"/>
                <a:cs typeface="Verdana"/>
              </a:rPr>
              <a:t>y</a:t>
            </a:r>
            <a:r>
              <a:rPr spc="50" dirty="0">
                <a:latin typeface="Verdana"/>
                <a:cs typeface="Verdana"/>
              </a:rPr>
              <a:t> </a:t>
            </a:r>
            <a:r>
              <a:rPr spc="45" dirty="0">
                <a:latin typeface="Verdana"/>
                <a:cs typeface="Verdana"/>
              </a:rPr>
              <a:t>s</a:t>
            </a:r>
            <a:r>
              <a:rPr spc="40" dirty="0">
                <a:latin typeface="Verdana"/>
                <a:cs typeface="Verdana"/>
              </a:rPr>
              <a:t>eg</a:t>
            </a:r>
            <a:r>
              <a:rPr spc="45" dirty="0">
                <a:latin typeface="Verdana"/>
                <a:cs typeface="Verdana"/>
              </a:rPr>
              <a:t>m</a:t>
            </a:r>
            <a:r>
              <a:rPr spc="40" dirty="0">
                <a:latin typeface="Verdana"/>
                <a:cs typeface="Verdana"/>
              </a:rPr>
              <a:t>e</a:t>
            </a:r>
            <a:r>
              <a:rPr spc="45" dirty="0">
                <a:latin typeface="Verdana"/>
                <a:cs typeface="Verdana"/>
              </a:rPr>
              <a:t>n</a:t>
            </a:r>
            <a:r>
              <a:rPr dirty="0">
                <a:latin typeface="Verdana"/>
                <a:cs typeface="Verdana"/>
              </a:rPr>
              <a:t>t</a:t>
            </a:r>
            <a:r>
              <a:rPr spc="155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g</a:t>
            </a:r>
            <a:r>
              <a:rPr spc="-5" dirty="0">
                <a:latin typeface="Verdana"/>
                <a:cs typeface="Verdana"/>
              </a:rPr>
              <a:t>i</a:t>
            </a:r>
            <a:r>
              <a:rPr spc="-25" dirty="0">
                <a:latin typeface="Verdana"/>
                <a:cs typeface="Verdana"/>
              </a:rPr>
              <a:t>v</a:t>
            </a:r>
            <a:r>
              <a:rPr spc="-15" dirty="0">
                <a:latin typeface="Verdana"/>
                <a:cs typeface="Verdana"/>
              </a:rPr>
              <a:t>e</a:t>
            </a:r>
            <a:r>
              <a:rPr dirty="0">
                <a:latin typeface="Verdana"/>
                <a:cs typeface="Verdana"/>
              </a:rPr>
              <a:t>s  </a:t>
            </a:r>
            <a:r>
              <a:rPr spc="30" dirty="0">
                <a:latin typeface="Verdana"/>
                <a:cs typeface="Verdana"/>
              </a:rPr>
              <a:t>th</a:t>
            </a:r>
            <a:r>
              <a:rPr dirty="0">
                <a:latin typeface="Verdana"/>
                <a:cs typeface="Verdana"/>
              </a:rPr>
              <a:t>e</a:t>
            </a:r>
            <a:r>
              <a:rPr spc="-120" dirty="0">
                <a:latin typeface="Verdana"/>
                <a:cs typeface="Verdana"/>
              </a:rPr>
              <a:t> </a:t>
            </a:r>
            <a:r>
              <a:rPr spc="55" dirty="0">
                <a:latin typeface="Verdana"/>
                <a:cs typeface="Verdana"/>
              </a:rPr>
              <a:t>h</a:t>
            </a:r>
            <a:r>
              <a:rPr spc="65" dirty="0">
                <a:latin typeface="Verdana"/>
                <a:cs typeface="Verdana"/>
              </a:rPr>
              <a:t>i</a:t>
            </a:r>
            <a:r>
              <a:rPr spc="50" dirty="0">
                <a:latin typeface="Verdana"/>
                <a:cs typeface="Verdana"/>
              </a:rPr>
              <a:t>g</a:t>
            </a:r>
            <a:r>
              <a:rPr dirty="0">
                <a:latin typeface="Verdana"/>
                <a:cs typeface="Verdana"/>
              </a:rPr>
              <a:t>h</a:t>
            </a:r>
            <a:r>
              <a:rPr spc="-90" dirty="0">
                <a:latin typeface="Verdana"/>
                <a:cs typeface="Verdana"/>
              </a:rPr>
              <a:t> </a:t>
            </a:r>
            <a:r>
              <a:rPr spc="50" dirty="0">
                <a:latin typeface="Verdana"/>
                <a:cs typeface="Verdana"/>
              </a:rPr>
              <a:t>a</a:t>
            </a:r>
            <a:r>
              <a:rPr spc="55" dirty="0">
                <a:latin typeface="Verdana"/>
                <a:cs typeface="Verdana"/>
              </a:rPr>
              <a:t>moun</a:t>
            </a:r>
            <a:r>
              <a:rPr dirty="0">
                <a:latin typeface="Verdana"/>
                <a:cs typeface="Verdana"/>
              </a:rPr>
              <a:t>t</a:t>
            </a:r>
            <a:r>
              <a:rPr spc="-14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o</a:t>
            </a:r>
            <a:r>
              <a:rPr dirty="0">
                <a:latin typeface="Verdana"/>
                <a:cs typeface="Verdana"/>
              </a:rPr>
              <a:t>f</a:t>
            </a:r>
            <a:r>
              <a:rPr spc="-155" dirty="0">
                <a:latin typeface="Verdana"/>
                <a:cs typeface="Verdana"/>
              </a:rPr>
              <a:t> </a:t>
            </a:r>
            <a:r>
              <a:rPr spc="5" dirty="0">
                <a:latin typeface="Verdana"/>
                <a:cs typeface="Verdana"/>
              </a:rPr>
              <a:t>l</a:t>
            </a:r>
            <a:r>
              <a:rPr spc="-5" dirty="0">
                <a:latin typeface="Verdana"/>
                <a:cs typeface="Verdana"/>
              </a:rPr>
              <a:t>e</a:t>
            </a:r>
            <a:r>
              <a:rPr dirty="0">
                <a:latin typeface="Verdana"/>
                <a:cs typeface="Verdana"/>
              </a:rPr>
              <a:t>a</a:t>
            </a:r>
            <a:r>
              <a:rPr spc="-15" dirty="0">
                <a:latin typeface="Verdana"/>
                <a:cs typeface="Verdana"/>
              </a:rPr>
              <a:t>d</a:t>
            </a:r>
            <a:r>
              <a:rPr dirty="0">
                <a:latin typeface="Verdana"/>
                <a:cs typeface="Verdana"/>
              </a:rPr>
              <a:t>s</a:t>
            </a:r>
            <a:r>
              <a:rPr spc="-16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f</a:t>
            </a:r>
            <a:r>
              <a:rPr spc="-15" dirty="0">
                <a:latin typeface="Verdana"/>
                <a:cs typeface="Verdana"/>
              </a:rPr>
              <a:t>o</a:t>
            </a:r>
            <a:r>
              <a:rPr dirty="0">
                <a:latin typeface="Verdana"/>
                <a:cs typeface="Verdana"/>
              </a:rPr>
              <a:t>r</a:t>
            </a:r>
            <a:r>
              <a:rPr spc="-190" dirty="0">
                <a:latin typeface="Verdana"/>
                <a:cs typeface="Verdana"/>
              </a:rPr>
              <a:t> </a:t>
            </a:r>
            <a:r>
              <a:rPr spc="30" dirty="0">
                <a:latin typeface="Verdana"/>
                <a:cs typeface="Verdana"/>
              </a:rPr>
              <a:t>th</a:t>
            </a:r>
            <a:r>
              <a:rPr dirty="0">
                <a:latin typeface="Verdana"/>
                <a:cs typeface="Verdana"/>
              </a:rPr>
              <a:t>e</a:t>
            </a:r>
            <a:r>
              <a:rPr spc="-130" dirty="0">
                <a:latin typeface="Verdana"/>
                <a:cs typeface="Verdana"/>
              </a:rPr>
              <a:t> </a:t>
            </a:r>
            <a:r>
              <a:rPr spc="20" dirty="0">
                <a:latin typeface="Verdana"/>
                <a:cs typeface="Verdana"/>
              </a:rPr>
              <a:t>h</a:t>
            </a:r>
            <a:r>
              <a:rPr spc="15" dirty="0">
                <a:latin typeface="Verdana"/>
                <a:cs typeface="Verdana"/>
              </a:rPr>
              <a:t>ote</a:t>
            </a:r>
            <a:r>
              <a:rPr dirty="0">
                <a:latin typeface="Verdana"/>
                <a:cs typeface="Verdana"/>
              </a:rPr>
              <a:t>l  </a:t>
            </a:r>
            <a:r>
              <a:rPr spc="35" dirty="0">
                <a:latin typeface="Verdana"/>
                <a:cs typeface="Verdana"/>
              </a:rPr>
              <a:t>booking</a:t>
            </a:r>
            <a:r>
              <a:rPr spc="110" dirty="0">
                <a:latin typeface="Verdana"/>
                <a:cs typeface="Verdana"/>
              </a:rPr>
              <a:t> </a:t>
            </a:r>
            <a:r>
              <a:rPr spc="20" dirty="0">
                <a:latin typeface="Verdana"/>
                <a:cs typeface="Verdana"/>
              </a:rPr>
              <a:t>than</a:t>
            </a:r>
            <a:r>
              <a:rPr spc="100" dirty="0">
                <a:latin typeface="Verdana"/>
                <a:cs typeface="Verdana"/>
              </a:rPr>
              <a:t> </a:t>
            </a:r>
            <a:r>
              <a:rPr spc="15" dirty="0">
                <a:latin typeface="Verdana"/>
                <a:cs typeface="Verdana"/>
              </a:rPr>
              <a:t>that</a:t>
            </a:r>
            <a:r>
              <a:rPr spc="4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of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any</a:t>
            </a:r>
            <a:r>
              <a:rPr spc="-20" dirty="0">
                <a:latin typeface="Verdana"/>
                <a:cs typeface="Verdana"/>
              </a:rPr>
              <a:t> </a:t>
            </a:r>
            <a:r>
              <a:rPr spc="15" dirty="0">
                <a:latin typeface="Verdana"/>
                <a:cs typeface="Verdana"/>
              </a:rPr>
              <a:t>other </a:t>
            </a:r>
            <a:r>
              <a:rPr spc="2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sources </a:t>
            </a:r>
            <a:r>
              <a:rPr dirty="0">
                <a:latin typeface="Verdana"/>
                <a:cs typeface="Verdana"/>
              </a:rPr>
              <a:t>of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15" dirty="0">
                <a:latin typeface="Verdana"/>
                <a:cs typeface="Verdana"/>
              </a:rPr>
              <a:t>Marketsegments.</a:t>
            </a:r>
            <a:endParaRPr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dirty="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pc="15" dirty="0">
                <a:latin typeface="Verdana"/>
                <a:cs typeface="Verdana"/>
              </a:rPr>
              <a:t>W</a:t>
            </a:r>
            <a:r>
              <a:rPr dirty="0">
                <a:latin typeface="Verdana"/>
                <a:cs typeface="Verdana"/>
              </a:rPr>
              <a:t>e</a:t>
            </a:r>
            <a:r>
              <a:rPr spc="-40" dirty="0">
                <a:latin typeface="Verdana"/>
                <a:cs typeface="Verdana"/>
              </a:rPr>
              <a:t> </a:t>
            </a:r>
            <a:r>
              <a:rPr spc="30" dirty="0">
                <a:latin typeface="Verdana"/>
                <a:cs typeface="Verdana"/>
              </a:rPr>
              <a:t>ca</a:t>
            </a:r>
            <a:r>
              <a:rPr dirty="0">
                <a:latin typeface="Verdana"/>
                <a:cs typeface="Verdana"/>
              </a:rPr>
              <a:t>n</a:t>
            </a:r>
            <a:r>
              <a:rPr spc="-130" dirty="0">
                <a:latin typeface="Verdana"/>
                <a:cs typeface="Verdana"/>
              </a:rPr>
              <a:t> </a:t>
            </a:r>
            <a:r>
              <a:rPr spc="5" dirty="0">
                <a:latin typeface="Verdana"/>
                <a:cs typeface="Verdana"/>
              </a:rPr>
              <a:t>r</a:t>
            </a:r>
            <a:r>
              <a:rPr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p</a:t>
            </a:r>
            <a:r>
              <a:rPr spc="10" dirty="0">
                <a:latin typeface="Verdana"/>
                <a:cs typeface="Verdana"/>
              </a:rPr>
              <a:t>o</a:t>
            </a:r>
            <a:r>
              <a:rPr spc="5" dirty="0">
                <a:latin typeface="Verdana"/>
                <a:cs typeface="Verdana"/>
              </a:rPr>
              <a:t>r</a:t>
            </a:r>
            <a:r>
              <a:rPr dirty="0">
                <a:latin typeface="Verdana"/>
                <a:cs typeface="Verdana"/>
              </a:rPr>
              <a:t>t</a:t>
            </a:r>
            <a:r>
              <a:rPr spc="-150" dirty="0">
                <a:latin typeface="Verdana"/>
                <a:cs typeface="Verdana"/>
              </a:rPr>
              <a:t> </a:t>
            </a:r>
            <a:r>
              <a:rPr spc="15" dirty="0">
                <a:latin typeface="Verdana"/>
                <a:cs typeface="Verdana"/>
              </a:rPr>
              <a:t>t</a:t>
            </a:r>
            <a:r>
              <a:rPr spc="20" dirty="0">
                <a:latin typeface="Verdana"/>
                <a:cs typeface="Verdana"/>
              </a:rPr>
              <a:t>ha</a:t>
            </a:r>
            <a:r>
              <a:rPr dirty="0">
                <a:latin typeface="Verdana"/>
                <a:cs typeface="Verdana"/>
              </a:rPr>
              <a:t>t</a:t>
            </a:r>
            <a:r>
              <a:rPr spc="-155" dirty="0">
                <a:latin typeface="Verdana"/>
                <a:cs typeface="Verdana"/>
              </a:rPr>
              <a:t> </a:t>
            </a:r>
            <a:r>
              <a:rPr spc="60" dirty="0">
                <a:latin typeface="Verdana"/>
                <a:cs typeface="Verdana"/>
              </a:rPr>
              <a:t>w</a:t>
            </a:r>
            <a:r>
              <a:rPr dirty="0">
                <a:latin typeface="Verdana"/>
                <a:cs typeface="Verdana"/>
              </a:rPr>
              <a:t>e</a:t>
            </a:r>
            <a:r>
              <a:rPr spc="-100" dirty="0">
                <a:latin typeface="Verdana"/>
                <a:cs typeface="Verdana"/>
              </a:rPr>
              <a:t> </a:t>
            </a:r>
            <a:r>
              <a:rPr spc="45" dirty="0">
                <a:latin typeface="Verdana"/>
                <a:cs typeface="Verdana"/>
              </a:rPr>
              <a:t>n</a:t>
            </a:r>
            <a:r>
              <a:rPr spc="40" dirty="0">
                <a:latin typeface="Verdana"/>
                <a:cs typeface="Verdana"/>
              </a:rPr>
              <a:t>ee</a:t>
            </a:r>
            <a:r>
              <a:rPr dirty="0">
                <a:latin typeface="Verdana"/>
                <a:cs typeface="Verdana"/>
              </a:rPr>
              <a:t>d</a:t>
            </a:r>
            <a:r>
              <a:rPr spc="-95" dirty="0">
                <a:latin typeface="Verdana"/>
                <a:cs typeface="Verdana"/>
              </a:rPr>
              <a:t> </a:t>
            </a:r>
            <a:r>
              <a:rPr spc="20" dirty="0">
                <a:latin typeface="Verdana"/>
                <a:cs typeface="Verdana"/>
              </a:rPr>
              <a:t>t</a:t>
            </a:r>
            <a:r>
              <a:rPr dirty="0">
                <a:latin typeface="Verdana"/>
                <a:cs typeface="Verdana"/>
              </a:rPr>
              <a:t>o</a:t>
            </a:r>
            <a:r>
              <a:rPr spc="-145" dirty="0">
                <a:latin typeface="Verdana"/>
                <a:cs typeface="Verdana"/>
              </a:rPr>
              <a:t> </a:t>
            </a:r>
            <a:r>
              <a:rPr spc="5" dirty="0">
                <a:latin typeface="Verdana"/>
                <a:cs typeface="Verdana"/>
              </a:rPr>
              <a:t>targe</a:t>
            </a:r>
            <a:r>
              <a:rPr dirty="0">
                <a:latin typeface="Verdana"/>
                <a:cs typeface="Verdana"/>
              </a:rPr>
              <a:t>t  </a:t>
            </a:r>
            <a:r>
              <a:rPr spc="10" dirty="0">
                <a:latin typeface="Verdana"/>
                <a:cs typeface="Verdana"/>
              </a:rPr>
              <a:t>our</a:t>
            </a:r>
            <a:r>
              <a:rPr spc="25" dirty="0">
                <a:latin typeface="Verdana"/>
                <a:cs typeface="Verdana"/>
              </a:rPr>
              <a:t> marketing</a:t>
            </a:r>
            <a:r>
              <a:rPr spc="55" dirty="0">
                <a:latin typeface="Verdana"/>
                <a:cs typeface="Verdana"/>
              </a:rPr>
              <a:t> </a:t>
            </a:r>
            <a:r>
              <a:rPr spc="-20" dirty="0">
                <a:latin typeface="Verdana"/>
                <a:cs typeface="Verdana"/>
              </a:rPr>
              <a:t>area</a:t>
            </a:r>
            <a:r>
              <a:rPr spc="-45" dirty="0">
                <a:latin typeface="Verdana"/>
                <a:cs typeface="Verdana"/>
              </a:rPr>
              <a:t> </a:t>
            </a:r>
            <a:r>
              <a:rPr spc="25" dirty="0">
                <a:latin typeface="Verdana"/>
                <a:cs typeface="Verdana"/>
              </a:rPr>
              <a:t>on</a:t>
            </a:r>
            <a:r>
              <a:rPr spc="105" dirty="0">
                <a:latin typeface="Verdana"/>
                <a:cs typeface="Verdana"/>
              </a:rPr>
              <a:t> </a:t>
            </a:r>
            <a:r>
              <a:rPr spc="25" dirty="0">
                <a:latin typeface="Verdana"/>
                <a:cs typeface="Verdana"/>
              </a:rPr>
              <a:t>online </a:t>
            </a:r>
            <a:r>
              <a:rPr spc="-65" dirty="0">
                <a:latin typeface="Verdana"/>
                <a:cs typeface="Verdana"/>
              </a:rPr>
              <a:t>TA </a:t>
            </a:r>
            <a:r>
              <a:rPr spc="-60" dirty="0">
                <a:latin typeface="Verdana"/>
                <a:cs typeface="Verdana"/>
              </a:rPr>
              <a:t> </a:t>
            </a:r>
            <a:r>
              <a:rPr spc="10" dirty="0">
                <a:latin typeface="Verdana"/>
                <a:cs typeface="Verdana"/>
              </a:rPr>
              <a:t>w</a:t>
            </a:r>
            <a:r>
              <a:rPr spc="5" dirty="0">
                <a:latin typeface="Verdana"/>
                <a:cs typeface="Verdana"/>
              </a:rPr>
              <a:t>ebs</a:t>
            </a:r>
            <a:r>
              <a:rPr spc="20" dirty="0">
                <a:latin typeface="Verdana"/>
                <a:cs typeface="Verdana"/>
              </a:rPr>
              <a:t>i</a:t>
            </a:r>
            <a:r>
              <a:rPr spc="5" dirty="0">
                <a:latin typeface="Verdana"/>
                <a:cs typeface="Verdana"/>
              </a:rPr>
              <a:t>te</a:t>
            </a:r>
            <a:r>
              <a:rPr dirty="0">
                <a:latin typeface="Verdana"/>
                <a:cs typeface="Verdana"/>
              </a:rPr>
              <a:t>s</a:t>
            </a:r>
            <a:r>
              <a:rPr spc="-110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o</a:t>
            </a:r>
            <a:r>
              <a:rPr dirty="0">
                <a:latin typeface="Verdana"/>
                <a:cs typeface="Verdana"/>
              </a:rPr>
              <a:t>r</a:t>
            </a:r>
            <a:r>
              <a:rPr spc="-180" dirty="0">
                <a:latin typeface="Verdana"/>
                <a:cs typeface="Verdana"/>
              </a:rPr>
              <a:t> </a:t>
            </a:r>
            <a:r>
              <a:rPr spc="30" dirty="0">
                <a:latin typeface="Verdana"/>
                <a:cs typeface="Verdana"/>
              </a:rPr>
              <a:t>a</a:t>
            </a:r>
            <a:r>
              <a:rPr spc="25" dirty="0">
                <a:latin typeface="Verdana"/>
                <a:cs typeface="Verdana"/>
              </a:rPr>
              <a:t>pp</a:t>
            </a:r>
            <a:r>
              <a:rPr dirty="0">
                <a:latin typeface="Verdana"/>
                <a:cs typeface="Verdana"/>
              </a:rPr>
              <a:t>s</a:t>
            </a:r>
            <a:r>
              <a:rPr spc="-140" dirty="0">
                <a:latin typeface="Verdana"/>
                <a:cs typeface="Verdana"/>
              </a:rPr>
              <a:t> </a:t>
            </a:r>
            <a:r>
              <a:rPr spc="45" dirty="0">
                <a:latin typeface="Verdana"/>
                <a:cs typeface="Verdana"/>
              </a:rPr>
              <a:t>an</a:t>
            </a:r>
            <a:r>
              <a:rPr dirty="0">
                <a:latin typeface="Verdana"/>
                <a:cs typeface="Verdana"/>
              </a:rPr>
              <a:t>d</a:t>
            </a:r>
            <a:r>
              <a:rPr spc="-120" dirty="0">
                <a:latin typeface="Verdana"/>
                <a:cs typeface="Verdana"/>
              </a:rPr>
              <a:t> </a:t>
            </a:r>
            <a:r>
              <a:rPr spc="25" dirty="0">
                <a:latin typeface="Verdana"/>
                <a:cs typeface="Verdana"/>
              </a:rPr>
              <a:t>f</a:t>
            </a:r>
            <a:r>
              <a:rPr spc="20" dirty="0">
                <a:latin typeface="Verdana"/>
                <a:cs typeface="Verdana"/>
              </a:rPr>
              <a:t>o</a:t>
            </a:r>
            <a:r>
              <a:rPr spc="15" dirty="0">
                <a:latin typeface="Verdana"/>
                <a:cs typeface="Verdana"/>
              </a:rPr>
              <a:t>c</a:t>
            </a:r>
            <a:r>
              <a:rPr spc="20" dirty="0">
                <a:latin typeface="Verdana"/>
                <a:cs typeface="Verdana"/>
              </a:rPr>
              <a:t>u</a:t>
            </a:r>
            <a:r>
              <a:rPr dirty="0">
                <a:latin typeface="Verdana"/>
                <a:cs typeface="Verdana"/>
              </a:rPr>
              <a:t>s</a:t>
            </a:r>
            <a:r>
              <a:rPr spc="-175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ma</a:t>
            </a:r>
            <a:r>
              <a:rPr spc="-10" dirty="0">
                <a:latin typeface="Verdana"/>
                <a:cs typeface="Verdana"/>
              </a:rPr>
              <a:t>j</a:t>
            </a:r>
            <a:r>
              <a:rPr spc="-15" dirty="0">
                <a:latin typeface="Verdana"/>
                <a:cs typeface="Verdana"/>
              </a:rPr>
              <a:t>or</a:t>
            </a:r>
            <a:r>
              <a:rPr spc="-5" dirty="0">
                <a:latin typeface="Verdana"/>
                <a:cs typeface="Verdana"/>
              </a:rPr>
              <a:t>l</a:t>
            </a:r>
            <a:r>
              <a:rPr dirty="0">
                <a:latin typeface="Verdana"/>
                <a:cs typeface="Verdana"/>
              </a:rPr>
              <a:t>y</a:t>
            </a:r>
            <a:r>
              <a:rPr spc="-220" dirty="0">
                <a:latin typeface="Verdana"/>
                <a:cs typeface="Verdana"/>
              </a:rPr>
              <a:t> </a:t>
            </a:r>
            <a:r>
              <a:rPr spc="55" dirty="0">
                <a:latin typeface="Verdana"/>
                <a:cs typeface="Verdana"/>
              </a:rPr>
              <a:t>o</a:t>
            </a:r>
            <a:r>
              <a:rPr dirty="0">
                <a:latin typeface="Verdana"/>
                <a:cs typeface="Verdana"/>
              </a:rPr>
              <a:t>n  </a:t>
            </a:r>
            <a:r>
              <a:rPr spc="30" dirty="0">
                <a:latin typeface="Verdana"/>
                <a:cs typeface="Verdana"/>
              </a:rPr>
              <a:t>on</a:t>
            </a:r>
            <a:r>
              <a:rPr spc="40" dirty="0">
                <a:latin typeface="Verdana"/>
                <a:cs typeface="Verdana"/>
              </a:rPr>
              <a:t>li</a:t>
            </a:r>
            <a:r>
              <a:rPr spc="20" dirty="0">
                <a:latin typeface="Verdana"/>
                <a:cs typeface="Verdana"/>
              </a:rPr>
              <a:t>n</a:t>
            </a:r>
            <a:r>
              <a:rPr dirty="0">
                <a:latin typeface="Verdana"/>
                <a:cs typeface="Verdana"/>
              </a:rPr>
              <a:t>e</a:t>
            </a:r>
            <a:r>
              <a:rPr spc="-175" dirty="0">
                <a:latin typeface="Verdana"/>
                <a:cs typeface="Verdana"/>
              </a:rPr>
              <a:t> </a:t>
            </a:r>
            <a:r>
              <a:rPr spc="-210" dirty="0">
                <a:latin typeface="Verdana"/>
                <a:cs typeface="Verdana"/>
              </a:rPr>
              <a:t>T</a:t>
            </a:r>
            <a:r>
              <a:rPr spc="-95" dirty="0">
                <a:latin typeface="Verdana"/>
                <a:cs typeface="Verdana"/>
              </a:rPr>
              <a:t>A</a:t>
            </a:r>
            <a:r>
              <a:rPr dirty="0">
                <a:latin typeface="Verdana"/>
                <a:cs typeface="Verdana"/>
              </a:rPr>
              <a:t>.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dirty="0">
              <a:latin typeface="Verdana"/>
              <a:cs typeface="Verdana"/>
            </a:endParaRPr>
          </a:p>
          <a:p>
            <a:pPr marL="299085" marR="205740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pc="-5" dirty="0">
                <a:latin typeface="Verdana"/>
                <a:cs typeface="Verdana"/>
              </a:rPr>
              <a:t>The</a:t>
            </a:r>
            <a:r>
              <a:rPr spc="25" dirty="0">
                <a:latin typeface="Verdana"/>
                <a:cs typeface="Verdana"/>
              </a:rPr>
              <a:t> following</a:t>
            </a:r>
            <a:r>
              <a:rPr spc="40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majority </a:t>
            </a:r>
            <a:r>
              <a:rPr spc="10" dirty="0">
                <a:latin typeface="Verdana"/>
                <a:cs typeface="Verdana"/>
              </a:rPr>
              <a:t>market </a:t>
            </a:r>
            <a:r>
              <a:rPr spc="15" dirty="0">
                <a:latin typeface="Verdana"/>
                <a:cs typeface="Verdana"/>
              </a:rPr>
              <a:t> </a:t>
            </a:r>
            <a:r>
              <a:rPr spc="30" dirty="0">
                <a:latin typeface="Verdana"/>
                <a:cs typeface="Verdana"/>
              </a:rPr>
              <a:t>s</a:t>
            </a:r>
            <a:r>
              <a:rPr spc="25" dirty="0">
                <a:latin typeface="Verdana"/>
                <a:cs typeface="Verdana"/>
              </a:rPr>
              <a:t>eg</a:t>
            </a:r>
            <a:r>
              <a:rPr spc="30" dirty="0">
                <a:latin typeface="Verdana"/>
                <a:cs typeface="Verdana"/>
              </a:rPr>
              <a:t>m</a:t>
            </a:r>
            <a:r>
              <a:rPr spc="25" dirty="0">
                <a:latin typeface="Verdana"/>
                <a:cs typeface="Verdana"/>
              </a:rPr>
              <a:t>e</a:t>
            </a:r>
            <a:r>
              <a:rPr spc="30" dirty="0">
                <a:latin typeface="Verdana"/>
                <a:cs typeface="Verdana"/>
              </a:rPr>
              <a:t>nt</a:t>
            </a:r>
            <a:r>
              <a:rPr dirty="0">
                <a:latin typeface="Verdana"/>
                <a:cs typeface="Verdana"/>
              </a:rPr>
              <a:t>s</a:t>
            </a:r>
            <a:r>
              <a:rPr spc="-114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ar</a:t>
            </a:r>
            <a:r>
              <a:rPr dirty="0">
                <a:latin typeface="Verdana"/>
                <a:cs typeface="Verdana"/>
              </a:rPr>
              <a:t>e</a:t>
            </a:r>
            <a:r>
              <a:rPr spc="-18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off</a:t>
            </a:r>
            <a:r>
              <a:rPr spc="15" dirty="0">
                <a:latin typeface="Verdana"/>
                <a:cs typeface="Verdana"/>
              </a:rPr>
              <a:t>l</a:t>
            </a:r>
            <a:r>
              <a:rPr spc="5" dirty="0">
                <a:latin typeface="Verdana"/>
                <a:cs typeface="Verdana"/>
              </a:rPr>
              <a:t>i</a:t>
            </a:r>
            <a:r>
              <a:rPr dirty="0">
                <a:latin typeface="Verdana"/>
                <a:cs typeface="Verdana"/>
              </a:rPr>
              <a:t>ne</a:t>
            </a:r>
            <a:r>
              <a:rPr spc="-130" dirty="0">
                <a:latin typeface="Verdana"/>
                <a:cs typeface="Verdana"/>
              </a:rPr>
              <a:t> </a:t>
            </a:r>
            <a:r>
              <a:rPr spc="-30" dirty="0">
                <a:latin typeface="Verdana"/>
                <a:cs typeface="Verdana"/>
              </a:rPr>
              <a:t>t</a:t>
            </a:r>
            <a:r>
              <a:rPr spc="-65" dirty="0">
                <a:latin typeface="Verdana"/>
                <a:cs typeface="Verdana"/>
              </a:rPr>
              <a:t>r</a:t>
            </a:r>
            <a:r>
              <a:rPr spc="-40" dirty="0">
                <a:latin typeface="Verdana"/>
                <a:cs typeface="Verdana"/>
              </a:rPr>
              <a:t>a</a:t>
            </a:r>
            <a:r>
              <a:rPr spc="-35" dirty="0">
                <a:latin typeface="Verdana"/>
                <a:cs typeface="Verdana"/>
              </a:rPr>
              <a:t>v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dirty="0">
                <a:latin typeface="Verdana"/>
                <a:cs typeface="Verdana"/>
              </a:rPr>
              <a:t>l</a:t>
            </a:r>
            <a:r>
              <a:rPr spc="-190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20" dirty="0">
                <a:latin typeface="Verdana"/>
                <a:cs typeface="Verdana"/>
              </a:rPr>
              <a:t>ge</a:t>
            </a:r>
            <a:r>
              <a:rPr spc="-15" dirty="0">
                <a:latin typeface="Verdana"/>
                <a:cs typeface="Verdana"/>
              </a:rPr>
              <a:t>nc</a:t>
            </a:r>
            <a:r>
              <a:rPr spc="-5" dirty="0">
                <a:latin typeface="Verdana"/>
                <a:cs typeface="Verdana"/>
              </a:rPr>
              <a:t>i</a:t>
            </a:r>
            <a:r>
              <a:rPr spc="-20" dirty="0">
                <a:latin typeface="Verdana"/>
                <a:cs typeface="Verdana"/>
              </a:rPr>
              <a:t>e</a:t>
            </a:r>
            <a:r>
              <a:rPr spc="-15" dirty="0">
                <a:latin typeface="Verdana"/>
                <a:cs typeface="Verdana"/>
              </a:rPr>
              <a:t>s</a:t>
            </a:r>
            <a:r>
              <a:rPr dirty="0">
                <a:latin typeface="Verdana"/>
                <a:cs typeface="Verdana"/>
              </a:rPr>
              <a:t>,  </a:t>
            </a:r>
            <a:r>
              <a:rPr spc="20" dirty="0">
                <a:latin typeface="Verdana"/>
                <a:cs typeface="Verdana"/>
              </a:rPr>
              <a:t>groups</a:t>
            </a:r>
            <a:r>
              <a:rPr spc="-130" dirty="0">
                <a:latin typeface="Verdana"/>
                <a:cs typeface="Verdana"/>
              </a:rPr>
              <a:t> </a:t>
            </a:r>
            <a:r>
              <a:rPr spc="35" dirty="0">
                <a:latin typeface="Verdana"/>
                <a:cs typeface="Verdana"/>
              </a:rPr>
              <a:t>and</a:t>
            </a:r>
            <a:r>
              <a:rPr spc="-140" dirty="0">
                <a:latin typeface="Verdana"/>
                <a:cs typeface="Verdana"/>
              </a:rPr>
              <a:t> </a:t>
            </a:r>
            <a:r>
              <a:rPr spc="15" dirty="0">
                <a:latin typeface="Verdana"/>
                <a:cs typeface="Verdana"/>
              </a:rPr>
              <a:t>direct</a:t>
            </a:r>
            <a:r>
              <a:rPr spc="-114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customers.</a:t>
            </a:r>
            <a:endParaRPr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841" y="1491154"/>
            <a:ext cx="4259580" cy="253838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09550"/>
            <a:ext cx="4590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D</a:t>
            </a:r>
            <a:r>
              <a:rPr sz="2800" spc="-9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epo</a:t>
            </a:r>
            <a:r>
              <a:rPr sz="2800" spc="-9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s</a:t>
            </a:r>
            <a:r>
              <a:rPr sz="2800" spc="-9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i</a:t>
            </a:r>
            <a:r>
              <a:rPr sz="28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t</a:t>
            </a:r>
            <a:r>
              <a:rPr sz="2800" spc="-14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spc="-9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Policie</a:t>
            </a:r>
            <a:r>
              <a:rPr sz="28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s</a:t>
            </a:r>
            <a:r>
              <a:rPr sz="2800" spc="-19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spc="-10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o</a:t>
            </a:r>
            <a:r>
              <a:rPr sz="28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f</a:t>
            </a:r>
            <a:r>
              <a:rPr sz="2800" spc="-484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spc="-9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Ho</a:t>
            </a:r>
            <a:r>
              <a:rPr sz="2800" spc="-9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t</a:t>
            </a:r>
            <a:r>
              <a:rPr sz="2800" spc="-9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e</a:t>
            </a:r>
            <a:r>
              <a:rPr sz="28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l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915" y="1047750"/>
            <a:ext cx="4652010" cy="3613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7940" indent="-34353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25" dirty="0">
                <a:latin typeface="Verdana"/>
                <a:cs typeface="Verdana"/>
              </a:rPr>
              <a:t>Most</a:t>
            </a:r>
            <a:r>
              <a:rPr spc="-140" dirty="0">
                <a:latin typeface="Verdana"/>
                <a:cs typeface="Verdana"/>
              </a:rPr>
              <a:t> </a:t>
            </a:r>
            <a:r>
              <a:rPr spc="40" dirty="0">
                <a:latin typeface="Verdana"/>
                <a:cs typeface="Verdana"/>
              </a:rPr>
              <a:t>number</a:t>
            </a:r>
            <a:r>
              <a:rPr spc="-5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of</a:t>
            </a:r>
            <a:r>
              <a:rPr spc="-185" dirty="0">
                <a:latin typeface="Verdana"/>
                <a:cs typeface="Verdana"/>
              </a:rPr>
              <a:t> </a:t>
            </a:r>
            <a:r>
              <a:rPr spc="15" dirty="0">
                <a:latin typeface="Verdana"/>
                <a:cs typeface="Verdana"/>
              </a:rPr>
              <a:t>the</a:t>
            </a:r>
            <a:r>
              <a:rPr spc="-114" dirty="0">
                <a:latin typeface="Verdana"/>
                <a:cs typeface="Verdana"/>
              </a:rPr>
              <a:t> </a:t>
            </a:r>
            <a:r>
              <a:rPr spc="10" dirty="0">
                <a:latin typeface="Verdana"/>
                <a:cs typeface="Verdana"/>
              </a:rPr>
              <a:t>hotel</a:t>
            </a:r>
            <a:r>
              <a:rPr spc="-105" dirty="0">
                <a:latin typeface="Verdana"/>
                <a:cs typeface="Verdana"/>
              </a:rPr>
              <a:t> </a:t>
            </a:r>
            <a:r>
              <a:rPr spc="20" dirty="0">
                <a:latin typeface="Verdana"/>
                <a:cs typeface="Verdana"/>
              </a:rPr>
              <a:t>bookings </a:t>
            </a:r>
            <a:r>
              <a:rPr spc="-655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are</a:t>
            </a:r>
            <a:r>
              <a:rPr spc="-55" dirty="0">
                <a:latin typeface="Verdana"/>
                <a:cs typeface="Verdana"/>
              </a:rPr>
              <a:t> </a:t>
            </a:r>
            <a:r>
              <a:rPr spc="35" dirty="0">
                <a:latin typeface="Verdana"/>
                <a:cs typeface="Verdana"/>
              </a:rPr>
              <a:t>made</a:t>
            </a:r>
            <a:r>
              <a:rPr spc="140" dirty="0">
                <a:latin typeface="Verdana"/>
                <a:cs typeface="Verdana"/>
              </a:rPr>
              <a:t> </a:t>
            </a:r>
            <a:r>
              <a:rPr spc="5" dirty="0">
                <a:latin typeface="Verdana"/>
                <a:cs typeface="Verdana"/>
              </a:rPr>
              <a:t>in</a:t>
            </a:r>
            <a:r>
              <a:rPr spc="7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‘No</a:t>
            </a:r>
            <a:r>
              <a:rPr spc="45" dirty="0">
                <a:latin typeface="Verdana"/>
                <a:cs typeface="Verdana"/>
              </a:rPr>
              <a:t> </a:t>
            </a:r>
            <a:r>
              <a:rPr spc="-20" dirty="0">
                <a:latin typeface="Verdana"/>
                <a:cs typeface="Verdana"/>
              </a:rPr>
              <a:t>Deposit,</a:t>
            </a:r>
            <a:r>
              <a:rPr spc="-3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type</a:t>
            </a:r>
            <a:r>
              <a:rPr spc="4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of </a:t>
            </a:r>
            <a:r>
              <a:rPr dirty="0">
                <a:latin typeface="Verdana"/>
                <a:cs typeface="Verdana"/>
              </a:rPr>
              <a:t> transaction</a:t>
            </a:r>
            <a:r>
              <a:rPr spc="35" dirty="0">
                <a:latin typeface="Verdana"/>
                <a:cs typeface="Verdana"/>
              </a:rPr>
              <a:t> which</a:t>
            </a:r>
            <a:r>
              <a:rPr spc="155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is</a:t>
            </a:r>
            <a:r>
              <a:rPr spc="-95" dirty="0">
                <a:latin typeface="Verdana"/>
                <a:cs typeface="Verdana"/>
              </a:rPr>
              <a:t> </a:t>
            </a:r>
            <a:r>
              <a:rPr spc="15" dirty="0">
                <a:latin typeface="Verdana"/>
                <a:cs typeface="Verdana"/>
              </a:rPr>
              <a:t>the</a:t>
            </a:r>
            <a:r>
              <a:rPr spc="7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reason</a:t>
            </a:r>
            <a:r>
              <a:rPr spc="-35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for </a:t>
            </a:r>
            <a:r>
              <a:rPr spc="-650" dirty="0">
                <a:latin typeface="Verdana"/>
                <a:cs typeface="Verdana"/>
              </a:rPr>
              <a:t> </a:t>
            </a:r>
            <a:r>
              <a:rPr spc="15" dirty="0">
                <a:latin typeface="Verdana"/>
                <a:cs typeface="Verdana"/>
              </a:rPr>
              <a:t>the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spc="35" dirty="0">
                <a:latin typeface="Verdana"/>
                <a:cs typeface="Verdana"/>
              </a:rPr>
              <a:t>high</a:t>
            </a:r>
            <a:r>
              <a:rPr spc="-55" dirty="0">
                <a:latin typeface="Verdana"/>
                <a:cs typeface="Verdana"/>
              </a:rPr>
              <a:t> </a:t>
            </a:r>
            <a:r>
              <a:rPr spc="10" dirty="0">
                <a:latin typeface="Verdana"/>
                <a:cs typeface="Verdana"/>
              </a:rPr>
              <a:t>cancelation</a:t>
            </a:r>
            <a:r>
              <a:rPr spc="-65" dirty="0">
                <a:latin typeface="Verdana"/>
                <a:cs typeface="Verdana"/>
              </a:rPr>
              <a:t> </a:t>
            </a:r>
            <a:r>
              <a:rPr spc="-75" dirty="0">
                <a:latin typeface="Verdana"/>
                <a:cs typeface="Verdana"/>
              </a:rPr>
              <a:t>rate.</a:t>
            </a:r>
            <a:endParaRPr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dirty="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-5" dirty="0">
                <a:latin typeface="Verdana"/>
                <a:cs typeface="Verdana"/>
              </a:rPr>
              <a:t>‘No</a:t>
            </a:r>
            <a:r>
              <a:rPr spc="35" dirty="0">
                <a:latin typeface="Verdana"/>
                <a:cs typeface="Verdana"/>
              </a:rPr>
              <a:t> </a:t>
            </a:r>
            <a:r>
              <a:rPr spc="5" dirty="0">
                <a:latin typeface="Verdana"/>
                <a:cs typeface="Verdana"/>
              </a:rPr>
              <a:t>Deposit’</a:t>
            </a:r>
            <a:r>
              <a:rPr spc="4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type</a:t>
            </a:r>
            <a:r>
              <a:rPr spc="4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of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transaction 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10" dirty="0">
                <a:latin typeface="Verdana"/>
                <a:cs typeface="Verdana"/>
              </a:rPr>
              <a:t>means</a:t>
            </a:r>
            <a:r>
              <a:rPr spc="-105" dirty="0">
                <a:latin typeface="Verdana"/>
                <a:cs typeface="Verdana"/>
              </a:rPr>
              <a:t> </a:t>
            </a:r>
            <a:r>
              <a:rPr spc="30" dirty="0">
                <a:latin typeface="Verdana"/>
                <a:cs typeface="Verdana"/>
              </a:rPr>
              <a:t>without</a:t>
            </a:r>
            <a:r>
              <a:rPr spc="-95" dirty="0">
                <a:latin typeface="Verdana"/>
                <a:cs typeface="Verdana"/>
              </a:rPr>
              <a:t> </a:t>
            </a:r>
            <a:r>
              <a:rPr spc="10" dirty="0">
                <a:latin typeface="Verdana"/>
                <a:cs typeface="Verdana"/>
              </a:rPr>
              <a:t>paying</a:t>
            </a:r>
            <a:r>
              <a:rPr spc="-125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any</a:t>
            </a:r>
            <a:r>
              <a:rPr spc="-18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advance </a:t>
            </a:r>
            <a:r>
              <a:rPr spc="-650" dirty="0">
                <a:latin typeface="Verdana"/>
                <a:cs typeface="Verdana"/>
              </a:rPr>
              <a:t> </a:t>
            </a:r>
            <a:r>
              <a:rPr spc="20" dirty="0">
                <a:latin typeface="Verdana"/>
                <a:cs typeface="Verdana"/>
              </a:rPr>
              <a:t>money</a:t>
            </a:r>
            <a:r>
              <a:rPr spc="70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for</a:t>
            </a:r>
            <a:r>
              <a:rPr spc="-50" dirty="0">
                <a:latin typeface="Verdana"/>
                <a:cs typeface="Verdana"/>
              </a:rPr>
              <a:t> </a:t>
            </a:r>
            <a:r>
              <a:rPr spc="25" dirty="0">
                <a:latin typeface="Verdana"/>
                <a:cs typeface="Verdana"/>
              </a:rPr>
              <a:t>the</a:t>
            </a:r>
            <a:r>
              <a:rPr lang="en-IN" spc="25" dirty="0">
                <a:latin typeface="Verdana"/>
                <a:cs typeface="Verdana"/>
              </a:rPr>
              <a:t> </a:t>
            </a:r>
            <a:r>
              <a:rPr spc="25" dirty="0">
                <a:latin typeface="Verdana"/>
                <a:cs typeface="Verdana"/>
              </a:rPr>
              <a:t>booking.</a:t>
            </a:r>
            <a:endParaRPr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dirty="0">
              <a:latin typeface="Verdana"/>
              <a:cs typeface="Verdana"/>
            </a:endParaRPr>
          </a:p>
          <a:p>
            <a:pPr marL="355600" marR="46355" indent="-34353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-75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26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or</a:t>
            </a:r>
            <a:r>
              <a:rPr spc="-15" dirty="0">
                <a:latin typeface="Verdana"/>
                <a:cs typeface="Verdana"/>
              </a:rPr>
              <a:t>d</a:t>
            </a:r>
            <a:r>
              <a:rPr spc="-5" dirty="0">
                <a:latin typeface="Verdana"/>
                <a:cs typeface="Verdana"/>
              </a:rPr>
              <a:t>er</a:t>
            </a:r>
            <a:r>
              <a:rPr spc="-114" dirty="0">
                <a:latin typeface="Verdana"/>
                <a:cs typeface="Verdana"/>
              </a:rPr>
              <a:t> </a:t>
            </a:r>
            <a:r>
              <a:rPr spc="15" dirty="0">
                <a:latin typeface="Verdana"/>
                <a:cs typeface="Verdana"/>
              </a:rPr>
              <a:t>t</a:t>
            </a:r>
            <a:r>
              <a:rPr spc="-5" dirty="0">
                <a:latin typeface="Verdana"/>
                <a:cs typeface="Verdana"/>
              </a:rPr>
              <a:t>o</a:t>
            </a:r>
            <a:r>
              <a:rPr spc="-165" dirty="0">
                <a:latin typeface="Verdana"/>
                <a:cs typeface="Verdana"/>
              </a:rPr>
              <a:t> </a:t>
            </a:r>
            <a:r>
              <a:rPr spc="20" dirty="0">
                <a:latin typeface="Verdana"/>
                <a:cs typeface="Verdana"/>
              </a:rPr>
              <a:t>r</a:t>
            </a:r>
            <a:r>
              <a:rPr spc="25" dirty="0">
                <a:latin typeface="Verdana"/>
                <a:cs typeface="Verdana"/>
              </a:rPr>
              <a:t>e</a:t>
            </a:r>
            <a:r>
              <a:rPr spc="20" dirty="0">
                <a:latin typeface="Verdana"/>
                <a:cs typeface="Verdana"/>
              </a:rPr>
              <a:t>d</a:t>
            </a:r>
            <a:r>
              <a:rPr spc="25" dirty="0">
                <a:latin typeface="Verdana"/>
                <a:cs typeface="Verdana"/>
              </a:rPr>
              <a:t>uc</a:t>
            </a:r>
            <a:r>
              <a:rPr spc="-5" dirty="0">
                <a:latin typeface="Verdana"/>
                <a:cs typeface="Verdana"/>
              </a:rPr>
              <a:t>e</a:t>
            </a:r>
            <a:r>
              <a:rPr lang="en-IN" spc="-5" dirty="0">
                <a:latin typeface="Verdana"/>
                <a:cs typeface="Verdana"/>
              </a:rPr>
              <a:t> the</a:t>
            </a:r>
            <a:r>
              <a:rPr spc="-60" dirty="0">
                <a:latin typeface="Verdana"/>
                <a:cs typeface="Verdana"/>
              </a:rPr>
              <a:t> </a:t>
            </a:r>
            <a:r>
              <a:rPr spc="10" dirty="0">
                <a:latin typeface="Verdana"/>
                <a:cs typeface="Verdana"/>
              </a:rPr>
              <a:t>c</a:t>
            </a:r>
            <a:r>
              <a:rPr spc="15" dirty="0">
                <a:latin typeface="Verdana"/>
                <a:cs typeface="Verdana"/>
              </a:rPr>
              <a:t>an</a:t>
            </a:r>
            <a:r>
              <a:rPr spc="10" dirty="0">
                <a:latin typeface="Verdana"/>
                <a:cs typeface="Verdana"/>
              </a:rPr>
              <a:t>c</a:t>
            </a:r>
            <a:r>
              <a:rPr spc="15" dirty="0">
                <a:latin typeface="Verdana"/>
                <a:cs typeface="Verdana"/>
              </a:rPr>
              <a:t>e</a:t>
            </a:r>
            <a:r>
              <a:rPr spc="10" dirty="0">
                <a:latin typeface="Verdana"/>
                <a:cs typeface="Verdana"/>
              </a:rPr>
              <a:t>l</a:t>
            </a:r>
            <a:r>
              <a:rPr spc="15" dirty="0">
                <a:latin typeface="Verdana"/>
                <a:cs typeface="Verdana"/>
              </a:rPr>
              <a:t>a</a:t>
            </a:r>
            <a:r>
              <a:rPr spc="10" dirty="0">
                <a:latin typeface="Verdana"/>
                <a:cs typeface="Verdana"/>
              </a:rPr>
              <a:t>ti</a:t>
            </a:r>
            <a:r>
              <a:rPr spc="15" dirty="0">
                <a:latin typeface="Verdana"/>
                <a:cs typeface="Verdana"/>
              </a:rPr>
              <a:t>o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55" dirty="0">
                <a:latin typeface="Verdana"/>
                <a:cs typeface="Verdana"/>
              </a:rPr>
              <a:t> </a:t>
            </a:r>
            <a:r>
              <a:rPr spc="-120" dirty="0">
                <a:latin typeface="Verdana"/>
                <a:cs typeface="Verdana"/>
              </a:rPr>
              <a:t>r</a:t>
            </a:r>
            <a:r>
              <a:rPr spc="-80" dirty="0">
                <a:latin typeface="Verdana"/>
                <a:cs typeface="Verdana"/>
              </a:rPr>
              <a:t>a</a:t>
            </a:r>
            <a:r>
              <a:rPr spc="-85" dirty="0">
                <a:latin typeface="Verdana"/>
                <a:cs typeface="Verdana"/>
              </a:rPr>
              <a:t>t</a:t>
            </a:r>
            <a:r>
              <a:rPr spc="-8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,  </a:t>
            </a:r>
            <a:r>
              <a:rPr spc="50" dirty="0">
                <a:latin typeface="Verdana"/>
                <a:cs typeface="Verdana"/>
              </a:rPr>
              <a:t>w</a:t>
            </a:r>
            <a:r>
              <a:rPr spc="-5" dirty="0">
                <a:latin typeface="Verdana"/>
                <a:cs typeface="Verdana"/>
              </a:rPr>
              <a:t>e</a:t>
            </a:r>
            <a:r>
              <a:rPr spc="-110" dirty="0">
                <a:latin typeface="Verdana"/>
                <a:cs typeface="Verdana"/>
              </a:rPr>
              <a:t> </a:t>
            </a:r>
            <a:r>
              <a:rPr spc="40" dirty="0">
                <a:latin typeface="Verdana"/>
                <a:cs typeface="Verdana"/>
              </a:rPr>
              <a:t>n</a:t>
            </a:r>
            <a:r>
              <a:rPr spc="35" dirty="0">
                <a:latin typeface="Verdana"/>
                <a:cs typeface="Verdana"/>
              </a:rPr>
              <a:t>ee</a:t>
            </a:r>
            <a:r>
              <a:rPr spc="-5" dirty="0">
                <a:latin typeface="Verdana"/>
                <a:cs typeface="Verdana"/>
              </a:rPr>
              <a:t>d</a:t>
            </a:r>
            <a:r>
              <a:rPr spc="-80" dirty="0">
                <a:latin typeface="Verdana"/>
                <a:cs typeface="Verdana"/>
              </a:rPr>
              <a:t> </a:t>
            </a:r>
            <a:r>
              <a:rPr spc="15" dirty="0">
                <a:latin typeface="Verdana"/>
                <a:cs typeface="Verdana"/>
              </a:rPr>
              <a:t>t</a:t>
            </a:r>
            <a:r>
              <a:rPr spc="-5" dirty="0">
                <a:latin typeface="Verdana"/>
                <a:cs typeface="Verdana"/>
              </a:rPr>
              <a:t>o</a:t>
            </a:r>
            <a:r>
              <a:rPr spc="-165" dirty="0">
                <a:latin typeface="Verdana"/>
                <a:cs typeface="Verdana"/>
              </a:rPr>
              <a:t> </a:t>
            </a:r>
            <a:r>
              <a:rPr spc="30" dirty="0">
                <a:latin typeface="Verdana"/>
                <a:cs typeface="Verdana"/>
              </a:rPr>
              <a:t>f</a:t>
            </a:r>
            <a:r>
              <a:rPr spc="20" dirty="0">
                <a:latin typeface="Verdana"/>
                <a:cs typeface="Verdana"/>
              </a:rPr>
              <a:t>i</a:t>
            </a:r>
            <a:r>
              <a:rPr spc="25" dirty="0">
                <a:latin typeface="Verdana"/>
                <a:cs typeface="Verdana"/>
              </a:rPr>
              <a:t>n</a:t>
            </a:r>
            <a:r>
              <a:rPr spc="-5" dirty="0">
                <a:latin typeface="Verdana"/>
                <a:cs typeface="Verdana"/>
              </a:rPr>
              <a:t>d</a:t>
            </a:r>
            <a:r>
              <a:rPr spc="-12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su</a:t>
            </a:r>
            <a:r>
              <a:rPr spc="-5" dirty="0">
                <a:latin typeface="Verdana"/>
                <a:cs typeface="Verdana"/>
              </a:rPr>
              <a:t>i</a:t>
            </a:r>
            <a:r>
              <a:rPr dirty="0">
                <a:latin typeface="Verdana"/>
                <a:cs typeface="Verdana"/>
              </a:rPr>
              <a:t>t</a:t>
            </a:r>
            <a:r>
              <a:rPr spc="5" dirty="0">
                <a:latin typeface="Verdana"/>
                <a:cs typeface="Verdana"/>
              </a:rPr>
              <a:t>a</a:t>
            </a:r>
            <a:r>
              <a:rPr dirty="0">
                <a:latin typeface="Verdana"/>
                <a:cs typeface="Verdana"/>
              </a:rPr>
              <a:t>b</a:t>
            </a:r>
            <a:r>
              <a:rPr spc="-5" dirty="0">
                <a:latin typeface="Verdana"/>
                <a:cs typeface="Verdana"/>
              </a:rPr>
              <a:t>le</a:t>
            </a:r>
            <a:r>
              <a:rPr spc="-105" dirty="0">
                <a:latin typeface="Verdana"/>
                <a:cs typeface="Verdana"/>
              </a:rPr>
              <a:t> </a:t>
            </a:r>
            <a:r>
              <a:rPr spc="-20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lt</a:t>
            </a:r>
            <a:r>
              <a:rPr spc="-20" dirty="0">
                <a:latin typeface="Verdana"/>
                <a:cs typeface="Verdana"/>
              </a:rPr>
              <a:t>e</a:t>
            </a:r>
            <a:r>
              <a:rPr spc="-25" dirty="0">
                <a:latin typeface="Verdana"/>
                <a:cs typeface="Verdana"/>
              </a:rPr>
              <a:t>r</a:t>
            </a:r>
            <a:r>
              <a:rPr spc="-20" dirty="0">
                <a:latin typeface="Verdana"/>
                <a:cs typeface="Verdana"/>
              </a:rPr>
              <a:t>na</a:t>
            </a:r>
            <a:r>
              <a:rPr spc="-25" dirty="0">
                <a:latin typeface="Verdana"/>
                <a:cs typeface="Verdana"/>
              </a:rPr>
              <a:t>tiv</a:t>
            </a:r>
            <a:r>
              <a:rPr spc="-5" dirty="0">
                <a:latin typeface="Verdana"/>
                <a:cs typeface="Verdana"/>
              </a:rPr>
              <a:t>e  </a:t>
            </a:r>
            <a:r>
              <a:rPr spc="-15" dirty="0">
                <a:latin typeface="Verdana"/>
                <a:cs typeface="Verdana"/>
              </a:rPr>
              <a:t>for</a:t>
            </a:r>
            <a:r>
              <a:rPr spc="-55" dirty="0">
                <a:latin typeface="Verdana"/>
                <a:cs typeface="Verdana"/>
              </a:rPr>
              <a:t> </a:t>
            </a:r>
            <a:r>
              <a:rPr spc="15" dirty="0">
                <a:latin typeface="Verdana"/>
                <a:cs typeface="Verdana"/>
              </a:rPr>
              <a:t>the</a:t>
            </a:r>
            <a:r>
              <a:rPr spc="7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‘No</a:t>
            </a:r>
            <a:r>
              <a:rPr spc="50" dirty="0">
                <a:latin typeface="Verdana"/>
                <a:cs typeface="Verdana"/>
              </a:rPr>
              <a:t> </a:t>
            </a:r>
            <a:r>
              <a:rPr spc="5" dirty="0">
                <a:latin typeface="Verdana"/>
                <a:cs typeface="Verdana"/>
              </a:rPr>
              <a:t>Deposit’</a:t>
            </a:r>
            <a:r>
              <a:rPr spc="3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type</a:t>
            </a:r>
            <a:r>
              <a:rPr spc="4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of</a:t>
            </a:r>
            <a:r>
              <a:rPr spc="15" dirty="0">
                <a:latin typeface="Verdana"/>
                <a:cs typeface="Verdana"/>
              </a:rPr>
              <a:t> </a:t>
            </a:r>
            <a:r>
              <a:rPr lang="en-IN" spc="20" dirty="0">
                <a:latin typeface="Verdana"/>
                <a:cs typeface="Verdana"/>
              </a:rPr>
              <a:t>transaction. </a:t>
            </a:r>
            <a:endParaRPr dirty="0">
              <a:latin typeface="Verdana"/>
              <a:cs typeface="Verdana"/>
            </a:endParaRPr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B0B33C38-E802-70E8-9067-C6051716E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52550"/>
            <a:ext cx="4058285" cy="28139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51782"/>
            <a:ext cx="8145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N</a:t>
            </a:r>
            <a:r>
              <a:rPr sz="2800" spc="-9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u</a:t>
            </a:r>
            <a:r>
              <a:rPr sz="2800" spc="-8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m</a:t>
            </a:r>
            <a:r>
              <a:rPr sz="2800" spc="-9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be</a:t>
            </a:r>
            <a:r>
              <a:rPr sz="28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r</a:t>
            </a:r>
            <a:r>
              <a:rPr sz="2800" spc="-17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spc="-10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o</a:t>
            </a:r>
            <a:r>
              <a:rPr sz="28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f</a:t>
            </a:r>
            <a:r>
              <a:rPr sz="2800" spc="-18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spc="-8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B</a:t>
            </a:r>
            <a:r>
              <a:rPr sz="2800" spc="-8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oo</a:t>
            </a:r>
            <a:r>
              <a:rPr sz="2800" spc="-8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k</a:t>
            </a:r>
            <a:r>
              <a:rPr sz="2800" spc="-7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i</a:t>
            </a:r>
            <a:r>
              <a:rPr sz="2800" spc="-8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n</a:t>
            </a:r>
            <a:r>
              <a:rPr sz="2800" spc="-6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g</a:t>
            </a:r>
            <a:r>
              <a:rPr sz="28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s</a:t>
            </a:r>
            <a:r>
              <a:rPr sz="2800" spc="-8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spc="-114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A</a:t>
            </a:r>
            <a:r>
              <a:rPr sz="2800" spc="-12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c</a:t>
            </a:r>
            <a:r>
              <a:rPr sz="2800" spc="-114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ros</a:t>
            </a:r>
            <a:r>
              <a:rPr sz="28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s</a:t>
            </a:r>
            <a:r>
              <a:rPr sz="2800" spc="-229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spc="-10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D</a:t>
            </a:r>
            <a:r>
              <a:rPr sz="2800" spc="-10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i</a:t>
            </a:r>
            <a:r>
              <a:rPr sz="2800" spc="-11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ff</a:t>
            </a:r>
            <a:r>
              <a:rPr sz="2800" spc="-10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eren</a:t>
            </a:r>
            <a:r>
              <a:rPr sz="28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t</a:t>
            </a:r>
            <a:r>
              <a:rPr sz="2800" spc="-484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spc="-16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Years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" y="1166369"/>
            <a:ext cx="4699635" cy="30591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25" dirty="0">
                <a:latin typeface="Verdana"/>
                <a:cs typeface="Verdana"/>
              </a:rPr>
              <a:t>Most</a:t>
            </a:r>
            <a:r>
              <a:rPr spc="90" dirty="0">
                <a:latin typeface="Verdana"/>
                <a:cs typeface="Verdana"/>
              </a:rPr>
              <a:t> </a:t>
            </a:r>
            <a:r>
              <a:rPr spc="40" dirty="0">
                <a:latin typeface="Verdana"/>
                <a:cs typeface="Verdana"/>
              </a:rPr>
              <a:t>Number</a:t>
            </a:r>
            <a:r>
              <a:rPr spc="17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of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15" dirty="0">
                <a:latin typeface="Verdana"/>
                <a:cs typeface="Verdana"/>
              </a:rPr>
              <a:t>the</a:t>
            </a:r>
            <a:r>
              <a:rPr spc="70" dirty="0">
                <a:latin typeface="Verdana"/>
                <a:cs typeface="Verdana"/>
              </a:rPr>
              <a:t> </a:t>
            </a:r>
            <a:r>
              <a:rPr spc="20" dirty="0">
                <a:latin typeface="Verdana"/>
                <a:cs typeface="Verdana"/>
              </a:rPr>
              <a:t>bookings</a:t>
            </a:r>
            <a:r>
              <a:rPr spc="105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are </a:t>
            </a:r>
            <a:r>
              <a:rPr spc="-20" dirty="0">
                <a:latin typeface="Verdana"/>
                <a:cs typeface="Verdana"/>
              </a:rPr>
              <a:t> </a:t>
            </a:r>
            <a:r>
              <a:rPr spc="45" dirty="0">
                <a:latin typeface="Verdana"/>
                <a:cs typeface="Verdana"/>
              </a:rPr>
              <a:t>d</a:t>
            </a:r>
            <a:r>
              <a:rPr spc="50" dirty="0">
                <a:latin typeface="Verdana"/>
                <a:cs typeface="Verdana"/>
              </a:rPr>
              <a:t>on</a:t>
            </a:r>
            <a:r>
              <a:rPr spc="-5" dirty="0">
                <a:latin typeface="Verdana"/>
                <a:cs typeface="Verdana"/>
              </a:rPr>
              <a:t>e</a:t>
            </a:r>
            <a:r>
              <a:rPr spc="-114" dirty="0">
                <a:latin typeface="Verdana"/>
                <a:cs typeface="Verdana"/>
              </a:rPr>
              <a:t> </a:t>
            </a:r>
            <a:r>
              <a:rPr spc="10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40" dirty="0">
                <a:latin typeface="Verdana"/>
                <a:cs typeface="Verdana"/>
              </a:rPr>
              <a:t> </a:t>
            </a:r>
            <a:r>
              <a:rPr spc="25" dirty="0">
                <a:latin typeface="Verdana"/>
                <a:cs typeface="Verdana"/>
              </a:rPr>
              <a:t>th</a:t>
            </a:r>
            <a:r>
              <a:rPr spc="-5" dirty="0">
                <a:latin typeface="Verdana"/>
                <a:cs typeface="Verdana"/>
              </a:rPr>
              <a:t>e</a:t>
            </a:r>
            <a:r>
              <a:rPr spc="-130" dirty="0">
                <a:latin typeface="Verdana"/>
                <a:cs typeface="Verdana"/>
              </a:rPr>
              <a:t> </a:t>
            </a:r>
            <a:r>
              <a:rPr spc="-50" dirty="0">
                <a:latin typeface="Verdana"/>
                <a:cs typeface="Verdana"/>
              </a:rPr>
              <a:t>y</a:t>
            </a:r>
            <a:r>
              <a:rPr spc="-45" dirty="0">
                <a:latin typeface="Verdana"/>
                <a:cs typeface="Verdana"/>
              </a:rPr>
              <a:t>ea</a:t>
            </a:r>
            <a:r>
              <a:rPr spc="-5" dirty="0">
                <a:latin typeface="Verdana"/>
                <a:cs typeface="Verdana"/>
              </a:rPr>
              <a:t>r</a:t>
            </a:r>
            <a:r>
              <a:rPr spc="-229" dirty="0">
                <a:latin typeface="Verdana"/>
                <a:cs typeface="Verdana"/>
              </a:rPr>
              <a:t> </a:t>
            </a:r>
            <a:r>
              <a:rPr spc="-180" dirty="0">
                <a:latin typeface="Verdana"/>
                <a:cs typeface="Verdana"/>
              </a:rPr>
              <a:t>201</a:t>
            </a:r>
            <a:r>
              <a:rPr spc="-5" dirty="0">
                <a:latin typeface="Verdana"/>
                <a:cs typeface="Verdana"/>
              </a:rPr>
              <a:t>6</a:t>
            </a:r>
            <a:r>
              <a:rPr spc="-280" dirty="0">
                <a:latin typeface="Verdana"/>
                <a:cs typeface="Verdana"/>
              </a:rPr>
              <a:t> </a:t>
            </a:r>
            <a:r>
              <a:rPr spc="30" dirty="0">
                <a:latin typeface="Verdana"/>
                <a:cs typeface="Verdana"/>
              </a:rPr>
              <a:t>fo</a:t>
            </a:r>
            <a:r>
              <a:rPr spc="20" dirty="0">
                <a:latin typeface="Verdana"/>
                <a:cs typeface="Verdana"/>
              </a:rPr>
              <a:t>ll</a:t>
            </a:r>
            <a:r>
              <a:rPr spc="30" dirty="0">
                <a:latin typeface="Verdana"/>
                <a:cs typeface="Verdana"/>
              </a:rPr>
              <a:t>o</a:t>
            </a:r>
            <a:r>
              <a:rPr spc="20" dirty="0">
                <a:latin typeface="Verdana"/>
                <a:cs typeface="Verdana"/>
              </a:rPr>
              <a:t>wi</a:t>
            </a:r>
            <a:r>
              <a:rPr spc="25" dirty="0">
                <a:latin typeface="Verdana"/>
                <a:cs typeface="Verdana"/>
              </a:rPr>
              <a:t>n</a:t>
            </a:r>
            <a:r>
              <a:rPr spc="-5" dirty="0">
                <a:latin typeface="Verdana"/>
                <a:cs typeface="Verdana"/>
              </a:rPr>
              <a:t>g</a:t>
            </a:r>
            <a:r>
              <a:rPr spc="-130" dirty="0">
                <a:latin typeface="Verdana"/>
                <a:cs typeface="Verdana"/>
              </a:rPr>
              <a:t> </a:t>
            </a:r>
            <a:r>
              <a:rPr spc="-195" dirty="0">
                <a:latin typeface="Verdana"/>
                <a:cs typeface="Verdana"/>
              </a:rPr>
              <a:t>20</a:t>
            </a:r>
            <a:r>
              <a:rPr spc="-180" dirty="0">
                <a:latin typeface="Verdana"/>
                <a:cs typeface="Verdana"/>
              </a:rPr>
              <a:t>1</a:t>
            </a:r>
            <a:r>
              <a:rPr spc="-5" dirty="0">
                <a:latin typeface="Verdana"/>
                <a:cs typeface="Verdana"/>
              </a:rPr>
              <a:t>7  </a:t>
            </a:r>
            <a:r>
              <a:rPr spc="40" dirty="0">
                <a:latin typeface="Verdana"/>
                <a:cs typeface="Verdana"/>
              </a:rPr>
              <a:t>an</a:t>
            </a:r>
            <a:r>
              <a:rPr spc="-5" dirty="0">
                <a:latin typeface="Verdana"/>
                <a:cs typeface="Verdana"/>
              </a:rPr>
              <a:t>d</a:t>
            </a:r>
            <a:r>
              <a:rPr spc="110" dirty="0">
                <a:latin typeface="Verdana"/>
                <a:cs typeface="Verdana"/>
              </a:rPr>
              <a:t> </a:t>
            </a:r>
            <a:r>
              <a:rPr spc="-190" dirty="0">
                <a:latin typeface="Verdana"/>
                <a:cs typeface="Verdana"/>
              </a:rPr>
              <a:t>201</a:t>
            </a:r>
            <a:r>
              <a:rPr spc="-5" dirty="0">
                <a:latin typeface="Verdana"/>
                <a:cs typeface="Verdana"/>
              </a:rPr>
              <a:t>5</a:t>
            </a:r>
            <a:r>
              <a:rPr spc="-355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f</a:t>
            </a:r>
            <a:r>
              <a:rPr spc="-20" dirty="0">
                <a:latin typeface="Verdana"/>
                <a:cs typeface="Verdana"/>
              </a:rPr>
              <a:t>o</a:t>
            </a:r>
            <a:r>
              <a:rPr spc="-5" dirty="0">
                <a:latin typeface="Verdana"/>
                <a:cs typeface="Verdana"/>
              </a:rPr>
              <a:t>r</a:t>
            </a:r>
            <a:r>
              <a:rPr spc="-50" dirty="0">
                <a:latin typeface="Verdana"/>
                <a:cs typeface="Verdana"/>
              </a:rPr>
              <a:t> </a:t>
            </a:r>
            <a:r>
              <a:rPr spc="25" dirty="0">
                <a:latin typeface="Verdana"/>
                <a:cs typeface="Verdana"/>
              </a:rPr>
              <a:t>th</a:t>
            </a:r>
            <a:r>
              <a:rPr spc="-5" dirty="0">
                <a:latin typeface="Verdana"/>
                <a:cs typeface="Verdana"/>
              </a:rPr>
              <a:t>e</a:t>
            </a:r>
            <a:r>
              <a:rPr spc="8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da</a:t>
            </a:r>
            <a:r>
              <a:rPr spc="-15" dirty="0">
                <a:latin typeface="Verdana"/>
                <a:cs typeface="Verdana"/>
              </a:rPr>
              <a:t>t</a:t>
            </a:r>
            <a:r>
              <a:rPr spc="-5" dirty="0">
                <a:latin typeface="Verdana"/>
                <a:cs typeface="Verdana"/>
              </a:rPr>
              <a:t>aset</a:t>
            </a:r>
            <a:r>
              <a:rPr spc="15" dirty="0">
                <a:latin typeface="Verdana"/>
                <a:cs typeface="Verdana"/>
              </a:rPr>
              <a:t> </a:t>
            </a:r>
            <a:r>
              <a:rPr spc="10" dirty="0">
                <a:latin typeface="Verdana"/>
                <a:cs typeface="Verdana"/>
              </a:rPr>
              <a:t>giv</a:t>
            </a:r>
            <a:r>
              <a:rPr spc="15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n  </a:t>
            </a:r>
            <a:r>
              <a:rPr spc="25" dirty="0">
                <a:latin typeface="Verdana"/>
                <a:cs typeface="Verdana"/>
              </a:rPr>
              <a:t>comprising</a:t>
            </a:r>
            <a:r>
              <a:rPr spc="140" dirty="0">
                <a:latin typeface="Verdana"/>
                <a:cs typeface="Verdana"/>
              </a:rPr>
              <a:t> </a:t>
            </a:r>
            <a:r>
              <a:rPr spc="15" dirty="0">
                <a:latin typeface="Verdana"/>
                <a:cs typeface="Verdana"/>
              </a:rPr>
              <a:t>the</a:t>
            </a:r>
            <a:r>
              <a:rPr spc="7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data</a:t>
            </a:r>
            <a:r>
              <a:rPr spc="40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for</a:t>
            </a:r>
            <a:r>
              <a:rPr spc="-5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these</a:t>
            </a:r>
            <a:r>
              <a:rPr spc="4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3 </a:t>
            </a:r>
            <a:r>
              <a:rPr dirty="0">
                <a:latin typeface="Verdana"/>
                <a:cs typeface="Verdana"/>
              </a:rPr>
              <a:t> </a:t>
            </a:r>
            <a:r>
              <a:rPr spc="-80" dirty="0">
                <a:latin typeface="Verdana"/>
                <a:cs typeface="Verdana"/>
              </a:rPr>
              <a:t>years.</a:t>
            </a:r>
            <a:endParaRPr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dirty="0">
              <a:latin typeface="Verdana"/>
              <a:cs typeface="Verdana"/>
            </a:endParaRPr>
          </a:p>
          <a:p>
            <a:pPr marL="355600" marR="98425" indent="-34353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10" dirty="0">
                <a:latin typeface="Verdana"/>
                <a:cs typeface="Verdana"/>
              </a:rPr>
              <a:t>W</a:t>
            </a:r>
            <a:r>
              <a:rPr spc="15" dirty="0">
                <a:latin typeface="Verdana"/>
                <a:cs typeface="Verdana"/>
              </a:rPr>
              <a:t>hen</a:t>
            </a:r>
            <a:r>
              <a:rPr spc="-5" dirty="0">
                <a:latin typeface="Verdana"/>
                <a:cs typeface="Verdana"/>
              </a:rPr>
              <a:t>,</a:t>
            </a:r>
            <a:r>
              <a:rPr spc="-165" dirty="0">
                <a:latin typeface="Verdana"/>
                <a:cs typeface="Verdana"/>
              </a:rPr>
              <a:t> </a:t>
            </a:r>
            <a:r>
              <a:rPr spc="10" dirty="0">
                <a:latin typeface="Verdana"/>
                <a:cs typeface="Verdana"/>
              </a:rPr>
              <a:t>s</a:t>
            </a:r>
            <a:r>
              <a:rPr spc="15" dirty="0">
                <a:latin typeface="Verdana"/>
                <a:cs typeface="Verdana"/>
              </a:rPr>
              <a:t>u</a:t>
            </a:r>
            <a:r>
              <a:rPr spc="-5" dirty="0">
                <a:latin typeface="Verdana"/>
                <a:cs typeface="Verdana"/>
              </a:rPr>
              <a:t>b</a:t>
            </a:r>
            <a:r>
              <a:rPr spc="-12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plo</a:t>
            </a:r>
            <a:r>
              <a:rPr spc="-15" dirty="0">
                <a:latin typeface="Verdana"/>
                <a:cs typeface="Verdana"/>
              </a:rPr>
              <a:t>t</a:t>
            </a:r>
            <a:r>
              <a:rPr spc="-10" dirty="0">
                <a:latin typeface="Verdana"/>
                <a:cs typeface="Verdana"/>
              </a:rPr>
              <a:t>te</a:t>
            </a:r>
            <a:r>
              <a:rPr spc="-15" dirty="0">
                <a:latin typeface="Verdana"/>
                <a:cs typeface="Verdana"/>
              </a:rPr>
              <a:t>d</a:t>
            </a:r>
            <a:r>
              <a:rPr spc="-5" dirty="0">
                <a:latin typeface="Verdana"/>
                <a:cs typeface="Verdana"/>
              </a:rPr>
              <a:t>,</a:t>
            </a:r>
            <a:r>
              <a:rPr spc="-150" dirty="0">
                <a:latin typeface="Verdana"/>
                <a:cs typeface="Verdana"/>
              </a:rPr>
              <a:t> </a:t>
            </a:r>
            <a:r>
              <a:rPr spc="50" dirty="0">
                <a:latin typeface="Verdana"/>
                <a:cs typeface="Verdana"/>
              </a:rPr>
              <a:t>w</a:t>
            </a:r>
            <a:r>
              <a:rPr spc="-5" dirty="0">
                <a:latin typeface="Verdana"/>
                <a:cs typeface="Verdana"/>
              </a:rPr>
              <a:t>e</a:t>
            </a:r>
            <a:r>
              <a:rPr spc="-110" dirty="0">
                <a:latin typeface="Verdana"/>
                <a:cs typeface="Verdana"/>
              </a:rPr>
              <a:t> </a:t>
            </a:r>
            <a:r>
              <a:rPr spc="35" dirty="0">
                <a:latin typeface="Verdana"/>
                <a:cs typeface="Verdana"/>
              </a:rPr>
              <a:t>c</a:t>
            </a:r>
            <a:r>
              <a:rPr spc="40" dirty="0">
                <a:latin typeface="Verdana"/>
                <a:cs typeface="Verdana"/>
              </a:rPr>
              <a:t>a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25" dirty="0">
                <a:latin typeface="Verdana"/>
                <a:cs typeface="Verdana"/>
              </a:rPr>
              <a:t> </a:t>
            </a:r>
            <a:r>
              <a:rPr spc="-35" dirty="0">
                <a:latin typeface="Verdana"/>
                <a:cs typeface="Verdana"/>
              </a:rPr>
              <a:t>se</a:t>
            </a:r>
            <a:r>
              <a:rPr spc="-5" dirty="0">
                <a:latin typeface="Verdana"/>
                <a:cs typeface="Verdana"/>
              </a:rPr>
              <a:t>e</a:t>
            </a:r>
            <a:r>
              <a:rPr spc="-155" dirty="0">
                <a:latin typeface="Verdana"/>
                <a:cs typeface="Verdana"/>
              </a:rPr>
              <a:t> </a:t>
            </a:r>
            <a:r>
              <a:rPr spc="10" dirty="0">
                <a:latin typeface="Verdana"/>
                <a:cs typeface="Verdana"/>
              </a:rPr>
              <a:t>t</a:t>
            </a:r>
            <a:r>
              <a:rPr spc="15" dirty="0">
                <a:latin typeface="Verdana"/>
                <a:cs typeface="Verdana"/>
              </a:rPr>
              <a:t>ha</a:t>
            </a:r>
            <a:r>
              <a:rPr spc="-5" dirty="0">
                <a:latin typeface="Verdana"/>
                <a:cs typeface="Verdana"/>
              </a:rPr>
              <a:t>t  </a:t>
            </a:r>
            <a:r>
              <a:rPr spc="-25" dirty="0">
                <a:latin typeface="Verdana"/>
                <a:cs typeface="Verdana"/>
              </a:rPr>
              <a:t>Ci</a:t>
            </a:r>
            <a:r>
              <a:rPr spc="-35" dirty="0">
                <a:latin typeface="Verdana"/>
                <a:cs typeface="Verdana"/>
              </a:rPr>
              <a:t>t</a:t>
            </a:r>
            <a:r>
              <a:rPr spc="-5" dirty="0">
                <a:latin typeface="Verdana"/>
                <a:cs typeface="Verdana"/>
              </a:rPr>
              <a:t>y</a:t>
            </a:r>
            <a:r>
              <a:rPr spc="-200" dirty="0">
                <a:latin typeface="Verdana"/>
                <a:cs typeface="Verdana"/>
              </a:rPr>
              <a:t> </a:t>
            </a:r>
            <a:r>
              <a:rPr spc="15" dirty="0">
                <a:latin typeface="Verdana"/>
                <a:cs typeface="Verdana"/>
              </a:rPr>
              <a:t>ho</a:t>
            </a:r>
            <a:r>
              <a:rPr spc="10" dirty="0">
                <a:latin typeface="Verdana"/>
                <a:cs typeface="Verdana"/>
              </a:rPr>
              <a:t>t</a:t>
            </a:r>
            <a:r>
              <a:rPr spc="15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l</a:t>
            </a:r>
            <a:r>
              <a:rPr spc="-10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has</a:t>
            </a:r>
            <a:r>
              <a:rPr spc="-195" dirty="0">
                <a:latin typeface="Verdana"/>
                <a:cs typeface="Verdana"/>
              </a:rPr>
              <a:t> </a:t>
            </a:r>
            <a:r>
              <a:rPr spc="55" dirty="0">
                <a:latin typeface="Verdana"/>
                <a:cs typeface="Verdana"/>
              </a:rPr>
              <a:t>h</a:t>
            </a:r>
            <a:r>
              <a:rPr spc="45" dirty="0">
                <a:latin typeface="Verdana"/>
                <a:cs typeface="Verdana"/>
              </a:rPr>
              <a:t>ig</a:t>
            </a:r>
            <a:r>
              <a:rPr spc="-5" dirty="0">
                <a:latin typeface="Verdana"/>
                <a:cs typeface="Verdana"/>
              </a:rPr>
              <a:t>h</a:t>
            </a:r>
            <a:r>
              <a:rPr spc="-90" dirty="0">
                <a:latin typeface="Verdana"/>
                <a:cs typeface="Verdana"/>
              </a:rPr>
              <a:t> </a:t>
            </a:r>
            <a:r>
              <a:rPr spc="55" dirty="0">
                <a:latin typeface="Verdana"/>
                <a:cs typeface="Verdana"/>
              </a:rPr>
              <a:t>d</a:t>
            </a:r>
            <a:r>
              <a:rPr spc="60" dirty="0">
                <a:latin typeface="Verdana"/>
                <a:cs typeface="Verdana"/>
              </a:rPr>
              <a:t>e</a:t>
            </a:r>
            <a:r>
              <a:rPr spc="65" dirty="0">
                <a:latin typeface="Verdana"/>
                <a:cs typeface="Verdana"/>
              </a:rPr>
              <a:t>man</a:t>
            </a:r>
            <a:r>
              <a:rPr spc="-5" dirty="0">
                <a:latin typeface="Verdana"/>
                <a:cs typeface="Verdana"/>
              </a:rPr>
              <a:t>d</a:t>
            </a:r>
            <a:r>
              <a:rPr spc="-65" dirty="0">
                <a:latin typeface="Verdana"/>
                <a:cs typeface="Verdana"/>
              </a:rPr>
              <a:t> </a:t>
            </a:r>
            <a:r>
              <a:rPr spc="-50" dirty="0">
                <a:latin typeface="Verdana"/>
                <a:cs typeface="Verdana"/>
              </a:rPr>
              <a:t>r</a:t>
            </a:r>
            <a:r>
              <a:rPr spc="-5" dirty="0">
                <a:latin typeface="Verdana"/>
                <a:cs typeface="Verdana"/>
              </a:rPr>
              <a:t>ather  </a:t>
            </a:r>
            <a:r>
              <a:rPr spc="20" dirty="0">
                <a:latin typeface="Verdana"/>
                <a:cs typeface="Verdana"/>
              </a:rPr>
              <a:t>than</a:t>
            </a:r>
            <a:r>
              <a:rPr spc="85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Resort</a:t>
            </a:r>
            <a:r>
              <a:rPr spc="-2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hotels</a:t>
            </a:r>
            <a:r>
              <a:rPr spc="35" dirty="0">
                <a:latin typeface="Verdana"/>
                <a:cs typeface="Verdana"/>
              </a:rPr>
              <a:t> </a:t>
            </a:r>
            <a:r>
              <a:rPr spc="30" dirty="0">
                <a:latin typeface="Verdana"/>
                <a:cs typeface="Verdana"/>
              </a:rPr>
              <a:t>due</a:t>
            </a:r>
            <a:r>
              <a:rPr spc="130" dirty="0">
                <a:latin typeface="Verdana"/>
                <a:cs typeface="Verdana"/>
              </a:rPr>
              <a:t> </a:t>
            </a:r>
            <a:r>
              <a:rPr spc="5" dirty="0">
                <a:latin typeface="Verdana"/>
                <a:cs typeface="Verdana"/>
              </a:rPr>
              <a:t>to</a:t>
            </a:r>
            <a:r>
              <a:rPr spc="50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its </a:t>
            </a:r>
            <a:r>
              <a:rPr spc="-20" dirty="0">
                <a:latin typeface="Verdana"/>
                <a:cs typeface="Verdana"/>
              </a:rPr>
              <a:t> reliability</a:t>
            </a:r>
            <a:r>
              <a:rPr spc="30" dirty="0">
                <a:latin typeface="Verdana"/>
                <a:cs typeface="Verdana"/>
              </a:rPr>
              <a:t> </a:t>
            </a:r>
            <a:r>
              <a:rPr spc="25" dirty="0">
                <a:latin typeface="Verdana"/>
                <a:cs typeface="Verdana"/>
              </a:rPr>
              <a:t>and</a:t>
            </a:r>
            <a:r>
              <a:rPr spc="95" dirty="0">
                <a:latin typeface="Verdana"/>
                <a:cs typeface="Verdana"/>
              </a:rPr>
              <a:t> </a:t>
            </a:r>
            <a:r>
              <a:rPr spc="10" dirty="0">
                <a:latin typeface="Verdana"/>
                <a:cs typeface="Verdana"/>
              </a:rPr>
              <a:t>price</a:t>
            </a:r>
            <a:r>
              <a:rPr spc="6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difference 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30" dirty="0">
                <a:latin typeface="Verdana"/>
                <a:cs typeface="Verdana"/>
              </a:rPr>
              <a:t>compared</a:t>
            </a:r>
            <a:r>
              <a:rPr spc="150" dirty="0">
                <a:latin typeface="Verdana"/>
                <a:cs typeface="Verdana"/>
              </a:rPr>
              <a:t> </a:t>
            </a:r>
            <a:r>
              <a:rPr spc="5" dirty="0">
                <a:latin typeface="Verdana"/>
                <a:cs typeface="Verdana"/>
              </a:rPr>
              <a:t>to</a:t>
            </a:r>
            <a:r>
              <a:rPr lang="en-IN" spc="5" dirty="0">
                <a:latin typeface="Verdana"/>
                <a:cs typeface="Verdana"/>
              </a:rPr>
              <a:t> </a:t>
            </a:r>
            <a:r>
              <a:rPr spc="5" dirty="0">
                <a:latin typeface="Verdana"/>
                <a:cs typeface="Verdana"/>
              </a:rPr>
              <a:t>resort </a:t>
            </a:r>
            <a:r>
              <a:rPr spc="-40" dirty="0">
                <a:latin typeface="Verdana"/>
                <a:cs typeface="Verdana"/>
              </a:rPr>
              <a:t>hotels.</a:t>
            </a:r>
            <a:endParaRPr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7864" y="960119"/>
            <a:ext cx="3672840" cy="34716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927" y="186884"/>
            <a:ext cx="8145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N</a:t>
            </a:r>
            <a:r>
              <a:rPr sz="2800" spc="-9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u</a:t>
            </a:r>
            <a:r>
              <a:rPr sz="2800" spc="-8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m</a:t>
            </a:r>
            <a:r>
              <a:rPr sz="2800" spc="-9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be</a:t>
            </a:r>
            <a:r>
              <a:rPr sz="28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r</a:t>
            </a:r>
            <a:r>
              <a:rPr sz="2800" spc="-17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spc="-10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o</a:t>
            </a:r>
            <a:r>
              <a:rPr sz="28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f</a:t>
            </a:r>
            <a:r>
              <a:rPr sz="2800" spc="-18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spc="-8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B</a:t>
            </a:r>
            <a:r>
              <a:rPr sz="2800" spc="-8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oo</a:t>
            </a:r>
            <a:r>
              <a:rPr sz="2800" spc="-8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k</a:t>
            </a:r>
            <a:r>
              <a:rPr sz="2800" spc="-7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i</a:t>
            </a:r>
            <a:r>
              <a:rPr sz="2800" spc="-8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n</a:t>
            </a:r>
            <a:r>
              <a:rPr sz="2800" spc="-6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g</a:t>
            </a:r>
            <a:r>
              <a:rPr sz="28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s</a:t>
            </a:r>
            <a:r>
              <a:rPr sz="2800" spc="-8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spc="-114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A</a:t>
            </a:r>
            <a:r>
              <a:rPr sz="2800" spc="-12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c</a:t>
            </a:r>
            <a:r>
              <a:rPr sz="2800" spc="-114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ros</a:t>
            </a:r>
            <a:r>
              <a:rPr sz="28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s</a:t>
            </a:r>
            <a:r>
              <a:rPr sz="2800" spc="-229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spc="-10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D</a:t>
            </a:r>
            <a:r>
              <a:rPr sz="2800" spc="-10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i</a:t>
            </a:r>
            <a:r>
              <a:rPr sz="2800" spc="-11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ff</a:t>
            </a:r>
            <a:r>
              <a:rPr sz="2800" spc="-10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eren</a:t>
            </a:r>
            <a:r>
              <a:rPr sz="28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t</a:t>
            </a:r>
            <a:r>
              <a:rPr sz="2800" spc="-484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spc="-16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Years</a:t>
            </a:r>
            <a:endParaRPr sz="2800" dirty="0">
              <a:solidFill>
                <a:srgbClr val="0070C0"/>
              </a:solidFill>
            </a:endParaRPr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8EECDF5F-5401-0793-A50C-9BD48B82B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3065"/>
            <a:ext cx="6934200" cy="397073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2A0B-DF4B-E28C-DFAF-2ADCB7C9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285750"/>
            <a:ext cx="3276600" cy="369332"/>
          </a:xfrm>
        </p:spPr>
        <p:txBody>
          <a:bodyPr/>
          <a:lstStyle/>
          <a:p>
            <a:r>
              <a:rPr lang="en-IN" sz="2400" dirty="0">
                <a:solidFill>
                  <a:srgbClr val="0070C0"/>
                </a:solidFill>
              </a:rPr>
              <a:t>Meals preference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F0A52E-9C10-967E-52DA-64EBBA54D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40938"/>
            <a:ext cx="2476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D4FDBB0-754A-8674-3E62-E1175446E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060" y="865107"/>
            <a:ext cx="2574579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38700A9-55A0-ED34-45A5-B1E494103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840938"/>
            <a:ext cx="2593000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3ECD44-A35F-8A65-3934-5C48F07D04FD}"/>
              </a:ext>
            </a:extLst>
          </p:cNvPr>
          <p:cNvSpPr txBox="1"/>
          <p:nvPr/>
        </p:nvSpPr>
        <p:spPr>
          <a:xfrm>
            <a:off x="266700" y="3638550"/>
            <a:ext cx="86106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</a:rPr>
              <a:t>As per the above Graph, we can conclude that guests for BB (i.e. Bed &amp; Breakfast) is more than others i.e. Half Board(HB), Full Board(FB), Self Catering(SC)</a:t>
            </a:r>
          </a:p>
        </p:txBody>
      </p:sp>
    </p:spTree>
    <p:extLst>
      <p:ext uri="{BB962C8B-B14F-4D97-AF65-F5344CB8AC3E}">
        <p14:creationId xmlns:p14="http://schemas.microsoft.com/office/powerpoint/2010/main" val="10079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114577"/>
            <a:ext cx="531837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Ca</a:t>
            </a:r>
            <a:r>
              <a:rPr sz="28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r</a:t>
            </a:r>
            <a:r>
              <a:rPr sz="2800" spc="-204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spc="-9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Par</a:t>
            </a:r>
            <a:r>
              <a:rPr sz="2800" spc="-9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k</a:t>
            </a:r>
            <a:r>
              <a:rPr sz="2800" spc="-9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i</a:t>
            </a:r>
            <a:r>
              <a:rPr sz="2800" spc="-9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n</a:t>
            </a:r>
            <a:r>
              <a:rPr sz="28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g</a:t>
            </a:r>
            <a:r>
              <a:rPr sz="2800" spc="-114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lang="en-IN" sz="2800" spc="-9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S</a:t>
            </a:r>
            <a:r>
              <a:rPr sz="2800" spc="-9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pa</a:t>
            </a:r>
            <a:r>
              <a:rPr sz="2800" spc="-9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c</a:t>
            </a:r>
            <a:r>
              <a:rPr sz="28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e</a:t>
            </a:r>
            <a:r>
              <a:rPr sz="2800" spc="-45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lang="en-IN" sz="2800" spc="-13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A</a:t>
            </a:r>
            <a:r>
              <a:rPr sz="2800" spc="-140" dirty="0" err="1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n</a:t>
            </a:r>
            <a:r>
              <a:rPr sz="2800" spc="-135" dirty="0" err="1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aly</a:t>
            </a:r>
            <a:r>
              <a:rPr sz="2800" spc="-145" dirty="0" err="1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s</a:t>
            </a:r>
            <a:r>
              <a:rPr sz="2800" spc="-135" dirty="0" err="1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i</a:t>
            </a:r>
            <a:r>
              <a:rPr sz="2800" spc="-5" dirty="0" err="1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s</a:t>
            </a:r>
            <a:endParaRPr sz="2800" dirty="0">
              <a:solidFill>
                <a:srgbClr val="0070C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0" y="877824"/>
            <a:ext cx="3429000" cy="26083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3400" y="3486150"/>
            <a:ext cx="7890509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40" dirty="0">
                <a:latin typeface="Verdana"/>
                <a:cs typeface="Verdana"/>
              </a:rPr>
              <a:t>M</a:t>
            </a:r>
            <a:r>
              <a:rPr sz="1800" spc="45" dirty="0">
                <a:latin typeface="Verdana"/>
                <a:cs typeface="Verdana"/>
              </a:rPr>
              <a:t>os</a:t>
            </a:r>
            <a:r>
              <a:rPr sz="1800" dirty="0">
                <a:latin typeface="Verdana"/>
                <a:cs typeface="Verdana"/>
              </a:rPr>
              <a:t>t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f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th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h</a:t>
            </a:r>
            <a:r>
              <a:rPr sz="1800" spc="5" dirty="0">
                <a:latin typeface="Verdana"/>
                <a:cs typeface="Verdana"/>
              </a:rPr>
              <a:t>ote</a:t>
            </a:r>
            <a:r>
              <a:rPr sz="1800" spc="20" dirty="0">
                <a:latin typeface="Verdana"/>
                <a:cs typeface="Verdana"/>
              </a:rPr>
              <a:t>l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spc="-1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</a:t>
            </a:r>
            <a:r>
              <a:rPr sz="1800" spc="-15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v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2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z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5" dirty="0">
                <a:latin typeface="Verdana"/>
                <a:cs typeface="Verdana"/>
              </a:rPr>
              <a:t>r</a:t>
            </a:r>
            <a:r>
              <a:rPr sz="1800" dirty="0">
                <a:latin typeface="Verdana"/>
                <a:cs typeface="Verdana"/>
              </a:rPr>
              <a:t>o</a:t>
            </a:r>
            <a:r>
              <a:rPr sz="1800" spc="-18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sp</a:t>
            </a:r>
            <a:r>
              <a:rPr sz="1800" spc="20" dirty="0">
                <a:latin typeface="Verdana"/>
                <a:cs typeface="Verdana"/>
              </a:rPr>
              <a:t>a</a:t>
            </a:r>
            <a:r>
              <a:rPr sz="1800" spc="15" dirty="0">
                <a:latin typeface="Verdana"/>
                <a:cs typeface="Verdana"/>
              </a:rPr>
              <a:t>c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p</a:t>
            </a:r>
            <a:r>
              <a:rPr sz="1800" spc="-15" dirty="0">
                <a:latin typeface="Verdana"/>
                <a:cs typeface="Verdana"/>
              </a:rPr>
              <a:t>ar</a:t>
            </a:r>
            <a:r>
              <a:rPr sz="1800" spc="-10" dirty="0">
                <a:latin typeface="Verdana"/>
                <a:cs typeface="Verdana"/>
              </a:rPr>
              <a:t>k</a:t>
            </a:r>
            <a:r>
              <a:rPr sz="1800" spc="-5" dirty="0">
                <a:latin typeface="Verdana"/>
                <a:cs typeface="Verdana"/>
              </a:rPr>
              <a:t>i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spc="-20" dirty="0">
                <a:latin typeface="Verdana"/>
                <a:cs typeface="Verdana"/>
              </a:rPr>
              <a:t>g</a:t>
            </a:r>
            <a:r>
              <a:rPr sz="1800" dirty="0">
                <a:latin typeface="Verdana"/>
                <a:cs typeface="Verdana"/>
              </a:rPr>
              <a:t>.</a:t>
            </a:r>
            <a:endParaRPr lang="en-IN" sz="1800"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endParaRPr sz="1800" dirty="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85" dirty="0">
                <a:latin typeface="Verdana"/>
                <a:cs typeface="Verdana"/>
              </a:rPr>
              <a:t>A</a:t>
            </a:r>
            <a:r>
              <a:rPr sz="1800" spc="80" dirty="0">
                <a:latin typeface="Verdana"/>
                <a:cs typeface="Verdana"/>
              </a:rPr>
              <a:t>mon</a:t>
            </a:r>
            <a:r>
              <a:rPr sz="1800" dirty="0">
                <a:latin typeface="Verdana"/>
                <a:cs typeface="Verdana"/>
              </a:rPr>
              <a:t>g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w</a:t>
            </a:r>
            <a:r>
              <a:rPr sz="1800" spc="55" dirty="0">
                <a:latin typeface="Verdana"/>
                <a:cs typeface="Verdana"/>
              </a:rPr>
              <a:t>h</a:t>
            </a:r>
            <a:r>
              <a:rPr sz="1800" spc="65" dirty="0">
                <a:latin typeface="Verdana"/>
                <a:cs typeface="Verdana"/>
              </a:rPr>
              <a:t>i</a:t>
            </a:r>
            <a:r>
              <a:rPr sz="1800" spc="55" dirty="0">
                <a:latin typeface="Verdana"/>
                <a:cs typeface="Verdana"/>
              </a:rPr>
              <a:t>c</a:t>
            </a:r>
            <a:r>
              <a:rPr sz="1800" dirty="0">
                <a:latin typeface="Verdana"/>
                <a:cs typeface="Verdana"/>
              </a:rPr>
              <a:t>h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</a:t>
            </a:r>
            <a:r>
              <a:rPr sz="1800" spc="-15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v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2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sp</a:t>
            </a:r>
            <a:r>
              <a:rPr sz="1800" spc="20" dirty="0">
                <a:latin typeface="Verdana"/>
                <a:cs typeface="Verdana"/>
              </a:rPr>
              <a:t>a</a:t>
            </a:r>
            <a:r>
              <a:rPr sz="1800" spc="15" dirty="0">
                <a:latin typeface="Verdana"/>
                <a:cs typeface="Verdana"/>
              </a:rPr>
              <a:t>c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p</a:t>
            </a:r>
            <a:r>
              <a:rPr sz="1800" spc="30" dirty="0">
                <a:latin typeface="Verdana"/>
                <a:cs typeface="Verdana"/>
              </a:rPr>
              <a:t>ar</a:t>
            </a:r>
            <a:r>
              <a:rPr sz="1800" spc="35" dirty="0">
                <a:latin typeface="Verdana"/>
                <a:cs typeface="Verdana"/>
              </a:rPr>
              <a:t>k</a:t>
            </a:r>
            <a:r>
              <a:rPr sz="1800" spc="30" dirty="0">
                <a:latin typeface="Verdana"/>
                <a:cs typeface="Verdana"/>
              </a:rPr>
              <a:t>i</a:t>
            </a:r>
            <a:r>
              <a:rPr sz="1800" spc="20" dirty="0">
                <a:latin typeface="Verdana"/>
                <a:cs typeface="Verdana"/>
              </a:rPr>
              <a:t>n</a:t>
            </a:r>
            <a:r>
              <a:rPr sz="1800" dirty="0">
                <a:latin typeface="Verdana"/>
                <a:cs typeface="Verdana"/>
              </a:rPr>
              <a:t>g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has</a:t>
            </a:r>
            <a:r>
              <a:rPr sz="1800" spc="-180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on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s</a:t>
            </a:r>
            <a:r>
              <a:rPr sz="1800" spc="25" dirty="0">
                <a:latin typeface="Verdana"/>
                <a:cs typeface="Verdana"/>
              </a:rPr>
              <a:t>p</a:t>
            </a:r>
            <a:r>
              <a:rPr sz="1800" spc="30" dirty="0">
                <a:latin typeface="Verdana"/>
                <a:cs typeface="Verdana"/>
              </a:rPr>
              <a:t>ac</a:t>
            </a:r>
            <a:r>
              <a:rPr sz="1800" spc="40" dirty="0">
                <a:latin typeface="Verdana"/>
                <a:cs typeface="Verdana"/>
              </a:rPr>
              <a:t>i</a:t>
            </a:r>
            <a:r>
              <a:rPr sz="1800" spc="30" dirty="0">
                <a:latin typeface="Verdana"/>
                <a:cs typeface="Verdana"/>
              </a:rPr>
              <a:t>n</a:t>
            </a:r>
            <a:r>
              <a:rPr sz="1800" dirty="0">
                <a:latin typeface="Verdana"/>
                <a:cs typeface="Verdana"/>
              </a:rPr>
              <a:t>g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an</a:t>
            </a:r>
            <a:r>
              <a:rPr sz="1800" dirty="0">
                <a:latin typeface="Verdana"/>
                <a:cs typeface="Verdana"/>
              </a:rPr>
              <a:t>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th</a:t>
            </a:r>
            <a:r>
              <a:rPr sz="1800" dirty="0">
                <a:latin typeface="Verdana"/>
                <a:cs typeface="Verdana"/>
              </a:rPr>
              <a:t>e  </a:t>
            </a:r>
            <a:r>
              <a:rPr sz="1800" spc="30" dirty="0">
                <a:latin typeface="Verdana"/>
                <a:cs typeface="Verdana"/>
              </a:rPr>
              <a:t>tr</a:t>
            </a:r>
            <a:r>
              <a:rPr sz="1800" spc="25" dirty="0">
                <a:latin typeface="Verdana"/>
                <a:cs typeface="Verdana"/>
              </a:rPr>
              <a:t>e</a:t>
            </a:r>
            <a:r>
              <a:rPr sz="1800" spc="30" dirty="0">
                <a:latin typeface="Verdana"/>
                <a:cs typeface="Verdana"/>
              </a:rPr>
              <a:t>n</a:t>
            </a:r>
            <a:r>
              <a:rPr sz="1800" dirty="0">
                <a:latin typeface="Verdana"/>
                <a:cs typeface="Verdana"/>
              </a:rPr>
              <a:t>d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c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-10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d</a:t>
            </a:r>
            <a:r>
              <a:rPr sz="1800" spc="-50" dirty="0">
                <a:latin typeface="Verdana"/>
                <a:cs typeface="Verdana"/>
              </a:rPr>
              <a:t>r</a:t>
            </a:r>
            <a:r>
              <a:rPr sz="1800" spc="-15" dirty="0">
                <a:latin typeface="Verdana"/>
                <a:cs typeface="Verdana"/>
              </a:rPr>
              <a:t>ast</a:t>
            </a:r>
            <a:r>
              <a:rPr sz="1800" spc="-5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c</a:t>
            </a:r>
            <a:r>
              <a:rPr sz="1800" spc="-15" dirty="0">
                <a:latin typeface="Verdana"/>
                <a:cs typeface="Verdana"/>
              </a:rPr>
              <a:t>a</a:t>
            </a:r>
            <a:r>
              <a:rPr sz="1800" spc="-5" dirty="0">
                <a:latin typeface="Verdana"/>
                <a:cs typeface="Verdana"/>
              </a:rPr>
              <a:t>ll</a:t>
            </a:r>
            <a:r>
              <a:rPr sz="1800" dirty="0">
                <a:latin typeface="Verdana"/>
                <a:cs typeface="Verdana"/>
              </a:rPr>
              <a:t>y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a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spc="-215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nu</a:t>
            </a:r>
            <a:r>
              <a:rPr sz="1800" spc="60" dirty="0">
                <a:latin typeface="Verdana"/>
                <a:cs typeface="Verdana"/>
              </a:rPr>
              <a:t>m</a:t>
            </a:r>
            <a:r>
              <a:rPr sz="1800" spc="50" dirty="0">
                <a:latin typeface="Verdana"/>
                <a:cs typeface="Verdana"/>
              </a:rPr>
              <a:t>be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f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s</a:t>
            </a:r>
            <a:r>
              <a:rPr sz="1800" spc="25" dirty="0">
                <a:latin typeface="Verdana"/>
                <a:cs typeface="Verdana"/>
              </a:rPr>
              <a:t>p</a:t>
            </a:r>
            <a:r>
              <a:rPr sz="1800" spc="30" dirty="0">
                <a:latin typeface="Verdana"/>
                <a:cs typeface="Verdana"/>
              </a:rPr>
              <a:t>ac</a:t>
            </a:r>
            <a:r>
              <a:rPr sz="1800" spc="40" dirty="0">
                <a:latin typeface="Verdana"/>
                <a:cs typeface="Verdana"/>
              </a:rPr>
              <a:t>i</a:t>
            </a:r>
            <a:r>
              <a:rPr sz="1800" spc="30" dirty="0">
                <a:latin typeface="Verdana"/>
                <a:cs typeface="Verdana"/>
              </a:rPr>
              <a:t>n</a:t>
            </a:r>
            <a:r>
              <a:rPr sz="1800" dirty="0">
                <a:latin typeface="Verdana"/>
                <a:cs typeface="Verdana"/>
              </a:rPr>
              <a:t>g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i</a:t>
            </a:r>
            <a:r>
              <a:rPr sz="1800" spc="-40" dirty="0">
                <a:latin typeface="Verdana"/>
                <a:cs typeface="Verdana"/>
              </a:rPr>
              <a:t>ncr</a:t>
            </a:r>
            <a:r>
              <a:rPr sz="1800" spc="-45" dirty="0">
                <a:latin typeface="Verdana"/>
                <a:cs typeface="Verdana"/>
              </a:rPr>
              <a:t>e</a:t>
            </a:r>
            <a:r>
              <a:rPr sz="1800" spc="-40" dirty="0">
                <a:latin typeface="Verdana"/>
                <a:cs typeface="Verdana"/>
              </a:rPr>
              <a:t>as</a:t>
            </a:r>
            <a:r>
              <a:rPr sz="1800" spc="-45" dirty="0">
                <a:latin typeface="Verdana"/>
                <a:cs typeface="Verdana"/>
              </a:rPr>
              <a:t>e</a:t>
            </a:r>
            <a:r>
              <a:rPr sz="1800" spc="-40" dirty="0">
                <a:latin typeface="Verdana"/>
                <a:cs typeface="Verdana"/>
              </a:rPr>
              <a:t>s</a:t>
            </a:r>
            <a:r>
              <a:rPr sz="1800" dirty="0">
                <a:latin typeface="Verdana"/>
                <a:cs typeface="Verdana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85864"/>
            <a:ext cx="7620000" cy="15818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spc="-8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Preferred room type by guests :</a:t>
            </a:r>
            <a:br>
              <a:rPr lang="en-IN" sz="2800" u="heavy" spc="-80" dirty="0">
                <a:uFill>
                  <a:solidFill>
                    <a:srgbClr val="CC0000"/>
                  </a:solidFill>
                </a:uFill>
              </a:rPr>
            </a:br>
            <a:br>
              <a:rPr lang="en-IN" sz="2800" u="heavy" spc="-80" dirty="0">
                <a:uFill>
                  <a:solidFill>
                    <a:srgbClr val="CC0000"/>
                  </a:solidFill>
                </a:uFill>
              </a:rPr>
            </a:br>
            <a:r>
              <a:rPr lang="en-IN" sz="1800" b="0" u="sng" spc="-80" dirty="0">
                <a:solidFill>
                  <a:srgbClr val="C00000"/>
                </a:solidFill>
                <a:uFill>
                  <a:solidFill>
                    <a:srgbClr val="CC0000"/>
                  </a:solidFill>
                </a:uFill>
              </a:rPr>
              <a:t>Maximum number of guest Preferred ‘A’ type rooms.</a:t>
            </a:r>
            <a:br>
              <a:rPr lang="en-IN" sz="1800" b="0" u="sng" spc="-80" dirty="0">
                <a:solidFill>
                  <a:schemeClr val="accent1"/>
                </a:solidFill>
                <a:uFill>
                  <a:solidFill>
                    <a:srgbClr val="CC0000"/>
                  </a:solidFill>
                </a:uFill>
              </a:rPr>
            </a:br>
            <a:r>
              <a:rPr lang="en-IN" sz="2800" u="heavy" spc="-80" dirty="0">
                <a:uFill>
                  <a:solidFill>
                    <a:srgbClr val="CC0000"/>
                  </a:solidFill>
                </a:uFill>
              </a:rPr>
              <a:t> </a:t>
            </a:r>
            <a:endParaRPr sz="2800" dirty="0"/>
          </a:p>
        </p:txBody>
      </p:sp>
      <p:pic>
        <p:nvPicPr>
          <p:cNvPr id="3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200" y="1734370"/>
            <a:ext cx="7010399" cy="30471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80" y="288528"/>
            <a:ext cx="845629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6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Top</a:t>
            </a:r>
            <a:r>
              <a:rPr sz="2400" spc="-204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400" spc="-229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10</a:t>
            </a:r>
            <a:r>
              <a:rPr lang="en-IN" sz="2400" spc="-229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400" spc="-49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400" spc="-8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Countries</a:t>
            </a:r>
            <a:r>
              <a:rPr sz="2400" spc="-17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400" spc="-7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with</a:t>
            </a:r>
            <a:r>
              <a:rPr sz="2400" spc="-18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400" spc="-7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highest</a:t>
            </a:r>
            <a:r>
              <a:rPr sz="2400" spc="-14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400" spc="-7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number</a:t>
            </a:r>
            <a:r>
              <a:rPr sz="2400" spc="-16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400" spc="-4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of</a:t>
            </a:r>
            <a:r>
              <a:rPr lang="en-IN" sz="2400" spc="-4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400" spc="-4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Bookings</a:t>
            </a:r>
            <a:endParaRPr sz="2400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580" y="1130554"/>
            <a:ext cx="4384675" cy="33028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4765" indent="-34353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endParaRPr lang="en-IN" spc="-5" dirty="0">
              <a:latin typeface="Verdana"/>
              <a:cs typeface="Verdana"/>
            </a:endParaRPr>
          </a:p>
          <a:p>
            <a:pPr marL="355600" marR="24765" indent="-34353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-5" dirty="0">
                <a:latin typeface="Verdana"/>
                <a:cs typeface="Verdana"/>
              </a:rPr>
              <a:t>After</a:t>
            </a:r>
            <a:r>
              <a:rPr dirty="0">
                <a:latin typeface="Verdana"/>
                <a:cs typeface="Verdana"/>
              </a:rPr>
              <a:t> analyzing</a:t>
            </a:r>
            <a:r>
              <a:rPr spc="25" dirty="0">
                <a:latin typeface="Verdana"/>
                <a:cs typeface="Verdana"/>
              </a:rPr>
              <a:t> </a:t>
            </a:r>
            <a:r>
              <a:rPr spc="15" dirty="0">
                <a:latin typeface="Verdana"/>
                <a:cs typeface="Verdana"/>
              </a:rPr>
              <a:t>the</a:t>
            </a:r>
            <a:r>
              <a:rPr spc="85" dirty="0">
                <a:latin typeface="Verdana"/>
                <a:cs typeface="Verdana"/>
              </a:rPr>
              <a:t> </a:t>
            </a:r>
            <a:r>
              <a:rPr spc="-40" dirty="0">
                <a:latin typeface="Verdana"/>
                <a:cs typeface="Verdana"/>
              </a:rPr>
              <a:t>dataset,</a:t>
            </a:r>
            <a:r>
              <a:rPr spc="-50" dirty="0">
                <a:latin typeface="Verdana"/>
                <a:cs typeface="Verdana"/>
              </a:rPr>
              <a:t> </a:t>
            </a:r>
            <a:r>
              <a:rPr spc="20" dirty="0">
                <a:latin typeface="Verdana"/>
                <a:cs typeface="Verdana"/>
              </a:rPr>
              <a:t>we </a:t>
            </a:r>
            <a:r>
              <a:rPr spc="25" dirty="0">
                <a:latin typeface="Verdana"/>
                <a:cs typeface="Verdana"/>
              </a:rPr>
              <a:t> </a:t>
            </a:r>
            <a:r>
              <a:rPr spc="30" dirty="0">
                <a:latin typeface="Verdana"/>
                <a:cs typeface="Verdana"/>
              </a:rPr>
              <a:t>found</a:t>
            </a:r>
            <a:r>
              <a:rPr spc="95" dirty="0">
                <a:latin typeface="Verdana"/>
                <a:cs typeface="Verdana"/>
              </a:rPr>
              <a:t> </a:t>
            </a:r>
            <a:r>
              <a:rPr spc="10" dirty="0">
                <a:latin typeface="Verdana"/>
                <a:cs typeface="Verdana"/>
              </a:rPr>
              <a:t>that</a:t>
            </a:r>
            <a:r>
              <a:rPr spc="60" dirty="0">
                <a:latin typeface="Verdana"/>
                <a:cs typeface="Verdana"/>
              </a:rPr>
              <a:t> </a:t>
            </a:r>
            <a:r>
              <a:rPr spc="15" dirty="0">
                <a:latin typeface="Verdana"/>
                <a:cs typeface="Verdana"/>
              </a:rPr>
              <a:t>Portugal</a:t>
            </a:r>
            <a:r>
              <a:rPr spc="130" dirty="0">
                <a:latin typeface="Verdana"/>
                <a:cs typeface="Verdana"/>
              </a:rPr>
              <a:t> </a:t>
            </a:r>
            <a:r>
              <a:rPr spc="10" dirty="0">
                <a:latin typeface="Verdana"/>
                <a:cs typeface="Verdana"/>
              </a:rPr>
              <a:t>tops</a:t>
            </a:r>
            <a:r>
              <a:rPr spc="40" dirty="0">
                <a:latin typeface="Verdana"/>
                <a:cs typeface="Verdana"/>
              </a:rPr>
              <a:t> </a:t>
            </a:r>
            <a:r>
              <a:rPr spc="15" dirty="0">
                <a:latin typeface="Verdana"/>
                <a:cs typeface="Verdana"/>
              </a:rPr>
              <a:t>the </a:t>
            </a:r>
            <a:r>
              <a:rPr spc="20" dirty="0">
                <a:latin typeface="Verdana"/>
                <a:cs typeface="Verdana"/>
              </a:rPr>
              <a:t> </a:t>
            </a:r>
            <a:r>
              <a:rPr spc="10" dirty="0">
                <a:latin typeface="Verdana"/>
                <a:cs typeface="Verdana"/>
              </a:rPr>
              <a:t>position</a:t>
            </a:r>
            <a:r>
              <a:rPr spc="45" dirty="0">
                <a:latin typeface="Verdana"/>
                <a:cs typeface="Verdana"/>
              </a:rPr>
              <a:t> </a:t>
            </a:r>
            <a:r>
              <a:rPr spc="25" dirty="0">
                <a:latin typeface="Verdana"/>
                <a:cs typeface="Verdana"/>
              </a:rPr>
              <a:t>with</a:t>
            </a:r>
            <a:r>
              <a:rPr spc="125" dirty="0">
                <a:latin typeface="Verdana"/>
                <a:cs typeface="Verdana"/>
              </a:rPr>
              <a:t> </a:t>
            </a:r>
            <a:r>
              <a:rPr spc="-30" dirty="0">
                <a:latin typeface="Verdana"/>
                <a:cs typeface="Verdana"/>
              </a:rPr>
              <a:t>48590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spc="10" dirty="0">
                <a:latin typeface="Verdana"/>
                <a:cs typeface="Verdana"/>
              </a:rPr>
              <a:t>customers </a:t>
            </a:r>
            <a:r>
              <a:rPr spc="15" dirty="0">
                <a:latin typeface="Verdana"/>
                <a:cs typeface="Verdana"/>
              </a:rPr>
              <a:t> </a:t>
            </a:r>
            <a:r>
              <a:rPr spc="20" dirty="0">
                <a:latin typeface="Verdana"/>
                <a:cs typeface="Verdana"/>
              </a:rPr>
              <a:t>f</a:t>
            </a:r>
            <a:r>
              <a:rPr spc="15" dirty="0">
                <a:latin typeface="Verdana"/>
                <a:cs typeface="Verdana"/>
              </a:rPr>
              <a:t>o</a:t>
            </a:r>
            <a:r>
              <a:rPr spc="10" dirty="0">
                <a:latin typeface="Verdana"/>
                <a:cs typeface="Verdana"/>
              </a:rPr>
              <a:t>ll</a:t>
            </a:r>
            <a:r>
              <a:rPr spc="15" dirty="0">
                <a:latin typeface="Verdana"/>
                <a:cs typeface="Verdana"/>
              </a:rPr>
              <a:t>o</a:t>
            </a:r>
            <a:r>
              <a:rPr spc="10" dirty="0">
                <a:latin typeface="Verdana"/>
                <a:cs typeface="Verdana"/>
              </a:rPr>
              <a:t>w</a:t>
            </a:r>
            <a:r>
              <a:rPr spc="25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d</a:t>
            </a:r>
            <a:r>
              <a:rPr spc="-75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b</a:t>
            </a:r>
            <a:r>
              <a:rPr spc="-5" dirty="0">
                <a:latin typeface="Verdana"/>
                <a:cs typeface="Verdana"/>
              </a:rPr>
              <a:t>y</a:t>
            </a:r>
            <a:r>
              <a:rPr spc="-185" dirty="0">
                <a:latin typeface="Verdana"/>
                <a:cs typeface="Verdana"/>
              </a:rPr>
              <a:t> </a:t>
            </a:r>
            <a:r>
              <a:rPr spc="70" dirty="0">
                <a:latin typeface="Verdana"/>
                <a:cs typeface="Verdana"/>
              </a:rPr>
              <a:t>U</a:t>
            </a:r>
            <a:r>
              <a:rPr spc="-5" dirty="0">
                <a:latin typeface="Verdana"/>
                <a:cs typeface="Verdana"/>
              </a:rPr>
              <a:t>K</a:t>
            </a:r>
            <a:r>
              <a:rPr spc="-120" dirty="0">
                <a:latin typeface="Verdana"/>
                <a:cs typeface="Verdana"/>
              </a:rPr>
              <a:t> </a:t>
            </a:r>
            <a:r>
              <a:rPr spc="35" dirty="0">
                <a:latin typeface="Verdana"/>
                <a:cs typeface="Verdana"/>
              </a:rPr>
              <a:t>wit</a:t>
            </a:r>
            <a:r>
              <a:rPr spc="-5" dirty="0">
                <a:latin typeface="Verdana"/>
                <a:cs typeface="Verdana"/>
              </a:rPr>
              <a:t>h</a:t>
            </a:r>
            <a:r>
              <a:rPr spc="-90" dirty="0">
                <a:latin typeface="Verdana"/>
                <a:cs typeface="Verdana"/>
              </a:rPr>
              <a:t> </a:t>
            </a:r>
            <a:r>
              <a:rPr spc="-290" dirty="0">
                <a:latin typeface="Verdana"/>
                <a:cs typeface="Verdana"/>
              </a:rPr>
              <a:t>12129</a:t>
            </a:r>
            <a:r>
              <a:rPr spc="-5" dirty="0">
                <a:latin typeface="Verdana"/>
                <a:cs typeface="Verdana"/>
              </a:rPr>
              <a:t>,</a:t>
            </a:r>
            <a:r>
              <a:rPr spc="-409" dirty="0">
                <a:latin typeface="Verdana"/>
                <a:cs typeface="Verdana"/>
              </a:rPr>
              <a:t> </a:t>
            </a:r>
            <a:r>
              <a:rPr spc="20" dirty="0">
                <a:latin typeface="Verdana"/>
                <a:cs typeface="Verdana"/>
              </a:rPr>
              <a:t>F</a:t>
            </a:r>
            <a:r>
              <a:rPr spc="-25" dirty="0">
                <a:latin typeface="Verdana"/>
                <a:cs typeface="Verdana"/>
              </a:rPr>
              <a:t>r</a:t>
            </a:r>
            <a:r>
              <a:rPr spc="15" dirty="0">
                <a:latin typeface="Verdana"/>
                <a:cs typeface="Verdana"/>
              </a:rPr>
              <a:t>an</a:t>
            </a:r>
            <a:r>
              <a:rPr spc="10" dirty="0">
                <a:latin typeface="Verdana"/>
                <a:cs typeface="Verdana"/>
              </a:rPr>
              <a:t>c</a:t>
            </a:r>
            <a:r>
              <a:rPr spc="-5" dirty="0">
                <a:latin typeface="Verdana"/>
                <a:cs typeface="Verdana"/>
              </a:rPr>
              <a:t>e  </a:t>
            </a:r>
            <a:r>
              <a:rPr spc="35" dirty="0">
                <a:latin typeface="Verdana"/>
                <a:cs typeface="Verdana"/>
              </a:rPr>
              <a:t>wit</a:t>
            </a:r>
            <a:r>
              <a:rPr spc="-5" dirty="0">
                <a:latin typeface="Verdana"/>
                <a:cs typeface="Verdana"/>
              </a:rPr>
              <a:t>h</a:t>
            </a:r>
            <a:r>
              <a:rPr spc="114" dirty="0">
                <a:latin typeface="Verdana"/>
                <a:cs typeface="Verdana"/>
              </a:rPr>
              <a:t> </a:t>
            </a:r>
            <a:r>
              <a:rPr spc="-254" dirty="0">
                <a:latin typeface="Verdana"/>
                <a:cs typeface="Verdana"/>
              </a:rPr>
              <a:t>10</a:t>
            </a:r>
            <a:r>
              <a:rPr spc="-240" dirty="0">
                <a:latin typeface="Verdana"/>
                <a:cs typeface="Verdana"/>
              </a:rPr>
              <a:t>415</a:t>
            </a:r>
            <a:r>
              <a:rPr spc="-5" dirty="0">
                <a:latin typeface="Verdana"/>
                <a:cs typeface="Verdana"/>
              </a:rPr>
              <a:t>,</a:t>
            </a:r>
            <a:r>
              <a:rPr spc="-42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S</a:t>
            </a:r>
            <a:r>
              <a:rPr spc="-10" dirty="0">
                <a:latin typeface="Verdana"/>
                <a:cs typeface="Verdana"/>
              </a:rPr>
              <a:t>p</a:t>
            </a:r>
            <a:r>
              <a:rPr spc="-5" dirty="0">
                <a:latin typeface="Verdana"/>
                <a:cs typeface="Verdana"/>
              </a:rPr>
              <a:t>ain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35" dirty="0">
                <a:latin typeface="Verdana"/>
                <a:cs typeface="Verdana"/>
              </a:rPr>
              <a:t>wit</a:t>
            </a:r>
            <a:r>
              <a:rPr spc="-5" dirty="0">
                <a:latin typeface="Verdana"/>
                <a:cs typeface="Verdana"/>
              </a:rPr>
              <a:t>h</a:t>
            </a:r>
            <a:r>
              <a:rPr spc="125" dirty="0">
                <a:latin typeface="Verdana"/>
                <a:cs typeface="Verdana"/>
              </a:rPr>
              <a:t> </a:t>
            </a:r>
            <a:r>
              <a:rPr spc="-60" dirty="0">
                <a:latin typeface="Verdana"/>
                <a:cs typeface="Verdana"/>
              </a:rPr>
              <a:t>856</a:t>
            </a:r>
            <a:r>
              <a:rPr spc="-5" dirty="0">
                <a:latin typeface="Verdana"/>
                <a:cs typeface="Verdana"/>
              </a:rPr>
              <a:t>8</a:t>
            </a:r>
            <a:r>
              <a:rPr spc="-75" dirty="0">
                <a:latin typeface="Verdana"/>
                <a:cs typeface="Verdana"/>
              </a:rPr>
              <a:t> </a:t>
            </a:r>
            <a:r>
              <a:rPr spc="55" dirty="0">
                <a:latin typeface="Verdana"/>
                <a:cs typeface="Verdana"/>
              </a:rPr>
              <a:t>an</a:t>
            </a:r>
            <a:r>
              <a:rPr spc="-5" dirty="0">
                <a:latin typeface="Verdana"/>
                <a:cs typeface="Verdana"/>
              </a:rPr>
              <a:t>d  </a:t>
            </a:r>
            <a:r>
              <a:rPr spc="5" dirty="0">
                <a:latin typeface="Verdana"/>
                <a:cs typeface="Verdana"/>
              </a:rPr>
              <a:t>G</a:t>
            </a:r>
            <a:r>
              <a:rPr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r</a:t>
            </a:r>
            <a:r>
              <a:rPr spc="10" dirty="0">
                <a:latin typeface="Verdana"/>
                <a:cs typeface="Verdana"/>
              </a:rPr>
              <a:t>m</a:t>
            </a:r>
            <a:r>
              <a:rPr spc="5" dirty="0">
                <a:latin typeface="Verdana"/>
                <a:cs typeface="Verdana"/>
              </a:rPr>
              <a:t>a</a:t>
            </a:r>
            <a:r>
              <a:rPr spc="-20" dirty="0">
                <a:latin typeface="Verdana"/>
                <a:cs typeface="Verdana"/>
              </a:rPr>
              <a:t>n</a:t>
            </a:r>
            <a:r>
              <a:rPr spc="-5" dirty="0">
                <a:latin typeface="Verdana"/>
                <a:cs typeface="Verdana"/>
              </a:rPr>
              <a:t>y</a:t>
            </a:r>
            <a:r>
              <a:rPr spc="25" dirty="0">
                <a:latin typeface="Verdana"/>
                <a:cs typeface="Verdana"/>
              </a:rPr>
              <a:t> </a:t>
            </a:r>
            <a:r>
              <a:rPr spc="35" dirty="0">
                <a:latin typeface="Verdana"/>
                <a:cs typeface="Verdana"/>
              </a:rPr>
              <a:t>wit</a:t>
            </a:r>
            <a:r>
              <a:rPr spc="-5" dirty="0">
                <a:latin typeface="Verdana"/>
                <a:cs typeface="Verdana"/>
              </a:rPr>
              <a:t>h</a:t>
            </a:r>
            <a:r>
              <a:rPr spc="-350" dirty="0">
                <a:latin typeface="Verdana"/>
                <a:cs typeface="Verdana"/>
              </a:rPr>
              <a:t> </a:t>
            </a:r>
            <a:r>
              <a:rPr spc="-100" dirty="0">
                <a:latin typeface="Verdana"/>
                <a:cs typeface="Verdana"/>
              </a:rPr>
              <a:t>728</a:t>
            </a:r>
            <a:r>
              <a:rPr spc="-5" dirty="0">
                <a:latin typeface="Verdana"/>
                <a:cs typeface="Verdana"/>
              </a:rPr>
              <a:t>7</a:t>
            </a:r>
            <a:r>
              <a:rPr spc="-114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-20" dirty="0">
                <a:latin typeface="Verdana"/>
                <a:cs typeface="Verdana"/>
              </a:rPr>
              <a:t>u</a:t>
            </a:r>
            <a:r>
              <a:rPr spc="-25" dirty="0">
                <a:latin typeface="Verdana"/>
                <a:cs typeface="Verdana"/>
              </a:rPr>
              <a:t>st</a:t>
            </a:r>
            <a:r>
              <a:rPr spc="-20" dirty="0">
                <a:latin typeface="Verdana"/>
                <a:cs typeface="Verdana"/>
              </a:rPr>
              <a:t>ome</a:t>
            </a:r>
            <a:r>
              <a:rPr spc="-25" dirty="0">
                <a:latin typeface="Verdana"/>
                <a:cs typeface="Verdana"/>
              </a:rPr>
              <a:t>rs</a:t>
            </a:r>
            <a:r>
              <a:rPr spc="-5" dirty="0">
                <a:latin typeface="Verdana"/>
                <a:cs typeface="Verdana"/>
              </a:rPr>
              <a:t>.</a:t>
            </a:r>
            <a:endParaRPr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dirty="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1770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10" dirty="0">
                <a:latin typeface="Verdana"/>
                <a:cs typeface="Verdana"/>
              </a:rPr>
              <a:t>Netherlands</a:t>
            </a:r>
            <a:r>
              <a:rPr spc="70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sits</a:t>
            </a:r>
            <a:r>
              <a:rPr spc="-75" dirty="0">
                <a:latin typeface="Verdana"/>
                <a:cs typeface="Verdana"/>
              </a:rPr>
              <a:t> </a:t>
            </a:r>
            <a:r>
              <a:rPr spc="15" dirty="0">
                <a:latin typeface="Verdana"/>
                <a:cs typeface="Verdana"/>
              </a:rPr>
              <a:t>back</a:t>
            </a:r>
            <a:r>
              <a:rPr spc="110" dirty="0">
                <a:latin typeface="Verdana"/>
                <a:cs typeface="Verdana"/>
              </a:rPr>
              <a:t> </a:t>
            </a:r>
            <a:r>
              <a:rPr spc="25" dirty="0">
                <a:latin typeface="Verdana"/>
                <a:cs typeface="Verdana"/>
              </a:rPr>
              <a:t>with</a:t>
            </a:r>
            <a:r>
              <a:rPr spc="114" dirty="0">
                <a:latin typeface="Verdana"/>
                <a:cs typeface="Verdana"/>
              </a:rPr>
              <a:t> </a:t>
            </a:r>
            <a:r>
              <a:rPr spc="-20" dirty="0">
                <a:latin typeface="Verdana"/>
                <a:cs typeface="Verdana"/>
              </a:rPr>
              <a:t>least </a:t>
            </a:r>
            <a:r>
              <a:rPr spc="-15" dirty="0">
                <a:latin typeface="Verdana"/>
                <a:cs typeface="Verdana"/>
              </a:rPr>
              <a:t> </a:t>
            </a:r>
            <a:r>
              <a:rPr spc="50" dirty="0">
                <a:latin typeface="Verdana"/>
                <a:cs typeface="Verdana"/>
              </a:rPr>
              <a:t>nu</a:t>
            </a:r>
            <a:r>
              <a:rPr spc="55" dirty="0">
                <a:latin typeface="Verdana"/>
                <a:cs typeface="Verdana"/>
              </a:rPr>
              <a:t>m</a:t>
            </a:r>
            <a:r>
              <a:rPr spc="45" dirty="0">
                <a:latin typeface="Verdana"/>
                <a:cs typeface="Verdana"/>
              </a:rPr>
              <a:t>b</a:t>
            </a:r>
            <a:r>
              <a:rPr spc="5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r</a:t>
            </a:r>
            <a:r>
              <a:rPr spc="-8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of</a:t>
            </a:r>
            <a:r>
              <a:rPr spc="-195" dirty="0">
                <a:latin typeface="Verdana"/>
                <a:cs typeface="Verdana"/>
              </a:rPr>
              <a:t> </a:t>
            </a:r>
            <a:r>
              <a:rPr spc="10" dirty="0">
                <a:latin typeface="Verdana"/>
                <a:cs typeface="Verdana"/>
              </a:rPr>
              <a:t>c</a:t>
            </a:r>
            <a:r>
              <a:rPr spc="15" dirty="0">
                <a:latin typeface="Verdana"/>
                <a:cs typeface="Verdana"/>
              </a:rPr>
              <a:t>u</a:t>
            </a:r>
            <a:r>
              <a:rPr spc="10" dirty="0">
                <a:latin typeface="Verdana"/>
                <a:cs typeface="Verdana"/>
              </a:rPr>
              <a:t>st</a:t>
            </a:r>
            <a:r>
              <a:rPr spc="15" dirty="0">
                <a:latin typeface="Verdana"/>
                <a:cs typeface="Verdana"/>
              </a:rPr>
              <a:t>o</a:t>
            </a:r>
            <a:r>
              <a:rPr spc="20" dirty="0">
                <a:latin typeface="Verdana"/>
                <a:cs typeface="Verdana"/>
              </a:rPr>
              <a:t>m</a:t>
            </a:r>
            <a:r>
              <a:rPr spc="15" dirty="0">
                <a:latin typeface="Verdana"/>
                <a:cs typeface="Verdana"/>
              </a:rPr>
              <a:t>e</a:t>
            </a:r>
            <a:r>
              <a:rPr spc="10" dirty="0">
                <a:latin typeface="Verdana"/>
                <a:cs typeface="Verdana"/>
              </a:rPr>
              <a:t>r</a:t>
            </a:r>
            <a:r>
              <a:rPr spc="-5" dirty="0">
                <a:latin typeface="Verdana"/>
                <a:cs typeface="Verdana"/>
              </a:rPr>
              <a:t>s</a:t>
            </a:r>
            <a:r>
              <a:rPr spc="-120" dirty="0">
                <a:latin typeface="Verdana"/>
                <a:cs typeface="Verdana"/>
              </a:rPr>
              <a:t> </a:t>
            </a:r>
            <a:r>
              <a:rPr spc="65" dirty="0">
                <a:latin typeface="Verdana"/>
                <a:cs typeface="Verdana"/>
              </a:rPr>
              <a:t>amon</a:t>
            </a:r>
            <a:r>
              <a:rPr spc="-5" dirty="0">
                <a:latin typeface="Verdana"/>
                <a:cs typeface="Verdana"/>
              </a:rPr>
              <a:t>g</a:t>
            </a:r>
            <a:r>
              <a:rPr spc="-90" dirty="0">
                <a:latin typeface="Verdana"/>
                <a:cs typeface="Verdana"/>
              </a:rPr>
              <a:t> </a:t>
            </a:r>
            <a:r>
              <a:rPr spc="25" dirty="0">
                <a:latin typeface="Verdana"/>
                <a:cs typeface="Verdana"/>
              </a:rPr>
              <a:t>th</a:t>
            </a:r>
            <a:r>
              <a:rPr spc="-5" dirty="0">
                <a:latin typeface="Verdana"/>
                <a:cs typeface="Verdana"/>
              </a:rPr>
              <a:t>e  </a:t>
            </a:r>
            <a:r>
              <a:rPr spc="25" dirty="0">
                <a:latin typeface="Verdana"/>
                <a:cs typeface="Verdana"/>
              </a:rPr>
              <a:t>top</a:t>
            </a:r>
            <a:r>
              <a:rPr spc="100" dirty="0">
                <a:latin typeface="Verdana"/>
                <a:cs typeface="Verdana"/>
              </a:rPr>
              <a:t> </a:t>
            </a:r>
            <a:r>
              <a:rPr spc="-40" dirty="0">
                <a:latin typeface="Verdana"/>
                <a:cs typeface="Verdana"/>
              </a:rPr>
              <a:t>10Countries.</a:t>
            </a:r>
            <a:endParaRPr dirty="0">
              <a:latin typeface="Verdana"/>
              <a:cs typeface="Verdana"/>
            </a:endParaRPr>
          </a:p>
        </p:txBody>
      </p:sp>
      <p:pic>
        <p:nvPicPr>
          <p:cNvPr id="2050" name="Picture 2" descr="Hotel Booking How To's">
            <a:extLst>
              <a:ext uri="{FF2B5EF4-FFF2-40B4-BE49-F238E27FC236}">
                <a16:creationId xmlns:a16="http://schemas.microsoft.com/office/drawing/2014/main" id="{61CE1E61-A4A0-2567-F645-34B222AF4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747" y="1311217"/>
            <a:ext cx="4384673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80" y="288798"/>
            <a:ext cx="85102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6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Top</a:t>
            </a:r>
            <a:r>
              <a:rPr sz="2500" spc="-204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500" spc="-229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10</a:t>
            </a:r>
            <a:r>
              <a:rPr sz="2500" spc="-49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lang="en-IN" sz="2500" spc="-49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500" spc="-8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Countries</a:t>
            </a:r>
            <a:r>
              <a:rPr sz="2500" spc="-18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500" spc="-7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with</a:t>
            </a:r>
            <a:r>
              <a:rPr sz="2500" spc="-18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500" spc="-7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highest</a:t>
            </a:r>
            <a:r>
              <a:rPr sz="2500" spc="-14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500" spc="-7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number</a:t>
            </a:r>
            <a:r>
              <a:rPr sz="2500" spc="-16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500" spc="-4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ofBookings</a:t>
            </a:r>
            <a:endParaRPr sz="2500" dirty="0">
              <a:solidFill>
                <a:srgbClr val="0070C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611" y="895350"/>
            <a:ext cx="5923789" cy="3657600"/>
          </a:xfrm>
          <a:prstGeom prst="rect">
            <a:avLst/>
          </a:prstGeom>
        </p:spPr>
      </p:pic>
      <p:pic>
        <p:nvPicPr>
          <p:cNvPr id="1026" name="Picture 2" descr="Map of States of the European Union - Nations Online Project">
            <a:extLst>
              <a:ext uri="{FF2B5EF4-FFF2-40B4-BE49-F238E27FC236}">
                <a16:creationId xmlns:a16="http://schemas.microsoft.com/office/drawing/2014/main" id="{5C12E88E-F987-629B-083A-0955CEE45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039749"/>
            <a:ext cx="2503488" cy="336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6719" y="133350"/>
            <a:ext cx="648518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spc="-15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ADR (Across Distribution Channel)</a:t>
            </a:r>
            <a:endParaRPr sz="2800" dirty="0">
              <a:solidFill>
                <a:srgbClr val="0070C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6719" y="1657350"/>
            <a:ext cx="6751881" cy="3291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2752A8-FFB9-571B-5A5E-BB21A7C133CD}"/>
              </a:ext>
            </a:extLst>
          </p:cNvPr>
          <p:cNvSpPr txBox="1"/>
          <p:nvPr/>
        </p:nvSpPr>
        <p:spPr>
          <a:xfrm>
            <a:off x="381000" y="813333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Google Sans"/>
              </a:rPr>
              <a:t>A distribution channel represents a chain of businesses or intermediaries through which the final buyer purchases a good or service.</a:t>
            </a:r>
            <a:endParaRPr lang="en-IN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1531-89CA-228E-B95A-8C90A82DD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"/>
            <a:ext cx="2514600" cy="615553"/>
          </a:xfrm>
        </p:spPr>
        <p:txBody>
          <a:bodyPr/>
          <a:lstStyle/>
          <a:p>
            <a:r>
              <a:rPr lang="en-IN" sz="3200" spc="-7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C</a:t>
            </a:r>
            <a:r>
              <a:rPr lang="en-IN" sz="3200" spc="-8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o</a:t>
            </a:r>
            <a:r>
              <a:rPr lang="en-IN" sz="3200" spc="-7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n</a:t>
            </a:r>
            <a:r>
              <a:rPr lang="en-IN" sz="3200" spc="-8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te</a:t>
            </a:r>
            <a:r>
              <a:rPr lang="en-IN" sz="3200" spc="-7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n</a:t>
            </a:r>
            <a:r>
              <a:rPr lang="en-IN" sz="3200" spc="-8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t</a:t>
            </a:r>
            <a:r>
              <a:rPr lang="en-IN" sz="32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s</a:t>
            </a:r>
            <a:r>
              <a:rPr lang="en-IN" sz="4000" spc="-30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lang="en-IN" sz="40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: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D6060-82E2-F984-0900-1EC825C9C13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66800" y="742950"/>
            <a:ext cx="4876800" cy="646330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Data exploration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Types of hotel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Cancellation rate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Deposit policies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Bookings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Customer segmentation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Preferences</a:t>
            </a:r>
          </a:p>
          <a:p>
            <a:r>
              <a:rPr lang="en-IN" dirty="0">
                <a:solidFill>
                  <a:schemeClr val="tx1"/>
                </a:solidFill>
              </a:rPr>
              <a:t>      </a:t>
            </a:r>
            <a:r>
              <a:rPr lang="en-IN" sz="1400" dirty="0">
                <a:solidFill>
                  <a:schemeClr val="accent2"/>
                </a:solidFill>
              </a:rPr>
              <a:t>Meals</a:t>
            </a:r>
          </a:p>
          <a:p>
            <a:r>
              <a:rPr lang="en-IN" sz="1400" dirty="0">
                <a:solidFill>
                  <a:schemeClr val="accent2"/>
                </a:solidFill>
              </a:rPr>
              <a:t>        Room Type</a:t>
            </a:r>
          </a:p>
          <a:p>
            <a:r>
              <a:rPr lang="en-IN" sz="1400" dirty="0">
                <a:solidFill>
                  <a:schemeClr val="accent2"/>
                </a:solidFill>
              </a:rPr>
              <a:t>        car parking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Guests from different countries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ADR and Corelation Heat map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Conclusion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References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590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5836" y="94868"/>
            <a:ext cx="41235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C</a:t>
            </a:r>
            <a:r>
              <a:rPr sz="2800" spc="-114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orr</a:t>
            </a:r>
            <a:r>
              <a:rPr sz="2800" spc="-11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ela</a:t>
            </a:r>
            <a:r>
              <a:rPr sz="2800" spc="-12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t</a:t>
            </a:r>
            <a:r>
              <a:rPr sz="2800" spc="-11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i</a:t>
            </a:r>
            <a:r>
              <a:rPr sz="2800" spc="-114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o</a:t>
            </a:r>
            <a:r>
              <a:rPr sz="28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n</a:t>
            </a:r>
            <a:r>
              <a:rPr sz="2800" spc="-24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spc="-9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Hea</a:t>
            </a:r>
            <a:r>
              <a:rPr sz="2800" spc="-9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t</a:t>
            </a:r>
            <a:r>
              <a:rPr sz="2800" spc="-8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m</a:t>
            </a:r>
            <a:r>
              <a:rPr sz="2800" spc="-9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a</a:t>
            </a:r>
            <a:r>
              <a:rPr sz="28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p</a:t>
            </a:r>
            <a:endParaRPr sz="2800" dirty="0">
              <a:solidFill>
                <a:srgbClr val="0070C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6505" y="1182982"/>
            <a:ext cx="6586190" cy="388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E2C86-1ACA-9C3C-0DE1-7C8C453C8BB2}"/>
              </a:ext>
            </a:extLst>
          </p:cNvPr>
          <p:cNvSpPr txBox="1"/>
          <p:nvPr/>
        </p:nvSpPr>
        <p:spPr>
          <a:xfrm>
            <a:off x="452818" y="664703"/>
            <a:ext cx="83863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 </a:t>
            </a:r>
            <a:r>
              <a:rPr lang="en-US" sz="12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Correlation heatmaps are a type of plot that visualize the strength of relationships between numerical variables. 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DE6BCA8-4D94-DE4D-5DF8-06FF103528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A47A1E7B-FC20-353D-D538-A7FA05DBAA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7316" y="209550"/>
            <a:ext cx="2309368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Conclusion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200150"/>
            <a:ext cx="822960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118745" indent="-171450" algn="just">
              <a:lnSpc>
                <a:spcPct val="100000"/>
              </a:lnSpc>
              <a:spcBef>
                <a:spcPts val="100"/>
              </a:spcBef>
              <a:buSzPct val="83333"/>
              <a:buFont typeface="Arial" panose="020B0604020202020204" pitchFamily="34" charset="0"/>
              <a:buChar char="•"/>
              <a:tabLst>
                <a:tab pos="149860" algn="l"/>
              </a:tabLst>
            </a:pPr>
            <a:r>
              <a:rPr sz="1200" spc="-25" dirty="0">
                <a:latin typeface="Verdana"/>
                <a:cs typeface="Verdana"/>
              </a:rPr>
              <a:t>'City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hotels'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20" dirty="0">
                <a:latin typeface="Verdana"/>
                <a:cs typeface="Verdana"/>
              </a:rPr>
              <a:t>and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'Resort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hotels'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are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20" dirty="0">
                <a:latin typeface="Verdana"/>
                <a:cs typeface="Verdana"/>
              </a:rPr>
              <a:t>two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types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hotels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present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in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the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dataset,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out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which,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'City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hotels’ 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are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more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preferred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by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the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customers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than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the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latter.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(66.4%</a:t>
            </a:r>
            <a:r>
              <a:rPr sz="1200" spc="-275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customer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prefers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'City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hotels'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whereas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33.6% </a:t>
            </a:r>
            <a:r>
              <a:rPr sz="1200" spc="-409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customer</a:t>
            </a:r>
            <a:r>
              <a:rPr lang="en-IN" sz="1200" spc="10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prefers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'Resort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hotels’)</a:t>
            </a:r>
            <a:endParaRPr sz="1200" dirty="0">
              <a:latin typeface="Verdana"/>
              <a:cs typeface="Verdana"/>
            </a:endParaRPr>
          </a:p>
          <a:p>
            <a:pPr marL="171450" indent="-171450">
              <a:lnSpc>
                <a:spcPct val="100000"/>
              </a:lnSpc>
              <a:spcBef>
                <a:spcPts val="40"/>
              </a:spcBef>
              <a:buClr>
                <a:srgbClr val="004952"/>
              </a:buClr>
              <a:buFont typeface="Arial" panose="020B0604020202020204" pitchFamily="34" charset="0"/>
              <a:buChar char="•"/>
            </a:pPr>
            <a:endParaRPr sz="1200" dirty="0">
              <a:latin typeface="Verdana"/>
              <a:cs typeface="Verdana"/>
            </a:endParaRPr>
          </a:p>
          <a:p>
            <a:pPr marL="184150" marR="239395" indent="-171450" algn="just">
              <a:lnSpc>
                <a:spcPct val="100000"/>
              </a:lnSpc>
              <a:buSzPct val="83333"/>
              <a:buFont typeface="Arial" panose="020B0604020202020204" pitchFamily="34" charset="0"/>
              <a:buChar char="•"/>
              <a:tabLst>
                <a:tab pos="163830" algn="l"/>
              </a:tabLst>
            </a:pPr>
            <a:r>
              <a:rPr sz="1200" spc="25" dirty="0">
                <a:latin typeface="Verdana"/>
                <a:cs typeface="Verdana"/>
              </a:rPr>
              <a:t>Out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119000</a:t>
            </a:r>
            <a:r>
              <a:rPr sz="1200" spc="-190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customer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dataset,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75166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customers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20" dirty="0">
                <a:latin typeface="Verdana"/>
                <a:cs typeface="Verdana"/>
              </a:rPr>
              <a:t>checked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in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hotel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while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44224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customers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cancelled </a:t>
            </a:r>
            <a:r>
              <a:rPr sz="1200" spc="-409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their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bookings,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that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is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20" dirty="0">
                <a:latin typeface="Verdana"/>
                <a:cs typeface="Verdana"/>
              </a:rPr>
              <a:t>about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37%</a:t>
            </a:r>
            <a:r>
              <a:rPr sz="1200" spc="-2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the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25" dirty="0">
                <a:latin typeface="Verdana"/>
                <a:cs typeface="Verdana"/>
              </a:rPr>
              <a:t>booking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20" dirty="0">
                <a:latin typeface="Verdana"/>
                <a:cs typeface="Verdana"/>
              </a:rPr>
              <a:t>got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cancelled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whereas</a:t>
            </a:r>
            <a:r>
              <a:rPr sz="1200" spc="-95" dirty="0">
                <a:latin typeface="Verdana"/>
                <a:cs typeface="Verdana"/>
              </a:rPr>
              <a:t> 63%</a:t>
            </a:r>
            <a:r>
              <a:rPr sz="1200" spc="-225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customers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20" dirty="0">
                <a:latin typeface="Verdana"/>
                <a:cs typeface="Verdana"/>
              </a:rPr>
              <a:t>checked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in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the </a:t>
            </a:r>
            <a:r>
              <a:rPr sz="1200" spc="-409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hotel.</a:t>
            </a:r>
            <a:endParaRPr sz="1200" dirty="0">
              <a:latin typeface="Verdana"/>
              <a:cs typeface="Verdana"/>
            </a:endParaRPr>
          </a:p>
          <a:p>
            <a:pPr marL="171450" indent="-171450">
              <a:lnSpc>
                <a:spcPct val="100000"/>
              </a:lnSpc>
              <a:spcBef>
                <a:spcPts val="45"/>
              </a:spcBef>
              <a:buClr>
                <a:srgbClr val="004952"/>
              </a:buClr>
              <a:buFont typeface="Arial" panose="020B0604020202020204" pitchFamily="34" charset="0"/>
              <a:buChar char="•"/>
            </a:pPr>
            <a:endParaRPr sz="1200" dirty="0">
              <a:latin typeface="Verdana"/>
              <a:cs typeface="Verdana"/>
            </a:endParaRPr>
          </a:p>
          <a:p>
            <a:pPr marL="184150" marR="147320" indent="-171450" algn="just">
              <a:lnSpc>
                <a:spcPct val="100000"/>
              </a:lnSpc>
              <a:buSzPct val="83333"/>
              <a:buFont typeface="Arial" panose="020B0604020202020204" pitchFamily="34" charset="0"/>
              <a:buChar char="•"/>
              <a:tabLst>
                <a:tab pos="153035" algn="l"/>
              </a:tabLst>
            </a:pPr>
            <a:r>
              <a:rPr sz="1200" spc="-10" dirty="0">
                <a:latin typeface="Verdana"/>
                <a:cs typeface="Verdana"/>
              </a:rPr>
              <a:t>Majority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the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deposit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type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is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b="1" spc="-50" dirty="0">
                <a:latin typeface="Verdana"/>
                <a:cs typeface="Verdana"/>
              </a:rPr>
              <a:t>'No</a:t>
            </a:r>
            <a:r>
              <a:rPr sz="1200" b="1" spc="-130" dirty="0">
                <a:latin typeface="Verdana"/>
                <a:cs typeface="Verdana"/>
              </a:rPr>
              <a:t> </a:t>
            </a:r>
            <a:r>
              <a:rPr sz="1200" b="1" spc="-45" dirty="0">
                <a:latin typeface="Verdana"/>
                <a:cs typeface="Verdana"/>
              </a:rPr>
              <a:t>deposit'</a:t>
            </a:r>
            <a:r>
              <a:rPr sz="1200" b="1" spc="-14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type,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25" dirty="0">
                <a:latin typeface="Verdana"/>
                <a:cs typeface="Verdana"/>
              </a:rPr>
              <a:t>which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itself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concludes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the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30" dirty="0">
                <a:latin typeface="Verdana"/>
                <a:cs typeface="Verdana"/>
              </a:rPr>
              <a:t>high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rate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cancellation </a:t>
            </a:r>
            <a:r>
              <a:rPr sz="1200" spc="-409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rate.</a:t>
            </a:r>
            <a:endParaRPr sz="1200" dirty="0">
              <a:latin typeface="Verdana"/>
              <a:cs typeface="Verdana"/>
            </a:endParaRPr>
          </a:p>
          <a:p>
            <a:pPr marL="171450" indent="-171450">
              <a:lnSpc>
                <a:spcPct val="100000"/>
              </a:lnSpc>
              <a:spcBef>
                <a:spcPts val="45"/>
              </a:spcBef>
              <a:buClr>
                <a:srgbClr val="004952"/>
              </a:buClr>
              <a:buFont typeface="Arial" panose="020B0604020202020204" pitchFamily="34" charset="0"/>
              <a:buChar char="•"/>
            </a:pPr>
            <a:endParaRPr sz="1200" dirty="0">
              <a:latin typeface="Verdana"/>
              <a:cs typeface="Verdana"/>
            </a:endParaRPr>
          </a:p>
          <a:p>
            <a:pPr marL="183515" indent="-171450" algn="just">
              <a:lnSpc>
                <a:spcPct val="100000"/>
              </a:lnSpc>
              <a:spcBef>
                <a:spcPts val="5"/>
              </a:spcBef>
              <a:buSzPct val="83333"/>
              <a:buFont typeface="Arial" panose="020B0604020202020204" pitchFamily="34" charset="0"/>
              <a:buChar char="•"/>
              <a:tabLst>
                <a:tab pos="162560" algn="l"/>
              </a:tabLst>
            </a:pPr>
            <a:r>
              <a:rPr sz="1200" spc="20" dirty="0">
                <a:latin typeface="Verdana"/>
                <a:cs typeface="Verdana"/>
              </a:rPr>
              <a:t>From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the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given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dataset,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we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can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see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2016</a:t>
            </a:r>
            <a:r>
              <a:rPr lang="en-IN" sz="1200" spc="-204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is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the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year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in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20" dirty="0">
                <a:latin typeface="Verdana"/>
                <a:cs typeface="Verdana"/>
              </a:rPr>
              <a:t>which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hotel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bookings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are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the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highest.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4952"/>
              </a:buClr>
            </a:pPr>
            <a:endParaRPr sz="1200" dirty="0">
              <a:latin typeface="Verdana"/>
              <a:cs typeface="Verdana"/>
            </a:endParaRPr>
          </a:p>
          <a:p>
            <a:pPr marL="184150" marR="5080" indent="-171450">
              <a:lnSpc>
                <a:spcPct val="100000"/>
              </a:lnSpc>
              <a:buSzPct val="83333"/>
              <a:buFont typeface="Arial" panose="020B0604020202020204" pitchFamily="34" charset="0"/>
              <a:buChar char="•"/>
              <a:tabLst>
                <a:tab pos="151765" algn="l"/>
              </a:tabLst>
            </a:pPr>
            <a:r>
              <a:rPr sz="1200" spc="-15" dirty="0">
                <a:latin typeface="Verdana"/>
                <a:cs typeface="Verdana"/>
              </a:rPr>
              <a:t>City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hotels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are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in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30" dirty="0">
                <a:latin typeface="Verdana"/>
                <a:cs typeface="Verdana"/>
              </a:rPr>
              <a:t>high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35" dirty="0">
                <a:latin typeface="Verdana"/>
                <a:cs typeface="Verdana"/>
              </a:rPr>
              <a:t>demand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25" dirty="0">
                <a:latin typeface="Verdana"/>
                <a:cs typeface="Verdana"/>
              </a:rPr>
              <a:t>compared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to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resort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in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all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aspects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20" dirty="0">
                <a:latin typeface="Verdana"/>
                <a:cs typeface="Verdana"/>
              </a:rPr>
              <a:t>due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to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its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reliability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majority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the </a:t>
            </a:r>
            <a:r>
              <a:rPr sz="1200" spc="-40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population.</a:t>
            </a:r>
            <a:endParaRPr lang="en-IN" sz="1200" spc="-5" dirty="0">
              <a:latin typeface="Verdana"/>
              <a:cs typeface="Verdana"/>
            </a:endParaRPr>
          </a:p>
          <a:p>
            <a:pPr marL="184150" marR="5080" indent="-171450">
              <a:lnSpc>
                <a:spcPct val="100000"/>
              </a:lnSpc>
              <a:buSzPct val="83333"/>
              <a:buFont typeface="Arial" panose="020B0604020202020204" pitchFamily="34" charset="0"/>
              <a:buChar char="•"/>
              <a:tabLst>
                <a:tab pos="151765" algn="l"/>
              </a:tabLst>
            </a:pPr>
            <a:endParaRPr lang="en-IN" sz="1200" spc="-5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895350"/>
            <a:ext cx="8077200" cy="3026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94615" indent="-171450">
              <a:spcBef>
                <a:spcPts val="100"/>
              </a:spcBef>
              <a:buSzPct val="83333"/>
              <a:buFont typeface="Arial" panose="020B0604020202020204" pitchFamily="34" charset="0"/>
              <a:buChar char="•"/>
              <a:tabLst>
                <a:tab pos="162560" algn="l"/>
              </a:tabLst>
            </a:pPr>
            <a:r>
              <a:rPr lang="en-US" sz="1200" spc="10" dirty="0">
                <a:latin typeface="Verdana"/>
                <a:cs typeface="Verdana"/>
              </a:rPr>
              <a:t>Online</a:t>
            </a:r>
            <a:r>
              <a:rPr lang="en-US" sz="1200" spc="80" dirty="0">
                <a:latin typeface="Verdana"/>
                <a:cs typeface="Verdana"/>
              </a:rPr>
              <a:t> </a:t>
            </a:r>
            <a:r>
              <a:rPr lang="en-US" sz="1200" spc="-60" dirty="0">
                <a:latin typeface="Verdana"/>
                <a:cs typeface="Verdana"/>
              </a:rPr>
              <a:t>Travel</a:t>
            </a:r>
            <a:r>
              <a:rPr lang="en-US" sz="1200" spc="-35" dirty="0">
                <a:latin typeface="Verdana"/>
                <a:cs typeface="Verdana"/>
              </a:rPr>
              <a:t> </a:t>
            </a:r>
            <a:r>
              <a:rPr lang="en-US" sz="1200" spc="5" dirty="0">
                <a:latin typeface="Verdana"/>
                <a:cs typeface="Verdana"/>
              </a:rPr>
              <a:t>agencies</a:t>
            </a:r>
            <a:r>
              <a:rPr lang="en-US" sz="1200" spc="65" dirty="0">
                <a:latin typeface="Verdana"/>
                <a:cs typeface="Verdana"/>
              </a:rPr>
              <a:t> </a:t>
            </a:r>
            <a:r>
              <a:rPr lang="en-US" sz="1200" spc="-5" dirty="0">
                <a:latin typeface="Verdana"/>
                <a:cs typeface="Verdana"/>
              </a:rPr>
              <a:t>provides</a:t>
            </a:r>
            <a:r>
              <a:rPr lang="en-US" sz="1200" spc="10" dirty="0">
                <a:latin typeface="Verdana"/>
                <a:cs typeface="Verdana"/>
              </a:rPr>
              <a:t> </a:t>
            </a:r>
            <a:r>
              <a:rPr lang="en-US" sz="1200" spc="20" dirty="0">
                <a:latin typeface="Verdana"/>
                <a:cs typeface="Verdana"/>
              </a:rPr>
              <a:t>high</a:t>
            </a:r>
            <a:r>
              <a:rPr lang="en-US" sz="1200" spc="114" dirty="0">
                <a:latin typeface="Verdana"/>
                <a:cs typeface="Verdana"/>
              </a:rPr>
              <a:t> </a:t>
            </a:r>
            <a:r>
              <a:rPr lang="en-US" sz="1200" spc="25" dirty="0">
                <a:latin typeface="Verdana"/>
                <a:cs typeface="Verdana"/>
              </a:rPr>
              <a:t>amount</a:t>
            </a:r>
            <a:r>
              <a:rPr lang="en-US" sz="1200" spc="80" dirty="0">
                <a:latin typeface="Verdana"/>
                <a:cs typeface="Verdana"/>
              </a:rPr>
              <a:t> </a:t>
            </a:r>
            <a:r>
              <a:rPr lang="en-US" sz="1200" dirty="0">
                <a:latin typeface="Verdana"/>
                <a:cs typeface="Verdana"/>
              </a:rPr>
              <a:t>of</a:t>
            </a:r>
            <a:r>
              <a:rPr lang="en-US" sz="1200" spc="-5" dirty="0">
                <a:latin typeface="Verdana"/>
                <a:cs typeface="Verdana"/>
              </a:rPr>
              <a:t> </a:t>
            </a:r>
            <a:r>
              <a:rPr lang="en-US" sz="1200" spc="-10" dirty="0">
                <a:latin typeface="Verdana"/>
                <a:cs typeface="Verdana"/>
              </a:rPr>
              <a:t>leads</a:t>
            </a:r>
            <a:r>
              <a:rPr lang="en-US" sz="1200" spc="30" dirty="0">
                <a:latin typeface="Verdana"/>
                <a:cs typeface="Verdana"/>
              </a:rPr>
              <a:t> </a:t>
            </a:r>
            <a:r>
              <a:rPr lang="en-US" sz="1200" spc="20" dirty="0">
                <a:latin typeface="Verdana"/>
                <a:cs typeface="Verdana"/>
              </a:rPr>
              <a:t>and</a:t>
            </a:r>
            <a:r>
              <a:rPr lang="en-US" sz="1200" spc="80" dirty="0">
                <a:latin typeface="Verdana"/>
                <a:cs typeface="Verdana"/>
              </a:rPr>
              <a:t> </a:t>
            </a:r>
            <a:r>
              <a:rPr lang="en-US" sz="1200" spc="5" dirty="0">
                <a:latin typeface="Verdana"/>
                <a:cs typeface="Verdana"/>
              </a:rPr>
              <a:t>customers</a:t>
            </a:r>
            <a:r>
              <a:rPr lang="en-US" sz="1200" spc="20" dirty="0">
                <a:latin typeface="Verdana"/>
                <a:cs typeface="Verdana"/>
              </a:rPr>
              <a:t> </a:t>
            </a:r>
            <a:r>
              <a:rPr lang="en-US" sz="1200" spc="15" dirty="0">
                <a:latin typeface="Verdana"/>
                <a:cs typeface="Verdana"/>
              </a:rPr>
              <a:t>following</a:t>
            </a:r>
            <a:r>
              <a:rPr lang="en-US" sz="1200" spc="25" dirty="0">
                <a:latin typeface="Verdana"/>
                <a:cs typeface="Verdana"/>
              </a:rPr>
              <a:t> </a:t>
            </a:r>
            <a:r>
              <a:rPr lang="en-US" sz="1200" spc="5" dirty="0">
                <a:latin typeface="Verdana"/>
                <a:cs typeface="Verdana"/>
              </a:rPr>
              <a:t>Offline</a:t>
            </a:r>
            <a:r>
              <a:rPr lang="en-US" sz="1200" spc="40" dirty="0">
                <a:latin typeface="Verdana"/>
                <a:cs typeface="Verdana"/>
              </a:rPr>
              <a:t> </a:t>
            </a:r>
            <a:r>
              <a:rPr lang="en-US" sz="1200" spc="-75" dirty="0">
                <a:latin typeface="Verdana"/>
                <a:cs typeface="Verdana"/>
              </a:rPr>
              <a:t>TA, </a:t>
            </a:r>
            <a:r>
              <a:rPr lang="en-US" sz="1200" spc="-70" dirty="0">
                <a:latin typeface="Verdana"/>
                <a:cs typeface="Verdana"/>
              </a:rPr>
              <a:t> </a:t>
            </a:r>
            <a:r>
              <a:rPr lang="en-US" sz="1200" spc="-25" dirty="0">
                <a:latin typeface="Verdana"/>
                <a:cs typeface="Verdana"/>
              </a:rPr>
              <a:t>Groups,</a:t>
            </a:r>
            <a:r>
              <a:rPr lang="en-US" sz="1200" spc="-125" dirty="0">
                <a:latin typeface="Verdana"/>
                <a:cs typeface="Verdana"/>
              </a:rPr>
              <a:t> </a:t>
            </a:r>
            <a:r>
              <a:rPr lang="en-US" sz="1200" spc="-15" dirty="0">
                <a:latin typeface="Verdana"/>
                <a:cs typeface="Verdana"/>
              </a:rPr>
              <a:t>Direct,</a:t>
            </a:r>
            <a:r>
              <a:rPr lang="en-US" sz="1200" spc="-135" dirty="0">
                <a:latin typeface="Verdana"/>
                <a:cs typeface="Verdana"/>
              </a:rPr>
              <a:t> </a:t>
            </a:r>
            <a:r>
              <a:rPr lang="en-US" sz="1200" spc="-70" dirty="0">
                <a:latin typeface="Verdana"/>
                <a:cs typeface="Verdana"/>
              </a:rPr>
              <a:t>etc.,</a:t>
            </a:r>
            <a:r>
              <a:rPr lang="en-US" sz="1200" spc="-160" dirty="0">
                <a:latin typeface="Verdana"/>
                <a:cs typeface="Verdana"/>
              </a:rPr>
              <a:t> </a:t>
            </a:r>
            <a:r>
              <a:rPr lang="en-US" sz="1200" spc="-65" dirty="0">
                <a:latin typeface="Verdana"/>
                <a:cs typeface="Verdana"/>
              </a:rPr>
              <a:t>So,</a:t>
            </a:r>
            <a:r>
              <a:rPr lang="en-US" sz="1200" spc="-220" dirty="0">
                <a:latin typeface="Verdana"/>
                <a:cs typeface="Verdana"/>
              </a:rPr>
              <a:t> </a:t>
            </a:r>
            <a:r>
              <a:rPr lang="en-US" sz="1200" spc="15" dirty="0">
                <a:latin typeface="Verdana"/>
                <a:cs typeface="Verdana"/>
              </a:rPr>
              <a:t>we</a:t>
            </a:r>
            <a:r>
              <a:rPr lang="en-US" sz="1200" spc="-55" dirty="0">
                <a:latin typeface="Verdana"/>
                <a:cs typeface="Verdana"/>
              </a:rPr>
              <a:t> </a:t>
            </a:r>
            <a:r>
              <a:rPr lang="en-US" sz="1200" spc="10" dirty="0">
                <a:latin typeface="Verdana"/>
                <a:cs typeface="Verdana"/>
              </a:rPr>
              <a:t>an</a:t>
            </a:r>
            <a:r>
              <a:rPr lang="en-US" sz="1200" spc="-75" dirty="0">
                <a:latin typeface="Verdana"/>
                <a:cs typeface="Verdana"/>
              </a:rPr>
              <a:t> </a:t>
            </a:r>
            <a:r>
              <a:rPr lang="en-US" sz="1200" spc="25" dirty="0">
                <a:latin typeface="Verdana"/>
                <a:cs typeface="Verdana"/>
              </a:rPr>
              <a:t>conclude</a:t>
            </a:r>
            <a:r>
              <a:rPr lang="en-US" sz="1200" spc="-55" dirty="0">
                <a:latin typeface="Verdana"/>
                <a:cs typeface="Verdana"/>
              </a:rPr>
              <a:t> </a:t>
            </a:r>
            <a:r>
              <a:rPr lang="en-US" sz="1200" dirty="0">
                <a:latin typeface="Verdana"/>
                <a:cs typeface="Verdana"/>
              </a:rPr>
              <a:t>that</a:t>
            </a:r>
            <a:r>
              <a:rPr lang="en-US" sz="1200" spc="-50" dirty="0">
                <a:latin typeface="Verdana"/>
                <a:cs typeface="Verdana"/>
              </a:rPr>
              <a:t> </a:t>
            </a:r>
            <a:r>
              <a:rPr lang="en-US" sz="1200" spc="15" dirty="0">
                <a:latin typeface="Verdana"/>
                <a:cs typeface="Verdana"/>
              </a:rPr>
              <a:t>we</a:t>
            </a:r>
            <a:r>
              <a:rPr lang="en-US" sz="1200" spc="-65" dirty="0">
                <a:latin typeface="Verdana"/>
                <a:cs typeface="Verdana"/>
              </a:rPr>
              <a:t> </a:t>
            </a:r>
            <a:r>
              <a:rPr lang="en-US" sz="1200" spc="25" dirty="0">
                <a:latin typeface="Verdana"/>
                <a:cs typeface="Verdana"/>
              </a:rPr>
              <a:t>need</a:t>
            </a:r>
            <a:r>
              <a:rPr lang="en-US" sz="1200" spc="-85" dirty="0">
                <a:latin typeface="Verdana"/>
                <a:cs typeface="Verdana"/>
              </a:rPr>
              <a:t> </a:t>
            </a:r>
            <a:r>
              <a:rPr lang="en-US" sz="1200" dirty="0">
                <a:latin typeface="Verdana"/>
                <a:cs typeface="Verdana"/>
              </a:rPr>
              <a:t>to</a:t>
            </a:r>
            <a:r>
              <a:rPr lang="en-US" sz="1200" spc="-95" dirty="0">
                <a:latin typeface="Verdana"/>
                <a:cs typeface="Verdana"/>
              </a:rPr>
              <a:t> </a:t>
            </a:r>
            <a:r>
              <a:rPr lang="en-US" sz="1200" spc="5" dirty="0">
                <a:latin typeface="Verdana"/>
                <a:cs typeface="Verdana"/>
              </a:rPr>
              <a:t>focus</a:t>
            </a:r>
            <a:r>
              <a:rPr lang="en-US" sz="1200" spc="-75" dirty="0">
                <a:latin typeface="Verdana"/>
                <a:cs typeface="Verdana"/>
              </a:rPr>
              <a:t> </a:t>
            </a:r>
            <a:r>
              <a:rPr lang="en-US" sz="1200" spc="5" dirty="0">
                <a:latin typeface="Verdana"/>
                <a:cs typeface="Verdana"/>
              </a:rPr>
              <a:t>our</a:t>
            </a:r>
            <a:r>
              <a:rPr lang="en-US" sz="1200" spc="-90" dirty="0">
                <a:latin typeface="Verdana"/>
                <a:cs typeface="Verdana"/>
              </a:rPr>
              <a:t> </a:t>
            </a:r>
            <a:r>
              <a:rPr lang="en-US" sz="1200" spc="15" dirty="0">
                <a:latin typeface="Verdana"/>
                <a:cs typeface="Verdana"/>
              </a:rPr>
              <a:t>marketing</a:t>
            </a:r>
            <a:r>
              <a:rPr lang="en-US" sz="1200" spc="-90" dirty="0">
                <a:latin typeface="Verdana"/>
                <a:cs typeface="Verdana"/>
              </a:rPr>
              <a:t> </a:t>
            </a:r>
            <a:r>
              <a:rPr lang="en-US" sz="1200" spc="-10" dirty="0">
                <a:latin typeface="Verdana"/>
                <a:cs typeface="Verdana"/>
              </a:rPr>
              <a:t>area</a:t>
            </a:r>
            <a:r>
              <a:rPr lang="en-US" sz="1200" spc="-120" dirty="0">
                <a:latin typeface="Verdana"/>
                <a:cs typeface="Verdana"/>
              </a:rPr>
              <a:t> </a:t>
            </a:r>
            <a:r>
              <a:rPr lang="en-US" sz="1200" spc="15" dirty="0">
                <a:latin typeface="Verdana"/>
                <a:cs typeface="Verdana"/>
              </a:rPr>
              <a:t>on</a:t>
            </a:r>
            <a:r>
              <a:rPr lang="en-US" sz="1200" spc="-70" dirty="0">
                <a:latin typeface="Verdana"/>
                <a:cs typeface="Verdana"/>
              </a:rPr>
              <a:t> </a:t>
            </a:r>
            <a:r>
              <a:rPr lang="en-US" sz="1200" spc="15" dirty="0">
                <a:latin typeface="Verdana"/>
                <a:cs typeface="Verdana"/>
              </a:rPr>
              <a:t>online</a:t>
            </a:r>
            <a:r>
              <a:rPr lang="en-US" sz="1200" spc="-110" dirty="0">
                <a:latin typeface="Verdana"/>
                <a:cs typeface="Verdana"/>
              </a:rPr>
              <a:t> </a:t>
            </a:r>
            <a:r>
              <a:rPr lang="en-US" sz="1200" spc="-45" dirty="0">
                <a:latin typeface="Verdana"/>
                <a:cs typeface="Verdana"/>
              </a:rPr>
              <a:t>TA</a:t>
            </a:r>
            <a:r>
              <a:rPr lang="en-US" sz="1200" spc="-100" dirty="0">
                <a:latin typeface="Verdana"/>
                <a:cs typeface="Verdana"/>
              </a:rPr>
              <a:t> </a:t>
            </a:r>
            <a:r>
              <a:rPr lang="en-US" sz="1200" dirty="0">
                <a:latin typeface="Verdana"/>
                <a:cs typeface="Verdana"/>
              </a:rPr>
              <a:t>since </a:t>
            </a:r>
            <a:r>
              <a:rPr lang="en-US" sz="1200" spc="-405" dirty="0">
                <a:latin typeface="Verdana"/>
                <a:cs typeface="Verdana"/>
              </a:rPr>
              <a:t> </a:t>
            </a:r>
            <a:r>
              <a:rPr lang="en-US" sz="1200" spc="-15" dirty="0">
                <a:latin typeface="Verdana"/>
                <a:cs typeface="Verdana"/>
              </a:rPr>
              <a:t>majority</a:t>
            </a:r>
            <a:r>
              <a:rPr lang="en-US" sz="1200" spc="-105" dirty="0">
                <a:latin typeface="Verdana"/>
                <a:cs typeface="Verdana"/>
              </a:rPr>
              <a:t> </a:t>
            </a:r>
            <a:r>
              <a:rPr lang="en-US" sz="1200" dirty="0">
                <a:latin typeface="Verdana"/>
                <a:cs typeface="Verdana"/>
              </a:rPr>
              <a:t>of</a:t>
            </a:r>
            <a:r>
              <a:rPr lang="en-US" sz="1200" spc="-114" dirty="0">
                <a:latin typeface="Verdana"/>
                <a:cs typeface="Verdana"/>
              </a:rPr>
              <a:t> </a:t>
            </a:r>
            <a:r>
              <a:rPr lang="en-US" sz="1200" spc="10" dirty="0">
                <a:latin typeface="Verdana"/>
                <a:cs typeface="Verdana"/>
              </a:rPr>
              <a:t>the</a:t>
            </a:r>
            <a:r>
              <a:rPr lang="en-US" sz="1200" spc="-95" dirty="0">
                <a:latin typeface="Verdana"/>
                <a:cs typeface="Verdana"/>
              </a:rPr>
              <a:t> </a:t>
            </a:r>
            <a:r>
              <a:rPr lang="en-US" sz="1200" spc="-25" dirty="0">
                <a:latin typeface="Verdana"/>
                <a:cs typeface="Verdana"/>
              </a:rPr>
              <a:t>visitors</a:t>
            </a:r>
            <a:r>
              <a:rPr lang="en-US" sz="1200" spc="-110" dirty="0">
                <a:latin typeface="Verdana"/>
                <a:cs typeface="Verdana"/>
              </a:rPr>
              <a:t> </a:t>
            </a:r>
            <a:r>
              <a:rPr lang="en-US" sz="1200" spc="20" dirty="0">
                <a:latin typeface="Verdana"/>
                <a:cs typeface="Verdana"/>
              </a:rPr>
              <a:t>tend</a:t>
            </a:r>
            <a:r>
              <a:rPr lang="en-US" sz="1200" spc="-90" dirty="0">
                <a:latin typeface="Verdana"/>
                <a:cs typeface="Verdana"/>
              </a:rPr>
              <a:t> </a:t>
            </a:r>
            <a:r>
              <a:rPr lang="en-US" sz="1200" dirty="0">
                <a:latin typeface="Verdana"/>
                <a:cs typeface="Verdana"/>
              </a:rPr>
              <a:t>to</a:t>
            </a:r>
            <a:r>
              <a:rPr lang="en-US" sz="1200" spc="-95" dirty="0">
                <a:latin typeface="Verdana"/>
                <a:cs typeface="Verdana"/>
              </a:rPr>
              <a:t> </a:t>
            </a:r>
            <a:r>
              <a:rPr lang="en-US" sz="1200" spc="5" dirty="0">
                <a:latin typeface="Verdana"/>
                <a:cs typeface="Verdana"/>
              </a:rPr>
              <a:t>reach</a:t>
            </a:r>
            <a:r>
              <a:rPr lang="en-US" sz="1200" spc="-100" dirty="0">
                <a:latin typeface="Verdana"/>
                <a:cs typeface="Verdana"/>
              </a:rPr>
              <a:t> </a:t>
            </a:r>
            <a:r>
              <a:rPr lang="en-US" sz="1200" spc="10" dirty="0">
                <a:latin typeface="Verdana"/>
                <a:cs typeface="Verdana"/>
              </a:rPr>
              <a:t>out</a:t>
            </a:r>
            <a:r>
              <a:rPr lang="en-US" sz="1200" spc="-80" dirty="0">
                <a:latin typeface="Verdana"/>
                <a:cs typeface="Verdana"/>
              </a:rPr>
              <a:t> </a:t>
            </a:r>
            <a:r>
              <a:rPr lang="en-US" sz="1200" dirty="0">
                <a:latin typeface="Verdana"/>
                <a:cs typeface="Verdana"/>
              </a:rPr>
              <a:t>to</a:t>
            </a:r>
            <a:r>
              <a:rPr lang="en-US" sz="1200" spc="-85" dirty="0">
                <a:latin typeface="Verdana"/>
                <a:cs typeface="Verdana"/>
              </a:rPr>
              <a:t> </a:t>
            </a:r>
            <a:r>
              <a:rPr lang="en-US" sz="1200" spc="-5" dirty="0">
                <a:latin typeface="Verdana"/>
                <a:cs typeface="Verdana"/>
              </a:rPr>
              <a:t>them</a:t>
            </a:r>
            <a:endParaRPr lang="en-US" sz="1200" dirty="0">
              <a:latin typeface="Verdana"/>
              <a:cs typeface="Verdana"/>
            </a:endParaRPr>
          </a:p>
          <a:p>
            <a:pPr marL="184150" marR="94615" indent="-171450">
              <a:spcBef>
                <a:spcPts val="100"/>
              </a:spcBef>
              <a:buSzPct val="83333"/>
              <a:buFont typeface="Arial" panose="020B0604020202020204" pitchFamily="34" charset="0"/>
              <a:buChar char="•"/>
              <a:tabLst>
                <a:tab pos="162560" algn="l"/>
              </a:tabLst>
            </a:pPr>
            <a:endParaRPr lang="en-US" sz="1200" spc="-40" dirty="0">
              <a:latin typeface="Verdana"/>
              <a:cs typeface="Verdana"/>
            </a:endParaRPr>
          </a:p>
          <a:p>
            <a:pPr marL="184150" marR="94615" indent="-171450">
              <a:spcBef>
                <a:spcPts val="100"/>
              </a:spcBef>
              <a:buSzPct val="83333"/>
              <a:buFont typeface="Arial" panose="020B0604020202020204" pitchFamily="34" charset="0"/>
              <a:buChar char="•"/>
              <a:tabLst>
                <a:tab pos="162560" algn="l"/>
              </a:tabLst>
            </a:pPr>
            <a:r>
              <a:rPr lang="en-US" sz="1200" spc="-5" dirty="0">
                <a:latin typeface="Verdana"/>
                <a:cs typeface="Verdana"/>
              </a:rPr>
              <a:t>After</a:t>
            </a:r>
            <a:r>
              <a:rPr lang="en-US" sz="1200" spc="-95" dirty="0">
                <a:latin typeface="Verdana"/>
                <a:cs typeface="Verdana"/>
              </a:rPr>
              <a:t> </a:t>
            </a:r>
            <a:r>
              <a:rPr lang="en-US" sz="1200" spc="-5" dirty="0">
                <a:latin typeface="Verdana"/>
                <a:cs typeface="Verdana"/>
              </a:rPr>
              <a:t>analyzing</a:t>
            </a:r>
            <a:r>
              <a:rPr lang="en-US" sz="1200" spc="-25" dirty="0">
                <a:latin typeface="Verdana"/>
                <a:cs typeface="Verdana"/>
              </a:rPr>
              <a:t> </a:t>
            </a:r>
            <a:r>
              <a:rPr lang="en-US" sz="1200" spc="10" dirty="0">
                <a:latin typeface="Verdana"/>
                <a:cs typeface="Verdana"/>
              </a:rPr>
              <a:t>the</a:t>
            </a:r>
            <a:r>
              <a:rPr lang="en-US" sz="1200" spc="-55" dirty="0">
                <a:latin typeface="Verdana"/>
                <a:cs typeface="Verdana"/>
              </a:rPr>
              <a:t> </a:t>
            </a:r>
            <a:r>
              <a:rPr lang="en-US" sz="1200" spc="15" dirty="0">
                <a:latin typeface="Verdana"/>
                <a:cs typeface="Verdana"/>
              </a:rPr>
              <a:t>meal</a:t>
            </a:r>
            <a:r>
              <a:rPr lang="en-US" sz="1200" spc="-85" dirty="0">
                <a:latin typeface="Verdana"/>
                <a:cs typeface="Verdana"/>
              </a:rPr>
              <a:t> </a:t>
            </a:r>
            <a:r>
              <a:rPr lang="en-US" sz="1200" spc="-25" dirty="0">
                <a:latin typeface="Verdana"/>
                <a:cs typeface="Verdana"/>
              </a:rPr>
              <a:t>data,</a:t>
            </a:r>
            <a:r>
              <a:rPr lang="en-US" sz="1200" spc="-114" dirty="0">
                <a:latin typeface="Verdana"/>
                <a:cs typeface="Verdana"/>
              </a:rPr>
              <a:t> </a:t>
            </a:r>
            <a:r>
              <a:rPr lang="en-US" sz="1200" spc="-15" dirty="0">
                <a:latin typeface="Verdana"/>
                <a:cs typeface="Verdana"/>
              </a:rPr>
              <a:t>its</a:t>
            </a:r>
            <a:r>
              <a:rPr lang="en-US" sz="1200" spc="-120" dirty="0">
                <a:latin typeface="Verdana"/>
                <a:cs typeface="Verdana"/>
              </a:rPr>
              <a:t> </a:t>
            </a:r>
            <a:r>
              <a:rPr lang="en-US" sz="1200" spc="25" dirty="0">
                <a:latin typeface="Verdana"/>
                <a:cs typeface="Verdana"/>
              </a:rPr>
              <a:t>found</a:t>
            </a:r>
            <a:r>
              <a:rPr lang="en-US" sz="1200" spc="-50" dirty="0">
                <a:latin typeface="Verdana"/>
                <a:cs typeface="Verdana"/>
              </a:rPr>
              <a:t> </a:t>
            </a:r>
            <a:r>
              <a:rPr lang="en-US" sz="1200" spc="5" dirty="0">
                <a:latin typeface="Verdana"/>
                <a:cs typeface="Verdana"/>
              </a:rPr>
              <a:t>that</a:t>
            </a:r>
            <a:r>
              <a:rPr lang="en-US" sz="1200" spc="-35" dirty="0">
                <a:latin typeface="Verdana"/>
                <a:cs typeface="Verdana"/>
              </a:rPr>
              <a:t> </a:t>
            </a:r>
            <a:r>
              <a:rPr lang="en-US" sz="1200" spc="-114" dirty="0">
                <a:latin typeface="Verdana"/>
                <a:cs typeface="Verdana"/>
              </a:rPr>
              <a:t>77.3%</a:t>
            </a:r>
            <a:r>
              <a:rPr lang="en-US" sz="1200" spc="-240" dirty="0">
                <a:latin typeface="Verdana"/>
                <a:cs typeface="Verdana"/>
              </a:rPr>
              <a:t> </a:t>
            </a:r>
            <a:r>
              <a:rPr lang="en-US" sz="1200" dirty="0">
                <a:latin typeface="Verdana"/>
                <a:cs typeface="Verdana"/>
              </a:rPr>
              <a:t>of</a:t>
            </a:r>
            <a:r>
              <a:rPr lang="en-US" sz="1200" spc="-95" dirty="0">
                <a:latin typeface="Verdana"/>
                <a:cs typeface="Verdana"/>
              </a:rPr>
              <a:t> </a:t>
            </a:r>
            <a:r>
              <a:rPr lang="en-US" sz="1200" spc="5" dirty="0">
                <a:latin typeface="Verdana"/>
                <a:cs typeface="Verdana"/>
              </a:rPr>
              <a:t>customers</a:t>
            </a:r>
            <a:r>
              <a:rPr lang="en-US" sz="1200" spc="-90" dirty="0">
                <a:latin typeface="Verdana"/>
                <a:cs typeface="Verdana"/>
              </a:rPr>
              <a:t> </a:t>
            </a:r>
            <a:r>
              <a:rPr lang="en-US" sz="1200" spc="-15" dirty="0">
                <a:latin typeface="Verdana"/>
                <a:cs typeface="Verdana"/>
              </a:rPr>
              <a:t>prefers</a:t>
            </a:r>
            <a:r>
              <a:rPr lang="en-US" sz="1200" spc="-110" dirty="0">
                <a:latin typeface="Verdana"/>
                <a:cs typeface="Verdana"/>
              </a:rPr>
              <a:t> </a:t>
            </a:r>
            <a:r>
              <a:rPr lang="en-US" sz="1200" spc="15" dirty="0">
                <a:latin typeface="Verdana"/>
                <a:cs typeface="Verdana"/>
              </a:rPr>
              <a:t>BB(Bed</a:t>
            </a:r>
            <a:r>
              <a:rPr lang="en-US" sz="1200" spc="-85" dirty="0">
                <a:latin typeface="Verdana"/>
                <a:cs typeface="Verdana"/>
              </a:rPr>
              <a:t> </a:t>
            </a:r>
            <a:r>
              <a:rPr lang="en-US" sz="1200" dirty="0">
                <a:latin typeface="Verdana"/>
                <a:cs typeface="Verdana"/>
              </a:rPr>
              <a:t>&amp; </a:t>
            </a:r>
            <a:r>
              <a:rPr lang="en-US" sz="1200" spc="-405" dirty="0">
                <a:latin typeface="Verdana"/>
                <a:cs typeface="Verdana"/>
              </a:rPr>
              <a:t> </a:t>
            </a:r>
            <a:r>
              <a:rPr lang="en-US" sz="1200" spc="-40" dirty="0">
                <a:latin typeface="Verdana"/>
                <a:cs typeface="Verdana"/>
              </a:rPr>
              <a:t>Breakfast). </a:t>
            </a:r>
          </a:p>
          <a:p>
            <a:pPr marL="184150" marR="94615" indent="-171450">
              <a:spcBef>
                <a:spcPts val="100"/>
              </a:spcBef>
              <a:buSzPct val="83333"/>
              <a:buFont typeface="Arial" panose="020B0604020202020204" pitchFamily="34" charset="0"/>
              <a:buChar char="•"/>
              <a:tabLst>
                <a:tab pos="162560" algn="l"/>
              </a:tabLst>
            </a:pPr>
            <a:endParaRPr lang="en-US" sz="1200" dirty="0">
              <a:latin typeface="Verdana"/>
              <a:cs typeface="Verdana"/>
            </a:endParaRPr>
          </a:p>
          <a:p>
            <a:pPr marL="184150" marR="94615" indent="-171450">
              <a:spcBef>
                <a:spcPts val="100"/>
              </a:spcBef>
              <a:buSzPct val="83333"/>
              <a:buFont typeface="Arial" panose="020B0604020202020204" pitchFamily="34" charset="0"/>
              <a:buChar char="•"/>
              <a:tabLst>
                <a:tab pos="162560" algn="l"/>
              </a:tabLst>
            </a:pPr>
            <a:r>
              <a:rPr lang="en-US" sz="1200" spc="-55" dirty="0">
                <a:latin typeface="Verdana"/>
                <a:cs typeface="Verdana"/>
              </a:rPr>
              <a:t>Most</a:t>
            </a:r>
            <a:r>
              <a:rPr lang="en-US" sz="1200" spc="-140" dirty="0">
                <a:latin typeface="Verdana"/>
                <a:cs typeface="Verdana"/>
              </a:rPr>
              <a:t> </a:t>
            </a:r>
            <a:r>
              <a:rPr lang="en-US" sz="1200" dirty="0">
                <a:latin typeface="Verdana"/>
                <a:cs typeface="Verdana"/>
              </a:rPr>
              <a:t>of</a:t>
            </a:r>
            <a:r>
              <a:rPr lang="en-US" sz="1200" spc="-114" dirty="0">
                <a:latin typeface="Verdana"/>
                <a:cs typeface="Verdana"/>
              </a:rPr>
              <a:t> </a:t>
            </a:r>
            <a:r>
              <a:rPr lang="en-US" sz="1200" spc="10" dirty="0">
                <a:latin typeface="Verdana"/>
                <a:cs typeface="Verdana"/>
              </a:rPr>
              <a:t>the</a:t>
            </a:r>
            <a:r>
              <a:rPr lang="en-US" sz="1200" spc="-80" dirty="0">
                <a:latin typeface="Verdana"/>
                <a:cs typeface="Verdana"/>
              </a:rPr>
              <a:t> </a:t>
            </a:r>
            <a:r>
              <a:rPr lang="en-US" sz="1200" spc="-5" dirty="0">
                <a:latin typeface="Verdana"/>
                <a:cs typeface="Verdana"/>
              </a:rPr>
              <a:t>hotels</a:t>
            </a:r>
            <a:r>
              <a:rPr lang="en-US" sz="1200" spc="-90" dirty="0">
                <a:latin typeface="Verdana"/>
                <a:cs typeface="Verdana"/>
              </a:rPr>
              <a:t> </a:t>
            </a:r>
            <a:r>
              <a:rPr lang="en-US" sz="1200" spc="-10" dirty="0">
                <a:latin typeface="Verdana"/>
                <a:cs typeface="Verdana"/>
              </a:rPr>
              <a:t>have</a:t>
            </a:r>
            <a:r>
              <a:rPr lang="en-US" sz="1200" spc="-105" dirty="0">
                <a:latin typeface="Verdana"/>
                <a:cs typeface="Verdana"/>
              </a:rPr>
              <a:t> </a:t>
            </a:r>
            <a:r>
              <a:rPr lang="en-US" sz="1200" dirty="0">
                <a:latin typeface="Verdana"/>
                <a:cs typeface="Verdana"/>
              </a:rPr>
              <a:t>0</a:t>
            </a:r>
            <a:r>
              <a:rPr lang="en-US" sz="1200" spc="-85" dirty="0">
                <a:latin typeface="Verdana"/>
                <a:cs typeface="Verdana"/>
              </a:rPr>
              <a:t> </a:t>
            </a:r>
            <a:r>
              <a:rPr lang="en-US" sz="1200" dirty="0">
                <a:latin typeface="Verdana"/>
                <a:cs typeface="Verdana"/>
              </a:rPr>
              <a:t>to</a:t>
            </a:r>
            <a:r>
              <a:rPr lang="en-US" sz="1200" spc="-85" dirty="0">
                <a:latin typeface="Verdana"/>
                <a:cs typeface="Verdana"/>
              </a:rPr>
              <a:t> </a:t>
            </a:r>
            <a:r>
              <a:rPr lang="en-US" sz="1200" spc="-60" dirty="0">
                <a:latin typeface="Verdana"/>
                <a:cs typeface="Verdana"/>
              </a:rPr>
              <a:t>1 car</a:t>
            </a:r>
            <a:r>
              <a:rPr lang="en-US" sz="1200" spc="-120" dirty="0">
                <a:latin typeface="Verdana"/>
                <a:cs typeface="Verdana"/>
              </a:rPr>
              <a:t> </a:t>
            </a:r>
            <a:r>
              <a:rPr lang="en-US" sz="1200" spc="15" dirty="0">
                <a:latin typeface="Verdana"/>
                <a:cs typeface="Verdana"/>
              </a:rPr>
              <a:t>parking</a:t>
            </a:r>
            <a:r>
              <a:rPr lang="en-US" sz="1200" spc="-75" dirty="0">
                <a:latin typeface="Verdana"/>
                <a:cs typeface="Verdana"/>
              </a:rPr>
              <a:t> </a:t>
            </a:r>
            <a:r>
              <a:rPr lang="en-US" sz="1200" spc="-25" dirty="0">
                <a:latin typeface="Verdana"/>
                <a:cs typeface="Verdana"/>
              </a:rPr>
              <a:t>space.</a:t>
            </a:r>
          </a:p>
          <a:p>
            <a:pPr marL="184150" marR="94615" indent="-171450">
              <a:spcBef>
                <a:spcPts val="100"/>
              </a:spcBef>
              <a:buSzPct val="83333"/>
              <a:buFont typeface="Arial" panose="020B0604020202020204" pitchFamily="34" charset="0"/>
              <a:buChar char="•"/>
              <a:tabLst>
                <a:tab pos="162560" algn="l"/>
              </a:tabLst>
            </a:pPr>
            <a:endParaRPr lang="en-US" sz="1200" spc="-25" dirty="0">
              <a:latin typeface="Verdana"/>
              <a:cs typeface="Verdana"/>
            </a:endParaRPr>
          </a:p>
          <a:p>
            <a:pPr marL="184150" marR="94615" indent="-171450">
              <a:spcBef>
                <a:spcPts val="100"/>
              </a:spcBef>
              <a:buSzPct val="83333"/>
              <a:buFont typeface="Arial" panose="020B0604020202020204" pitchFamily="34" charset="0"/>
              <a:buChar char="•"/>
              <a:tabLst>
                <a:tab pos="162560" algn="l"/>
              </a:tabLst>
            </a:pPr>
            <a:r>
              <a:rPr lang="en-US" sz="1200" spc="40" dirty="0">
                <a:latin typeface="Verdana"/>
                <a:cs typeface="Verdana"/>
              </a:rPr>
              <a:t>Among</a:t>
            </a:r>
            <a:r>
              <a:rPr lang="en-US" sz="1200" spc="-80" dirty="0">
                <a:latin typeface="Verdana"/>
                <a:cs typeface="Verdana"/>
              </a:rPr>
              <a:t> </a:t>
            </a:r>
            <a:r>
              <a:rPr lang="en-US" sz="1200" spc="10" dirty="0">
                <a:latin typeface="Verdana"/>
                <a:cs typeface="Verdana"/>
              </a:rPr>
              <a:t>the</a:t>
            </a:r>
            <a:r>
              <a:rPr lang="en-US" sz="1200" spc="-70" dirty="0">
                <a:latin typeface="Verdana"/>
                <a:cs typeface="Verdana"/>
              </a:rPr>
              <a:t> </a:t>
            </a:r>
            <a:r>
              <a:rPr lang="en-US" sz="1200" spc="20" dirty="0">
                <a:latin typeface="Verdana"/>
                <a:cs typeface="Verdana"/>
              </a:rPr>
              <a:t>top</a:t>
            </a:r>
            <a:r>
              <a:rPr lang="en-US" sz="1200" spc="-85" dirty="0">
                <a:latin typeface="Verdana"/>
                <a:cs typeface="Verdana"/>
              </a:rPr>
              <a:t> </a:t>
            </a:r>
            <a:r>
              <a:rPr lang="en-US" sz="1200" spc="-80" dirty="0">
                <a:latin typeface="Verdana"/>
                <a:cs typeface="Verdana"/>
              </a:rPr>
              <a:t>10</a:t>
            </a:r>
            <a:r>
              <a:rPr lang="en-US" sz="1200" spc="-240" dirty="0">
                <a:latin typeface="Verdana"/>
                <a:cs typeface="Verdana"/>
              </a:rPr>
              <a:t> </a:t>
            </a:r>
            <a:r>
              <a:rPr lang="en-US" sz="1200" spc="5" dirty="0">
                <a:latin typeface="Verdana"/>
                <a:cs typeface="Verdana"/>
              </a:rPr>
              <a:t>countries</a:t>
            </a:r>
            <a:r>
              <a:rPr lang="en-US" sz="1200" spc="-95" dirty="0">
                <a:latin typeface="Verdana"/>
                <a:cs typeface="Verdana"/>
              </a:rPr>
              <a:t> </a:t>
            </a:r>
            <a:r>
              <a:rPr lang="en-US" sz="1200" spc="20" dirty="0">
                <a:latin typeface="Verdana"/>
                <a:cs typeface="Verdana"/>
              </a:rPr>
              <a:t>with</a:t>
            </a:r>
            <a:r>
              <a:rPr lang="en-US" sz="1200" spc="-90" dirty="0">
                <a:latin typeface="Verdana"/>
                <a:cs typeface="Verdana"/>
              </a:rPr>
              <a:t> </a:t>
            </a:r>
            <a:r>
              <a:rPr lang="en-US" sz="1200" dirty="0">
                <a:latin typeface="Verdana"/>
                <a:cs typeface="Verdana"/>
              </a:rPr>
              <a:t>respect</a:t>
            </a:r>
            <a:r>
              <a:rPr lang="en-US" sz="1200" spc="-60" dirty="0">
                <a:latin typeface="Verdana"/>
                <a:cs typeface="Verdana"/>
              </a:rPr>
              <a:t> </a:t>
            </a:r>
            <a:r>
              <a:rPr lang="en-US" sz="1200" dirty="0">
                <a:latin typeface="Verdana"/>
                <a:cs typeface="Verdana"/>
              </a:rPr>
              <a:t>to</a:t>
            </a:r>
            <a:r>
              <a:rPr lang="en-US" sz="1200" spc="-85" dirty="0">
                <a:latin typeface="Verdana"/>
                <a:cs typeface="Verdana"/>
              </a:rPr>
              <a:t> </a:t>
            </a:r>
            <a:r>
              <a:rPr lang="en-US" sz="1200" spc="25" dirty="0">
                <a:latin typeface="Verdana"/>
                <a:cs typeface="Verdana"/>
              </a:rPr>
              <a:t>number</a:t>
            </a:r>
            <a:r>
              <a:rPr lang="en-US" sz="1200" spc="-20" dirty="0">
                <a:latin typeface="Verdana"/>
                <a:cs typeface="Verdana"/>
              </a:rPr>
              <a:t> </a:t>
            </a:r>
            <a:r>
              <a:rPr lang="en-US" sz="1200" dirty="0">
                <a:latin typeface="Verdana"/>
                <a:cs typeface="Verdana"/>
              </a:rPr>
              <a:t>of</a:t>
            </a:r>
            <a:r>
              <a:rPr lang="en-US" sz="1200" spc="-100" dirty="0">
                <a:latin typeface="Verdana"/>
                <a:cs typeface="Verdana"/>
              </a:rPr>
              <a:t> </a:t>
            </a:r>
            <a:r>
              <a:rPr lang="en-US" sz="1200" spc="-5" dirty="0">
                <a:latin typeface="Verdana"/>
                <a:cs typeface="Verdana"/>
              </a:rPr>
              <a:t>bookings,</a:t>
            </a:r>
            <a:r>
              <a:rPr lang="en-US" sz="1200" spc="-114" dirty="0">
                <a:latin typeface="Verdana"/>
                <a:cs typeface="Verdana"/>
              </a:rPr>
              <a:t> </a:t>
            </a:r>
            <a:r>
              <a:rPr lang="en-US" sz="1200" spc="15" dirty="0">
                <a:latin typeface="Verdana"/>
                <a:cs typeface="Verdana"/>
              </a:rPr>
              <a:t>most</a:t>
            </a:r>
            <a:r>
              <a:rPr lang="en-US" sz="1200" spc="-80" dirty="0">
                <a:latin typeface="Verdana"/>
                <a:cs typeface="Verdana"/>
              </a:rPr>
              <a:t> </a:t>
            </a:r>
            <a:r>
              <a:rPr lang="en-US" sz="1200" dirty="0">
                <a:latin typeface="Verdana"/>
                <a:cs typeface="Verdana"/>
              </a:rPr>
              <a:t>of</a:t>
            </a:r>
            <a:r>
              <a:rPr lang="en-US" sz="1200" spc="-100" dirty="0">
                <a:latin typeface="Verdana"/>
                <a:cs typeface="Verdana"/>
              </a:rPr>
              <a:t> </a:t>
            </a:r>
            <a:r>
              <a:rPr lang="en-US" sz="1200" spc="20" dirty="0">
                <a:latin typeface="Verdana"/>
                <a:cs typeface="Verdana"/>
              </a:rPr>
              <a:t>them</a:t>
            </a:r>
            <a:r>
              <a:rPr lang="en-US" sz="1200" spc="-55" dirty="0">
                <a:latin typeface="Verdana"/>
                <a:cs typeface="Verdana"/>
              </a:rPr>
              <a:t> </a:t>
            </a:r>
            <a:r>
              <a:rPr lang="en-US" sz="1200" spc="-10" dirty="0">
                <a:latin typeface="Verdana"/>
                <a:cs typeface="Verdana"/>
              </a:rPr>
              <a:t>are </a:t>
            </a:r>
            <a:r>
              <a:rPr lang="en-US" sz="1200" spc="-5" dirty="0">
                <a:latin typeface="Verdana"/>
                <a:cs typeface="Verdana"/>
              </a:rPr>
              <a:t> </a:t>
            </a:r>
            <a:r>
              <a:rPr lang="en-US" sz="1200" spc="15" dirty="0">
                <a:latin typeface="Verdana"/>
                <a:cs typeface="Verdana"/>
              </a:rPr>
              <a:t>European</a:t>
            </a:r>
            <a:r>
              <a:rPr lang="en-US" sz="1200" spc="60" dirty="0">
                <a:latin typeface="Verdana"/>
                <a:cs typeface="Verdana"/>
              </a:rPr>
              <a:t> </a:t>
            </a:r>
            <a:r>
              <a:rPr lang="en-US" sz="1200" spc="5" dirty="0">
                <a:latin typeface="Verdana"/>
                <a:cs typeface="Verdana"/>
              </a:rPr>
              <a:t>countries</a:t>
            </a:r>
            <a:r>
              <a:rPr lang="en-US" sz="1200" spc="-100" dirty="0">
                <a:latin typeface="Verdana"/>
                <a:cs typeface="Verdana"/>
              </a:rPr>
              <a:t> </a:t>
            </a:r>
            <a:r>
              <a:rPr lang="en-US" sz="1200" spc="20" dirty="0">
                <a:latin typeface="Verdana"/>
                <a:cs typeface="Verdana"/>
              </a:rPr>
              <a:t>which</a:t>
            </a:r>
            <a:r>
              <a:rPr lang="en-US" sz="1200" spc="-45" dirty="0">
                <a:latin typeface="Verdana"/>
                <a:cs typeface="Verdana"/>
              </a:rPr>
              <a:t> </a:t>
            </a:r>
            <a:r>
              <a:rPr lang="en-US" sz="1200" spc="15" dirty="0">
                <a:latin typeface="Verdana"/>
                <a:cs typeface="Verdana"/>
              </a:rPr>
              <a:t>belongs</a:t>
            </a:r>
            <a:r>
              <a:rPr lang="en-US" sz="1200" spc="-75" dirty="0">
                <a:latin typeface="Verdana"/>
                <a:cs typeface="Verdana"/>
              </a:rPr>
              <a:t> </a:t>
            </a:r>
            <a:r>
              <a:rPr lang="en-US" sz="1200" dirty="0">
                <a:latin typeface="Verdana"/>
                <a:cs typeface="Verdana"/>
              </a:rPr>
              <a:t>to</a:t>
            </a:r>
            <a:r>
              <a:rPr lang="en-US" sz="1200" spc="-70" dirty="0">
                <a:latin typeface="Verdana"/>
                <a:cs typeface="Verdana"/>
              </a:rPr>
              <a:t> </a:t>
            </a:r>
            <a:r>
              <a:rPr lang="en-US" sz="1200" spc="10" dirty="0">
                <a:latin typeface="Verdana"/>
                <a:cs typeface="Verdana"/>
              </a:rPr>
              <a:t>the</a:t>
            </a:r>
            <a:r>
              <a:rPr lang="en-US" sz="1200" spc="-90" dirty="0">
                <a:latin typeface="Verdana"/>
                <a:cs typeface="Verdana"/>
              </a:rPr>
              <a:t> </a:t>
            </a:r>
            <a:r>
              <a:rPr lang="en-US" sz="1200" spc="-15" dirty="0">
                <a:latin typeface="Verdana"/>
                <a:cs typeface="Verdana"/>
              </a:rPr>
              <a:t>list</a:t>
            </a:r>
            <a:r>
              <a:rPr lang="en-US" sz="1200" spc="-90" dirty="0">
                <a:latin typeface="Verdana"/>
                <a:cs typeface="Verdana"/>
              </a:rPr>
              <a:t> </a:t>
            </a:r>
            <a:r>
              <a:rPr lang="en-US" sz="1200" dirty="0">
                <a:latin typeface="Verdana"/>
                <a:cs typeface="Verdana"/>
              </a:rPr>
              <a:t>of</a:t>
            </a:r>
            <a:r>
              <a:rPr lang="en-US" sz="1200" spc="-110" dirty="0">
                <a:latin typeface="Verdana"/>
                <a:cs typeface="Verdana"/>
              </a:rPr>
              <a:t> </a:t>
            </a:r>
            <a:r>
              <a:rPr lang="en-US" sz="1200" spc="20" dirty="0">
                <a:latin typeface="Verdana"/>
                <a:cs typeface="Verdana"/>
              </a:rPr>
              <a:t>which</a:t>
            </a:r>
            <a:r>
              <a:rPr lang="en-US" sz="1200" spc="-45" dirty="0">
                <a:latin typeface="Verdana"/>
                <a:cs typeface="Verdana"/>
              </a:rPr>
              <a:t> </a:t>
            </a:r>
            <a:r>
              <a:rPr lang="en-US" sz="1200" spc="20" dirty="0">
                <a:latin typeface="Verdana"/>
                <a:cs typeface="Verdana"/>
              </a:rPr>
              <a:t>Portugal</a:t>
            </a:r>
            <a:r>
              <a:rPr lang="en-US" sz="1200" spc="-90" dirty="0">
                <a:latin typeface="Verdana"/>
                <a:cs typeface="Verdana"/>
              </a:rPr>
              <a:t> </a:t>
            </a:r>
            <a:r>
              <a:rPr lang="en-US" sz="1200" spc="-5" dirty="0">
                <a:latin typeface="Verdana"/>
                <a:cs typeface="Verdana"/>
              </a:rPr>
              <a:t>stands</a:t>
            </a:r>
            <a:r>
              <a:rPr lang="en-US" sz="1200" spc="-50" dirty="0">
                <a:latin typeface="Verdana"/>
                <a:cs typeface="Verdana"/>
              </a:rPr>
              <a:t> </a:t>
            </a:r>
            <a:r>
              <a:rPr lang="en-US" sz="1200" spc="-25" dirty="0">
                <a:latin typeface="Verdana"/>
                <a:cs typeface="Verdana"/>
              </a:rPr>
              <a:t>first</a:t>
            </a:r>
            <a:r>
              <a:rPr lang="en-US" sz="1200" spc="-100" dirty="0">
                <a:latin typeface="Verdana"/>
                <a:cs typeface="Verdana"/>
              </a:rPr>
              <a:t> </a:t>
            </a:r>
            <a:r>
              <a:rPr lang="en-US" sz="1200" spc="20" dirty="0">
                <a:latin typeface="Verdana"/>
                <a:cs typeface="Verdana"/>
              </a:rPr>
              <a:t>with</a:t>
            </a:r>
            <a:r>
              <a:rPr lang="en-US" sz="1200" spc="-85" dirty="0">
                <a:latin typeface="Verdana"/>
                <a:cs typeface="Verdana"/>
              </a:rPr>
              <a:t> </a:t>
            </a:r>
            <a:r>
              <a:rPr lang="en-US" sz="1200" spc="-40" dirty="0">
                <a:latin typeface="Verdana"/>
                <a:cs typeface="Verdana"/>
              </a:rPr>
              <a:t>48.5k </a:t>
            </a:r>
            <a:r>
              <a:rPr lang="en-US" sz="1200" spc="-409" dirty="0">
                <a:latin typeface="Verdana"/>
                <a:cs typeface="Verdana"/>
              </a:rPr>
              <a:t> </a:t>
            </a:r>
            <a:r>
              <a:rPr lang="en-US" sz="1200" spc="-5" dirty="0">
                <a:latin typeface="Verdana"/>
                <a:cs typeface="Verdana"/>
              </a:rPr>
              <a:t>bookings.</a:t>
            </a:r>
            <a:endParaRPr lang="en-US" sz="1200" dirty="0">
              <a:latin typeface="Verdana"/>
              <a:cs typeface="Verdana"/>
            </a:endParaRPr>
          </a:p>
          <a:p>
            <a:pPr marL="184150" marR="94615" indent="-171450">
              <a:spcBef>
                <a:spcPts val="100"/>
              </a:spcBef>
              <a:buSzPct val="83333"/>
              <a:buFont typeface="Arial" panose="020B0604020202020204" pitchFamily="34" charset="0"/>
              <a:buChar char="•"/>
              <a:tabLst>
                <a:tab pos="162560" algn="l"/>
              </a:tabLst>
            </a:pPr>
            <a:endParaRPr lang="en-US" sz="1200" spc="-25" dirty="0">
              <a:latin typeface="Verdana"/>
              <a:cs typeface="Verdana"/>
            </a:endParaRPr>
          </a:p>
          <a:p>
            <a:pPr marL="184150" marR="106045" indent="-171450">
              <a:lnSpc>
                <a:spcPct val="100000"/>
              </a:lnSpc>
              <a:buSzPct val="83333"/>
              <a:buFont typeface="Arial" panose="020B0604020202020204" pitchFamily="34" charset="0"/>
              <a:buChar char="•"/>
              <a:tabLst>
                <a:tab pos="248920" algn="l"/>
              </a:tabLst>
            </a:pPr>
            <a:r>
              <a:rPr sz="1200" spc="-45" dirty="0">
                <a:latin typeface="Verdana"/>
                <a:cs typeface="Verdana"/>
              </a:rPr>
              <a:t>Its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observed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that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average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25" dirty="0">
                <a:latin typeface="Verdana"/>
                <a:cs typeface="Verdana"/>
              </a:rPr>
              <a:t>ADR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is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incrementing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every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year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from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2015</a:t>
            </a:r>
            <a:r>
              <a:rPr sz="1200" spc="-229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to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2017,</a:t>
            </a:r>
            <a:r>
              <a:rPr sz="1200" spc="-235" dirty="0">
                <a:latin typeface="Verdana"/>
                <a:cs typeface="Verdana"/>
              </a:rPr>
              <a:t> </a:t>
            </a:r>
            <a:r>
              <a:rPr sz="1200" spc="20" dirty="0">
                <a:latin typeface="Verdana"/>
                <a:cs typeface="Verdana"/>
              </a:rPr>
              <a:t>which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clearly </a:t>
            </a:r>
            <a:r>
              <a:rPr sz="1200" spc="-40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states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that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hotel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business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is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scaling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25" dirty="0">
                <a:latin typeface="Verdana"/>
                <a:cs typeface="Verdana"/>
              </a:rPr>
              <a:t>up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every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year.</a:t>
            </a:r>
            <a:endParaRPr sz="1200" dirty="0">
              <a:latin typeface="Verdana"/>
              <a:cs typeface="Verdana"/>
            </a:endParaRPr>
          </a:p>
          <a:p>
            <a:pPr marL="184150" marR="251460" indent="-171450">
              <a:lnSpc>
                <a:spcPct val="100000"/>
              </a:lnSpc>
              <a:spcBef>
                <a:spcPts val="1240"/>
              </a:spcBef>
              <a:buFont typeface="Arial" panose="020B0604020202020204" pitchFamily="34" charset="0"/>
              <a:buChar char="•"/>
            </a:pPr>
            <a:r>
              <a:rPr sz="1200" spc="-5" dirty="0">
                <a:latin typeface="Verdana"/>
                <a:cs typeface="Verdana"/>
              </a:rPr>
              <a:t>Given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that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we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20" dirty="0">
                <a:latin typeface="Verdana"/>
                <a:cs typeface="Verdana"/>
              </a:rPr>
              <a:t>do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20" dirty="0">
                <a:latin typeface="Verdana"/>
                <a:cs typeface="Verdana"/>
              </a:rPr>
              <a:t>not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have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repeated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guests,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we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should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target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our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advertisement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on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guests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to </a:t>
            </a:r>
            <a:r>
              <a:rPr sz="1200" spc="-40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increase </a:t>
            </a:r>
            <a:r>
              <a:rPr sz="1200" spc="5" dirty="0">
                <a:latin typeface="Verdana"/>
                <a:cs typeface="Verdana"/>
              </a:rPr>
              <a:t>returning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guests.</a:t>
            </a:r>
            <a:endParaRPr sz="1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3016" y="285750"/>
            <a:ext cx="2537968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References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971550"/>
            <a:ext cx="4131158" cy="27494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  <a:buClr>
                <a:srgbClr val="004952"/>
              </a:buClr>
              <a:buFont typeface="Verdana"/>
              <a:buAutoNum type="arabicParenR"/>
            </a:pPr>
            <a:endParaRPr lang="en-IN" sz="17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5600" algn="l"/>
              </a:tabLst>
            </a:pPr>
            <a:r>
              <a:rPr lang="en-IN" sz="1800" b="1" u="heavy" spc="-130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Verdana"/>
                <a:cs typeface="Verdana"/>
                <a:hlinkClick r:id="rId2"/>
              </a:rPr>
              <a:t>https://seaborn.pydata.org/</a:t>
            </a:r>
            <a:endParaRPr lang="en-IN" sz="1800" b="1" u="heavy" spc="-130" dirty="0">
              <a:solidFill>
                <a:srgbClr val="004952"/>
              </a:solidFill>
              <a:uFill>
                <a:solidFill>
                  <a:srgbClr val="004952"/>
                </a:solidFill>
              </a:uFill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5600" algn="l"/>
              </a:tabLst>
            </a:pPr>
            <a:endParaRPr lang="en-IN" sz="1800" dirty="0">
              <a:latin typeface="Verdana"/>
              <a:cs typeface="Verdana"/>
            </a:endParaRPr>
          </a:p>
          <a:p>
            <a:pPr marL="309880" indent="-29718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09880" algn="l"/>
              </a:tabLst>
            </a:pPr>
            <a:r>
              <a:rPr sz="1800" b="1" u="heavy" spc="-130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Verdana"/>
                <a:cs typeface="Verdana"/>
                <a:hlinkClick r:id="rId3"/>
              </a:rPr>
              <a:t>https://pandas.pydata.org/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4952"/>
              </a:buClr>
              <a:buFont typeface="Verdana"/>
              <a:buAutoNum type="arabicParenR"/>
            </a:pPr>
            <a:endParaRPr sz="17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5600" algn="l"/>
              </a:tabLst>
            </a:pPr>
            <a:r>
              <a:rPr sz="1800" b="1" u="heavy" spc="-130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Verdana"/>
                <a:cs typeface="Verdana"/>
                <a:hlinkClick r:id="rId4"/>
              </a:rPr>
              <a:t>https://matplotlib.org/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4952"/>
              </a:buClr>
              <a:buFont typeface="Verdana"/>
              <a:buAutoNum type="arabicParenR"/>
            </a:pPr>
            <a:endParaRPr sz="1700" dirty="0">
              <a:latin typeface="Verdana"/>
              <a:cs typeface="Verdana"/>
            </a:endParaRPr>
          </a:p>
          <a:p>
            <a:pPr marL="378460" indent="-36576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78460" algn="l"/>
              </a:tabLst>
            </a:pPr>
            <a:r>
              <a:rPr lang="en-IN" sz="1800" b="1" spc="-60" dirty="0">
                <a:solidFill>
                  <a:srgbClr val="004952"/>
                </a:solidFill>
                <a:latin typeface="Verdana"/>
                <a:cs typeface="Verdana"/>
              </a:rPr>
              <a:t>Gee</a:t>
            </a:r>
            <a:r>
              <a:rPr lang="en-IN" sz="1800" b="1" dirty="0">
                <a:solidFill>
                  <a:srgbClr val="004952"/>
                </a:solidFill>
                <a:latin typeface="Verdana"/>
                <a:cs typeface="Verdana"/>
              </a:rPr>
              <a:t>k</a:t>
            </a:r>
            <a:r>
              <a:rPr lang="en-IN" sz="1800" b="1" spc="-95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lang="en-IN" sz="1800" b="1" spc="-90" dirty="0">
                <a:solidFill>
                  <a:srgbClr val="004952"/>
                </a:solidFill>
                <a:latin typeface="Verdana"/>
                <a:cs typeface="Verdana"/>
              </a:rPr>
              <a:t>fo</a:t>
            </a:r>
            <a:r>
              <a:rPr lang="en-IN" sz="1800" b="1" dirty="0">
                <a:solidFill>
                  <a:srgbClr val="004952"/>
                </a:solidFill>
                <a:latin typeface="Verdana"/>
                <a:cs typeface="Verdana"/>
              </a:rPr>
              <a:t>r</a:t>
            </a:r>
            <a:r>
              <a:rPr lang="en-IN" sz="1800" b="1" spc="-240" dirty="0">
                <a:solidFill>
                  <a:srgbClr val="004952"/>
                </a:solidFill>
                <a:latin typeface="Verdana"/>
                <a:cs typeface="Verdana"/>
              </a:rPr>
              <a:t> </a:t>
            </a:r>
            <a:r>
              <a:rPr lang="en-IN" sz="1800" b="1" spc="-50" dirty="0">
                <a:solidFill>
                  <a:srgbClr val="004952"/>
                </a:solidFill>
                <a:latin typeface="Verdana"/>
                <a:cs typeface="Verdana"/>
              </a:rPr>
              <a:t>gee</a:t>
            </a:r>
            <a:r>
              <a:rPr lang="en-IN" sz="1800" b="1" spc="-45" dirty="0">
                <a:solidFill>
                  <a:srgbClr val="004952"/>
                </a:solidFill>
                <a:latin typeface="Verdana"/>
                <a:cs typeface="Verdana"/>
              </a:rPr>
              <a:t>k</a:t>
            </a:r>
            <a:r>
              <a:rPr lang="en-IN" sz="1800" b="1" dirty="0">
                <a:solidFill>
                  <a:srgbClr val="004952"/>
                </a:solidFill>
                <a:latin typeface="Verdana"/>
                <a:cs typeface="Verdana"/>
              </a:rPr>
              <a:t>s</a:t>
            </a:r>
          </a:p>
          <a:p>
            <a:pPr marL="378460" indent="-36576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78460" algn="l"/>
              </a:tabLst>
            </a:pPr>
            <a:endParaRPr lang="en-IN" sz="1800" b="1" dirty="0">
              <a:solidFill>
                <a:srgbClr val="004952"/>
              </a:solidFill>
              <a:latin typeface="Verdana"/>
              <a:cs typeface="Verdana"/>
            </a:endParaRPr>
          </a:p>
          <a:p>
            <a:pPr marL="378460" indent="-36576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78460" algn="l"/>
              </a:tabLst>
            </a:pPr>
            <a:r>
              <a:rPr lang="en-IN" b="1" dirty="0" err="1">
                <a:solidFill>
                  <a:srgbClr val="004952"/>
                </a:solidFill>
                <a:latin typeface="Verdana"/>
                <a:cs typeface="Verdana"/>
              </a:rPr>
              <a:t>Almabetter</a:t>
            </a:r>
            <a:r>
              <a:rPr lang="en-IN" b="1" dirty="0">
                <a:solidFill>
                  <a:srgbClr val="004952"/>
                </a:solidFill>
                <a:latin typeface="Verdana"/>
                <a:cs typeface="Verdana"/>
              </a:rPr>
              <a:t> Study Materials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1734662"/>
            <a:ext cx="4043046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algn="ctr">
              <a:lnSpc>
                <a:spcPct val="100000"/>
              </a:lnSpc>
              <a:spcBef>
                <a:spcPts val="95"/>
              </a:spcBef>
            </a:pPr>
            <a:r>
              <a:rPr sz="5400" spc="-155" dirty="0">
                <a:solidFill>
                  <a:srgbClr val="0070C0"/>
                </a:solidFill>
              </a:rPr>
              <a:t>Th</a:t>
            </a:r>
            <a:r>
              <a:rPr sz="5400" spc="-160" dirty="0">
                <a:solidFill>
                  <a:srgbClr val="0070C0"/>
                </a:solidFill>
              </a:rPr>
              <a:t>a</a:t>
            </a:r>
            <a:r>
              <a:rPr sz="5400" spc="-155" dirty="0">
                <a:solidFill>
                  <a:srgbClr val="0070C0"/>
                </a:solidFill>
              </a:rPr>
              <a:t>n</a:t>
            </a:r>
            <a:r>
              <a:rPr sz="5400" spc="-5" dirty="0">
                <a:solidFill>
                  <a:srgbClr val="0070C0"/>
                </a:solidFill>
              </a:rPr>
              <a:t>k</a:t>
            </a:r>
            <a:r>
              <a:rPr sz="5400" spc="-409" dirty="0">
                <a:solidFill>
                  <a:srgbClr val="0070C0"/>
                </a:solidFill>
              </a:rPr>
              <a:t> </a:t>
            </a:r>
            <a:r>
              <a:rPr sz="5400" spc="-170" dirty="0">
                <a:solidFill>
                  <a:srgbClr val="0070C0"/>
                </a:solidFill>
              </a:rPr>
              <a:t>Y</a:t>
            </a:r>
            <a:r>
              <a:rPr sz="5400" spc="-160" dirty="0">
                <a:solidFill>
                  <a:srgbClr val="0070C0"/>
                </a:solidFill>
              </a:rPr>
              <a:t>o</a:t>
            </a:r>
            <a:r>
              <a:rPr sz="5400" spc="-5" dirty="0">
                <a:solidFill>
                  <a:srgbClr val="0070C0"/>
                </a:solidFill>
              </a:rPr>
              <a:t>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178942"/>
            <a:ext cx="4779137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800" spc="-9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Ho</a:t>
            </a:r>
            <a:r>
              <a:rPr sz="2800" spc="-9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t</a:t>
            </a:r>
            <a:r>
              <a:rPr sz="2800" spc="-9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e</a:t>
            </a:r>
            <a:r>
              <a:rPr sz="28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l</a:t>
            </a:r>
            <a:r>
              <a:rPr sz="2800" spc="-17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lang="en-IN" sz="2800" spc="-12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Industry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757637"/>
            <a:ext cx="4993640" cy="39299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-5" dirty="0">
                <a:latin typeface="Verdana"/>
                <a:cs typeface="Verdana"/>
              </a:rPr>
              <a:t>Th</a:t>
            </a:r>
            <a:r>
              <a:rPr dirty="0">
                <a:latin typeface="Verdana"/>
                <a:cs typeface="Verdana"/>
              </a:rPr>
              <a:t>e</a:t>
            </a:r>
            <a:r>
              <a:rPr spc="-190" dirty="0">
                <a:latin typeface="Verdana"/>
                <a:cs typeface="Verdana"/>
              </a:rPr>
              <a:t> </a:t>
            </a:r>
            <a:r>
              <a:rPr lang="en-IN" spc="35" dirty="0">
                <a:latin typeface="Verdana"/>
                <a:cs typeface="Verdana"/>
              </a:rPr>
              <a:t>H</a:t>
            </a:r>
            <a:r>
              <a:rPr spc="30" dirty="0" err="1">
                <a:latin typeface="Verdana"/>
                <a:cs typeface="Verdana"/>
              </a:rPr>
              <a:t>o</a:t>
            </a:r>
            <a:r>
              <a:rPr spc="35" dirty="0" err="1">
                <a:latin typeface="Verdana"/>
                <a:cs typeface="Verdana"/>
              </a:rPr>
              <a:t>t</a:t>
            </a:r>
            <a:r>
              <a:rPr spc="25" dirty="0" err="1">
                <a:latin typeface="Verdana"/>
                <a:cs typeface="Verdana"/>
              </a:rPr>
              <a:t>e</a:t>
            </a:r>
            <a:r>
              <a:rPr dirty="0" err="1">
                <a:latin typeface="Verdana"/>
                <a:cs typeface="Verdana"/>
              </a:rPr>
              <a:t>l</a:t>
            </a:r>
            <a:r>
              <a:rPr spc="-204" dirty="0">
                <a:latin typeface="Verdana"/>
                <a:cs typeface="Verdana"/>
              </a:rPr>
              <a:t> </a:t>
            </a:r>
            <a:r>
              <a:rPr lang="en-IN" spc="-5" dirty="0">
                <a:latin typeface="Verdana"/>
                <a:cs typeface="Verdana"/>
              </a:rPr>
              <a:t>Industry</a:t>
            </a:r>
            <a:r>
              <a:rPr spc="-220" dirty="0">
                <a:latin typeface="Verdana"/>
                <a:cs typeface="Verdana"/>
              </a:rPr>
              <a:t> </a:t>
            </a:r>
            <a:r>
              <a:rPr spc="-50" dirty="0">
                <a:latin typeface="Verdana"/>
                <a:cs typeface="Verdana"/>
              </a:rPr>
              <a:t>i</a:t>
            </a:r>
            <a:r>
              <a:rPr dirty="0">
                <a:latin typeface="Verdana"/>
                <a:cs typeface="Verdana"/>
              </a:rPr>
              <a:t>s</a:t>
            </a:r>
            <a:r>
              <a:rPr spc="-240" dirty="0">
                <a:latin typeface="Verdana"/>
                <a:cs typeface="Verdana"/>
              </a:rPr>
              <a:t> </a:t>
            </a:r>
            <a:r>
              <a:rPr spc="40" dirty="0">
                <a:latin typeface="Verdana"/>
                <a:cs typeface="Verdana"/>
              </a:rPr>
              <a:t>o</a:t>
            </a:r>
            <a:r>
              <a:rPr spc="50" dirty="0">
                <a:latin typeface="Verdana"/>
                <a:cs typeface="Verdana"/>
              </a:rPr>
              <a:t>n</a:t>
            </a:r>
            <a:r>
              <a:rPr dirty="0">
                <a:latin typeface="Verdana"/>
                <a:cs typeface="Verdana"/>
              </a:rPr>
              <a:t>e</a:t>
            </a:r>
            <a:r>
              <a:rPr spc="-14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o</a:t>
            </a:r>
            <a:r>
              <a:rPr dirty="0">
                <a:latin typeface="Verdana"/>
                <a:cs typeface="Verdana"/>
              </a:rPr>
              <a:t>f</a:t>
            </a:r>
            <a:r>
              <a:rPr spc="-195" dirty="0">
                <a:latin typeface="Verdana"/>
                <a:cs typeface="Verdana"/>
              </a:rPr>
              <a:t> </a:t>
            </a:r>
            <a:r>
              <a:rPr spc="45" dirty="0">
                <a:latin typeface="Verdana"/>
                <a:cs typeface="Verdana"/>
              </a:rPr>
              <a:t>t</a:t>
            </a:r>
            <a:r>
              <a:rPr spc="50" dirty="0">
                <a:latin typeface="Verdana"/>
                <a:cs typeface="Verdana"/>
              </a:rPr>
              <a:t>h</a:t>
            </a:r>
            <a:r>
              <a:rPr dirty="0">
                <a:latin typeface="Verdana"/>
                <a:cs typeface="Verdana"/>
              </a:rPr>
              <a:t>e</a:t>
            </a:r>
            <a:r>
              <a:rPr spc="-170" dirty="0">
                <a:latin typeface="Verdana"/>
                <a:cs typeface="Verdana"/>
              </a:rPr>
              <a:t> </a:t>
            </a:r>
            <a:r>
              <a:rPr spc="40" dirty="0">
                <a:latin typeface="Verdana"/>
                <a:cs typeface="Verdana"/>
              </a:rPr>
              <a:t>mo</a:t>
            </a:r>
            <a:r>
              <a:rPr spc="45" dirty="0">
                <a:latin typeface="Verdana"/>
                <a:cs typeface="Verdana"/>
              </a:rPr>
              <a:t>s</a:t>
            </a:r>
            <a:r>
              <a:rPr dirty="0">
                <a:latin typeface="Verdana"/>
                <a:cs typeface="Verdana"/>
              </a:rPr>
              <a:t>t  </a:t>
            </a:r>
            <a:r>
              <a:rPr spc="25" dirty="0">
                <a:latin typeface="Verdana"/>
                <a:cs typeface="Verdana"/>
              </a:rPr>
              <a:t>important</a:t>
            </a:r>
            <a:r>
              <a:rPr spc="110" dirty="0">
                <a:latin typeface="Verdana"/>
                <a:cs typeface="Verdana"/>
              </a:rPr>
              <a:t> </a:t>
            </a:r>
            <a:r>
              <a:rPr spc="50" dirty="0">
                <a:latin typeface="Verdana"/>
                <a:cs typeface="Verdana"/>
              </a:rPr>
              <a:t>components</a:t>
            </a:r>
            <a:r>
              <a:rPr spc="110" dirty="0">
                <a:latin typeface="Verdana"/>
                <a:cs typeface="Verdana"/>
              </a:rPr>
              <a:t> </a:t>
            </a:r>
            <a:r>
              <a:rPr spc="35" dirty="0">
                <a:latin typeface="Verdana"/>
                <a:cs typeface="Verdana"/>
              </a:rPr>
              <a:t>within</a:t>
            </a:r>
            <a:r>
              <a:rPr spc="100" dirty="0">
                <a:latin typeface="Verdana"/>
                <a:cs typeface="Verdana"/>
              </a:rPr>
              <a:t> </a:t>
            </a:r>
            <a:r>
              <a:rPr spc="30" dirty="0">
                <a:latin typeface="Verdana"/>
                <a:cs typeface="Verdana"/>
              </a:rPr>
              <a:t>the </a:t>
            </a:r>
            <a:r>
              <a:rPr spc="35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service </a:t>
            </a:r>
            <a:r>
              <a:rPr spc="-45" dirty="0">
                <a:latin typeface="Verdana"/>
                <a:cs typeface="Verdana"/>
              </a:rPr>
              <a:t>industry, </a:t>
            </a:r>
            <a:r>
              <a:rPr spc="25" dirty="0">
                <a:latin typeface="Verdana"/>
                <a:cs typeface="Verdana"/>
              </a:rPr>
              <a:t>catering </a:t>
            </a:r>
            <a:r>
              <a:rPr spc="-10" dirty="0">
                <a:latin typeface="Verdana"/>
                <a:cs typeface="Verdana"/>
              </a:rPr>
              <a:t>for 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spc="15" dirty="0">
                <a:latin typeface="Verdana"/>
                <a:cs typeface="Verdana"/>
              </a:rPr>
              <a:t>customers</a:t>
            </a:r>
            <a:r>
              <a:rPr spc="30" dirty="0">
                <a:latin typeface="Verdana"/>
                <a:cs typeface="Verdana"/>
              </a:rPr>
              <a:t> </a:t>
            </a:r>
            <a:r>
              <a:rPr spc="55" dirty="0">
                <a:latin typeface="Verdana"/>
                <a:cs typeface="Verdana"/>
              </a:rPr>
              <a:t>who</a:t>
            </a:r>
            <a:r>
              <a:rPr spc="145" dirty="0">
                <a:latin typeface="Verdana"/>
                <a:cs typeface="Verdana"/>
              </a:rPr>
              <a:t> </a:t>
            </a:r>
            <a:r>
              <a:rPr spc="5" dirty="0">
                <a:latin typeface="Verdana"/>
                <a:cs typeface="Verdana"/>
              </a:rPr>
              <a:t>require</a:t>
            </a:r>
            <a:r>
              <a:rPr spc="35" dirty="0">
                <a:latin typeface="Verdana"/>
                <a:cs typeface="Verdana"/>
              </a:rPr>
              <a:t> </a:t>
            </a:r>
            <a:r>
              <a:rPr spc="15" dirty="0">
                <a:latin typeface="Verdana"/>
                <a:cs typeface="Verdana"/>
              </a:rPr>
              <a:t>overnight </a:t>
            </a:r>
            <a:r>
              <a:rPr spc="30" dirty="0">
                <a:latin typeface="Verdana"/>
                <a:cs typeface="Verdana"/>
              </a:rPr>
              <a:t>acco</a:t>
            </a:r>
            <a:r>
              <a:rPr spc="25" dirty="0">
                <a:latin typeface="Verdana"/>
                <a:cs typeface="Verdana"/>
              </a:rPr>
              <a:t>mm</a:t>
            </a:r>
            <a:r>
              <a:rPr spc="30" dirty="0">
                <a:latin typeface="Verdana"/>
                <a:cs typeface="Verdana"/>
              </a:rPr>
              <a:t>oda</a:t>
            </a:r>
            <a:r>
              <a:rPr spc="35" dirty="0">
                <a:latin typeface="Verdana"/>
                <a:cs typeface="Verdana"/>
              </a:rPr>
              <a:t>t</a:t>
            </a:r>
            <a:r>
              <a:rPr spc="20" dirty="0">
                <a:latin typeface="Verdana"/>
                <a:cs typeface="Verdana"/>
              </a:rPr>
              <a:t>i</a:t>
            </a:r>
            <a:r>
              <a:rPr spc="30" dirty="0">
                <a:latin typeface="Verdana"/>
                <a:cs typeface="Verdana"/>
              </a:rPr>
              <a:t>o</a:t>
            </a:r>
            <a:r>
              <a:rPr spc="35" dirty="0">
                <a:latin typeface="Verdana"/>
                <a:cs typeface="Verdana"/>
              </a:rPr>
              <a:t>n</a:t>
            </a:r>
            <a:r>
              <a:rPr dirty="0">
                <a:latin typeface="Verdana"/>
                <a:cs typeface="Verdana"/>
              </a:rPr>
              <a:t>.</a:t>
            </a:r>
            <a:r>
              <a:rPr spc="65" dirty="0">
                <a:latin typeface="Verdana"/>
                <a:cs typeface="Verdana"/>
              </a:rPr>
              <a:t> </a:t>
            </a:r>
            <a:endParaRPr lang="en-IN" spc="65" dirty="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endParaRPr lang="en-IN" spc="65" dirty="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-114" dirty="0">
                <a:latin typeface="Verdana"/>
                <a:cs typeface="Verdana"/>
              </a:rPr>
              <a:t>I</a:t>
            </a:r>
            <a:r>
              <a:rPr dirty="0">
                <a:latin typeface="Verdana"/>
                <a:cs typeface="Verdana"/>
              </a:rPr>
              <a:t>t</a:t>
            </a:r>
            <a:r>
              <a:rPr spc="-225" dirty="0">
                <a:latin typeface="Verdana"/>
                <a:cs typeface="Verdana"/>
              </a:rPr>
              <a:t> </a:t>
            </a:r>
            <a:r>
              <a:rPr spc="-50" dirty="0">
                <a:latin typeface="Verdana"/>
                <a:cs typeface="Verdana"/>
              </a:rPr>
              <a:t>i</a:t>
            </a:r>
            <a:r>
              <a:rPr dirty="0">
                <a:latin typeface="Verdana"/>
                <a:cs typeface="Verdana"/>
              </a:rPr>
              <a:t>s</a:t>
            </a:r>
            <a:r>
              <a:rPr spc="-9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cl</a:t>
            </a:r>
            <a:r>
              <a:rPr spc="-10" dirty="0">
                <a:latin typeface="Verdana"/>
                <a:cs typeface="Verdana"/>
              </a:rPr>
              <a:t>o</a:t>
            </a:r>
            <a:r>
              <a:rPr dirty="0">
                <a:latin typeface="Verdana"/>
                <a:cs typeface="Verdana"/>
              </a:rPr>
              <a:t>s</a:t>
            </a:r>
            <a:r>
              <a:rPr spc="-10" dirty="0">
                <a:latin typeface="Verdana"/>
                <a:cs typeface="Verdana"/>
              </a:rPr>
              <a:t>ely  </a:t>
            </a:r>
            <a:r>
              <a:rPr spc="5" dirty="0">
                <a:latin typeface="Verdana"/>
                <a:cs typeface="Verdana"/>
              </a:rPr>
              <a:t>associated</a:t>
            </a:r>
            <a:r>
              <a:rPr dirty="0">
                <a:latin typeface="Verdana"/>
                <a:cs typeface="Verdana"/>
              </a:rPr>
              <a:t> </a:t>
            </a:r>
            <a:r>
              <a:rPr spc="40" dirty="0">
                <a:latin typeface="Verdana"/>
                <a:cs typeface="Verdana"/>
              </a:rPr>
              <a:t>with</a:t>
            </a:r>
            <a:r>
              <a:rPr spc="100" dirty="0">
                <a:latin typeface="Verdana"/>
                <a:cs typeface="Verdana"/>
              </a:rPr>
              <a:t> </a:t>
            </a:r>
            <a:r>
              <a:rPr spc="30" dirty="0">
                <a:latin typeface="Verdana"/>
                <a:cs typeface="Verdana"/>
              </a:rPr>
              <a:t>the</a:t>
            </a:r>
            <a:r>
              <a:rPr spc="60" dirty="0">
                <a:latin typeface="Verdana"/>
                <a:cs typeface="Verdana"/>
              </a:rPr>
              <a:t> </a:t>
            </a:r>
            <a:r>
              <a:rPr spc="-35" dirty="0">
                <a:latin typeface="Verdana"/>
                <a:cs typeface="Verdana"/>
              </a:rPr>
              <a:t>travel</a:t>
            </a:r>
            <a:r>
              <a:rPr spc="-75" dirty="0">
                <a:latin typeface="Verdana"/>
                <a:cs typeface="Verdana"/>
              </a:rPr>
              <a:t> </a:t>
            </a:r>
            <a:r>
              <a:rPr spc="5" dirty="0">
                <a:latin typeface="Verdana"/>
                <a:cs typeface="Verdana"/>
              </a:rPr>
              <a:t>industry 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35" dirty="0">
                <a:latin typeface="Verdana"/>
                <a:cs typeface="Verdana"/>
              </a:rPr>
              <a:t>and</a:t>
            </a:r>
            <a:r>
              <a:rPr spc="110" dirty="0">
                <a:latin typeface="Verdana"/>
                <a:cs typeface="Verdana"/>
              </a:rPr>
              <a:t> </a:t>
            </a:r>
            <a:r>
              <a:rPr spc="30" dirty="0">
                <a:latin typeface="Verdana"/>
                <a:cs typeface="Verdana"/>
              </a:rPr>
              <a:t>the</a:t>
            </a:r>
            <a:r>
              <a:rPr spc="6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hospitality</a:t>
            </a:r>
            <a:r>
              <a:rPr spc="60" dirty="0">
                <a:latin typeface="Verdana"/>
                <a:cs typeface="Verdana"/>
              </a:rPr>
              <a:t> </a:t>
            </a:r>
            <a:r>
              <a:rPr spc="-45" dirty="0">
                <a:latin typeface="Verdana"/>
                <a:cs typeface="Verdana"/>
              </a:rPr>
              <a:t>industry, </a:t>
            </a:r>
            <a:r>
              <a:rPr spc="-40" dirty="0">
                <a:latin typeface="Verdana"/>
                <a:cs typeface="Verdana"/>
              </a:rPr>
              <a:t> </a:t>
            </a:r>
            <a:r>
              <a:rPr spc="45" dirty="0">
                <a:latin typeface="Verdana"/>
                <a:cs typeface="Verdana"/>
              </a:rPr>
              <a:t>although </a:t>
            </a:r>
            <a:r>
              <a:rPr spc="15" dirty="0">
                <a:latin typeface="Verdana"/>
                <a:cs typeface="Verdana"/>
              </a:rPr>
              <a:t>there </a:t>
            </a:r>
            <a:r>
              <a:rPr spc="-20" dirty="0">
                <a:latin typeface="Verdana"/>
                <a:cs typeface="Verdana"/>
              </a:rPr>
              <a:t>are </a:t>
            </a:r>
            <a:r>
              <a:rPr spc="25" dirty="0">
                <a:latin typeface="Verdana"/>
                <a:cs typeface="Verdana"/>
              </a:rPr>
              <a:t>notable </a:t>
            </a:r>
            <a:r>
              <a:rPr spc="30" dirty="0">
                <a:latin typeface="Verdana"/>
                <a:cs typeface="Verdana"/>
              </a:rPr>
              <a:t> </a:t>
            </a:r>
            <a:r>
              <a:rPr spc="5" dirty="0">
                <a:latin typeface="Verdana"/>
                <a:cs typeface="Verdana"/>
              </a:rPr>
              <a:t>d</a:t>
            </a:r>
            <a:r>
              <a:rPr spc="-5" dirty="0">
                <a:latin typeface="Verdana"/>
                <a:cs typeface="Verdana"/>
              </a:rPr>
              <a:t>i</a:t>
            </a:r>
            <a:r>
              <a:rPr spc="10" dirty="0">
                <a:latin typeface="Verdana"/>
                <a:cs typeface="Verdana"/>
              </a:rPr>
              <a:t>ff</a:t>
            </a:r>
            <a:r>
              <a:rPr dirty="0">
                <a:latin typeface="Verdana"/>
                <a:cs typeface="Verdana"/>
              </a:rPr>
              <a:t>e</a:t>
            </a:r>
            <a:r>
              <a:rPr spc="10" dirty="0">
                <a:latin typeface="Verdana"/>
                <a:cs typeface="Verdana"/>
              </a:rPr>
              <a:t>r</a:t>
            </a:r>
            <a:r>
              <a:rPr dirty="0">
                <a:latin typeface="Verdana"/>
                <a:cs typeface="Verdana"/>
              </a:rPr>
              <a:t>e</a:t>
            </a:r>
            <a:r>
              <a:rPr spc="15" dirty="0">
                <a:latin typeface="Verdana"/>
                <a:cs typeface="Verdana"/>
              </a:rPr>
              <a:t>n</a:t>
            </a:r>
            <a:r>
              <a:rPr spc="5" dirty="0">
                <a:latin typeface="Verdana"/>
                <a:cs typeface="Verdana"/>
              </a:rPr>
              <a:t>c</a:t>
            </a:r>
            <a:r>
              <a:rPr dirty="0">
                <a:latin typeface="Verdana"/>
                <a:cs typeface="Verdana"/>
              </a:rPr>
              <a:t>es</a:t>
            </a:r>
            <a:r>
              <a:rPr spc="45" dirty="0">
                <a:latin typeface="Verdana"/>
                <a:cs typeface="Verdana"/>
              </a:rPr>
              <a:t> </a:t>
            </a:r>
            <a:r>
              <a:rPr spc="25" dirty="0">
                <a:latin typeface="Verdana"/>
                <a:cs typeface="Verdana"/>
              </a:rPr>
              <a:t>i</a:t>
            </a:r>
            <a:r>
              <a:rPr dirty="0">
                <a:latin typeface="Verdana"/>
                <a:cs typeface="Verdana"/>
              </a:rPr>
              <a:t>n</a:t>
            </a:r>
            <a:r>
              <a:rPr spc="-390" dirty="0">
                <a:latin typeface="Verdana"/>
                <a:cs typeface="Verdana"/>
              </a:rPr>
              <a:t> </a:t>
            </a:r>
            <a:r>
              <a:rPr spc="-30" dirty="0">
                <a:latin typeface="Verdana"/>
                <a:cs typeface="Verdana"/>
              </a:rPr>
              <a:t>scop</a:t>
            </a:r>
            <a:r>
              <a:rPr spc="-35" dirty="0">
                <a:latin typeface="Verdana"/>
                <a:cs typeface="Verdana"/>
              </a:rPr>
              <a:t>e</a:t>
            </a:r>
            <a:r>
              <a:rPr dirty="0">
                <a:latin typeface="Verdana"/>
                <a:cs typeface="Verdana"/>
              </a:rPr>
              <a:t>.</a:t>
            </a:r>
            <a:endParaRPr lang="en-IN" dirty="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endParaRPr dirty="0">
              <a:latin typeface="Verdana"/>
              <a:cs typeface="Verdana"/>
            </a:endParaRPr>
          </a:p>
          <a:p>
            <a:pPr marL="355600" marR="265430" indent="-34353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-55" dirty="0">
                <a:latin typeface="Verdana"/>
                <a:cs typeface="Verdana"/>
              </a:rPr>
              <a:t>O</a:t>
            </a:r>
            <a:r>
              <a:rPr spc="-60" dirty="0">
                <a:latin typeface="Verdana"/>
                <a:cs typeface="Verdana"/>
              </a:rPr>
              <a:t>v</a:t>
            </a:r>
            <a:r>
              <a:rPr spc="-55" dirty="0">
                <a:latin typeface="Verdana"/>
                <a:cs typeface="Verdana"/>
              </a:rPr>
              <a:t>e</a:t>
            </a:r>
            <a:r>
              <a:rPr spc="-90" dirty="0">
                <a:latin typeface="Verdana"/>
                <a:cs typeface="Verdana"/>
              </a:rPr>
              <a:t>r</a:t>
            </a:r>
            <a:r>
              <a:rPr spc="-55" dirty="0">
                <a:latin typeface="Verdana"/>
                <a:cs typeface="Verdana"/>
              </a:rPr>
              <a:t>a</a:t>
            </a:r>
            <a:r>
              <a:rPr spc="-60" dirty="0">
                <a:latin typeface="Verdana"/>
                <a:cs typeface="Verdana"/>
              </a:rPr>
              <a:t>ll</a:t>
            </a:r>
            <a:r>
              <a:rPr dirty="0">
                <a:latin typeface="Verdana"/>
                <a:cs typeface="Verdana"/>
              </a:rPr>
              <a:t>,</a:t>
            </a:r>
            <a:r>
              <a:rPr spc="-235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s</a:t>
            </a:r>
            <a:r>
              <a:rPr spc="-30" dirty="0">
                <a:latin typeface="Verdana"/>
                <a:cs typeface="Verdana"/>
              </a:rPr>
              <a:t>a</a:t>
            </a:r>
            <a:r>
              <a:rPr spc="-35" dirty="0">
                <a:latin typeface="Verdana"/>
                <a:cs typeface="Verdana"/>
              </a:rPr>
              <a:t>l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dirty="0">
                <a:latin typeface="Verdana"/>
                <a:cs typeface="Verdana"/>
              </a:rPr>
              <a:t>s</a:t>
            </a:r>
            <a:r>
              <a:rPr spc="-260" dirty="0">
                <a:latin typeface="Verdana"/>
                <a:cs typeface="Verdana"/>
              </a:rPr>
              <a:t> </a:t>
            </a:r>
            <a:r>
              <a:rPr spc="35" dirty="0">
                <a:latin typeface="Verdana"/>
                <a:cs typeface="Verdana"/>
              </a:rPr>
              <a:t>f</a:t>
            </a:r>
            <a:r>
              <a:rPr spc="30" dirty="0">
                <a:latin typeface="Verdana"/>
                <a:cs typeface="Verdana"/>
              </a:rPr>
              <a:t>ro</a:t>
            </a:r>
            <a:r>
              <a:rPr dirty="0">
                <a:latin typeface="Verdana"/>
                <a:cs typeface="Verdana"/>
              </a:rPr>
              <a:t>m</a:t>
            </a:r>
            <a:r>
              <a:rPr spc="-165" dirty="0">
                <a:latin typeface="Verdana"/>
                <a:cs typeface="Verdana"/>
              </a:rPr>
              <a:t> </a:t>
            </a:r>
            <a:r>
              <a:rPr spc="35" dirty="0">
                <a:latin typeface="Verdana"/>
                <a:cs typeface="Verdana"/>
              </a:rPr>
              <a:t>h</a:t>
            </a:r>
            <a:r>
              <a:rPr spc="30" dirty="0">
                <a:latin typeface="Verdana"/>
                <a:cs typeface="Verdana"/>
              </a:rPr>
              <a:t>o</a:t>
            </a:r>
            <a:r>
              <a:rPr spc="35" dirty="0">
                <a:latin typeface="Verdana"/>
                <a:cs typeface="Verdana"/>
              </a:rPr>
              <a:t>t</a:t>
            </a:r>
            <a:r>
              <a:rPr spc="25" dirty="0">
                <a:latin typeface="Verdana"/>
                <a:cs typeface="Verdana"/>
              </a:rPr>
              <a:t>e</a:t>
            </a:r>
            <a:r>
              <a:rPr dirty="0">
                <a:latin typeface="Verdana"/>
                <a:cs typeface="Verdana"/>
              </a:rPr>
              <a:t>l</a:t>
            </a:r>
            <a:r>
              <a:rPr spc="-204" dirty="0">
                <a:latin typeface="Verdana"/>
                <a:cs typeface="Verdana"/>
              </a:rPr>
              <a:t> </a:t>
            </a:r>
            <a:r>
              <a:rPr spc="30" dirty="0">
                <a:latin typeface="Verdana"/>
                <a:cs typeface="Verdana"/>
              </a:rPr>
              <a:t>acco</a:t>
            </a:r>
            <a:r>
              <a:rPr spc="35" dirty="0">
                <a:latin typeface="Verdana"/>
                <a:cs typeface="Verdana"/>
              </a:rPr>
              <a:t>unt</a:t>
            </a:r>
            <a:r>
              <a:rPr dirty="0">
                <a:latin typeface="Verdana"/>
                <a:cs typeface="Verdana"/>
              </a:rPr>
              <a:t>s  </a:t>
            </a:r>
            <a:r>
              <a:rPr spc="-170" dirty="0">
                <a:latin typeface="Verdana"/>
                <a:cs typeface="Verdana"/>
              </a:rPr>
              <a:t>87.4</a:t>
            </a:r>
            <a:r>
              <a:rPr dirty="0">
                <a:latin typeface="Verdana"/>
                <a:cs typeface="Verdana"/>
              </a:rPr>
              <a:t>%</a:t>
            </a:r>
            <a:r>
              <a:rPr spc="-38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o</a:t>
            </a:r>
            <a:r>
              <a:rPr dirty="0">
                <a:latin typeface="Verdana"/>
                <a:cs typeface="Verdana"/>
              </a:rPr>
              <a:t>f</a:t>
            </a:r>
            <a:r>
              <a:rPr spc="-20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i</a:t>
            </a:r>
            <a:r>
              <a:rPr spc="10" dirty="0">
                <a:latin typeface="Verdana"/>
                <a:cs typeface="Verdana"/>
              </a:rPr>
              <a:t>n</a:t>
            </a:r>
            <a:r>
              <a:rPr spc="5" dirty="0">
                <a:latin typeface="Verdana"/>
                <a:cs typeface="Verdana"/>
              </a:rPr>
              <a:t>d</a:t>
            </a:r>
            <a:r>
              <a:rPr spc="10" dirty="0">
                <a:latin typeface="Verdana"/>
                <a:cs typeface="Verdana"/>
              </a:rPr>
              <a:t>ust</a:t>
            </a:r>
            <a:r>
              <a:rPr spc="5" dirty="0">
                <a:latin typeface="Verdana"/>
                <a:cs typeface="Verdana"/>
              </a:rPr>
              <a:t>r</a:t>
            </a:r>
            <a:r>
              <a:rPr dirty="0">
                <a:latin typeface="Verdana"/>
                <a:cs typeface="Verdana"/>
              </a:rPr>
              <a:t>y</a:t>
            </a:r>
            <a:r>
              <a:rPr spc="-210" dirty="0">
                <a:latin typeface="Verdana"/>
                <a:cs typeface="Verdana"/>
              </a:rPr>
              <a:t> </a:t>
            </a:r>
            <a:r>
              <a:rPr spc="5" dirty="0">
                <a:latin typeface="Verdana"/>
                <a:cs typeface="Verdana"/>
              </a:rPr>
              <a:t>r</a:t>
            </a:r>
            <a:r>
              <a:rPr dirty="0">
                <a:latin typeface="Verdana"/>
                <a:cs typeface="Verdana"/>
              </a:rPr>
              <a:t>e</a:t>
            </a:r>
            <a:r>
              <a:rPr spc="5" dirty="0">
                <a:latin typeface="Verdana"/>
                <a:cs typeface="Verdana"/>
              </a:rPr>
              <a:t>v</a:t>
            </a:r>
            <a:r>
              <a:rPr dirty="0">
                <a:latin typeface="Verdana"/>
                <a:cs typeface="Verdana"/>
              </a:rPr>
              <a:t>e</a:t>
            </a:r>
            <a:r>
              <a:rPr spc="20" dirty="0">
                <a:latin typeface="Verdana"/>
                <a:cs typeface="Verdana"/>
              </a:rPr>
              <a:t>n</a:t>
            </a:r>
            <a:r>
              <a:rPr spc="10" dirty="0">
                <a:latin typeface="Verdana"/>
                <a:cs typeface="Verdana"/>
              </a:rPr>
              <a:t>u</a:t>
            </a:r>
            <a:r>
              <a:rPr dirty="0">
                <a:latin typeface="Verdana"/>
                <a:cs typeface="Verdana"/>
              </a:rPr>
              <a:t>e</a:t>
            </a:r>
            <a:r>
              <a:rPr spc="-225" dirty="0">
                <a:latin typeface="Verdana"/>
                <a:cs typeface="Verdana"/>
              </a:rPr>
              <a:t> </a:t>
            </a:r>
            <a:r>
              <a:rPr spc="-60" dirty="0">
                <a:latin typeface="Verdana"/>
                <a:cs typeface="Verdana"/>
              </a:rPr>
              <a:t>(</a:t>
            </a:r>
            <a:r>
              <a:rPr spc="-70" dirty="0">
                <a:latin typeface="Verdana"/>
                <a:cs typeface="Verdana"/>
              </a:rPr>
              <a:t>i</a:t>
            </a:r>
            <a:r>
              <a:rPr dirty="0">
                <a:latin typeface="Verdana"/>
                <a:cs typeface="Verdana"/>
              </a:rPr>
              <a:t>n</a:t>
            </a:r>
            <a:r>
              <a:rPr spc="-245" dirty="0">
                <a:latin typeface="Verdana"/>
                <a:cs typeface="Verdana"/>
              </a:rPr>
              <a:t> </a:t>
            </a:r>
            <a:r>
              <a:rPr spc="-20" dirty="0">
                <a:latin typeface="Verdana"/>
                <a:cs typeface="Verdana"/>
              </a:rPr>
              <a:t>I</a:t>
            </a:r>
            <a:r>
              <a:rPr spc="-10" dirty="0">
                <a:latin typeface="Verdana"/>
                <a:cs typeface="Verdana"/>
              </a:rPr>
              <a:t>n</a:t>
            </a:r>
            <a:r>
              <a:rPr spc="-15" dirty="0">
                <a:latin typeface="Verdana"/>
                <a:cs typeface="Verdana"/>
              </a:rPr>
              <a:t>d</a:t>
            </a:r>
            <a:r>
              <a:rPr spc="-25" dirty="0">
                <a:latin typeface="Verdana"/>
                <a:cs typeface="Verdana"/>
              </a:rPr>
              <a:t>i</a:t>
            </a:r>
            <a:r>
              <a:rPr dirty="0">
                <a:latin typeface="Verdana"/>
                <a:cs typeface="Verdana"/>
              </a:rPr>
              <a:t>a  </a:t>
            </a:r>
            <a:r>
              <a:rPr spc="-229" dirty="0">
                <a:latin typeface="Verdana"/>
                <a:cs typeface="Verdana"/>
              </a:rPr>
              <a:t>53.9</a:t>
            </a:r>
            <a:r>
              <a:rPr dirty="0">
                <a:latin typeface="Verdana"/>
                <a:cs typeface="Verdana"/>
              </a:rPr>
              <a:t>%</a:t>
            </a:r>
            <a:r>
              <a:rPr spc="-450" dirty="0">
                <a:latin typeface="Verdana"/>
                <a:cs typeface="Verdana"/>
              </a:rPr>
              <a:t> </a:t>
            </a:r>
            <a:r>
              <a:rPr spc="50" dirty="0">
                <a:latin typeface="Verdana"/>
                <a:cs typeface="Verdana"/>
              </a:rPr>
              <a:t>a</a:t>
            </a:r>
            <a:r>
              <a:rPr spc="60" dirty="0">
                <a:latin typeface="Verdana"/>
                <a:cs typeface="Verdana"/>
              </a:rPr>
              <a:t>n</a:t>
            </a:r>
            <a:r>
              <a:rPr dirty="0">
                <a:latin typeface="Verdana"/>
                <a:cs typeface="Verdana"/>
              </a:rPr>
              <a:t>d</a:t>
            </a:r>
            <a:r>
              <a:rPr spc="114" dirty="0">
                <a:latin typeface="Verdana"/>
                <a:cs typeface="Verdana"/>
              </a:rPr>
              <a:t> </a:t>
            </a:r>
            <a:r>
              <a:rPr spc="-245" dirty="0">
                <a:latin typeface="Verdana"/>
                <a:cs typeface="Verdana"/>
              </a:rPr>
              <a:t>8</a:t>
            </a:r>
            <a:r>
              <a:rPr dirty="0">
                <a:latin typeface="Verdana"/>
                <a:cs typeface="Verdana"/>
              </a:rPr>
              <a:t>%</a:t>
            </a:r>
            <a:r>
              <a:rPr spc="-484" dirty="0">
                <a:latin typeface="Verdana"/>
                <a:cs typeface="Verdana"/>
              </a:rPr>
              <a:t> </a:t>
            </a:r>
            <a:r>
              <a:rPr spc="10" dirty="0">
                <a:latin typeface="Verdana"/>
                <a:cs typeface="Verdana"/>
              </a:rPr>
              <a:t>t</a:t>
            </a:r>
            <a:r>
              <a:rPr spc="5" dirty="0">
                <a:latin typeface="Verdana"/>
                <a:cs typeface="Verdana"/>
              </a:rPr>
              <a:t>o</a:t>
            </a:r>
            <a:r>
              <a:rPr spc="10" dirty="0">
                <a:latin typeface="Verdana"/>
                <a:cs typeface="Verdana"/>
              </a:rPr>
              <a:t>t</a:t>
            </a:r>
            <a:r>
              <a:rPr spc="5" dirty="0">
                <a:latin typeface="Verdana"/>
                <a:cs typeface="Verdana"/>
              </a:rPr>
              <a:t>a</a:t>
            </a:r>
            <a:r>
              <a:rPr dirty="0">
                <a:latin typeface="Verdana"/>
                <a:cs typeface="Verdana"/>
              </a:rPr>
              <a:t>l</a:t>
            </a:r>
            <a:r>
              <a:rPr spc="35" dirty="0">
                <a:latin typeface="Verdana"/>
                <a:cs typeface="Verdana"/>
              </a:rPr>
              <a:t> </a:t>
            </a:r>
            <a:r>
              <a:rPr spc="50" dirty="0">
                <a:latin typeface="Verdana"/>
                <a:cs typeface="Verdana"/>
              </a:rPr>
              <a:t>em</a:t>
            </a:r>
            <a:r>
              <a:rPr spc="55" dirty="0">
                <a:latin typeface="Verdana"/>
                <a:cs typeface="Verdana"/>
              </a:rPr>
              <a:t>p</a:t>
            </a:r>
            <a:r>
              <a:rPr spc="45" dirty="0">
                <a:latin typeface="Verdana"/>
                <a:cs typeface="Verdana"/>
              </a:rPr>
              <a:t>l</a:t>
            </a:r>
            <a:r>
              <a:rPr spc="40" dirty="0">
                <a:latin typeface="Verdana"/>
                <a:cs typeface="Verdana"/>
              </a:rPr>
              <a:t>o</a:t>
            </a:r>
            <a:r>
              <a:rPr spc="60" dirty="0">
                <a:latin typeface="Verdana"/>
                <a:cs typeface="Verdana"/>
              </a:rPr>
              <a:t>y</a:t>
            </a:r>
            <a:r>
              <a:rPr spc="50" dirty="0">
                <a:latin typeface="Verdana"/>
                <a:cs typeface="Verdana"/>
              </a:rPr>
              <a:t>me</a:t>
            </a:r>
            <a:r>
              <a:rPr spc="60" dirty="0">
                <a:latin typeface="Verdana"/>
                <a:cs typeface="Verdana"/>
              </a:rPr>
              <a:t>n</a:t>
            </a:r>
            <a:r>
              <a:rPr dirty="0">
                <a:latin typeface="Verdana"/>
                <a:cs typeface="Verdana"/>
              </a:rPr>
              <a:t>t  </a:t>
            </a:r>
            <a:r>
              <a:rPr spc="-60" dirty="0">
                <a:latin typeface="Verdana"/>
                <a:cs typeface="Verdana"/>
              </a:rPr>
              <a:t>rate)</a:t>
            </a:r>
            <a:r>
              <a:rPr lang="en-IN" spc="-60" dirty="0">
                <a:latin typeface="Verdana"/>
                <a:cs typeface="Verdana"/>
              </a:rPr>
              <a:t>.</a:t>
            </a:r>
            <a:endParaRPr dirty="0">
              <a:latin typeface="Verdana"/>
              <a:cs typeface="Verdana"/>
            </a:endParaRPr>
          </a:p>
        </p:txBody>
      </p:sp>
      <p:pic>
        <p:nvPicPr>
          <p:cNvPr id="1026" name="Picture 2" descr="L Hotel (SHA Extra Plus) | Khon Kaen 2020 UPDATED DEALS, HD Photos &amp; Reviews">
            <a:extLst>
              <a:ext uri="{FF2B5EF4-FFF2-40B4-BE49-F238E27FC236}">
                <a16:creationId xmlns:a16="http://schemas.microsoft.com/office/drawing/2014/main" id="{B1F1B100-BFF8-F755-AB5B-C8A2AF4EB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544" y="1177687"/>
            <a:ext cx="3717502" cy="278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2941" y="218378"/>
            <a:ext cx="4238118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E</a:t>
            </a:r>
            <a:r>
              <a:rPr sz="2800" spc="-10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x</a:t>
            </a:r>
            <a:r>
              <a:rPr sz="2800" spc="-10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p</a:t>
            </a:r>
            <a:r>
              <a:rPr sz="2800" spc="-10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l</a:t>
            </a:r>
            <a:r>
              <a:rPr sz="2800" spc="-10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o</a:t>
            </a:r>
            <a:r>
              <a:rPr sz="2800" spc="-10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ri</a:t>
            </a:r>
            <a:r>
              <a:rPr sz="2800" spc="-10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n</a:t>
            </a:r>
            <a:r>
              <a:rPr sz="28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g</a:t>
            </a:r>
            <a:r>
              <a:rPr sz="2800" spc="-14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spc="-8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th</a:t>
            </a:r>
            <a:r>
              <a:rPr sz="28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e</a:t>
            </a:r>
            <a:r>
              <a:rPr sz="2800" spc="-37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lang="en-IN" sz="2800" spc="-10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D</a:t>
            </a:r>
            <a:r>
              <a:rPr sz="2800" spc="-100" dirty="0" err="1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a</a:t>
            </a:r>
            <a:r>
              <a:rPr sz="2800" spc="-105" dirty="0" err="1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t</a:t>
            </a:r>
            <a:r>
              <a:rPr sz="2800" spc="-100" dirty="0" err="1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a</a:t>
            </a:r>
            <a:r>
              <a:rPr sz="2800" spc="-105" dirty="0" err="1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s</a:t>
            </a:r>
            <a:r>
              <a:rPr sz="2800" spc="-100" dirty="0" err="1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e</a:t>
            </a:r>
            <a:r>
              <a:rPr sz="2800" spc="-5" dirty="0" err="1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t</a:t>
            </a:r>
            <a:endParaRPr sz="2800" dirty="0">
              <a:solidFill>
                <a:srgbClr val="0070C0"/>
              </a:solidFill>
            </a:endParaRP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BEF71D8A-D820-222A-5BEC-0F1D9FD35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" y="685800"/>
            <a:ext cx="806196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3DCF-2766-7887-498E-86CE96CB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1951"/>
            <a:ext cx="8153400" cy="430887"/>
          </a:xfrm>
        </p:spPr>
        <p:txBody>
          <a:bodyPr/>
          <a:lstStyle/>
          <a:p>
            <a:r>
              <a:rPr lang="en-IN" sz="2800" dirty="0">
                <a:solidFill>
                  <a:srgbClr val="0070C0"/>
                </a:solidFill>
              </a:rPr>
              <a:t>Checking and replacing the Null Values</a:t>
            </a:r>
          </a:p>
        </p:txBody>
      </p:sp>
      <p:pic>
        <p:nvPicPr>
          <p:cNvPr id="3" name="image4.png">
            <a:extLst>
              <a:ext uri="{FF2B5EF4-FFF2-40B4-BE49-F238E27FC236}">
                <a16:creationId xmlns:a16="http://schemas.microsoft.com/office/drawing/2014/main" id="{62CB266A-65C7-CFDA-FF2F-4B34A19EE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47750"/>
            <a:ext cx="3733800" cy="4057650"/>
          </a:xfrm>
          <a:prstGeom prst="rect">
            <a:avLst/>
          </a:prstGeom>
        </p:spPr>
      </p:pic>
      <p:pic>
        <p:nvPicPr>
          <p:cNvPr id="4" name="image5.png">
            <a:extLst>
              <a:ext uri="{FF2B5EF4-FFF2-40B4-BE49-F238E27FC236}">
                <a16:creationId xmlns:a16="http://schemas.microsoft.com/office/drawing/2014/main" id="{E2BEA4A3-80C5-7499-DED9-4F7502B36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095375"/>
            <a:ext cx="3886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4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9822" y="150441"/>
            <a:ext cx="5327777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C</a:t>
            </a:r>
            <a:r>
              <a:rPr sz="2800" spc="-9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i</a:t>
            </a:r>
            <a:r>
              <a:rPr sz="2800" spc="-9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t</a:t>
            </a:r>
            <a:r>
              <a:rPr sz="28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y</a:t>
            </a:r>
            <a:r>
              <a:rPr sz="2800" spc="-14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spc="-10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Hot</a:t>
            </a:r>
            <a:r>
              <a:rPr sz="2800" spc="-10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e</a:t>
            </a:r>
            <a:r>
              <a:rPr sz="28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l</a:t>
            </a:r>
            <a:r>
              <a:rPr sz="2800" spc="-15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spc="-8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a</a:t>
            </a:r>
            <a:r>
              <a:rPr sz="2800" spc="-9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n</a:t>
            </a:r>
            <a:r>
              <a:rPr sz="28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d</a:t>
            </a:r>
            <a:r>
              <a:rPr sz="2800" spc="-13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R</a:t>
            </a:r>
            <a:r>
              <a:rPr sz="2800" spc="-12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e</a:t>
            </a:r>
            <a:r>
              <a:rPr sz="2800" spc="-13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s</a:t>
            </a:r>
            <a:r>
              <a:rPr sz="2800" spc="-12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or</a:t>
            </a:r>
            <a:r>
              <a:rPr sz="28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t</a:t>
            </a:r>
            <a:r>
              <a:rPr sz="2800" spc="-58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spc="-9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Ho</a:t>
            </a:r>
            <a:r>
              <a:rPr sz="2800" spc="-9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t</a:t>
            </a:r>
            <a:r>
              <a:rPr sz="2800" spc="-9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e</a:t>
            </a:r>
            <a:r>
              <a:rPr sz="28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l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112" y="1047873"/>
            <a:ext cx="4658360" cy="3336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51815" indent="-34353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  <a:tab pos="356235" algn="l"/>
                <a:tab pos="2681605" algn="l"/>
              </a:tabLst>
            </a:pPr>
            <a:r>
              <a:rPr spc="-110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290" dirty="0">
                <a:latin typeface="Verdana"/>
                <a:cs typeface="Verdana"/>
              </a:rPr>
              <a:t> </a:t>
            </a:r>
            <a:r>
              <a:rPr spc="-50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s</a:t>
            </a:r>
            <a:r>
              <a:rPr spc="-22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Obse</a:t>
            </a:r>
            <a:r>
              <a:rPr spc="-5" dirty="0">
                <a:latin typeface="Verdana"/>
                <a:cs typeface="Verdana"/>
              </a:rPr>
              <a:t>rv</a:t>
            </a:r>
            <a:r>
              <a:rPr spc="5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d</a:t>
            </a:r>
            <a:r>
              <a:rPr spc="-100" dirty="0">
                <a:latin typeface="Verdana"/>
                <a:cs typeface="Verdana"/>
              </a:rPr>
              <a:t> </a:t>
            </a:r>
            <a:r>
              <a:rPr spc="10" dirty="0">
                <a:latin typeface="Verdana"/>
                <a:cs typeface="Verdana"/>
              </a:rPr>
              <a:t>t</a:t>
            </a:r>
            <a:r>
              <a:rPr spc="20" dirty="0">
                <a:latin typeface="Verdana"/>
                <a:cs typeface="Verdana"/>
              </a:rPr>
              <a:t>ha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lang="en-IN" spc="-5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Ci</a:t>
            </a:r>
            <a:r>
              <a:rPr spc="-35" dirty="0">
                <a:latin typeface="Verdana"/>
                <a:cs typeface="Verdana"/>
              </a:rPr>
              <a:t>t</a:t>
            </a:r>
            <a:r>
              <a:rPr spc="-5" dirty="0">
                <a:latin typeface="Verdana"/>
                <a:cs typeface="Verdana"/>
              </a:rPr>
              <a:t>y</a:t>
            </a:r>
            <a:r>
              <a:rPr spc="-185" dirty="0">
                <a:latin typeface="Verdana"/>
                <a:cs typeface="Verdana"/>
              </a:rPr>
              <a:t> </a:t>
            </a:r>
            <a:r>
              <a:rPr spc="20" dirty="0">
                <a:latin typeface="Verdana"/>
                <a:cs typeface="Verdana"/>
              </a:rPr>
              <a:t>H</a:t>
            </a:r>
            <a:r>
              <a:rPr spc="15" dirty="0">
                <a:latin typeface="Verdana"/>
                <a:cs typeface="Verdana"/>
              </a:rPr>
              <a:t>o</a:t>
            </a:r>
            <a:r>
              <a:rPr spc="10" dirty="0">
                <a:latin typeface="Verdana"/>
                <a:cs typeface="Verdana"/>
              </a:rPr>
              <a:t>t</a:t>
            </a:r>
            <a:r>
              <a:rPr spc="15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l  has</a:t>
            </a:r>
            <a:r>
              <a:rPr spc="-25" dirty="0">
                <a:latin typeface="Verdana"/>
                <a:cs typeface="Verdana"/>
              </a:rPr>
              <a:t> </a:t>
            </a:r>
            <a:r>
              <a:rPr spc="20" dirty="0">
                <a:latin typeface="Verdana"/>
                <a:cs typeface="Verdana"/>
              </a:rPr>
              <a:t>more</a:t>
            </a:r>
            <a:r>
              <a:rPr spc="80" dirty="0">
                <a:latin typeface="Verdana"/>
                <a:cs typeface="Verdana"/>
              </a:rPr>
              <a:t> </a:t>
            </a:r>
            <a:r>
              <a:rPr spc="40" dirty="0">
                <a:latin typeface="Verdana"/>
                <a:cs typeface="Verdana"/>
              </a:rPr>
              <a:t>number</a:t>
            </a:r>
            <a:r>
              <a:rPr spc="13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of</a:t>
            </a:r>
            <a:r>
              <a:rPr dirty="0">
                <a:latin typeface="Verdana"/>
                <a:cs typeface="Verdana"/>
              </a:rPr>
              <a:t> </a:t>
            </a:r>
            <a:r>
              <a:rPr spc="20" dirty="0">
                <a:latin typeface="Verdana"/>
                <a:cs typeface="Verdana"/>
              </a:rPr>
              <a:t>bookings </a:t>
            </a:r>
            <a:r>
              <a:rPr spc="-650" dirty="0">
                <a:latin typeface="Verdana"/>
                <a:cs typeface="Verdana"/>
              </a:rPr>
              <a:t> </a:t>
            </a:r>
            <a:r>
              <a:rPr spc="30" dirty="0">
                <a:latin typeface="Verdana"/>
                <a:cs typeface="Verdana"/>
              </a:rPr>
              <a:t>compared</a:t>
            </a:r>
            <a:r>
              <a:rPr spc="145" dirty="0">
                <a:latin typeface="Verdana"/>
                <a:cs typeface="Verdana"/>
              </a:rPr>
              <a:t> </a:t>
            </a:r>
            <a:r>
              <a:rPr spc="5" dirty="0">
                <a:latin typeface="Verdana"/>
                <a:cs typeface="Verdana"/>
              </a:rPr>
              <a:t>to</a:t>
            </a:r>
            <a:r>
              <a:rPr spc="19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Resort</a:t>
            </a:r>
            <a:r>
              <a:rPr spc="-35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Hotel.</a:t>
            </a:r>
            <a:endParaRPr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dirty="0">
              <a:latin typeface="Verdana"/>
              <a:cs typeface="Verdana"/>
            </a:endParaRPr>
          </a:p>
          <a:p>
            <a:pPr marL="355600" marR="467359" indent="-34353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-10" dirty="0">
                <a:latin typeface="Verdana"/>
                <a:cs typeface="Verdana"/>
              </a:rPr>
              <a:t>Th</a:t>
            </a:r>
            <a:r>
              <a:rPr spc="-5" dirty="0">
                <a:latin typeface="Verdana"/>
                <a:cs typeface="Verdana"/>
              </a:rPr>
              <a:t>e</a:t>
            </a:r>
            <a:r>
              <a:rPr spc="-185" dirty="0">
                <a:latin typeface="Verdana"/>
                <a:cs typeface="Verdana"/>
              </a:rPr>
              <a:t> </a:t>
            </a:r>
            <a:r>
              <a:rPr spc="5" dirty="0">
                <a:latin typeface="Verdana"/>
                <a:cs typeface="Verdana"/>
              </a:rPr>
              <a:t>o</a:t>
            </a:r>
            <a:r>
              <a:rPr dirty="0">
                <a:latin typeface="Verdana"/>
                <a:cs typeface="Verdana"/>
              </a:rPr>
              <a:t>b</a:t>
            </a:r>
            <a:r>
              <a:rPr spc="10" dirty="0">
                <a:latin typeface="Verdana"/>
                <a:cs typeface="Verdana"/>
              </a:rPr>
              <a:t>v</a:t>
            </a:r>
            <a:r>
              <a:rPr spc="-5" dirty="0">
                <a:latin typeface="Verdana"/>
                <a:cs typeface="Verdana"/>
              </a:rPr>
              <a:t>i</a:t>
            </a:r>
            <a:r>
              <a:rPr spc="5" dirty="0">
                <a:latin typeface="Verdana"/>
                <a:cs typeface="Verdana"/>
              </a:rPr>
              <a:t>o</a:t>
            </a:r>
            <a:r>
              <a:rPr dirty="0">
                <a:latin typeface="Verdana"/>
                <a:cs typeface="Verdana"/>
              </a:rPr>
              <a:t>u</a:t>
            </a:r>
            <a:r>
              <a:rPr spc="-5" dirty="0">
                <a:latin typeface="Verdana"/>
                <a:cs typeface="Verdana"/>
              </a:rPr>
              <a:t>s</a:t>
            </a:r>
            <a:r>
              <a:rPr spc="-170" dirty="0">
                <a:latin typeface="Verdana"/>
                <a:cs typeface="Verdana"/>
              </a:rPr>
              <a:t> </a:t>
            </a:r>
            <a:r>
              <a:rPr spc="15" dirty="0">
                <a:latin typeface="Verdana"/>
                <a:cs typeface="Verdana"/>
              </a:rPr>
              <a:t>a</a:t>
            </a:r>
            <a:r>
              <a:rPr spc="10" dirty="0">
                <a:latin typeface="Verdana"/>
                <a:cs typeface="Verdana"/>
              </a:rPr>
              <a:t>ss</a:t>
            </a:r>
            <a:r>
              <a:rPr spc="15" dirty="0">
                <a:latin typeface="Verdana"/>
                <a:cs typeface="Verdana"/>
              </a:rPr>
              <a:t>u</a:t>
            </a:r>
            <a:r>
              <a:rPr spc="20" dirty="0">
                <a:latin typeface="Verdana"/>
                <a:cs typeface="Verdana"/>
              </a:rPr>
              <a:t>mp</a:t>
            </a:r>
            <a:r>
              <a:rPr spc="25" dirty="0">
                <a:latin typeface="Verdana"/>
                <a:cs typeface="Verdana"/>
              </a:rPr>
              <a:t>t</a:t>
            </a:r>
            <a:r>
              <a:rPr spc="10" dirty="0">
                <a:latin typeface="Verdana"/>
                <a:cs typeface="Verdana"/>
              </a:rPr>
              <a:t>i</a:t>
            </a:r>
            <a:r>
              <a:rPr spc="30" dirty="0">
                <a:latin typeface="Verdana"/>
                <a:cs typeface="Verdana"/>
              </a:rPr>
              <a:t>o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95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f</a:t>
            </a:r>
            <a:r>
              <a:rPr spc="-20" dirty="0">
                <a:latin typeface="Verdana"/>
                <a:cs typeface="Verdana"/>
              </a:rPr>
              <a:t>o</a:t>
            </a:r>
            <a:r>
              <a:rPr spc="-5" dirty="0">
                <a:latin typeface="Verdana"/>
                <a:cs typeface="Verdana"/>
              </a:rPr>
              <a:t>r</a:t>
            </a:r>
            <a:r>
              <a:rPr spc="-22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this  </a:t>
            </a:r>
            <a:r>
              <a:rPr spc="10" dirty="0">
                <a:latin typeface="Verdana"/>
                <a:cs typeface="Verdana"/>
              </a:rPr>
              <a:t>trend</a:t>
            </a:r>
            <a:r>
              <a:rPr spc="105" dirty="0">
                <a:latin typeface="Verdana"/>
                <a:cs typeface="Verdana"/>
              </a:rPr>
              <a:t> </a:t>
            </a:r>
            <a:r>
              <a:rPr spc="40" dirty="0">
                <a:latin typeface="Verdana"/>
                <a:cs typeface="Verdana"/>
              </a:rPr>
              <a:t>would</a:t>
            </a:r>
            <a:r>
              <a:rPr spc="130" dirty="0">
                <a:latin typeface="Verdana"/>
                <a:cs typeface="Verdana"/>
              </a:rPr>
              <a:t> </a:t>
            </a:r>
            <a:r>
              <a:rPr spc="20" dirty="0">
                <a:latin typeface="Verdana"/>
                <a:cs typeface="Verdana"/>
              </a:rPr>
              <a:t>be</a:t>
            </a:r>
            <a:r>
              <a:rPr spc="114" dirty="0">
                <a:latin typeface="Verdana"/>
                <a:cs typeface="Verdana"/>
              </a:rPr>
              <a:t> </a:t>
            </a:r>
            <a:r>
              <a:rPr spc="10" dirty="0">
                <a:latin typeface="Verdana"/>
                <a:cs typeface="Verdana"/>
              </a:rPr>
              <a:t>because</a:t>
            </a:r>
            <a:r>
              <a:rPr spc="9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of </a:t>
            </a:r>
            <a:r>
              <a:rPr dirty="0">
                <a:latin typeface="Verdana"/>
                <a:cs typeface="Verdana"/>
              </a:rPr>
              <a:t> monetary</a:t>
            </a:r>
            <a:r>
              <a:rPr spc="-80" dirty="0">
                <a:latin typeface="Verdana"/>
                <a:cs typeface="Verdana"/>
              </a:rPr>
              <a:t> </a:t>
            </a:r>
            <a:r>
              <a:rPr spc="-50" dirty="0">
                <a:latin typeface="Verdana"/>
                <a:cs typeface="Verdana"/>
              </a:rPr>
              <a:t>reasons.</a:t>
            </a:r>
            <a:endParaRPr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dirty="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-20" dirty="0">
                <a:latin typeface="Verdana"/>
                <a:cs typeface="Verdana"/>
              </a:rPr>
              <a:t>City</a:t>
            </a:r>
            <a:r>
              <a:rPr spc="-2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hotels</a:t>
            </a:r>
            <a:r>
              <a:rPr spc="30" dirty="0">
                <a:latin typeface="Verdana"/>
                <a:cs typeface="Verdana"/>
              </a:rPr>
              <a:t> </a:t>
            </a:r>
            <a:r>
              <a:rPr spc="35" dirty="0">
                <a:latin typeface="Verdana"/>
                <a:cs typeface="Verdana"/>
              </a:rPr>
              <a:t>would</a:t>
            </a:r>
            <a:r>
              <a:rPr spc="135" dirty="0">
                <a:latin typeface="Verdana"/>
                <a:cs typeface="Verdana"/>
              </a:rPr>
              <a:t> </a:t>
            </a:r>
            <a:r>
              <a:rPr spc="20" dirty="0">
                <a:latin typeface="Verdana"/>
                <a:cs typeface="Verdana"/>
              </a:rPr>
              <a:t>be</a:t>
            </a:r>
            <a:r>
              <a:rPr spc="105" dirty="0">
                <a:latin typeface="Verdana"/>
                <a:cs typeface="Verdana"/>
              </a:rPr>
              <a:t> </a:t>
            </a:r>
            <a:r>
              <a:rPr spc="20" dirty="0">
                <a:latin typeface="Verdana"/>
                <a:cs typeface="Verdana"/>
              </a:rPr>
              <a:t>more </a:t>
            </a:r>
            <a:r>
              <a:rPr spc="2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affordable</a:t>
            </a:r>
            <a:r>
              <a:rPr spc="-105" dirty="0">
                <a:latin typeface="Verdana"/>
                <a:cs typeface="Verdana"/>
              </a:rPr>
              <a:t> </a:t>
            </a:r>
            <a:r>
              <a:rPr spc="20" dirty="0">
                <a:latin typeface="Verdana"/>
                <a:cs typeface="Verdana"/>
              </a:rPr>
              <a:t>than</a:t>
            </a:r>
            <a:r>
              <a:rPr spc="-90" dirty="0">
                <a:latin typeface="Verdana"/>
                <a:cs typeface="Verdana"/>
              </a:rPr>
              <a:t> </a:t>
            </a:r>
            <a:r>
              <a:rPr spc="-30" dirty="0">
                <a:latin typeface="Verdana"/>
                <a:cs typeface="Verdana"/>
              </a:rPr>
              <a:t>resort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hotels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spc="30" dirty="0">
                <a:latin typeface="Verdana"/>
                <a:cs typeface="Verdana"/>
              </a:rPr>
              <a:t>due</a:t>
            </a:r>
            <a:r>
              <a:rPr spc="-110" dirty="0">
                <a:latin typeface="Verdana"/>
                <a:cs typeface="Verdana"/>
              </a:rPr>
              <a:t> </a:t>
            </a:r>
            <a:r>
              <a:rPr spc="5" dirty="0">
                <a:latin typeface="Verdana"/>
                <a:cs typeface="Verdana"/>
              </a:rPr>
              <a:t>to </a:t>
            </a:r>
            <a:r>
              <a:rPr spc="-655" dirty="0">
                <a:latin typeface="Verdana"/>
                <a:cs typeface="Verdana"/>
              </a:rPr>
              <a:t> </a:t>
            </a:r>
            <a:r>
              <a:rPr spc="-45" dirty="0">
                <a:latin typeface="Verdana"/>
                <a:cs typeface="Verdana"/>
              </a:rPr>
              <a:t>accessibility,</a:t>
            </a:r>
            <a:r>
              <a:rPr dirty="0">
                <a:latin typeface="Verdana"/>
                <a:cs typeface="Verdana"/>
              </a:rPr>
              <a:t> </a:t>
            </a:r>
            <a:r>
              <a:rPr spc="-20" dirty="0">
                <a:latin typeface="Verdana"/>
                <a:cs typeface="Verdana"/>
              </a:rPr>
              <a:t>reliability</a:t>
            </a:r>
            <a:r>
              <a:rPr spc="35" dirty="0">
                <a:latin typeface="Verdana"/>
                <a:cs typeface="Verdana"/>
              </a:rPr>
              <a:t> </a:t>
            </a:r>
            <a:r>
              <a:rPr spc="25" dirty="0">
                <a:latin typeface="Verdana"/>
                <a:cs typeface="Verdana"/>
              </a:rPr>
              <a:t>and</a:t>
            </a:r>
            <a:r>
              <a:rPr spc="-37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lavishing </a:t>
            </a:r>
            <a:r>
              <a:rPr spc="-655" dirty="0">
                <a:latin typeface="Verdana"/>
                <a:cs typeface="Verdana"/>
              </a:rPr>
              <a:t> </a:t>
            </a:r>
            <a:r>
              <a:rPr spc="-50" dirty="0">
                <a:latin typeface="Verdana"/>
                <a:cs typeface="Verdana"/>
              </a:rPr>
              <a:t>factors.</a:t>
            </a:r>
            <a:endParaRPr dirty="0">
              <a:latin typeface="Verdana"/>
              <a:cs typeface="Verdana"/>
            </a:endParaRPr>
          </a:p>
        </p:txBody>
      </p:sp>
      <p:pic>
        <p:nvPicPr>
          <p:cNvPr id="5" name="image6.jpeg">
            <a:extLst>
              <a:ext uri="{FF2B5EF4-FFF2-40B4-BE49-F238E27FC236}">
                <a16:creationId xmlns:a16="http://schemas.microsoft.com/office/drawing/2014/main" id="{4974C1E7-93F5-5AFE-F705-210144EA1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897" y="1314573"/>
            <a:ext cx="3525571" cy="32095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09422"/>
            <a:ext cx="6780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C</a:t>
            </a:r>
            <a:r>
              <a:rPr sz="2800" spc="-7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a</a:t>
            </a:r>
            <a:r>
              <a:rPr sz="2800" spc="-7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n</a:t>
            </a:r>
            <a:r>
              <a:rPr sz="2800" spc="-8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c</a:t>
            </a:r>
            <a:r>
              <a:rPr sz="2800" spc="-7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elle</a:t>
            </a:r>
            <a:r>
              <a:rPr sz="28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d</a:t>
            </a:r>
            <a:r>
              <a:rPr sz="2800" spc="-44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spc="-8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B</a:t>
            </a:r>
            <a:r>
              <a:rPr sz="2800" spc="-7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oo</a:t>
            </a:r>
            <a:r>
              <a:rPr sz="2800" spc="-80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k</a:t>
            </a:r>
            <a:r>
              <a:rPr sz="2800" spc="-7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in</a:t>
            </a:r>
            <a:r>
              <a:rPr sz="2800" spc="-6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g</a:t>
            </a:r>
            <a:r>
              <a:rPr sz="2800" spc="-5" dirty="0">
                <a:solidFill>
                  <a:srgbClr val="0070C0"/>
                </a:solidFill>
                <a:uFill>
                  <a:solidFill>
                    <a:srgbClr val="CC0000"/>
                  </a:solidFill>
                </a:uFill>
              </a:rPr>
              <a:t>s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434" y="1123950"/>
            <a:ext cx="4695190" cy="3336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3970" indent="-34353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-110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215" dirty="0">
                <a:latin typeface="Verdana"/>
                <a:cs typeface="Verdana"/>
              </a:rPr>
              <a:t> </a:t>
            </a:r>
            <a:r>
              <a:rPr spc="-50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s</a:t>
            </a:r>
            <a:r>
              <a:rPr spc="-8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Obse</a:t>
            </a:r>
            <a:r>
              <a:rPr spc="-5" dirty="0">
                <a:latin typeface="Verdana"/>
                <a:cs typeface="Verdana"/>
              </a:rPr>
              <a:t>rv</a:t>
            </a:r>
            <a:r>
              <a:rPr spc="5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d</a:t>
            </a:r>
            <a:r>
              <a:rPr spc="70" dirty="0">
                <a:latin typeface="Verdana"/>
                <a:cs typeface="Verdana"/>
              </a:rPr>
              <a:t> </a:t>
            </a:r>
            <a:r>
              <a:rPr spc="10" dirty="0">
                <a:latin typeface="Verdana"/>
                <a:cs typeface="Verdana"/>
              </a:rPr>
              <a:t>t</a:t>
            </a:r>
            <a:r>
              <a:rPr spc="20" dirty="0">
                <a:latin typeface="Verdana"/>
                <a:cs typeface="Verdana"/>
              </a:rPr>
              <a:t>ha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25" dirty="0">
                <a:latin typeface="Verdana"/>
                <a:cs typeface="Verdana"/>
              </a:rPr>
              <a:t> </a:t>
            </a:r>
            <a:r>
              <a:rPr spc="30" dirty="0">
                <a:latin typeface="Verdana"/>
                <a:cs typeface="Verdana"/>
              </a:rPr>
              <a:t>o</a:t>
            </a:r>
            <a:r>
              <a:rPr spc="25" dirty="0">
                <a:latin typeface="Verdana"/>
                <a:cs typeface="Verdana"/>
              </a:rPr>
              <a:t>u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8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of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-215" dirty="0">
                <a:latin typeface="Verdana"/>
                <a:cs typeface="Verdana"/>
              </a:rPr>
              <a:t>11939</a:t>
            </a:r>
            <a:r>
              <a:rPr spc="-5" dirty="0">
                <a:latin typeface="Verdana"/>
                <a:cs typeface="Verdana"/>
              </a:rPr>
              <a:t>0  </a:t>
            </a:r>
            <a:r>
              <a:rPr spc="20" dirty="0">
                <a:latin typeface="Verdana"/>
                <a:cs typeface="Verdana"/>
              </a:rPr>
              <a:t>b</a:t>
            </a:r>
            <a:r>
              <a:rPr spc="30" dirty="0">
                <a:latin typeface="Verdana"/>
                <a:cs typeface="Verdana"/>
              </a:rPr>
              <a:t>oo</a:t>
            </a:r>
            <a:r>
              <a:rPr spc="35" dirty="0">
                <a:latin typeface="Verdana"/>
                <a:cs typeface="Verdana"/>
              </a:rPr>
              <a:t>k</a:t>
            </a:r>
            <a:r>
              <a:rPr spc="20" dirty="0">
                <a:latin typeface="Verdana"/>
                <a:cs typeface="Verdana"/>
              </a:rPr>
              <a:t>i</a:t>
            </a:r>
            <a:r>
              <a:rPr spc="25" dirty="0">
                <a:latin typeface="Verdana"/>
                <a:cs typeface="Verdana"/>
              </a:rPr>
              <a:t>n</a:t>
            </a:r>
            <a:r>
              <a:rPr spc="20" dirty="0">
                <a:latin typeface="Verdana"/>
                <a:cs typeface="Verdana"/>
              </a:rPr>
              <a:t>g</a:t>
            </a:r>
            <a:r>
              <a:rPr spc="-5" dirty="0">
                <a:latin typeface="Verdana"/>
                <a:cs typeface="Verdana"/>
              </a:rPr>
              <a:t>s</a:t>
            </a:r>
            <a:r>
              <a:rPr spc="-120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m</a:t>
            </a:r>
            <a:r>
              <a:rPr spc="-20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d</a:t>
            </a:r>
            <a:r>
              <a:rPr spc="-2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,</a:t>
            </a:r>
            <a:r>
              <a:rPr spc="-145" dirty="0">
                <a:latin typeface="Verdana"/>
                <a:cs typeface="Verdana"/>
              </a:rPr>
              <a:t> </a:t>
            </a:r>
            <a:r>
              <a:rPr spc="-195" dirty="0">
                <a:latin typeface="Verdana"/>
                <a:cs typeface="Verdana"/>
              </a:rPr>
              <a:t>751</a:t>
            </a:r>
            <a:r>
              <a:rPr spc="-180" dirty="0">
                <a:latin typeface="Verdana"/>
                <a:cs typeface="Verdana"/>
              </a:rPr>
              <a:t>6</a:t>
            </a:r>
            <a:r>
              <a:rPr spc="-5" dirty="0">
                <a:latin typeface="Verdana"/>
                <a:cs typeface="Verdana"/>
              </a:rPr>
              <a:t>6</a:t>
            </a:r>
            <a:r>
              <a:rPr spc="-26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of</a:t>
            </a:r>
            <a:r>
              <a:rPr spc="-175" dirty="0">
                <a:latin typeface="Verdana"/>
                <a:cs typeface="Verdana"/>
              </a:rPr>
              <a:t> </a:t>
            </a:r>
            <a:r>
              <a:rPr spc="45" dirty="0">
                <a:latin typeface="Verdana"/>
                <a:cs typeface="Verdana"/>
              </a:rPr>
              <a:t>t</a:t>
            </a:r>
            <a:r>
              <a:rPr spc="50" dirty="0">
                <a:latin typeface="Verdana"/>
                <a:cs typeface="Verdana"/>
              </a:rPr>
              <a:t>he</a:t>
            </a:r>
            <a:r>
              <a:rPr spc="-5" dirty="0">
                <a:latin typeface="Verdana"/>
                <a:cs typeface="Verdana"/>
              </a:rPr>
              <a:t>m</a:t>
            </a:r>
            <a:r>
              <a:rPr spc="-60" dirty="0">
                <a:latin typeface="Verdana"/>
                <a:cs typeface="Verdana"/>
              </a:rPr>
              <a:t> </a:t>
            </a:r>
            <a:r>
              <a:rPr spc="-20" dirty="0">
                <a:latin typeface="Verdana"/>
                <a:cs typeface="Verdana"/>
              </a:rPr>
              <a:t>h</a:t>
            </a:r>
            <a:r>
              <a:rPr spc="-30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v</a:t>
            </a:r>
            <a:r>
              <a:rPr spc="-5" dirty="0">
                <a:latin typeface="Verdana"/>
                <a:cs typeface="Verdana"/>
              </a:rPr>
              <a:t>e  </a:t>
            </a:r>
            <a:r>
              <a:rPr spc="30" dirty="0">
                <a:latin typeface="Verdana"/>
                <a:cs typeface="Verdana"/>
              </a:rPr>
              <a:t>checked</a:t>
            </a:r>
            <a:r>
              <a:rPr spc="145" dirty="0">
                <a:latin typeface="Verdana"/>
                <a:cs typeface="Verdana"/>
              </a:rPr>
              <a:t> </a:t>
            </a:r>
            <a:r>
              <a:rPr spc="5" dirty="0">
                <a:latin typeface="Verdana"/>
                <a:cs typeface="Verdana"/>
              </a:rPr>
              <a:t>in</a:t>
            </a:r>
            <a:r>
              <a:rPr spc="55" dirty="0">
                <a:latin typeface="Verdana"/>
                <a:cs typeface="Verdana"/>
              </a:rPr>
              <a:t> </a:t>
            </a:r>
            <a:r>
              <a:rPr spc="25" dirty="0">
                <a:latin typeface="Verdana"/>
                <a:cs typeface="Verdana"/>
              </a:rPr>
              <a:t>and</a:t>
            </a:r>
            <a:r>
              <a:rPr spc="105" dirty="0">
                <a:latin typeface="Verdana"/>
                <a:cs typeface="Verdana"/>
              </a:rPr>
              <a:t> </a:t>
            </a:r>
            <a:r>
              <a:rPr spc="-30" dirty="0">
                <a:latin typeface="Verdana"/>
                <a:cs typeface="Verdana"/>
              </a:rPr>
              <a:t>44224</a:t>
            </a:r>
            <a:r>
              <a:rPr spc="-5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of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35" dirty="0">
                <a:latin typeface="Verdana"/>
                <a:cs typeface="Verdana"/>
              </a:rPr>
              <a:t>them</a:t>
            </a:r>
            <a:r>
              <a:rPr spc="16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has </a:t>
            </a:r>
            <a:r>
              <a:rPr spc="-650" dirty="0">
                <a:latin typeface="Verdana"/>
                <a:cs typeface="Verdana"/>
              </a:rPr>
              <a:t> </a:t>
            </a:r>
            <a:r>
              <a:rPr spc="10" dirty="0">
                <a:latin typeface="Verdana"/>
                <a:cs typeface="Verdana"/>
              </a:rPr>
              <a:t>c</a:t>
            </a:r>
            <a:r>
              <a:rPr spc="15" dirty="0">
                <a:latin typeface="Verdana"/>
                <a:cs typeface="Verdana"/>
              </a:rPr>
              <a:t>an</a:t>
            </a:r>
            <a:r>
              <a:rPr spc="10" dirty="0">
                <a:latin typeface="Verdana"/>
                <a:cs typeface="Verdana"/>
              </a:rPr>
              <a:t>c</a:t>
            </a:r>
            <a:r>
              <a:rPr spc="15" dirty="0">
                <a:latin typeface="Verdana"/>
                <a:cs typeface="Verdana"/>
              </a:rPr>
              <a:t>e</a:t>
            </a:r>
            <a:r>
              <a:rPr spc="20" dirty="0">
                <a:latin typeface="Verdana"/>
                <a:cs typeface="Verdana"/>
              </a:rPr>
              <a:t>ll</a:t>
            </a:r>
            <a:r>
              <a:rPr spc="25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d</a:t>
            </a:r>
            <a:r>
              <a:rPr spc="13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thei</a:t>
            </a:r>
            <a:r>
              <a:rPr spc="-5" dirty="0">
                <a:latin typeface="Verdana"/>
                <a:cs typeface="Verdana"/>
              </a:rPr>
              <a:t>r</a:t>
            </a:r>
            <a:r>
              <a:rPr spc="-28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booking</a:t>
            </a:r>
            <a:r>
              <a:rPr spc="-15" dirty="0">
                <a:latin typeface="Verdana"/>
                <a:cs typeface="Verdana"/>
              </a:rPr>
              <a:t>s</a:t>
            </a:r>
            <a:r>
              <a:rPr spc="-5" dirty="0">
                <a:latin typeface="Verdana"/>
                <a:cs typeface="Verdana"/>
              </a:rPr>
              <a:t>.</a:t>
            </a:r>
            <a:endParaRPr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dirty="0">
              <a:latin typeface="Verdana"/>
              <a:cs typeface="Verdana"/>
            </a:endParaRPr>
          </a:p>
          <a:p>
            <a:pPr marL="355600" marR="496570" indent="-34353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-75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26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p</a:t>
            </a:r>
            <a:r>
              <a:rPr spc="-15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r</a:t>
            </a:r>
            <a:r>
              <a:rPr spc="-15" dirty="0">
                <a:latin typeface="Verdana"/>
                <a:cs typeface="Verdana"/>
              </a:rPr>
              <a:t>c</a:t>
            </a:r>
            <a:r>
              <a:rPr dirty="0">
                <a:latin typeface="Verdana"/>
                <a:cs typeface="Verdana"/>
              </a:rPr>
              <a:t>en</a:t>
            </a:r>
            <a:r>
              <a:rPr spc="-10" dirty="0">
                <a:latin typeface="Verdana"/>
                <a:cs typeface="Verdana"/>
              </a:rPr>
              <a:t>t</a:t>
            </a:r>
            <a:r>
              <a:rPr dirty="0">
                <a:latin typeface="Verdana"/>
                <a:cs typeface="Verdana"/>
              </a:rPr>
              <a:t>age</a:t>
            </a:r>
            <a:r>
              <a:rPr spc="-5" dirty="0">
                <a:latin typeface="Verdana"/>
                <a:cs typeface="Verdana"/>
              </a:rPr>
              <a:t>,</a:t>
            </a:r>
            <a:r>
              <a:rPr spc="-6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170" dirty="0">
                <a:latin typeface="Verdana"/>
                <a:cs typeface="Verdana"/>
              </a:rPr>
              <a:t> </a:t>
            </a:r>
            <a:r>
              <a:rPr spc="-50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s</a:t>
            </a:r>
            <a:r>
              <a:rPr spc="-229" dirty="0">
                <a:latin typeface="Verdana"/>
                <a:cs typeface="Verdana"/>
              </a:rPr>
              <a:t> </a:t>
            </a:r>
            <a:r>
              <a:rPr spc="25" dirty="0">
                <a:latin typeface="Verdana"/>
                <a:cs typeface="Verdana"/>
              </a:rPr>
              <a:t>a</a:t>
            </a:r>
            <a:r>
              <a:rPr spc="20" dirty="0">
                <a:latin typeface="Verdana"/>
                <a:cs typeface="Verdana"/>
              </a:rPr>
              <a:t>b</a:t>
            </a:r>
            <a:r>
              <a:rPr spc="30" dirty="0">
                <a:latin typeface="Verdana"/>
                <a:cs typeface="Verdana"/>
              </a:rPr>
              <a:t>o</a:t>
            </a:r>
            <a:r>
              <a:rPr spc="25" dirty="0">
                <a:latin typeface="Verdana"/>
                <a:cs typeface="Verdana"/>
              </a:rPr>
              <a:t>u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114" dirty="0">
                <a:latin typeface="Verdana"/>
                <a:cs typeface="Verdana"/>
              </a:rPr>
              <a:t> </a:t>
            </a:r>
            <a:r>
              <a:rPr spc="-240" dirty="0">
                <a:latin typeface="Verdana"/>
                <a:cs typeface="Verdana"/>
              </a:rPr>
              <a:t>63</a:t>
            </a:r>
            <a:r>
              <a:rPr spc="-5" dirty="0">
                <a:latin typeface="Verdana"/>
                <a:cs typeface="Verdana"/>
              </a:rPr>
              <a:t>%</a:t>
            </a:r>
            <a:r>
              <a:rPr spc="-36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of  </a:t>
            </a:r>
            <a:r>
              <a:rPr spc="10" dirty="0">
                <a:latin typeface="Verdana"/>
                <a:cs typeface="Verdana"/>
              </a:rPr>
              <a:t>c</a:t>
            </a:r>
            <a:r>
              <a:rPr spc="15" dirty="0">
                <a:latin typeface="Verdana"/>
                <a:cs typeface="Verdana"/>
              </a:rPr>
              <a:t>he</a:t>
            </a:r>
            <a:r>
              <a:rPr spc="10" dirty="0">
                <a:latin typeface="Verdana"/>
                <a:cs typeface="Verdana"/>
              </a:rPr>
              <a:t>c</a:t>
            </a:r>
            <a:r>
              <a:rPr spc="-70" dirty="0">
                <a:latin typeface="Verdana"/>
                <a:cs typeface="Verdana"/>
              </a:rPr>
              <a:t>k</a:t>
            </a:r>
            <a:r>
              <a:rPr spc="20" dirty="0">
                <a:latin typeface="Verdana"/>
                <a:cs typeface="Verdana"/>
              </a:rPr>
              <a:t>-</a:t>
            </a:r>
            <a:r>
              <a:rPr spc="10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30" dirty="0">
                <a:latin typeface="Verdana"/>
                <a:cs typeface="Verdana"/>
              </a:rPr>
              <a:t> </a:t>
            </a:r>
            <a:r>
              <a:rPr spc="20" dirty="0">
                <a:latin typeface="Verdana"/>
                <a:cs typeface="Verdana"/>
              </a:rPr>
              <a:t>b</a:t>
            </a:r>
            <a:r>
              <a:rPr spc="30" dirty="0">
                <a:latin typeface="Verdana"/>
                <a:cs typeface="Verdana"/>
              </a:rPr>
              <a:t>oo</a:t>
            </a:r>
            <a:r>
              <a:rPr spc="35" dirty="0">
                <a:latin typeface="Verdana"/>
                <a:cs typeface="Verdana"/>
              </a:rPr>
              <a:t>k</a:t>
            </a:r>
            <a:r>
              <a:rPr spc="20" dirty="0">
                <a:latin typeface="Verdana"/>
                <a:cs typeface="Verdana"/>
              </a:rPr>
              <a:t>i</a:t>
            </a:r>
            <a:r>
              <a:rPr spc="25" dirty="0">
                <a:latin typeface="Verdana"/>
                <a:cs typeface="Verdana"/>
              </a:rPr>
              <a:t>n</a:t>
            </a:r>
            <a:r>
              <a:rPr spc="20" dirty="0">
                <a:latin typeface="Verdana"/>
                <a:cs typeface="Verdana"/>
              </a:rPr>
              <a:t>g</a:t>
            </a:r>
            <a:r>
              <a:rPr spc="-5" dirty="0">
                <a:latin typeface="Verdana"/>
                <a:cs typeface="Verdana"/>
              </a:rPr>
              <a:t>s</a:t>
            </a:r>
            <a:r>
              <a:rPr spc="95" dirty="0">
                <a:latin typeface="Verdana"/>
                <a:cs typeface="Verdana"/>
              </a:rPr>
              <a:t> </a:t>
            </a:r>
            <a:r>
              <a:rPr spc="50" dirty="0">
                <a:latin typeface="Verdana"/>
                <a:cs typeface="Verdana"/>
              </a:rPr>
              <a:t>an</a:t>
            </a:r>
            <a:r>
              <a:rPr spc="-5" dirty="0">
                <a:latin typeface="Verdana"/>
                <a:cs typeface="Verdana"/>
              </a:rPr>
              <a:t>d</a:t>
            </a:r>
            <a:r>
              <a:rPr spc="95" dirty="0">
                <a:latin typeface="Verdana"/>
                <a:cs typeface="Verdana"/>
              </a:rPr>
              <a:t> </a:t>
            </a:r>
            <a:r>
              <a:rPr spc="-254" dirty="0">
                <a:latin typeface="Verdana"/>
                <a:cs typeface="Verdana"/>
              </a:rPr>
              <a:t>37</a:t>
            </a:r>
            <a:r>
              <a:rPr spc="-5" dirty="0">
                <a:latin typeface="Verdana"/>
                <a:cs typeface="Verdana"/>
              </a:rPr>
              <a:t>%</a:t>
            </a:r>
            <a:r>
              <a:rPr spc="-43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of  </a:t>
            </a:r>
            <a:r>
              <a:rPr spc="20" dirty="0">
                <a:latin typeface="Verdana"/>
                <a:cs typeface="Verdana"/>
              </a:rPr>
              <a:t>b</a:t>
            </a:r>
            <a:r>
              <a:rPr spc="30" dirty="0">
                <a:latin typeface="Verdana"/>
                <a:cs typeface="Verdana"/>
              </a:rPr>
              <a:t>oo</a:t>
            </a:r>
            <a:r>
              <a:rPr spc="35" dirty="0">
                <a:latin typeface="Verdana"/>
                <a:cs typeface="Verdana"/>
              </a:rPr>
              <a:t>k</a:t>
            </a:r>
            <a:r>
              <a:rPr spc="20" dirty="0">
                <a:latin typeface="Verdana"/>
                <a:cs typeface="Verdana"/>
              </a:rPr>
              <a:t>i</a:t>
            </a:r>
            <a:r>
              <a:rPr spc="25" dirty="0">
                <a:latin typeface="Verdana"/>
                <a:cs typeface="Verdana"/>
              </a:rPr>
              <a:t>n</a:t>
            </a:r>
            <a:r>
              <a:rPr spc="20" dirty="0">
                <a:latin typeface="Verdana"/>
                <a:cs typeface="Verdana"/>
              </a:rPr>
              <a:t>g</a:t>
            </a:r>
            <a:r>
              <a:rPr spc="-5" dirty="0">
                <a:latin typeface="Verdana"/>
                <a:cs typeface="Verdana"/>
              </a:rPr>
              <a:t>s</a:t>
            </a:r>
            <a:r>
              <a:rPr spc="95" dirty="0">
                <a:latin typeface="Verdana"/>
                <a:cs typeface="Verdana"/>
              </a:rPr>
              <a:t> </a:t>
            </a:r>
            <a:r>
              <a:rPr spc="10" dirty="0">
                <a:latin typeface="Verdana"/>
                <a:cs typeface="Verdana"/>
              </a:rPr>
              <a:t>w</a:t>
            </a:r>
            <a:r>
              <a:rPr spc="15" dirty="0">
                <a:latin typeface="Verdana"/>
                <a:cs typeface="Verdana"/>
              </a:rPr>
              <a:t>e</a:t>
            </a:r>
            <a:r>
              <a:rPr spc="10" dirty="0">
                <a:latin typeface="Verdana"/>
                <a:cs typeface="Verdana"/>
              </a:rPr>
              <a:t>r</a:t>
            </a:r>
            <a:r>
              <a:rPr spc="-5" dirty="0">
                <a:latin typeface="Verdana"/>
                <a:cs typeface="Verdana"/>
              </a:rPr>
              <a:t>e</a:t>
            </a:r>
            <a:r>
              <a:rPr spc="-33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can</a:t>
            </a:r>
            <a:r>
              <a:rPr spc="-15" dirty="0">
                <a:latin typeface="Verdana"/>
                <a:cs typeface="Verdana"/>
              </a:rPr>
              <a:t>c</a:t>
            </a:r>
            <a:r>
              <a:rPr spc="-5" dirty="0">
                <a:latin typeface="Verdana"/>
                <a:cs typeface="Verdana"/>
              </a:rPr>
              <a:t>elle</a:t>
            </a:r>
            <a:r>
              <a:rPr spc="-15" dirty="0">
                <a:latin typeface="Verdana"/>
                <a:cs typeface="Verdana"/>
              </a:rPr>
              <a:t>d</a:t>
            </a:r>
            <a:r>
              <a:rPr spc="-5" dirty="0">
                <a:latin typeface="Verdana"/>
                <a:cs typeface="Verdana"/>
              </a:rPr>
              <a:t>.</a:t>
            </a:r>
            <a:endParaRPr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dirty="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65" dirty="0">
                <a:latin typeface="Verdana"/>
                <a:cs typeface="Verdana"/>
              </a:rPr>
              <a:t>H</a:t>
            </a:r>
            <a:r>
              <a:rPr spc="60" dirty="0">
                <a:latin typeface="Verdana"/>
                <a:cs typeface="Verdana"/>
              </a:rPr>
              <a:t>i</a:t>
            </a:r>
            <a:r>
              <a:rPr spc="55" dirty="0">
                <a:latin typeface="Verdana"/>
                <a:cs typeface="Verdana"/>
              </a:rPr>
              <a:t>g</a:t>
            </a:r>
            <a:r>
              <a:rPr spc="-5" dirty="0">
                <a:latin typeface="Verdana"/>
                <a:cs typeface="Verdana"/>
              </a:rPr>
              <a:t>h</a:t>
            </a:r>
            <a:r>
              <a:rPr spc="-65" dirty="0">
                <a:latin typeface="Verdana"/>
                <a:cs typeface="Verdana"/>
              </a:rPr>
              <a:t> </a:t>
            </a:r>
            <a:r>
              <a:rPr spc="10" dirty="0">
                <a:latin typeface="Verdana"/>
                <a:cs typeface="Verdana"/>
              </a:rPr>
              <a:t>c</a:t>
            </a:r>
            <a:r>
              <a:rPr spc="15" dirty="0">
                <a:latin typeface="Verdana"/>
                <a:cs typeface="Verdana"/>
              </a:rPr>
              <a:t>an</a:t>
            </a:r>
            <a:r>
              <a:rPr spc="10" dirty="0">
                <a:latin typeface="Verdana"/>
                <a:cs typeface="Verdana"/>
              </a:rPr>
              <a:t>c</a:t>
            </a:r>
            <a:r>
              <a:rPr spc="15" dirty="0">
                <a:latin typeface="Verdana"/>
                <a:cs typeface="Verdana"/>
              </a:rPr>
              <a:t>e</a:t>
            </a:r>
            <a:r>
              <a:rPr spc="10" dirty="0">
                <a:latin typeface="Verdana"/>
                <a:cs typeface="Verdana"/>
              </a:rPr>
              <a:t>ll</a:t>
            </a:r>
            <a:r>
              <a:rPr spc="15" dirty="0">
                <a:latin typeface="Verdana"/>
                <a:cs typeface="Verdana"/>
              </a:rPr>
              <a:t>a</a:t>
            </a:r>
            <a:r>
              <a:rPr spc="10" dirty="0">
                <a:latin typeface="Verdana"/>
                <a:cs typeface="Verdana"/>
              </a:rPr>
              <a:t>ti</a:t>
            </a:r>
            <a:r>
              <a:rPr spc="15" dirty="0">
                <a:latin typeface="Verdana"/>
                <a:cs typeface="Verdana"/>
              </a:rPr>
              <a:t>o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85" dirty="0">
                <a:latin typeface="Verdana"/>
                <a:cs typeface="Verdana"/>
              </a:rPr>
              <a:t> </a:t>
            </a:r>
            <a:r>
              <a:rPr spc="-60" dirty="0">
                <a:latin typeface="Verdana"/>
                <a:cs typeface="Verdana"/>
              </a:rPr>
              <a:t>r</a:t>
            </a:r>
            <a:r>
              <a:rPr spc="-20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t</a:t>
            </a:r>
            <a:r>
              <a:rPr spc="-5" dirty="0">
                <a:latin typeface="Verdana"/>
                <a:cs typeface="Verdana"/>
              </a:rPr>
              <a:t>e</a:t>
            </a:r>
            <a:r>
              <a:rPr spc="-170" dirty="0">
                <a:latin typeface="Verdana"/>
                <a:cs typeface="Verdana"/>
              </a:rPr>
              <a:t> </a:t>
            </a:r>
            <a:r>
              <a:rPr spc="10" dirty="0">
                <a:latin typeface="Verdana"/>
                <a:cs typeface="Verdana"/>
              </a:rPr>
              <a:t>wil</a:t>
            </a:r>
            <a:r>
              <a:rPr spc="-5" dirty="0">
                <a:latin typeface="Verdana"/>
                <a:cs typeface="Verdana"/>
              </a:rPr>
              <a:t>l</a:t>
            </a:r>
            <a:r>
              <a:rPr spc="-130" dirty="0">
                <a:latin typeface="Verdana"/>
                <a:cs typeface="Verdana"/>
              </a:rPr>
              <a:t> </a:t>
            </a:r>
            <a:r>
              <a:rPr spc="-30" dirty="0">
                <a:latin typeface="Verdana"/>
                <a:cs typeface="Verdana"/>
              </a:rPr>
              <a:t>a</a:t>
            </a:r>
            <a:r>
              <a:rPr spc="-35" dirty="0">
                <a:latin typeface="Verdana"/>
                <a:cs typeface="Verdana"/>
              </a:rPr>
              <a:t>dversel</a:t>
            </a:r>
            <a:r>
              <a:rPr spc="-5" dirty="0">
                <a:latin typeface="Verdana"/>
                <a:cs typeface="Verdana"/>
              </a:rPr>
              <a:t>y  </a:t>
            </a:r>
            <a:r>
              <a:rPr spc="5" dirty="0">
                <a:latin typeface="Verdana"/>
                <a:cs typeface="Verdana"/>
              </a:rPr>
              <a:t>effect</a:t>
            </a:r>
            <a:r>
              <a:rPr spc="15" dirty="0">
                <a:latin typeface="Verdana"/>
                <a:cs typeface="Verdana"/>
              </a:rPr>
              <a:t> the</a:t>
            </a:r>
            <a:r>
              <a:rPr spc="70" dirty="0">
                <a:latin typeface="Verdana"/>
                <a:cs typeface="Verdana"/>
              </a:rPr>
              <a:t> </a:t>
            </a:r>
            <a:r>
              <a:rPr spc="10" dirty="0">
                <a:latin typeface="Verdana"/>
                <a:cs typeface="Verdana"/>
              </a:rPr>
              <a:t>hotel</a:t>
            </a:r>
            <a:r>
              <a:rPr spc="7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industry</a:t>
            </a:r>
            <a:r>
              <a:rPr spc="50" dirty="0">
                <a:latin typeface="Verdana"/>
                <a:cs typeface="Verdana"/>
              </a:rPr>
              <a:t> </a:t>
            </a:r>
            <a:r>
              <a:rPr spc="35" dirty="0">
                <a:latin typeface="Verdana"/>
                <a:cs typeface="Verdana"/>
              </a:rPr>
              <a:t>which </a:t>
            </a:r>
            <a:r>
              <a:rPr spc="40" dirty="0">
                <a:latin typeface="Verdana"/>
                <a:cs typeface="Verdana"/>
              </a:rPr>
              <a:t> </a:t>
            </a:r>
            <a:r>
              <a:rPr spc="10" dirty="0">
                <a:latin typeface="Verdana"/>
                <a:cs typeface="Verdana"/>
              </a:rPr>
              <a:t>r</a:t>
            </a:r>
            <a:r>
              <a:rPr spc="15" dirty="0">
                <a:latin typeface="Verdana"/>
                <a:cs typeface="Verdana"/>
              </a:rPr>
              <a:t>e</a:t>
            </a:r>
            <a:r>
              <a:rPr spc="10" dirty="0">
                <a:latin typeface="Verdana"/>
                <a:cs typeface="Verdana"/>
              </a:rPr>
              <a:t>d</a:t>
            </a:r>
            <a:r>
              <a:rPr spc="15" dirty="0">
                <a:latin typeface="Verdana"/>
                <a:cs typeface="Verdana"/>
              </a:rPr>
              <a:t>u</a:t>
            </a:r>
            <a:r>
              <a:rPr spc="10" dirty="0">
                <a:latin typeface="Verdana"/>
                <a:cs typeface="Verdana"/>
              </a:rPr>
              <a:t>c</a:t>
            </a:r>
            <a:r>
              <a:rPr spc="15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s</a:t>
            </a:r>
            <a:r>
              <a:rPr spc="-105" dirty="0">
                <a:latin typeface="Verdana"/>
                <a:cs typeface="Verdana"/>
              </a:rPr>
              <a:t> </a:t>
            </a:r>
            <a:r>
              <a:rPr spc="25" dirty="0">
                <a:latin typeface="Verdana"/>
                <a:cs typeface="Verdana"/>
              </a:rPr>
              <a:t>th</a:t>
            </a:r>
            <a:r>
              <a:rPr spc="-5" dirty="0">
                <a:latin typeface="Verdana"/>
                <a:cs typeface="Verdana"/>
              </a:rPr>
              <a:t>e</a:t>
            </a:r>
            <a:r>
              <a:rPr spc="-114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yield</a:t>
            </a:r>
            <a:r>
              <a:rPr spc="-18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of</a:t>
            </a:r>
            <a:r>
              <a:rPr spc="-175" dirty="0">
                <a:latin typeface="Verdana"/>
                <a:cs typeface="Verdana"/>
              </a:rPr>
              <a:t> </a:t>
            </a:r>
            <a:r>
              <a:rPr spc="-50" dirty="0">
                <a:latin typeface="Verdana"/>
                <a:cs typeface="Verdana"/>
              </a:rPr>
              <a:t>pr</a:t>
            </a:r>
            <a:r>
              <a:rPr spc="-40" dirty="0">
                <a:latin typeface="Verdana"/>
                <a:cs typeface="Verdana"/>
              </a:rPr>
              <a:t>of</a:t>
            </a:r>
            <a:r>
              <a:rPr spc="-50" dirty="0">
                <a:latin typeface="Verdana"/>
                <a:cs typeface="Verdana"/>
              </a:rPr>
              <a:t>i</a:t>
            </a:r>
            <a:r>
              <a:rPr spc="-45" dirty="0">
                <a:latin typeface="Verdana"/>
                <a:cs typeface="Verdana"/>
              </a:rPr>
              <a:t>t</a:t>
            </a:r>
            <a:r>
              <a:rPr spc="-5" dirty="0">
                <a:latin typeface="Verdana"/>
                <a:cs typeface="Verdana"/>
              </a:rPr>
              <a:t>.</a:t>
            </a:r>
            <a:endParaRPr dirty="0">
              <a:latin typeface="Verdana"/>
              <a:cs typeface="Verdana"/>
            </a:endParaRPr>
          </a:p>
        </p:txBody>
      </p:sp>
      <p:pic>
        <p:nvPicPr>
          <p:cNvPr id="3080" name="Picture 8" descr="Exploratory Data Analysis(EDA) For Predicting Hotel Booking Cancellations  Using Machine Learning | by Chaithanya Sai | Analytics Vidhya | Medium">
            <a:extLst>
              <a:ext uri="{FF2B5EF4-FFF2-40B4-BE49-F238E27FC236}">
                <a16:creationId xmlns:a16="http://schemas.microsoft.com/office/drawing/2014/main" id="{D9A71107-8D19-2A2B-619B-10BFE41C8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57313"/>
            <a:ext cx="4255878" cy="258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8A2C-B16A-C98D-59FD-08A09627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"/>
            <a:ext cx="7467600" cy="553998"/>
          </a:xfrm>
        </p:spPr>
        <p:txBody>
          <a:bodyPr/>
          <a:lstStyle/>
          <a:p>
            <a:r>
              <a:rPr lang="en-IN" sz="1800" dirty="0">
                <a:solidFill>
                  <a:srgbClr val="0070C0"/>
                </a:solidFill>
              </a:rPr>
              <a:t>Number of Booking cancelled by the same customers repeatedly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CF1B83-FA6B-2B62-AF08-D982E3885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04950"/>
            <a:ext cx="6400799" cy="318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10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4CF0C9-5EF3-4761-E49D-6CB27AC3818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62000" y="4143375"/>
            <a:ext cx="7391400" cy="5539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It is observed that, Transient customers are more likely to cancel the booking.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307FFA-224F-C229-FA1D-CA97573A6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93752"/>
            <a:ext cx="4038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0C48021-8CAA-9910-5B4D-908A19D60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438150"/>
            <a:ext cx="28765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51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495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</TotalTime>
  <Words>1041</Words>
  <Application>Microsoft Office PowerPoint</Application>
  <PresentationFormat>On-screen Show (16:9)</PresentationFormat>
  <Paragraphs>114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-apple-system</vt:lpstr>
      <vt:lpstr>Arial</vt:lpstr>
      <vt:lpstr>Arial MT</vt:lpstr>
      <vt:lpstr>Calibri</vt:lpstr>
      <vt:lpstr>Google Sans</vt:lpstr>
      <vt:lpstr>Verdana</vt:lpstr>
      <vt:lpstr>Wingdings</vt:lpstr>
      <vt:lpstr>Office Theme</vt:lpstr>
      <vt:lpstr>Capstone Project - 1   Exploratory Data Analysis   Hotel Booking Analysis</vt:lpstr>
      <vt:lpstr>Contents :</vt:lpstr>
      <vt:lpstr>Hotel Industry</vt:lpstr>
      <vt:lpstr>Exploring the Dataset</vt:lpstr>
      <vt:lpstr>Checking and replacing the Null Values</vt:lpstr>
      <vt:lpstr>City Hotel and Resort Hotel</vt:lpstr>
      <vt:lpstr>Cancelled Bookings</vt:lpstr>
      <vt:lpstr>Number of Booking cancelled by the same customers repeatedly</vt:lpstr>
      <vt:lpstr>PowerPoint Presentation</vt:lpstr>
      <vt:lpstr>Total Number of Customers across Various Market Segments</vt:lpstr>
      <vt:lpstr>Deposit Policies of Hotel</vt:lpstr>
      <vt:lpstr>Number of Bookings Across Different Years</vt:lpstr>
      <vt:lpstr>Number of Bookings Across Different Years</vt:lpstr>
      <vt:lpstr>Meals preference</vt:lpstr>
      <vt:lpstr>Car Parking Space Analysis</vt:lpstr>
      <vt:lpstr>Preferred room type by guests :  Maximum number of guest Preferred ‘A’ type rooms.  </vt:lpstr>
      <vt:lpstr>Top 10  Countries with highest number of Bookings</vt:lpstr>
      <vt:lpstr>Top 10  Countries with highest number ofBookings</vt:lpstr>
      <vt:lpstr>ADR (Across Distribution Channel)</vt:lpstr>
      <vt:lpstr>Correlation Heatmap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Hotel Booking Analysis  Team Members Shreedarsh M Sachin S Panchal Ranjith Rohan A G Kshipra Parihar</dc:title>
  <dc:creator>Shreedarsh Mariswamy</dc:creator>
  <cp:lastModifiedBy>Admin</cp:lastModifiedBy>
  <cp:revision>31</cp:revision>
  <dcterms:created xsi:type="dcterms:W3CDTF">2022-06-01T11:42:22Z</dcterms:created>
  <dcterms:modified xsi:type="dcterms:W3CDTF">2023-03-05T09:40:23Z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2022-06-01T00:00:00Z</vt:filetime>
  </property>
</Properties>
</file>