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72" r:id="rId12"/>
    <p:sldId id="274" r:id="rId13"/>
    <p:sldId id="275" r:id="rId14"/>
    <p:sldId id="276" r:id="rId15"/>
    <p:sldId id="277" r:id="rId16"/>
    <p:sldId id="265" r:id="rId17"/>
    <p:sldId id="278" r:id="rId18"/>
    <p:sldId id="279" r:id="rId19"/>
    <p:sldId id="266" r:id="rId20"/>
    <p:sldId id="267" r:id="rId21"/>
    <p:sldId id="293" r:id="rId22"/>
    <p:sldId id="295" r:id="rId23"/>
    <p:sldId id="296" r:id="rId24"/>
    <p:sldId id="297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7F1-0274-41C2-83DC-DD50362E4CF0}" type="datetimeFigureOut">
              <a:rPr lang="en-US" smtClean="0"/>
              <a:t>05/Feb/2021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BC00-AED0-417C-AE58-B930EC9D6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7F1-0274-41C2-83DC-DD50362E4CF0}" type="datetimeFigureOut">
              <a:rPr lang="en-US" smtClean="0"/>
              <a:t>05/Feb/2021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BC00-AED0-417C-AE58-B930EC9D6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7F1-0274-41C2-83DC-DD50362E4CF0}" type="datetimeFigureOut">
              <a:rPr lang="en-US" smtClean="0"/>
              <a:t>05/Feb/2021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BC00-AED0-417C-AE58-B930EC9D6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05/Feb/2021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7F1-0274-41C2-83DC-DD50362E4CF0}" type="datetimeFigureOut">
              <a:rPr lang="en-US" smtClean="0"/>
              <a:t>05/Feb/2021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BC00-AED0-417C-AE58-B930EC9D6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7F1-0274-41C2-83DC-DD50362E4CF0}" type="datetimeFigureOut">
              <a:rPr lang="en-US" smtClean="0"/>
              <a:t>05/Feb/2021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BC00-AED0-417C-AE58-B930EC9D6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7F1-0274-41C2-83DC-DD50362E4CF0}" type="datetimeFigureOut">
              <a:rPr lang="en-US" smtClean="0"/>
              <a:t>05/Feb/2021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BC00-AED0-417C-AE58-B930EC9D6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7F1-0274-41C2-83DC-DD50362E4CF0}" type="datetimeFigureOut">
              <a:rPr lang="en-US" smtClean="0"/>
              <a:t>05/Feb/2021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BC00-AED0-417C-AE58-B930EC9D6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05/Feb/2021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7F1-0274-41C2-83DC-DD50362E4CF0}" type="datetimeFigureOut">
              <a:rPr lang="en-US" smtClean="0"/>
              <a:t>05/Feb/2021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BC00-AED0-417C-AE58-B930EC9D64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7F1-0274-41C2-83DC-DD50362E4CF0}" type="datetimeFigureOut">
              <a:rPr lang="en-US" smtClean="0"/>
              <a:t>05/Feb/2021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B4BC00-AED0-417C-AE58-B930EC9D64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6B4BC00-AED0-417C-AE58-B930EC9D64F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A0EC7F1-0274-41C2-83DC-DD50362E4CF0}" type="datetimeFigureOut">
              <a:rPr lang="en-US" smtClean="0"/>
              <a:t>05/Feb/2021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7" charset="-128"/>
              </a:rPr>
              <a:t>Outline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2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1" y="86334"/>
            <a:ext cx="4952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Min-Max Method</a:t>
            </a:r>
            <a:endParaRPr lang="en-US" sz="4400" b="1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304800" y="1219200"/>
            <a:ext cx="8458200" cy="4673074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0" marR="5080" indent="-342900" algn="just">
              <a:lnSpc>
                <a:spcPts val="2690"/>
              </a:lnSpc>
              <a:spcBef>
                <a:spcPts val="740"/>
              </a:spcBef>
              <a:buFont typeface="Wingdings" pitchFamily="2" charset="2"/>
              <a:buChar char="q"/>
            </a:pPr>
            <a:r>
              <a:rPr sz="2000" spc="35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Mini-max </a:t>
            </a:r>
            <a:r>
              <a:rPr sz="2000" spc="5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sz="2000" spc="-8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13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5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recursive </a:t>
            </a:r>
            <a:r>
              <a:rPr sz="2000" spc="6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backtracking </a:t>
            </a:r>
            <a:r>
              <a:rPr sz="2000" spc="5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sz="2000" spc="-22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3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which  </a:t>
            </a:r>
            <a:r>
              <a:rPr sz="2000" spc="-8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5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used </a:t>
            </a:r>
            <a:r>
              <a:rPr sz="2000" spc="3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1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decision-making 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game</a:t>
            </a:r>
            <a:r>
              <a:rPr sz="2000" spc="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theory.</a:t>
            </a:r>
          </a:p>
          <a:p>
            <a:pPr marL="355600" marR="287020" indent="-342900" algn="just">
              <a:lnSpc>
                <a:spcPts val="2690"/>
              </a:lnSpc>
              <a:spcBef>
                <a:spcPts val="994"/>
              </a:spcBef>
              <a:buFont typeface="Wingdings" pitchFamily="2" charset="2"/>
              <a:buChar char="q"/>
            </a:pPr>
            <a:r>
              <a:rPr sz="2000" spc="38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Mini-Max algorithm </a:t>
            </a:r>
            <a:r>
              <a:rPr sz="2000" spc="-12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uses </a:t>
            </a:r>
            <a:r>
              <a:rPr sz="2000" spc="-2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recursion </a:t>
            </a:r>
            <a:r>
              <a:rPr sz="2000" spc="12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8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search </a:t>
            </a:r>
            <a:r>
              <a:rPr sz="2000" spc="6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sz="2000" spc="3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43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game-  </a:t>
            </a:r>
            <a:r>
              <a:rPr sz="2000" spc="-3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tree.</a:t>
            </a:r>
            <a:endParaRPr sz="20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marR="598170" indent="-342900" algn="just">
              <a:lnSpc>
                <a:spcPts val="2690"/>
              </a:lnSpc>
              <a:spcBef>
                <a:spcPts val="1005"/>
              </a:spcBef>
              <a:buFont typeface="Wingdings" pitchFamily="2" charset="2"/>
              <a:buChar char="q"/>
            </a:pPr>
            <a:r>
              <a:rPr sz="2000" spc="-1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2000" spc="5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sz="2000" spc="8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two </a:t>
            </a:r>
            <a:r>
              <a:rPr sz="2000" spc="-4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players 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play </a:t>
            </a:r>
            <a:r>
              <a:rPr sz="2000" spc="3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5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game,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one </a:t>
            </a:r>
            <a:r>
              <a:rPr sz="2000" spc="-8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2000" spc="-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4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MAX  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4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other </a:t>
            </a:r>
            <a:r>
              <a:rPr sz="2000" spc="-8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2000" spc="-2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sz="2000" spc="1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spc="1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05"/>
              </a:spcBef>
              <a:buFont typeface="Wingdings" pitchFamily="2" charset="2"/>
              <a:buChar char="q"/>
              <a:tabLst>
                <a:tab pos="354965" algn="l"/>
              </a:tabLst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Both </a:t>
            </a:r>
            <a:r>
              <a:rPr lang="en-US" sz="2000" spc="2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-3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players </a:t>
            </a:r>
            <a:r>
              <a:rPr lang="en-US" sz="2000" spc="6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fight </a:t>
            </a:r>
            <a:r>
              <a:rPr lang="en-US" sz="2000" spc="8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spc="-12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000" spc="2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4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opponent </a:t>
            </a:r>
            <a:r>
              <a:rPr lang="en-US" sz="2000" spc="-1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player gets </a:t>
            </a:r>
            <a:r>
              <a:rPr lang="en-US" sz="2000" spc="2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4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minimum </a:t>
            </a:r>
            <a:r>
              <a:rPr lang="en-US" sz="2000" spc="2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benefit </a:t>
            </a:r>
            <a:r>
              <a:rPr lang="en-US" sz="2000" spc="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2000" spc="1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sz="2000" spc="-229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35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get </a:t>
            </a:r>
            <a:r>
              <a:rPr lang="en-US" sz="2000" spc="25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maximum</a:t>
            </a:r>
            <a:r>
              <a:rPr lang="en-US" sz="2000" spc="-8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benefit.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5"/>
              </a:spcBef>
              <a:buFont typeface="Wingdings" pitchFamily="2" charset="2"/>
              <a:buChar char="q"/>
              <a:tabLst>
                <a:tab pos="354965" algn="l"/>
              </a:tabLst>
            </a:pPr>
            <a:r>
              <a:rPr lang="en-US" sz="2000" spc="-7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mini-max </a:t>
            </a:r>
            <a:r>
              <a:rPr lang="en-US" sz="2000" spc="3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sz="2000" spc="1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performs </a:t>
            </a:r>
            <a:r>
              <a:rPr lang="en-US" sz="2000" spc="-9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spc="4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depth-first </a:t>
            </a:r>
            <a:r>
              <a:rPr lang="en-US" sz="2000" spc="-6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search </a:t>
            </a:r>
            <a:r>
              <a:rPr lang="en-US" sz="2000" spc="3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sz="2000" spc="5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spc="2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1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exploration </a:t>
            </a:r>
            <a:r>
              <a:rPr lang="en-US" sz="2000" spc="6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spc="3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 </a:t>
            </a:r>
            <a:r>
              <a:rPr lang="en-US" sz="2000" spc="1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complete </a:t>
            </a:r>
            <a:r>
              <a:rPr lang="en-US" sz="2000" spc="-1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game</a:t>
            </a:r>
            <a:r>
              <a:rPr lang="en-US" sz="2000" spc="-4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tree.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marR="78740" indent="-342900" algn="just">
              <a:lnSpc>
                <a:spcPct val="100000"/>
              </a:lnSpc>
              <a:spcBef>
                <a:spcPts val="994"/>
              </a:spcBef>
              <a:buFont typeface="Wingdings" pitchFamily="2" charset="2"/>
              <a:buChar char="q"/>
              <a:tabLst>
                <a:tab pos="354965" algn="l"/>
              </a:tabLst>
            </a:pPr>
            <a:r>
              <a:rPr lang="en-US" sz="2000" spc="-7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mini-max </a:t>
            </a:r>
            <a:r>
              <a:rPr lang="en-US" sz="2000" spc="3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sz="2000" spc="-2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proceeds </a:t>
            </a:r>
            <a:r>
              <a:rPr lang="en-US" sz="2000" spc="-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000" spc="2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-4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way </a:t>
            </a:r>
            <a:r>
              <a:rPr lang="en-US" sz="2000" spc="3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down </a:t>
            </a:r>
            <a:r>
              <a:rPr lang="en-US" sz="2000" spc="9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spc="2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2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terminal node </a:t>
            </a:r>
            <a:r>
              <a:rPr lang="en-US" sz="2000" spc="6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spc="3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-2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tree,</a:t>
            </a:r>
            <a:r>
              <a:rPr lang="en-US" sz="2000" spc="-34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then  </a:t>
            </a:r>
            <a:r>
              <a:rPr lang="en-US" sz="2000" spc="-1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backtrack </a:t>
            </a:r>
            <a:r>
              <a:rPr lang="en-US" sz="2000" spc="2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tree </a:t>
            </a:r>
            <a:r>
              <a:rPr lang="en-US" sz="2000" spc="-12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000" spc="2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2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recursion.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marR="598170" indent="-342900" algn="just">
              <a:lnSpc>
                <a:spcPts val="2690"/>
              </a:lnSpc>
              <a:spcBef>
                <a:spcPts val="1005"/>
              </a:spcBef>
              <a:buFont typeface="Wingdings" pitchFamily="2" charset="2"/>
              <a:buChar char="q"/>
            </a:pPr>
            <a:endParaRPr sz="20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3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357925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Working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295400"/>
            <a:ext cx="8305800" cy="429925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sz="2400" spc="-8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An example of game-tree which is representing the two-player game.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010"/>
              </a:spcBef>
              <a:buFont typeface="Wingdings" pitchFamily="2" charset="2"/>
              <a:buChar char="q"/>
              <a:tabLst>
                <a:tab pos="354965" algn="l"/>
              </a:tabLst>
            </a:pPr>
            <a:r>
              <a:rPr sz="2400" spc="-8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this example, there are two players one is called Maximizer and other is  called Minimizer.</a:t>
            </a:r>
          </a:p>
          <a:p>
            <a:pPr marL="355600" marR="116205" indent="-342900" algn="just">
              <a:lnSpc>
                <a:spcPct val="100000"/>
              </a:lnSpc>
              <a:spcBef>
                <a:spcPts val="994"/>
              </a:spcBef>
              <a:buFont typeface="Wingdings" pitchFamily="2" charset="2"/>
              <a:buChar char="q"/>
              <a:tabLst>
                <a:tab pos="354965" algn="l"/>
              </a:tabLst>
            </a:pPr>
            <a:r>
              <a:rPr sz="2400" spc="-85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Maximizer</a:t>
            </a:r>
            <a:r>
              <a:rPr sz="2400" spc="-8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will try to get the Maximum possible score, and Minimizer will  try to get the minimum possible score.</a:t>
            </a:r>
            <a:endParaRPr lang="en-US" sz="2400" spc="-85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Wingdings" pitchFamily="2" charset="2"/>
              <a:buChar char="q"/>
              <a:tabLst>
                <a:tab pos="354965" algn="l"/>
              </a:tabLst>
            </a:pPr>
            <a:r>
              <a:rPr lang="en-US" sz="2400" spc="-8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algorithm applies DFS, so in this game-tree, we have to go all the way through the  leaves to reach the terminal nodes.</a:t>
            </a:r>
          </a:p>
          <a:p>
            <a:pPr marL="355600" indent="-342900" algn="just">
              <a:lnSpc>
                <a:spcPct val="100000"/>
              </a:lnSpc>
              <a:spcBef>
                <a:spcPts val="1005"/>
              </a:spcBef>
              <a:buFont typeface="Wingdings" pitchFamily="2" charset="2"/>
              <a:buChar char="q"/>
              <a:tabLst>
                <a:tab pos="354965" algn="l"/>
              </a:tabLst>
            </a:pPr>
            <a:r>
              <a:rPr lang="en-US" sz="2400" spc="-8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At the terminal node, the terminal values are given so we will compare those value and backtrack the tree until the initial state occurs.</a:t>
            </a:r>
          </a:p>
          <a:p>
            <a:pPr marL="355600" marR="116205" indent="-342900" algn="just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2174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64841" y="946403"/>
            <a:ext cx="4921759" cy="5064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203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4826" y="835152"/>
            <a:ext cx="4433697" cy="5283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439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9705" y="982980"/>
            <a:ext cx="4110228" cy="4898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7901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5144" y="958595"/>
            <a:ext cx="4229100" cy="5039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8969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sz="3200" smtClean="0">
                <a:ea typeface="ＭＳ Ｐゴシック" pitchFamily="-107" charset="-128"/>
              </a:rPr>
              <a:t>Example:  Mini Checkers</a:t>
            </a:r>
            <a:r>
              <a:rPr lang="en-US" sz="4000" smtClean="0">
                <a:ea typeface="ＭＳ Ｐゴシック" pitchFamily="-107" charset="-128"/>
              </a:rPr>
              <a:t/>
            </a:r>
            <a:br>
              <a:rPr lang="en-US" sz="4000" smtClean="0">
                <a:ea typeface="ＭＳ Ｐゴシック" pitchFamily="-107" charset="-128"/>
              </a:rPr>
            </a:br>
            <a:r>
              <a:rPr lang="en-US" sz="2000" smtClean="0">
                <a:solidFill>
                  <a:schemeClr val="tx1"/>
                </a:solidFill>
                <a:ea typeface="ＭＳ Ｐゴシック" pitchFamily="-107" charset="-128"/>
              </a:rPr>
              <a:t>Evaluation:   +1 if Computer can take a piece on next move</a:t>
            </a:r>
            <a:br>
              <a:rPr lang="en-US" sz="2000" smtClean="0">
                <a:solidFill>
                  <a:schemeClr val="tx1"/>
                </a:solidFill>
                <a:ea typeface="ＭＳ Ｐゴシック" pitchFamily="-107" charset="-128"/>
              </a:rPr>
            </a:br>
            <a:r>
              <a:rPr lang="en-US" sz="2000" smtClean="0">
                <a:solidFill>
                  <a:schemeClr val="tx1"/>
                </a:solidFill>
                <a:ea typeface="ＭＳ Ｐゴシック" pitchFamily="-107" charset="-128"/>
              </a:rPr>
              <a:t>	          0 if neither player can take a piece	       </a:t>
            </a:r>
            <a:br>
              <a:rPr lang="en-US" sz="2000" smtClean="0">
                <a:solidFill>
                  <a:schemeClr val="tx1"/>
                </a:solidFill>
                <a:ea typeface="ＭＳ Ｐゴシック" pitchFamily="-107" charset="-128"/>
              </a:rPr>
            </a:br>
            <a:r>
              <a:rPr lang="en-US" sz="2000" smtClean="0">
                <a:solidFill>
                  <a:schemeClr val="tx1"/>
                </a:solidFill>
                <a:ea typeface="ＭＳ Ｐゴシック" pitchFamily="-107" charset="-128"/>
              </a:rPr>
              <a:t>	         -1 if Opponent can take a piece</a:t>
            </a:r>
            <a:endParaRPr lang="en-US" sz="2000" smtClean="0">
              <a:solidFill>
                <a:schemeClr val="accent2"/>
              </a:solidFill>
              <a:ea typeface="ＭＳ Ｐゴシック" pitchFamily="-107" charset="-128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10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51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001" y="699242"/>
            <a:ext cx="43337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600200"/>
            <a:ext cx="7924800" cy="4091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marR="963294" indent="-342900">
              <a:lnSpc>
                <a:spcPct val="100000"/>
              </a:lnSpc>
              <a:spcBef>
                <a:spcPts val="105"/>
              </a:spcBef>
              <a:tabLst>
                <a:tab pos="367665" algn="l"/>
              </a:tabLst>
            </a:pPr>
            <a:r>
              <a:rPr sz="1600" spc="270" dirty="0" smtClean="0">
                <a:latin typeface="Arial"/>
                <a:cs typeface="Arial"/>
              </a:rPr>
              <a:t>	</a:t>
            </a:r>
            <a:r>
              <a:rPr sz="2400" spc="-85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Complete- </a:t>
            </a:r>
            <a:r>
              <a:rPr sz="2400" spc="-8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Min-Max algorithm is Complete. It will definitely find a  solution (if exist), in the finite search tree.</a:t>
            </a:r>
          </a:p>
          <a:p>
            <a:pPr marL="368300" marR="475615" indent="-342900">
              <a:lnSpc>
                <a:spcPct val="100000"/>
              </a:lnSpc>
              <a:spcBef>
                <a:spcPts val="1005"/>
              </a:spcBef>
              <a:tabLst>
                <a:tab pos="367665" algn="l"/>
              </a:tabLst>
            </a:pPr>
            <a:r>
              <a:rPr sz="2400" spc="-8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	Optimal- Min-Max algorithm is optimal if both opponents are playing  optimally.</a:t>
            </a:r>
          </a:p>
          <a:p>
            <a:pPr marL="368300" marR="80010" indent="-342900">
              <a:lnSpc>
                <a:spcPct val="100000"/>
              </a:lnSpc>
              <a:spcBef>
                <a:spcPts val="1000"/>
              </a:spcBef>
              <a:tabLst>
                <a:tab pos="367665" algn="l"/>
              </a:tabLst>
            </a:pPr>
            <a:r>
              <a:rPr sz="2400" spc="-8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	Time complexity- As it performs DFS for the game-tree, so the time  complexity of Min-Max algorithm is O(bm), where b is branching factor of  the game-tree, and m is the maximum depth of the tree.</a:t>
            </a:r>
          </a:p>
          <a:p>
            <a:pPr marL="25400">
              <a:lnSpc>
                <a:spcPct val="100000"/>
              </a:lnSpc>
              <a:spcBef>
                <a:spcPts val="994"/>
              </a:spcBef>
              <a:tabLst>
                <a:tab pos="367665" algn="l"/>
              </a:tabLst>
            </a:pPr>
            <a:r>
              <a:rPr sz="2400" spc="-8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	Space Complexity- Space complexity of Mini-max algorithm is also </a:t>
            </a:r>
            <a:r>
              <a:rPr sz="2400" spc="-85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similar</a:t>
            </a:r>
            <a:r>
              <a:rPr lang="en-US" sz="2400" spc="-85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400" spc="-8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DFS which is O(bm).</a:t>
            </a:r>
          </a:p>
        </p:txBody>
      </p:sp>
    </p:spTree>
    <p:extLst>
      <p:ext uri="{BB962C8B-B14F-4D97-AF65-F5344CB8AC3E}">
        <p14:creationId xmlns:p14="http://schemas.microsoft.com/office/powerpoint/2010/main" val="2207999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998" y="971769"/>
            <a:ext cx="511340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Limitation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828800"/>
            <a:ext cx="7820940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70" dirty="0">
                <a:latin typeface="Arial"/>
                <a:cs typeface="Arial"/>
              </a:rPr>
              <a:t>	</a:t>
            </a:r>
            <a:r>
              <a:rPr sz="2400" spc="-85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main drawback of the minimax algorithm is that it gets really slow for  complex games such as Chess, go, etc. This type of games has a huge  branching factor, and the player has lots of choices to decide. This  limitation of the minimax algorithm can be improved from alpha-beta  pruning.</a:t>
            </a:r>
          </a:p>
        </p:txBody>
      </p:sp>
    </p:spTree>
    <p:extLst>
      <p:ext uri="{BB962C8B-B14F-4D97-AF65-F5344CB8AC3E}">
        <p14:creationId xmlns:p14="http://schemas.microsoft.com/office/powerpoint/2010/main" val="104686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7" charset="-128"/>
              </a:rPr>
              <a:t>Alpha-Beta Pruning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6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7" charset="-128"/>
              </a:rPr>
              <a:t>Game Program Strategy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62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7" charset="-128"/>
              </a:rPr>
              <a:t>Alpha-Beta Pruning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89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73856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What is Alpha</a:t>
            </a:r>
            <a:r>
              <a:rPr sz="4400" spc="-355" dirty="0"/>
              <a:t> </a:t>
            </a:r>
            <a:r>
              <a:rPr sz="4400" dirty="0"/>
              <a:t>Beta?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4800" y="838200"/>
            <a:ext cx="8001000" cy="3915816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Alpha Beta pruning is advanced part of</a:t>
            </a:r>
            <a:r>
              <a:rPr sz="28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mini</a:t>
            </a:r>
            <a:r>
              <a:rPr lang="en-US" sz="2800" dirty="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max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It is anything but another calculation. </a:t>
            </a:r>
            <a:r>
              <a:rPr sz="2800" spc="-125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2800" spc="-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consider  it an enhancement strategies for minimax  calculation</a:t>
            </a:r>
            <a:r>
              <a:rPr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lang="en-US" sz="2800" dirty="0" smtClean="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lang="en-US" sz="44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Why:-</a:t>
            </a:r>
          </a:p>
          <a:p>
            <a:pPr marL="12700" marR="5080">
              <a:spcBef>
                <a:spcPts val="1000"/>
              </a:spcBef>
            </a:pPr>
            <a:r>
              <a:rPr lang="en-US" sz="2800" dirty="0">
                <a:solidFill>
                  <a:srgbClr val="404040"/>
                </a:solidFill>
                <a:latin typeface="Times New Roman"/>
                <a:cs typeface="Times New Roman"/>
              </a:rPr>
              <a:t>Because which time limit we 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required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or </a:t>
            </a:r>
            <a:r>
              <a:rPr lang="en-US" sz="2800" dirty="0">
                <a:solidFill>
                  <a:srgbClr val="404040"/>
                </a:solidFill>
                <a:latin typeface="Times New Roman"/>
                <a:cs typeface="Times New Roman"/>
              </a:rPr>
              <a:t>have to solve a problem  of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mini-max </a:t>
            </a:r>
            <a:r>
              <a:rPr lang="en-US" sz="2800" dirty="0">
                <a:solidFill>
                  <a:srgbClr val="404040"/>
                </a:solidFill>
                <a:latin typeface="Times New Roman"/>
                <a:cs typeface="Times New Roman"/>
              </a:rPr>
              <a:t>it will reduce the time.</a:t>
            </a: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1456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229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rebuchet MS"/>
                <a:cs typeface="Trebuchet MS"/>
              </a:rPr>
              <a:t>What </a:t>
            </a:r>
            <a:r>
              <a:rPr sz="3600" spc="-5" dirty="0">
                <a:latin typeface="Trebuchet MS"/>
                <a:cs typeface="Trebuchet MS"/>
              </a:rPr>
              <a:t>happened </a:t>
            </a:r>
            <a:r>
              <a:rPr sz="3600" dirty="0">
                <a:latin typeface="Trebuchet MS"/>
                <a:cs typeface="Trebuchet MS"/>
              </a:rPr>
              <a:t>for reducing </a:t>
            </a:r>
            <a:r>
              <a:rPr sz="3600" spc="-5" dirty="0">
                <a:latin typeface="Trebuchet MS"/>
                <a:cs typeface="Trebuchet MS"/>
              </a:rPr>
              <a:t>the</a:t>
            </a:r>
            <a:r>
              <a:rPr sz="3600" spc="-165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time  </a:t>
            </a:r>
            <a:r>
              <a:rPr sz="3600" dirty="0">
                <a:latin typeface="Trebuchet MS"/>
                <a:cs typeface="Trebuchet MS"/>
              </a:rPr>
              <a:t>limit?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600" y="1371600"/>
            <a:ext cx="8077200" cy="2968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150" indent="-342900">
              <a:lnSpc>
                <a:spcPct val="100000"/>
              </a:lnSpc>
              <a:spcBef>
                <a:spcPts val="105"/>
              </a:spcBef>
              <a:buClr>
                <a:srgbClr val="90C225"/>
              </a:buClr>
              <a:buSzPct val="79687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It 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lessen the 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calculation time, enable 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us 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to  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look a lot</a:t>
            </a:r>
            <a:r>
              <a:rPr sz="3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404040"/>
                </a:solidFill>
                <a:latin typeface="Trebuchet MS"/>
                <a:cs typeface="Trebuchet MS"/>
              </a:rPr>
              <a:t>quicker</a:t>
            </a:r>
            <a:r>
              <a:rPr sz="3200" spc="-55" dirty="0" smtClean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5000" dirty="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687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It cut 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off 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branches 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the amusement tree  which 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require 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not be 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looked 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(In diversion  tree 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we go 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to more profound dimension 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for  looking 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through 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3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esteem</a:t>
            </a:r>
            <a:r>
              <a:rPr sz="32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lang="en-US" sz="32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3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72901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76200"/>
            <a:ext cx="4157167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Advantages: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400" y="838200"/>
            <a:ext cx="8229600" cy="3096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2550" spc="44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3200" dirty="0">
                <a:solidFill>
                  <a:srgbClr val="404040"/>
                </a:solidFill>
                <a:latin typeface="Times New Roman"/>
                <a:cs typeface="Times New Roman"/>
              </a:rPr>
              <a:t>The principle advantage is that when we  influence a diversion tree then it to can remove  those branches that we have no need (So we</a:t>
            </a:r>
            <a:r>
              <a:rPr sz="3200" spc="-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04040"/>
                </a:solidFill>
                <a:latin typeface="Times New Roman"/>
                <a:cs typeface="Times New Roman"/>
              </a:rPr>
              <a:t>have  no compelling reason to go at that dimension to  fathom</a:t>
            </a:r>
            <a:r>
              <a:rPr sz="32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Times New Roman"/>
                <a:cs typeface="Times New Roman"/>
              </a:rPr>
              <a:t>it)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550" spc="445" dirty="0">
                <a:solidFill>
                  <a:srgbClr val="90C225"/>
                </a:solidFill>
                <a:latin typeface="Arial"/>
                <a:cs typeface="Arial"/>
              </a:rPr>
              <a:t></a:t>
            </a:r>
            <a:r>
              <a:rPr sz="2550" spc="-345" dirty="0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04040"/>
                </a:solidFill>
                <a:latin typeface="Times New Roman"/>
                <a:cs typeface="Times New Roman"/>
              </a:rPr>
              <a:t>Because we have better move to go there.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7365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7233" y="254922"/>
            <a:ext cx="5619274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0" algn="l"/>
              </a:tabLst>
            </a:pPr>
            <a:r>
              <a:rPr sz="4800" dirty="0"/>
              <a:t>What </a:t>
            </a:r>
            <a:r>
              <a:rPr sz="4800" spc="-5" dirty="0"/>
              <a:t>is</a:t>
            </a:r>
            <a:r>
              <a:rPr sz="4800" spc="-275" dirty="0"/>
              <a:t> </a:t>
            </a:r>
            <a:r>
              <a:rPr sz="4800" dirty="0"/>
              <a:t>Alpha	? What </a:t>
            </a:r>
            <a:r>
              <a:rPr sz="4800" spc="-5" dirty="0"/>
              <a:t>is</a:t>
            </a:r>
            <a:r>
              <a:rPr sz="4800" spc="-210" dirty="0"/>
              <a:t> </a:t>
            </a:r>
            <a:r>
              <a:rPr sz="4800" dirty="0"/>
              <a:t>Beta?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567232" y="2178508"/>
            <a:ext cx="6519368" cy="34650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2850" spc="114" dirty="0">
                <a:solidFill>
                  <a:srgbClr val="90C225"/>
                </a:solidFill>
                <a:latin typeface="Arial"/>
                <a:cs typeface="Arial"/>
              </a:rPr>
              <a:t></a:t>
            </a:r>
            <a:r>
              <a:rPr sz="3600" spc="114" dirty="0">
                <a:solidFill>
                  <a:srgbClr val="404040"/>
                </a:solidFill>
                <a:latin typeface="Times New Roman"/>
                <a:cs typeface="Times New Roman"/>
              </a:rPr>
              <a:t>Alpha </a:t>
            </a:r>
            <a:r>
              <a:rPr sz="3600" spc="-10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3600" dirty="0">
                <a:solidFill>
                  <a:srgbClr val="404040"/>
                </a:solidFill>
                <a:latin typeface="Times New Roman"/>
                <a:cs typeface="Times New Roman"/>
              </a:rPr>
              <a:t>the best </a:t>
            </a:r>
            <a:r>
              <a:rPr sz="3600" spc="-5" dirty="0">
                <a:solidFill>
                  <a:srgbClr val="404040"/>
                </a:solidFill>
                <a:latin typeface="Times New Roman"/>
                <a:cs typeface="Times New Roman"/>
              </a:rPr>
              <a:t>value </a:t>
            </a:r>
            <a:r>
              <a:rPr sz="36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3600" spc="-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600" spc="-100" dirty="0">
                <a:solidFill>
                  <a:srgbClr val="404040"/>
                </a:solidFill>
                <a:latin typeface="Times New Roman"/>
                <a:cs typeface="Times New Roman"/>
              </a:rPr>
              <a:t>maximizer  </a:t>
            </a:r>
            <a:r>
              <a:rPr sz="3600" spc="-5" dirty="0">
                <a:solidFill>
                  <a:srgbClr val="404040"/>
                </a:solidFill>
                <a:latin typeface="Times New Roman"/>
                <a:cs typeface="Times New Roman"/>
              </a:rPr>
              <a:t>currently </a:t>
            </a:r>
            <a:r>
              <a:rPr sz="3600" dirty="0">
                <a:solidFill>
                  <a:srgbClr val="404040"/>
                </a:solidFill>
                <a:latin typeface="Times New Roman"/>
                <a:cs typeface="Times New Roman"/>
              </a:rPr>
              <a:t>can guarantee at </a:t>
            </a:r>
            <a:r>
              <a:rPr sz="36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 </a:t>
            </a:r>
            <a:r>
              <a:rPr sz="3600" dirty="0">
                <a:solidFill>
                  <a:srgbClr val="404040"/>
                </a:solidFill>
                <a:latin typeface="Times New Roman"/>
                <a:cs typeface="Times New Roman"/>
              </a:rPr>
              <a:t>level</a:t>
            </a:r>
            <a:r>
              <a:rPr sz="3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404040"/>
                </a:solidFill>
                <a:latin typeface="Times New Roman"/>
                <a:cs typeface="Times New Roman"/>
              </a:rPr>
              <a:t>or  above.</a:t>
            </a:r>
            <a:endParaRPr sz="36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</a:pPr>
            <a:r>
              <a:rPr sz="2850" spc="135" dirty="0">
                <a:solidFill>
                  <a:srgbClr val="90C225"/>
                </a:solidFill>
                <a:latin typeface="Arial"/>
                <a:cs typeface="Arial"/>
              </a:rPr>
              <a:t></a:t>
            </a:r>
            <a:r>
              <a:rPr sz="3600" spc="135" dirty="0">
                <a:solidFill>
                  <a:srgbClr val="404040"/>
                </a:solidFill>
                <a:latin typeface="Times New Roman"/>
                <a:cs typeface="Times New Roman"/>
              </a:rPr>
              <a:t>Beta </a:t>
            </a:r>
            <a:r>
              <a:rPr sz="3600" dirty="0">
                <a:solidFill>
                  <a:srgbClr val="404040"/>
                </a:solidFill>
                <a:latin typeface="Times New Roman"/>
                <a:cs typeface="Times New Roman"/>
              </a:rPr>
              <a:t>is the best </a:t>
            </a:r>
            <a:r>
              <a:rPr sz="3600" spc="-5" dirty="0">
                <a:solidFill>
                  <a:srgbClr val="404040"/>
                </a:solidFill>
                <a:latin typeface="Times New Roman"/>
                <a:cs typeface="Times New Roman"/>
              </a:rPr>
              <a:t>value </a:t>
            </a:r>
            <a:r>
              <a:rPr sz="3600" dirty="0">
                <a:solidFill>
                  <a:srgbClr val="404040"/>
                </a:solidFill>
                <a:latin typeface="Times New Roman"/>
                <a:cs typeface="Times New Roman"/>
              </a:rPr>
              <a:t>that </a:t>
            </a:r>
            <a:r>
              <a:rPr sz="3600" spc="-5" dirty="0">
                <a:solidFill>
                  <a:srgbClr val="404040"/>
                </a:solidFill>
                <a:latin typeface="Times New Roman"/>
                <a:cs typeface="Times New Roman"/>
              </a:rPr>
              <a:t>minimizer  currently </a:t>
            </a:r>
            <a:r>
              <a:rPr sz="3600" dirty="0">
                <a:solidFill>
                  <a:srgbClr val="404040"/>
                </a:solidFill>
                <a:latin typeface="Times New Roman"/>
                <a:cs typeface="Times New Roman"/>
              </a:rPr>
              <a:t>can guarantee at </a:t>
            </a:r>
            <a:r>
              <a:rPr sz="36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 </a:t>
            </a:r>
            <a:r>
              <a:rPr sz="3600" dirty="0">
                <a:solidFill>
                  <a:srgbClr val="404040"/>
                </a:solidFill>
                <a:latin typeface="Times New Roman"/>
                <a:cs typeface="Times New Roman"/>
              </a:rPr>
              <a:t>level</a:t>
            </a:r>
            <a:r>
              <a:rPr sz="3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404040"/>
                </a:solidFill>
                <a:latin typeface="Times New Roman"/>
                <a:cs typeface="Times New Roman"/>
              </a:rPr>
              <a:t>or  above.</a:t>
            </a:r>
            <a:endParaRPr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5450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6880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617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7428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0069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076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7" charset="-128"/>
              </a:rPr>
              <a:t>Search Trees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62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2417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0559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3488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3702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8419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3025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3472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38200"/>
            <a:ext cx="8382000" cy="5638800"/>
            <a:chOff x="0" y="1417319"/>
            <a:chExt cx="9092565" cy="5440680"/>
          </a:xfrm>
        </p:grpSpPr>
        <p:sp>
          <p:nvSpPr>
            <p:cNvPr id="3" name="object 3"/>
            <p:cNvSpPr/>
            <p:nvPr/>
          </p:nvSpPr>
          <p:spPr>
            <a:xfrm>
              <a:off x="0" y="4012691"/>
              <a:ext cx="448309" cy="2845435"/>
            </a:xfrm>
            <a:custGeom>
              <a:avLst/>
              <a:gdLst/>
              <a:ahLst/>
              <a:cxnLst/>
              <a:rect l="l" t="t" r="r" b="b"/>
              <a:pathLst>
                <a:path w="448309" h="2845434">
                  <a:moveTo>
                    <a:pt x="0" y="0"/>
                  </a:moveTo>
                  <a:lnTo>
                    <a:pt x="0" y="2845307"/>
                  </a:lnTo>
                  <a:lnTo>
                    <a:pt x="448056" y="284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417319"/>
              <a:ext cx="9092184" cy="52989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6637" y="152400"/>
            <a:ext cx="781441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latin typeface="Trebuchet MS"/>
                <a:cs typeface="Trebuchet MS"/>
              </a:rPr>
              <a:t>ALPHA-BETA </a:t>
            </a:r>
            <a:r>
              <a:rPr sz="3600" spc="-5" dirty="0">
                <a:latin typeface="Trebuchet MS"/>
                <a:cs typeface="Trebuchet MS"/>
              </a:rPr>
              <a:t>PRUNING</a:t>
            </a:r>
            <a:r>
              <a:rPr sz="3600" spc="-185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(Overview):</a:t>
            </a:r>
            <a:endParaRPr sz="3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2238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7" charset="-128"/>
              </a:rPr>
              <a:t>Example: The 8-Puzzle Problem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ea typeface="ＭＳ Ｐゴシック" pitchFamily="-107" charset="-128"/>
              </a:rPr>
              <a:t>Part of 8-Puzzle Tree</a:t>
            </a:r>
            <a:br>
              <a:rPr lang="en-US" sz="4000" smtClean="0">
                <a:ea typeface="ＭＳ Ｐゴシック" pitchFamily="-107" charset="-128"/>
              </a:rPr>
            </a:br>
            <a:r>
              <a:rPr lang="en-US" sz="2400" smtClean="0">
                <a:solidFill>
                  <a:schemeClr val="tx1"/>
                </a:solidFill>
                <a:ea typeface="ＭＳ Ｐゴシック" pitchFamily="-107" charset="-128"/>
              </a:rPr>
              <a:t>How do we decide which move to make next?</a:t>
            </a:r>
            <a:endParaRPr lang="en-US" sz="2400" smtClean="0">
              <a:solidFill>
                <a:schemeClr val="accent2"/>
              </a:solidFill>
              <a:ea typeface="ＭＳ Ｐゴシック" pitchFamily="-107" charset="-128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9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7" charset="-128"/>
              </a:rPr>
              <a:t>Example:  Tic-Tac-Toe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7" charset="-128"/>
              </a:rPr>
              <a:t>Transposition Tables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1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7" charset="-128"/>
              </a:rPr>
              <a:t>Game Trees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8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7" charset="-128"/>
              </a:rPr>
              <a:t>Minimax Method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27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394</TotalTime>
  <Words>451</Words>
  <Application>Microsoft Office PowerPoint</Application>
  <PresentationFormat>On-screen Show (4:3)</PresentationFormat>
  <Paragraphs>47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Adjacency</vt:lpstr>
      <vt:lpstr>Outline</vt:lpstr>
      <vt:lpstr>Game Program Strategy</vt:lpstr>
      <vt:lpstr>Search Trees</vt:lpstr>
      <vt:lpstr>Example: The 8-Puzzle Problem</vt:lpstr>
      <vt:lpstr>Part of 8-Puzzle Tree How do we decide which move to make next?</vt:lpstr>
      <vt:lpstr>Example:  Tic-Tac-Toe</vt:lpstr>
      <vt:lpstr>Transposition Tables</vt:lpstr>
      <vt:lpstr>Game Trees</vt:lpstr>
      <vt:lpstr>Minimax Method</vt:lpstr>
      <vt:lpstr>PowerPoint Presentation</vt:lpstr>
      <vt:lpstr>Working</vt:lpstr>
      <vt:lpstr>PowerPoint Presentation</vt:lpstr>
      <vt:lpstr>PowerPoint Presentation</vt:lpstr>
      <vt:lpstr>PowerPoint Presentation</vt:lpstr>
      <vt:lpstr>PowerPoint Presentation</vt:lpstr>
      <vt:lpstr>Example:  Mini Checkers Evaluation:   +1 if Computer can take a piece on next move            0 if neither player can take a piece                   -1 if Opponent can take a piece</vt:lpstr>
      <vt:lpstr>Properties</vt:lpstr>
      <vt:lpstr>Limitation</vt:lpstr>
      <vt:lpstr>Alpha-Beta Pruning</vt:lpstr>
      <vt:lpstr>Alpha-Beta Pruning</vt:lpstr>
      <vt:lpstr>What is Alpha Beta?</vt:lpstr>
      <vt:lpstr>What happened for reducing the time  limit?</vt:lpstr>
      <vt:lpstr>Advantages:</vt:lpstr>
      <vt:lpstr>What is Alpha ? What is Beta?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ALPHA-BETA PRUNING (Overview):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Dell</dc:creator>
  <cp:lastModifiedBy>Dell</cp:lastModifiedBy>
  <cp:revision>9</cp:revision>
  <dcterms:created xsi:type="dcterms:W3CDTF">2021-02-04T08:50:05Z</dcterms:created>
  <dcterms:modified xsi:type="dcterms:W3CDTF">2021-02-05T09:53:20Z</dcterms:modified>
</cp:coreProperties>
</file>