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9B97"/>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003366"/>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9B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572000" cy="6858000"/>
          </a:xfrm>
          <a:custGeom>
            <a:avLst/>
            <a:gdLst/>
            <a:ahLst/>
            <a:cxnLst/>
            <a:rect l="l" t="t" r="r" b="b"/>
            <a:pathLst>
              <a:path w="4572000" h="6858000">
                <a:moveTo>
                  <a:pt x="4572000" y="0"/>
                </a:moveTo>
                <a:lnTo>
                  <a:pt x="0" y="0"/>
                </a:lnTo>
                <a:lnTo>
                  <a:pt x="0" y="6858000"/>
                </a:lnTo>
                <a:lnTo>
                  <a:pt x="2286000" y="6858000"/>
                </a:lnTo>
                <a:lnTo>
                  <a:pt x="4572000" y="6858000"/>
                </a:lnTo>
                <a:lnTo>
                  <a:pt x="4572000" y="0"/>
                </a:lnTo>
                <a:close/>
              </a:path>
            </a:pathLst>
          </a:custGeom>
          <a:solidFill>
            <a:srgbClr val="98CC98"/>
          </a:solidFill>
        </p:spPr>
        <p:txBody>
          <a:bodyPr wrap="square" lIns="0" tIns="0" rIns="0" bIns="0" rtlCol="0"/>
          <a:lstStyle/>
          <a:p>
            <a:endParaRPr/>
          </a:p>
        </p:txBody>
      </p:sp>
      <p:sp>
        <p:nvSpPr>
          <p:cNvPr id="17" name="bg object 17"/>
          <p:cNvSpPr/>
          <p:nvPr/>
        </p:nvSpPr>
        <p:spPr>
          <a:xfrm>
            <a:off x="685800" y="990600"/>
            <a:ext cx="5181600" cy="1905000"/>
          </a:xfrm>
          <a:custGeom>
            <a:avLst/>
            <a:gdLst/>
            <a:ahLst/>
            <a:cxnLst/>
            <a:rect l="l" t="t" r="r" b="b"/>
            <a:pathLst>
              <a:path w="5181600" h="1905000">
                <a:moveTo>
                  <a:pt x="4229100" y="0"/>
                </a:moveTo>
                <a:lnTo>
                  <a:pt x="952500" y="0"/>
                </a:lnTo>
                <a:lnTo>
                  <a:pt x="907866" y="1380"/>
                </a:lnTo>
                <a:lnTo>
                  <a:pt x="863319" y="5464"/>
                </a:lnTo>
                <a:lnTo>
                  <a:pt x="818947" y="12164"/>
                </a:lnTo>
                <a:lnTo>
                  <a:pt x="774836" y="21394"/>
                </a:lnTo>
                <a:lnTo>
                  <a:pt x="731074" y="33064"/>
                </a:lnTo>
                <a:lnTo>
                  <a:pt x="687748" y="47090"/>
                </a:lnTo>
                <a:lnTo>
                  <a:pt x="644946" y="63382"/>
                </a:lnTo>
                <a:lnTo>
                  <a:pt x="602753" y="81855"/>
                </a:lnTo>
                <a:lnTo>
                  <a:pt x="561259" y="102421"/>
                </a:lnTo>
                <a:lnTo>
                  <a:pt x="520549" y="124992"/>
                </a:lnTo>
                <a:lnTo>
                  <a:pt x="480711" y="149482"/>
                </a:lnTo>
                <a:lnTo>
                  <a:pt x="441833" y="175803"/>
                </a:lnTo>
                <a:lnTo>
                  <a:pt x="404001" y="203868"/>
                </a:lnTo>
                <a:lnTo>
                  <a:pt x="367303" y="233590"/>
                </a:lnTo>
                <a:lnTo>
                  <a:pt x="331825" y="264882"/>
                </a:lnTo>
                <a:lnTo>
                  <a:pt x="297656" y="297656"/>
                </a:lnTo>
                <a:lnTo>
                  <a:pt x="264882" y="331825"/>
                </a:lnTo>
                <a:lnTo>
                  <a:pt x="233590" y="367303"/>
                </a:lnTo>
                <a:lnTo>
                  <a:pt x="203868" y="404001"/>
                </a:lnTo>
                <a:lnTo>
                  <a:pt x="175803" y="441833"/>
                </a:lnTo>
                <a:lnTo>
                  <a:pt x="149482" y="480711"/>
                </a:lnTo>
                <a:lnTo>
                  <a:pt x="124992" y="520549"/>
                </a:lnTo>
                <a:lnTo>
                  <a:pt x="102421" y="561259"/>
                </a:lnTo>
                <a:lnTo>
                  <a:pt x="81855" y="602753"/>
                </a:lnTo>
                <a:lnTo>
                  <a:pt x="63382" y="644946"/>
                </a:lnTo>
                <a:lnTo>
                  <a:pt x="47090" y="687748"/>
                </a:lnTo>
                <a:lnTo>
                  <a:pt x="33064" y="731074"/>
                </a:lnTo>
                <a:lnTo>
                  <a:pt x="21394" y="774836"/>
                </a:lnTo>
                <a:lnTo>
                  <a:pt x="12164" y="818947"/>
                </a:lnTo>
                <a:lnTo>
                  <a:pt x="5464" y="863319"/>
                </a:lnTo>
                <a:lnTo>
                  <a:pt x="1380" y="907866"/>
                </a:lnTo>
                <a:lnTo>
                  <a:pt x="0" y="952500"/>
                </a:lnTo>
                <a:lnTo>
                  <a:pt x="1380" y="997133"/>
                </a:lnTo>
                <a:lnTo>
                  <a:pt x="5464" y="1041680"/>
                </a:lnTo>
                <a:lnTo>
                  <a:pt x="12164" y="1086052"/>
                </a:lnTo>
                <a:lnTo>
                  <a:pt x="21394" y="1130163"/>
                </a:lnTo>
                <a:lnTo>
                  <a:pt x="33064" y="1173925"/>
                </a:lnTo>
                <a:lnTo>
                  <a:pt x="47090" y="1217251"/>
                </a:lnTo>
                <a:lnTo>
                  <a:pt x="63382" y="1260053"/>
                </a:lnTo>
                <a:lnTo>
                  <a:pt x="81855" y="1302246"/>
                </a:lnTo>
                <a:lnTo>
                  <a:pt x="102421" y="1343740"/>
                </a:lnTo>
                <a:lnTo>
                  <a:pt x="124992" y="1384450"/>
                </a:lnTo>
                <a:lnTo>
                  <a:pt x="149482" y="1424288"/>
                </a:lnTo>
                <a:lnTo>
                  <a:pt x="175803" y="1463166"/>
                </a:lnTo>
                <a:lnTo>
                  <a:pt x="203868" y="1500998"/>
                </a:lnTo>
                <a:lnTo>
                  <a:pt x="233590" y="1537696"/>
                </a:lnTo>
                <a:lnTo>
                  <a:pt x="264882" y="1573174"/>
                </a:lnTo>
                <a:lnTo>
                  <a:pt x="297656" y="1607343"/>
                </a:lnTo>
                <a:lnTo>
                  <a:pt x="331825" y="1640117"/>
                </a:lnTo>
                <a:lnTo>
                  <a:pt x="367303" y="1671409"/>
                </a:lnTo>
                <a:lnTo>
                  <a:pt x="404001" y="1701131"/>
                </a:lnTo>
                <a:lnTo>
                  <a:pt x="441833" y="1729196"/>
                </a:lnTo>
                <a:lnTo>
                  <a:pt x="480711" y="1755517"/>
                </a:lnTo>
                <a:lnTo>
                  <a:pt x="520549" y="1780007"/>
                </a:lnTo>
                <a:lnTo>
                  <a:pt x="561259" y="1802578"/>
                </a:lnTo>
                <a:lnTo>
                  <a:pt x="602753" y="1823144"/>
                </a:lnTo>
                <a:lnTo>
                  <a:pt x="644946" y="1841617"/>
                </a:lnTo>
                <a:lnTo>
                  <a:pt x="687748" y="1857909"/>
                </a:lnTo>
                <a:lnTo>
                  <a:pt x="731074" y="1871935"/>
                </a:lnTo>
                <a:lnTo>
                  <a:pt x="774836" y="1883605"/>
                </a:lnTo>
                <a:lnTo>
                  <a:pt x="818947" y="1892835"/>
                </a:lnTo>
                <a:lnTo>
                  <a:pt x="863319" y="1899535"/>
                </a:lnTo>
                <a:lnTo>
                  <a:pt x="907866" y="1903619"/>
                </a:lnTo>
                <a:lnTo>
                  <a:pt x="952500" y="1905000"/>
                </a:lnTo>
                <a:lnTo>
                  <a:pt x="4229100" y="1905000"/>
                </a:lnTo>
                <a:lnTo>
                  <a:pt x="4273733" y="1903619"/>
                </a:lnTo>
                <a:lnTo>
                  <a:pt x="4318280" y="1899535"/>
                </a:lnTo>
                <a:lnTo>
                  <a:pt x="4362652" y="1892835"/>
                </a:lnTo>
                <a:lnTo>
                  <a:pt x="4406763" y="1883605"/>
                </a:lnTo>
                <a:lnTo>
                  <a:pt x="4450525" y="1871935"/>
                </a:lnTo>
                <a:lnTo>
                  <a:pt x="4493851" y="1857909"/>
                </a:lnTo>
                <a:lnTo>
                  <a:pt x="4536653" y="1841617"/>
                </a:lnTo>
                <a:lnTo>
                  <a:pt x="4578846" y="1823144"/>
                </a:lnTo>
                <a:lnTo>
                  <a:pt x="4620340" y="1802578"/>
                </a:lnTo>
                <a:lnTo>
                  <a:pt x="4661050" y="1780007"/>
                </a:lnTo>
                <a:lnTo>
                  <a:pt x="4700888" y="1755517"/>
                </a:lnTo>
                <a:lnTo>
                  <a:pt x="4739766" y="1729196"/>
                </a:lnTo>
                <a:lnTo>
                  <a:pt x="4777598" y="1701131"/>
                </a:lnTo>
                <a:lnTo>
                  <a:pt x="4814296" y="1671409"/>
                </a:lnTo>
                <a:lnTo>
                  <a:pt x="4849774" y="1640117"/>
                </a:lnTo>
                <a:lnTo>
                  <a:pt x="4883943" y="1607343"/>
                </a:lnTo>
                <a:lnTo>
                  <a:pt x="4916717" y="1573174"/>
                </a:lnTo>
                <a:lnTo>
                  <a:pt x="4948009" y="1537696"/>
                </a:lnTo>
                <a:lnTo>
                  <a:pt x="4977731" y="1500998"/>
                </a:lnTo>
                <a:lnTo>
                  <a:pt x="5005796" y="1463166"/>
                </a:lnTo>
                <a:lnTo>
                  <a:pt x="5032117" y="1424288"/>
                </a:lnTo>
                <a:lnTo>
                  <a:pt x="5056607" y="1384450"/>
                </a:lnTo>
                <a:lnTo>
                  <a:pt x="5079178" y="1343740"/>
                </a:lnTo>
                <a:lnTo>
                  <a:pt x="5099744" y="1302246"/>
                </a:lnTo>
                <a:lnTo>
                  <a:pt x="5118217" y="1260053"/>
                </a:lnTo>
                <a:lnTo>
                  <a:pt x="5134509" y="1217251"/>
                </a:lnTo>
                <a:lnTo>
                  <a:pt x="5148535" y="1173925"/>
                </a:lnTo>
                <a:lnTo>
                  <a:pt x="5160205" y="1130163"/>
                </a:lnTo>
                <a:lnTo>
                  <a:pt x="5169435" y="1086052"/>
                </a:lnTo>
                <a:lnTo>
                  <a:pt x="5176135" y="1041680"/>
                </a:lnTo>
                <a:lnTo>
                  <a:pt x="5180219" y="997133"/>
                </a:lnTo>
                <a:lnTo>
                  <a:pt x="5181600" y="952500"/>
                </a:lnTo>
                <a:lnTo>
                  <a:pt x="5180219" y="907866"/>
                </a:lnTo>
                <a:lnTo>
                  <a:pt x="5176135" y="863319"/>
                </a:lnTo>
                <a:lnTo>
                  <a:pt x="5169435" y="818947"/>
                </a:lnTo>
                <a:lnTo>
                  <a:pt x="5160205" y="774836"/>
                </a:lnTo>
                <a:lnTo>
                  <a:pt x="5148535" y="731074"/>
                </a:lnTo>
                <a:lnTo>
                  <a:pt x="5134509" y="687748"/>
                </a:lnTo>
                <a:lnTo>
                  <a:pt x="5118217" y="644946"/>
                </a:lnTo>
                <a:lnTo>
                  <a:pt x="5099744" y="602753"/>
                </a:lnTo>
                <a:lnTo>
                  <a:pt x="5079178" y="561259"/>
                </a:lnTo>
                <a:lnTo>
                  <a:pt x="5056607" y="520549"/>
                </a:lnTo>
                <a:lnTo>
                  <a:pt x="5032117" y="480711"/>
                </a:lnTo>
                <a:lnTo>
                  <a:pt x="5005796" y="441833"/>
                </a:lnTo>
                <a:lnTo>
                  <a:pt x="4977731" y="404001"/>
                </a:lnTo>
                <a:lnTo>
                  <a:pt x="4948009" y="367303"/>
                </a:lnTo>
                <a:lnTo>
                  <a:pt x="4916717" y="331825"/>
                </a:lnTo>
                <a:lnTo>
                  <a:pt x="4883943" y="297656"/>
                </a:lnTo>
                <a:lnTo>
                  <a:pt x="4849774" y="264882"/>
                </a:lnTo>
                <a:lnTo>
                  <a:pt x="4814296" y="233590"/>
                </a:lnTo>
                <a:lnTo>
                  <a:pt x="4777598" y="203868"/>
                </a:lnTo>
                <a:lnTo>
                  <a:pt x="4739766" y="175803"/>
                </a:lnTo>
                <a:lnTo>
                  <a:pt x="4700888" y="149482"/>
                </a:lnTo>
                <a:lnTo>
                  <a:pt x="4661050" y="124992"/>
                </a:lnTo>
                <a:lnTo>
                  <a:pt x="4620340" y="102421"/>
                </a:lnTo>
                <a:lnTo>
                  <a:pt x="4578846" y="81855"/>
                </a:lnTo>
                <a:lnTo>
                  <a:pt x="4536653" y="63382"/>
                </a:lnTo>
                <a:lnTo>
                  <a:pt x="4493851" y="47090"/>
                </a:lnTo>
                <a:lnTo>
                  <a:pt x="4450525" y="33064"/>
                </a:lnTo>
                <a:lnTo>
                  <a:pt x="4406763" y="21394"/>
                </a:lnTo>
                <a:lnTo>
                  <a:pt x="4362652" y="12164"/>
                </a:lnTo>
                <a:lnTo>
                  <a:pt x="4318280" y="5464"/>
                </a:lnTo>
                <a:lnTo>
                  <a:pt x="4273733" y="1380"/>
                </a:lnTo>
                <a:lnTo>
                  <a:pt x="4229100" y="0"/>
                </a:lnTo>
                <a:close/>
              </a:path>
            </a:pathLst>
          </a:custGeom>
          <a:solidFill>
            <a:srgbClr val="FFFFFF"/>
          </a:solidFill>
        </p:spPr>
        <p:txBody>
          <a:bodyPr wrap="square" lIns="0" tIns="0" rIns="0" bIns="0" rtlCol="0"/>
          <a:lstStyle/>
          <a:p>
            <a:endParaRPr/>
          </a:p>
        </p:txBody>
      </p:sp>
      <p:sp>
        <p:nvSpPr>
          <p:cNvPr id="18" name="bg object 18"/>
          <p:cNvSpPr/>
          <p:nvPr/>
        </p:nvSpPr>
        <p:spPr>
          <a:xfrm>
            <a:off x="3632200" y="4889500"/>
            <a:ext cx="4876800" cy="318770"/>
          </a:xfrm>
          <a:custGeom>
            <a:avLst/>
            <a:gdLst/>
            <a:ahLst/>
            <a:cxnLst/>
            <a:rect l="l" t="t" r="r" b="b"/>
            <a:pathLst>
              <a:path w="4876800" h="318770">
                <a:moveTo>
                  <a:pt x="4876800" y="160020"/>
                </a:moveTo>
                <a:lnTo>
                  <a:pt x="4869535" y="112661"/>
                </a:lnTo>
                <a:lnTo>
                  <a:pt x="4849774" y="69138"/>
                </a:lnTo>
                <a:lnTo>
                  <a:pt x="4820564" y="33286"/>
                </a:lnTo>
                <a:lnTo>
                  <a:pt x="4784953" y="8966"/>
                </a:lnTo>
                <a:lnTo>
                  <a:pt x="4745990" y="0"/>
                </a:lnTo>
                <a:lnTo>
                  <a:pt x="4625340" y="0"/>
                </a:lnTo>
                <a:lnTo>
                  <a:pt x="4616450" y="0"/>
                </a:lnTo>
                <a:lnTo>
                  <a:pt x="0" y="0"/>
                </a:lnTo>
                <a:lnTo>
                  <a:pt x="0" y="317500"/>
                </a:lnTo>
                <a:lnTo>
                  <a:pt x="4616450" y="317500"/>
                </a:lnTo>
                <a:lnTo>
                  <a:pt x="4616450" y="318770"/>
                </a:lnTo>
                <a:lnTo>
                  <a:pt x="4745990" y="318770"/>
                </a:lnTo>
                <a:lnTo>
                  <a:pt x="4784953" y="309943"/>
                </a:lnTo>
                <a:lnTo>
                  <a:pt x="4820564" y="285940"/>
                </a:lnTo>
                <a:lnTo>
                  <a:pt x="4849774" y="250469"/>
                </a:lnTo>
                <a:lnTo>
                  <a:pt x="4869535" y="207264"/>
                </a:lnTo>
                <a:lnTo>
                  <a:pt x="4876800" y="160020"/>
                </a:lnTo>
                <a:close/>
              </a:path>
            </a:pathLst>
          </a:custGeom>
          <a:solidFill>
            <a:srgbClr val="00336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009B97"/>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pPr defTabSz="685800"/>
            <a:fld id="{9184DA70-C731-4C70-880D-CCD4705E623C}" type="datetime1">
              <a:rPr lang="en-US" smtClean="0"/>
              <a:pPr defTabSz="685800"/>
              <a:t>2/14/2024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pPr defTabSz="685800"/>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pPr defTabSz="685800"/>
            <a:fld id="{3A98EE3D-8CD1-4C3F-BD1C-C98C9596463C}" type="slidenum">
              <a:rPr lang="en-US" smtClean="0"/>
              <a:pPr defTabSz="685800"/>
              <a:t>‹#›</a:t>
            </a:fld>
            <a:endParaRPr lang="en-US" dirty="0"/>
          </a:p>
        </p:txBody>
      </p:sp>
    </p:spTree>
    <p:extLst>
      <p:ext uri="{BB962C8B-B14F-4D97-AF65-F5344CB8AC3E}">
        <p14:creationId xmlns:p14="http://schemas.microsoft.com/office/powerpoint/2010/main" val="415418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pPr defTabSz="685800"/>
            <a:fld id="{4BE1D723-8F53-4F53-90B0-1982A396982E}" type="datetime1">
              <a:rPr lang="en-US" smtClean="0"/>
              <a:pPr defTabSz="685800"/>
              <a:t>2/14/2024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pPr defTabSz="685800"/>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pPr defTabSz="685800"/>
            <a:fld id="{3A98EE3D-8CD1-4C3F-BD1C-C98C9596463C}" type="slidenum">
              <a:rPr lang="en-US" smtClean="0"/>
              <a:pPr defTabSz="685800"/>
              <a:t>‹#›</a:t>
            </a:fld>
            <a:endParaRPr lang="en-US" dirty="0"/>
          </a:p>
        </p:txBody>
      </p:sp>
    </p:spTree>
    <p:extLst>
      <p:ext uri="{BB962C8B-B14F-4D97-AF65-F5344CB8AC3E}">
        <p14:creationId xmlns:p14="http://schemas.microsoft.com/office/powerpoint/2010/main" val="234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pPr defTabSz="685800"/>
            <a:fld id="{39667345-2558-425A-8533-9BFDBCE15005}" type="datetime1">
              <a:rPr lang="en-US" smtClean="0"/>
              <a:pPr defTabSz="685800"/>
              <a:t>2/14/2024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pPr defTabSz="685800"/>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pPr defTabSz="685800"/>
            <a:fld id="{3A98EE3D-8CD1-4C3F-BD1C-C98C9596463C}" type="slidenum">
              <a:rPr lang="en-US" smtClean="0"/>
              <a:pPr defTabSz="685800"/>
              <a:t>‹#›</a:t>
            </a:fld>
            <a:endParaRPr lang="en-US" dirty="0"/>
          </a:p>
        </p:txBody>
      </p:sp>
    </p:spTree>
    <p:extLst>
      <p:ext uri="{BB962C8B-B14F-4D97-AF65-F5344CB8AC3E}">
        <p14:creationId xmlns:p14="http://schemas.microsoft.com/office/powerpoint/2010/main" val="1961284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200400" cy="6858000"/>
          </a:xfrm>
          <a:custGeom>
            <a:avLst/>
            <a:gdLst/>
            <a:ahLst/>
            <a:cxnLst/>
            <a:rect l="l" t="t" r="r" b="b"/>
            <a:pathLst>
              <a:path w="3200400" h="6858000">
                <a:moveTo>
                  <a:pt x="3200400" y="0"/>
                </a:moveTo>
                <a:lnTo>
                  <a:pt x="762000" y="0"/>
                </a:lnTo>
                <a:lnTo>
                  <a:pt x="685800" y="0"/>
                </a:lnTo>
                <a:lnTo>
                  <a:pt x="0" y="0"/>
                </a:lnTo>
                <a:lnTo>
                  <a:pt x="0" y="6858000"/>
                </a:lnTo>
                <a:lnTo>
                  <a:pt x="381000" y="6858000"/>
                </a:lnTo>
                <a:lnTo>
                  <a:pt x="762000" y="6858000"/>
                </a:lnTo>
                <a:lnTo>
                  <a:pt x="762000" y="1066800"/>
                </a:lnTo>
                <a:lnTo>
                  <a:pt x="1943100" y="1066800"/>
                </a:lnTo>
                <a:lnTo>
                  <a:pt x="3200400" y="1066800"/>
                </a:lnTo>
                <a:lnTo>
                  <a:pt x="3200400" y="0"/>
                </a:lnTo>
                <a:close/>
              </a:path>
            </a:pathLst>
          </a:custGeom>
          <a:solidFill>
            <a:srgbClr val="98CC98"/>
          </a:solidFill>
        </p:spPr>
        <p:txBody>
          <a:bodyPr wrap="square" lIns="0" tIns="0" rIns="0" bIns="0" rtlCol="0"/>
          <a:lstStyle/>
          <a:p>
            <a:endParaRPr/>
          </a:p>
        </p:txBody>
      </p:sp>
      <p:sp>
        <p:nvSpPr>
          <p:cNvPr id="17" name="bg object 17"/>
          <p:cNvSpPr/>
          <p:nvPr/>
        </p:nvSpPr>
        <p:spPr>
          <a:xfrm>
            <a:off x="762000" y="762000"/>
            <a:ext cx="5105400" cy="609600"/>
          </a:xfrm>
          <a:custGeom>
            <a:avLst/>
            <a:gdLst/>
            <a:ahLst/>
            <a:cxnLst/>
            <a:rect l="l" t="t" r="r" b="b"/>
            <a:pathLst>
              <a:path w="5105400" h="609600">
                <a:moveTo>
                  <a:pt x="4800600" y="0"/>
                </a:moveTo>
                <a:lnTo>
                  <a:pt x="304800" y="0"/>
                </a:lnTo>
                <a:lnTo>
                  <a:pt x="259232" y="4419"/>
                </a:lnTo>
                <a:lnTo>
                  <a:pt x="214579" y="17068"/>
                </a:lnTo>
                <a:lnTo>
                  <a:pt x="171754" y="37033"/>
                </a:lnTo>
                <a:lnTo>
                  <a:pt x="131673" y="63398"/>
                </a:lnTo>
                <a:lnTo>
                  <a:pt x="95250" y="95250"/>
                </a:lnTo>
                <a:lnTo>
                  <a:pt x="63398" y="131673"/>
                </a:lnTo>
                <a:lnTo>
                  <a:pt x="37033" y="171754"/>
                </a:lnTo>
                <a:lnTo>
                  <a:pt x="17068" y="214579"/>
                </a:lnTo>
                <a:lnTo>
                  <a:pt x="4419" y="259232"/>
                </a:lnTo>
                <a:lnTo>
                  <a:pt x="0" y="304800"/>
                </a:lnTo>
                <a:lnTo>
                  <a:pt x="4419" y="350367"/>
                </a:lnTo>
                <a:lnTo>
                  <a:pt x="17068" y="395020"/>
                </a:lnTo>
                <a:lnTo>
                  <a:pt x="37033" y="437845"/>
                </a:lnTo>
                <a:lnTo>
                  <a:pt x="63398" y="477926"/>
                </a:lnTo>
                <a:lnTo>
                  <a:pt x="95250" y="514350"/>
                </a:lnTo>
                <a:lnTo>
                  <a:pt x="131673" y="546201"/>
                </a:lnTo>
                <a:lnTo>
                  <a:pt x="171754" y="572566"/>
                </a:lnTo>
                <a:lnTo>
                  <a:pt x="214579" y="592531"/>
                </a:lnTo>
                <a:lnTo>
                  <a:pt x="259232" y="605180"/>
                </a:lnTo>
                <a:lnTo>
                  <a:pt x="304800" y="609600"/>
                </a:lnTo>
                <a:lnTo>
                  <a:pt x="4800600" y="609600"/>
                </a:lnTo>
                <a:lnTo>
                  <a:pt x="4846167" y="605180"/>
                </a:lnTo>
                <a:lnTo>
                  <a:pt x="4890820" y="592531"/>
                </a:lnTo>
                <a:lnTo>
                  <a:pt x="4933645" y="572566"/>
                </a:lnTo>
                <a:lnTo>
                  <a:pt x="4973726" y="546201"/>
                </a:lnTo>
                <a:lnTo>
                  <a:pt x="5010150" y="514350"/>
                </a:lnTo>
                <a:lnTo>
                  <a:pt x="5042001" y="477926"/>
                </a:lnTo>
                <a:lnTo>
                  <a:pt x="5068366" y="437845"/>
                </a:lnTo>
                <a:lnTo>
                  <a:pt x="5088331" y="395020"/>
                </a:lnTo>
                <a:lnTo>
                  <a:pt x="5100980" y="350367"/>
                </a:lnTo>
                <a:lnTo>
                  <a:pt x="5105400" y="304800"/>
                </a:lnTo>
                <a:lnTo>
                  <a:pt x="5100980" y="259232"/>
                </a:lnTo>
                <a:lnTo>
                  <a:pt x="5088331" y="214579"/>
                </a:lnTo>
                <a:lnTo>
                  <a:pt x="5068366" y="171754"/>
                </a:lnTo>
                <a:lnTo>
                  <a:pt x="5042001" y="131673"/>
                </a:lnTo>
                <a:lnTo>
                  <a:pt x="5010150" y="95250"/>
                </a:lnTo>
                <a:lnTo>
                  <a:pt x="4973726" y="63398"/>
                </a:lnTo>
                <a:lnTo>
                  <a:pt x="4933645" y="37033"/>
                </a:lnTo>
                <a:lnTo>
                  <a:pt x="4890820" y="17068"/>
                </a:lnTo>
                <a:lnTo>
                  <a:pt x="4846167" y="4419"/>
                </a:lnTo>
                <a:lnTo>
                  <a:pt x="4800600" y="0"/>
                </a:lnTo>
                <a:close/>
              </a:path>
            </a:pathLst>
          </a:custGeom>
          <a:solidFill>
            <a:srgbClr val="FFFFFF"/>
          </a:solidFill>
        </p:spPr>
        <p:txBody>
          <a:bodyPr wrap="square" lIns="0" tIns="0" rIns="0" bIns="0" rtlCol="0"/>
          <a:lstStyle/>
          <a:p>
            <a:endParaRPr/>
          </a:p>
        </p:txBody>
      </p:sp>
      <p:sp>
        <p:nvSpPr>
          <p:cNvPr id="18" name="bg object 18"/>
          <p:cNvSpPr/>
          <p:nvPr/>
        </p:nvSpPr>
        <p:spPr>
          <a:xfrm>
            <a:off x="228600" y="1981199"/>
            <a:ext cx="7391400" cy="318770"/>
          </a:xfrm>
          <a:custGeom>
            <a:avLst/>
            <a:gdLst/>
            <a:ahLst/>
            <a:cxnLst/>
            <a:rect l="l" t="t" r="r" b="b"/>
            <a:pathLst>
              <a:path w="7391400" h="318769">
                <a:moveTo>
                  <a:pt x="7391400" y="0"/>
                </a:moveTo>
                <a:lnTo>
                  <a:pt x="393700" y="0"/>
                </a:lnTo>
                <a:lnTo>
                  <a:pt x="381000" y="0"/>
                </a:lnTo>
                <a:lnTo>
                  <a:pt x="196850" y="0"/>
                </a:lnTo>
                <a:lnTo>
                  <a:pt x="147866" y="6299"/>
                </a:lnTo>
                <a:lnTo>
                  <a:pt x="101777" y="23660"/>
                </a:lnTo>
                <a:lnTo>
                  <a:pt x="61277" y="49847"/>
                </a:lnTo>
                <a:lnTo>
                  <a:pt x="29019" y="82600"/>
                </a:lnTo>
                <a:lnTo>
                  <a:pt x="7696" y="119659"/>
                </a:lnTo>
                <a:lnTo>
                  <a:pt x="0" y="158750"/>
                </a:lnTo>
                <a:lnTo>
                  <a:pt x="7696" y="198386"/>
                </a:lnTo>
                <a:lnTo>
                  <a:pt x="29019" y="235800"/>
                </a:lnTo>
                <a:lnTo>
                  <a:pt x="61277" y="268770"/>
                </a:lnTo>
                <a:lnTo>
                  <a:pt x="101777" y="295071"/>
                </a:lnTo>
                <a:lnTo>
                  <a:pt x="147866" y="312483"/>
                </a:lnTo>
                <a:lnTo>
                  <a:pt x="196850" y="318770"/>
                </a:lnTo>
                <a:lnTo>
                  <a:pt x="393700" y="318770"/>
                </a:lnTo>
                <a:lnTo>
                  <a:pt x="393700" y="317500"/>
                </a:lnTo>
                <a:lnTo>
                  <a:pt x="7391400" y="317500"/>
                </a:lnTo>
                <a:lnTo>
                  <a:pt x="7391400" y="0"/>
                </a:lnTo>
                <a:close/>
              </a:path>
            </a:pathLst>
          </a:custGeom>
          <a:solidFill>
            <a:srgbClr val="003366"/>
          </a:solidFill>
        </p:spPr>
        <p:txBody>
          <a:bodyPr wrap="square" lIns="0" tIns="0" rIns="0" bIns="0" rtlCol="0"/>
          <a:lstStyle/>
          <a:p>
            <a:endParaRPr/>
          </a:p>
        </p:txBody>
      </p:sp>
      <p:sp>
        <p:nvSpPr>
          <p:cNvPr id="2" name="Holder 2"/>
          <p:cNvSpPr>
            <a:spLocks noGrp="1"/>
          </p:cNvSpPr>
          <p:nvPr>
            <p:ph type="title"/>
          </p:nvPr>
        </p:nvSpPr>
        <p:spPr>
          <a:xfrm>
            <a:off x="610870" y="1297940"/>
            <a:ext cx="7922259" cy="574039"/>
          </a:xfrm>
          <a:prstGeom prst="rect">
            <a:avLst/>
          </a:prstGeom>
        </p:spPr>
        <p:txBody>
          <a:bodyPr wrap="square" lIns="0" tIns="0" rIns="0" bIns="0">
            <a:spAutoFit/>
          </a:bodyPr>
          <a:lstStyle>
            <a:lvl1pPr>
              <a:defRPr sz="3600" b="1" i="0">
                <a:solidFill>
                  <a:srgbClr val="009B97"/>
                </a:solidFill>
                <a:latin typeface="Arial"/>
                <a:cs typeface="Arial"/>
              </a:defRPr>
            </a:lvl1pPr>
          </a:lstStyle>
          <a:p>
            <a:endParaRPr/>
          </a:p>
        </p:txBody>
      </p:sp>
      <p:sp>
        <p:nvSpPr>
          <p:cNvPr id="3" name="Holder 3"/>
          <p:cNvSpPr>
            <a:spLocks noGrp="1"/>
          </p:cNvSpPr>
          <p:nvPr>
            <p:ph type="body" idx="1"/>
          </p:nvPr>
        </p:nvSpPr>
        <p:spPr>
          <a:xfrm>
            <a:off x="561975" y="2777490"/>
            <a:ext cx="8020050" cy="2174240"/>
          </a:xfrm>
          <a:prstGeom prst="rect">
            <a:avLst/>
          </a:prstGeom>
        </p:spPr>
        <p:txBody>
          <a:bodyPr wrap="square" lIns="0" tIns="0" rIns="0" bIns="0">
            <a:spAutoFit/>
          </a:bodyPr>
          <a:lstStyle>
            <a:lvl1pPr>
              <a:defRPr sz="2800" b="0" i="0">
                <a:solidFill>
                  <a:srgbClr val="003366"/>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2"/>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6446839"/>
            <a:ext cx="1938638" cy="365125"/>
          </a:xfrm>
          <a:prstGeom prst="rect">
            <a:avLst/>
          </a:prstGeom>
        </p:spPr>
        <p:txBody>
          <a:bodyPr vert="horz" lIns="91440" tIns="45720" rIns="91440" bIns="45720" rtlCol="0" anchor="ctr"/>
          <a:lstStyle>
            <a:lvl1pPr algn="r">
              <a:defRPr sz="600">
                <a:solidFill>
                  <a:srgbClr val="FFFFFF"/>
                </a:solidFill>
              </a:defRPr>
            </a:lvl1pPr>
          </a:lstStyle>
          <a:p>
            <a:fld id="{62D6E202-B606-4609-B914-27C9371A1F6D}" type="datetime1">
              <a:rPr lang="en-US" smtClean="0"/>
              <a:t>2/14/2024</a:t>
            </a:fld>
            <a:endParaRPr lang="en-US" dirty="0"/>
          </a:p>
        </p:txBody>
      </p:sp>
      <p:sp>
        <p:nvSpPr>
          <p:cNvPr id="5" name="Footer Placeholder 4"/>
          <p:cNvSpPr>
            <a:spLocks noGrp="1"/>
          </p:cNvSpPr>
          <p:nvPr>
            <p:ph type="ftr" sz="quarter" idx="3"/>
          </p:nvPr>
        </p:nvSpPr>
        <p:spPr>
          <a:xfrm>
            <a:off x="822959" y="6446839"/>
            <a:ext cx="5113697" cy="365125"/>
          </a:xfrm>
          <a:prstGeom prst="rect">
            <a:avLst/>
          </a:prstGeom>
        </p:spPr>
        <p:txBody>
          <a:bodyPr vert="horz" lIns="91440" tIns="45720" rIns="91440" bIns="45720" rtlCol="0" anchor="ctr"/>
          <a:lstStyle>
            <a:lvl1pPr algn="l">
              <a:defRPr sz="6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245186" y="6446839"/>
            <a:ext cx="585008" cy="365125"/>
          </a:xfrm>
          <a:prstGeom prst="rect">
            <a:avLst/>
          </a:prstGeom>
        </p:spPr>
        <p:txBody>
          <a:bodyPr vert="horz" lIns="91440" tIns="45720" rIns="91440" bIns="45720" rtlCol="0" anchor="ctr"/>
          <a:lstStyle>
            <a:lvl1pPr algn="l">
              <a:defRPr sz="6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5785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sldNum="0" hdr="0" ftr="0" dt="0"/>
  <p:txStyles>
    <p:titleStyle>
      <a:lvl1pPr algn="l" defTabSz="685800" rtl="0" eaLnBrk="1" latinLnBrk="0" hangingPunct="1">
        <a:lnSpc>
          <a:spcPct val="90000"/>
        </a:lnSpc>
        <a:spcBef>
          <a:spcPct val="0"/>
        </a:spcBef>
        <a:buNone/>
        <a:defRPr sz="3525" i="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1425"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Tx/>
        <a:buFont typeface="Calibri" pitchFamily="34" charset="0"/>
        <a:buChar char="◦"/>
        <a:defRPr sz="1275"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Tx/>
        <a:buFont typeface="Calibri" pitchFamily="34" charset="0"/>
        <a:buChar char="◦"/>
        <a:defRPr sz="975"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8389" y="1682750"/>
            <a:ext cx="492887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3366"/>
                </a:solidFill>
              </a:rPr>
              <a:t>Financial</a:t>
            </a:r>
            <a:r>
              <a:rPr spc="-50" dirty="0">
                <a:solidFill>
                  <a:srgbClr val="003366"/>
                </a:solidFill>
              </a:rPr>
              <a:t> </a:t>
            </a:r>
            <a:r>
              <a:rPr spc="-5" dirty="0">
                <a:solidFill>
                  <a:srgbClr val="003366"/>
                </a:solidFill>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618990" cy="574040"/>
          </a:xfrm>
          <a:prstGeom prst="rect">
            <a:avLst/>
          </a:prstGeom>
        </p:spPr>
        <p:txBody>
          <a:bodyPr vert="horz" wrap="square" lIns="0" tIns="12700" rIns="0" bIns="0" rtlCol="0">
            <a:spAutoFit/>
          </a:bodyPr>
          <a:lstStyle/>
          <a:p>
            <a:pPr marL="12700">
              <a:lnSpc>
                <a:spcPct val="100000"/>
              </a:lnSpc>
              <a:spcBef>
                <a:spcPts val="100"/>
              </a:spcBef>
            </a:pPr>
            <a:r>
              <a:rPr spc="-5" dirty="0"/>
              <a:t>Functions</a:t>
            </a:r>
            <a:r>
              <a:rPr spc="-50" dirty="0"/>
              <a:t> </a:t>
            </a:r>
            <a:r>
              <a:rPr spc="-10" dirty="0"/>
              <a:t>of</a:t>
            </a:r>
            <a:r>
              <a:rPr spc="-40" dirty="0"/>
              <a:t> </a:t>
            </a:r>
            <a:r>
              <a:rPr spc="-5" dirty="0"/>
              <a:t>Finance</a:t>
            </a:r>
          </a:p>
        </p:txBody>
      </p:sp>
      <p:sp>
        <p:nvSpPr>
          <p:cNvPr id="3" name="object 3"/>
          <p:cNvSpPr txBox="1"/>
          <p:nvPr/>
        </p:nvSpPr>
        <p:spPr>
          <a:xfrm>
            <a:off x="941069" y="2367280"/>
            <a:ext cx="5698490" cy="2767330"/>
          </a:xfrm>
          <a:prstGeom prst="rect">
            <a:avLst/>
          </a:prstGeom>
        </p:spPr>
        <p:txBody>
          <a:bodyPr vert="horz" wrap="square" lIns="0" tIns="194310" rIns="0" bIns="0" rtlCol="0">
            <a:spAutoFit/>
          </a:bodyPr>
          <a:lstStyle/>
          <a:p>
            <a:pPr marL="406400" indent="-342900">
              <a:lnSpc>
                <a:spcPct val="100000"/>
              </a:lnSpc>
              <a:spcBef>
                <a:spcPts val="1530"/>
              </a:spcBef>
              <a:buSzPct val="75000"/>
              <a:buFont typeface="Wingdings"/>
              <a:buChar char=""/>
              <a:tabLst>
                <a:tab pos="405765" algn="l"/>
                <a:tab pos="406400" algn="l"/>
              </a:tabLst>
            </a:pPr>
            <a:r>
              <a:rPr sz="2800" spc="-5" dirty="0">
                <a:solidFill>
                  <a:srgbClr val="003366"/>
                </a:solidFill>
                <a:latin typeface="Arial MT"/>
                <a:cs typeface="Arial MT"/>
              </a:rPr>
              <a:t>There</a:t>
            </a:r>
            <a:r>
              <a:rPr sz="2800" spc="-10" dirty="0">
                <a:solidFill>
                  <a:srgbClr val="003366"/>
                </a:solidFill>
                <a:latin typeface="Arial MT"/>
                <a:cs typeface="Arial MT"/>
              </a:rPr>
              <a:t> </a:t>
            </a:r>
            <a:r>
              <a:rPr sz="2800" spc="-5" dirty="0">
                <a:solidFill>
                  <a:srgbClr val="003366"/>
                </a:solidFill>
                <a:latin typeface="Arial MT"/>
                <a:cs typeface="Arial MT"/>
              </a:rPr>
              <a:t>are</a:t>
            </a:r>
            <a:r>
              <a:rPr sz="2800" spc="-10" dirty="0">
                <a:solidFill>
                  <a:srgbClr val="003366"/>
                </a:solidFill>
                <a:latin typeface="Arial MT"/>
                <a:cs typeface="Arial MT"/>
              </a:rPr>
              <a:t> </a:t>
            </a:r>
            <a:r>
              <a:rPr sz="2800" dirty="0">
                <a:solidFill>
                  <a:srgbClr val="003366"/>
                </a:solidFill>
                <a:latin typeface="Arial MT"/>
                <a:cs typeface="Arial MT"/>
              </a:rPr>
              <a:t>three</a:t>
            </a:r>
            <a:r>
              <a:rPr sz="2800" spc="-10" dirty="0">
                <a:solidFill>
                  <a:srgbClr val="003366"/>
                </a:solidFill>
                <a:latin typeface="Arial MT"/>
                <a:cs typeface="Arial MT"/>
              </a:rPr>
              <a:t> </a:t>
            </a:r>
            <a:r>
              <a:rPr sz="2800" dirty="0">
                <a:solidFill>
                  <a:srgbClr val="003366"/>
                </a:solidFill>
                <a:latin typeface="Arial MT"/>
                <a:cs typeface="Arial MT"/>
              </a:rPr>
              <a:t>finance</a:t>
            </a:r>
            <a:r>
              <a:rPr sz="2800" spc="-10" dirty="0">
                <a:solidFill>
                  <a:srgbClr val="003366"/>
                </a:solidFill>
                <a:latin typeface="Arial MT"/>
                <a:cs typeface="Arial MT"/>
              </a:rPr>
              <a:t> </a:t>
            </a:r>
            <a:r>
              <a:rPr sz="2800" dirty="0">
                <a:solidFill>
                  <a:srgbClr val="003366"/>
                </a:solidFill>
                <a:latin typeface="Arial MT"/>
                <a:cs typeface="Arial MT"/>
              </a:rPr>
              <a:t>functions</a:t>
            </a:r>
            <a:endParaRPr sz="2800">
              <a:latin typeface="Arial MT"/>
              <a:cs typeface="Arial MT"/>
            </a:endParaRPr>
          </a:p>
          <a:p>
            <a:pPr marL="1168400" lvl="1" indent="-342900">
              <a:lnSpc>
                <a:spcPct val="100000"/>
              </a:lnSpc>
              <a:spcBef>
                <a:spcPts val="1430"/>
              </a:spcBef>
              <a:buSzPct val="75000"/>
              <a:buFont typeface="Wingdings"/>
              <a:buChar char=""/>
              <a:tabLst>
                <a:tab pos="1167765" algn="l"/>
                <a:tab pos="1168400" algn="l"/>
              </a:tabLst>
            </a:pPr>
            <a:r>
              <a:rPr sz="2800" dirty="0">
                <a:solidFill>
                  <a:srgbClr val="003366"/>
                </a:solidFill>
                <a:latin typeface="Arial MT"/>
                <a:cs typeface="Arial MT"/>
              </a:rPr>
              <a:t>Investment</a:t>
            </a:r>
            <a:r>
              <a:rPr sz="2800" spc="-45" dirty="0">
                <a:solidFill>
                  <a:srgbClr val="003366"/>
                </a:solidFill>
                <a:latin typeface="Arial MT"/>
                <a:cs typeface="Arial MT"/>
              </a:rPr>
              <a:t> </a:t>
            </a:r>
            <a:r>
              <a:rPr sz="2800" dirty="0">
                <a:solidFill>
                  <a:srgbClr val="003366"/>
                </a:solidFill>
                <a:latin typeface="Arial MT"/>
                <a:cs typeface="Arial MT"/>
              </a:rPr>
              <a:t>decision</a:t>
            </a:r>
            <a:endParaRPr sz="2800">
              <a:latin typeface="Arial MT"/>
              <a:cs typeface="Arial MT"/>
            </a:endParaRPr>
          </a:p>
          <a:p>
            <a:pPr marL="1168400" lvl="1" indent="-342900">
              <a:lnSpc>
                <a:spcPct val="100000"/>
              </a:lnSpc>
              <a:spcBef>
                <a:spcPts val="2650"/>
              </a:spcBef>
              <a:buSzPct val="75000"/>
              <a:buFont typeface="Wingdings"/>
              <a:buChar char=""/>
              <a:tabLst>
                <a:tab pos="1167765" algn="l"/>
                <a:tab pos="1168400" algn="l"/>
              </a:tabLst>
            </a:pPr>
            <a:r>
              <a:rPr sz="2800" spc="-5" dirty="0">
                <a:solidFill>
                  <a:srgbClr val="003366"/>
                </a:solidFill>
                <a:latin typeface="Arial MT"/>
                <a:cs typeface="Arial MT"/>
              </a:rPr>
              <a:t>Financing</a:t>
            </a:r>
            <a:r>
              <a:rPr sz="2800" spc="-25" dirty="0">
                <a:solidFill>
                  <a:srgbClr val="003366"/>
                </a:solidFill>
                <a:latin typeface="Arial MT"/>
                <a:cs typeface="Arial MT"/>
              </a:rPr>
              <a:t> </a:t>
            </a:r>
            <a:r>
              <a:rPr sz="2800" dirty="0">
                <a:solidFill>
                  <a:srgbClr val="003366"/>
                </a:solidFill>
                <a:latin typeface="Arial MT"/>
                <a:cs typeface="Arial MT"/>
              </a:rPr>
              <a:t>decision</a:t>
            </a:r>
            <a:endParaRPr sz="2800">
              <a:latin typeface="Arial MT"/>
              <a:cs typeface="Arial MT"/>
            </a:endParaRPr>
          </a:p>
          <a:p>
            <a:pPr marL="1168400" lvl="1" indent="-342900">
              <a:lnSpc>
                <a:spcPct val="100000"/>
              </a:lnSpc>
              <a:spcBef>
                <a:spcPts val="2640"/>
              </a:spcBef>
              <a:buSzPct val="75000"/>
              <a:buFont typeface="Wingdings"/>
              <a:buChar char=""/>
              <a:tabLst>
                <a:tab pos="1167765" algn="l"/>
                <a:tab pos="1168400" algn="l"/>
              </a:tabLst>
            </a:pPr>
            <a:r>
              <a:rPr sz="2800" spc="-5" dirty="0">
                <a:solidFill>
                  <a:srgbClr val="003366"/>
                </a:solidFill>
                <a:latin typeface="Arial MT"/>
                <a:cs typeface="Arial MT"/>
              </a:rPr>
              <a:t>Dividend</a:t>
            </a:r>
            <a:r>
              <a:rPr sz="2800" spc="-25" dirty="0">
                <a:solidFill>
                  <a:srgbClr val="003366"/>
                </a:solidFill>
                <a:latin typeface="Arial MT"/>
                <a:cs typeface="Arial MT"/>
              </a:rPr>
              <a:t> </a:t>
            </a:r>
            <a:r>
              <a:rPr sz="2800" dirty="0">
                <a:solidFill>
                  <a:srgbClr val="003366"/>
                </a:solidFill>
                <a:latin typeface="Arial MT"/>
                <a:cs typeface="Arial MT"/>
              </a:rPr>
              <a:t>decision</a:t>
            </a:r>
            <a:endParaRPr sz="28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472305" cy="574040"/>
          </a:xfrm>
          <a:prstGeom prst="rect">
            <a:avLst/>
          </a:prstGeom>
        </p:spPr>
        <p:txBody>
          <a:bodyPr vert="horz" wrap="square" lIns="0" tIns="12700" rIns="0" bIns="0" rtlCol="0">
            <a:spAutoFit/>
          </a:bodyPr>
          <a:lstStyle/>
          <a:p>
            <a:pPr marL="12700">
              <a:lnSpc>
                <a:spcPct val="100000"/>
              </a:lnSpc>
              <a:spcBef>
                <a:spcPts val="100"/>
              </a:spcBef>
            </a:pPr>
            <a:r>
              <a:rPr spc="-5" dirty="0"/>
              <a:t>Investment</a:t>
            </a:r>
            <a:r>
              <a:rPr spc="-60" dirty="0"/>
              <a:t> </a:t>
            </a:r>
            <a:r>
              <a:rPr spc="-5" dirty="0"/>
              <a:t>Decision</a:t>
            </a:r>
          </a:p>
        </p:txBody>
      </p:sp>
      <p:sp>
        <p:nvSpPr>
          <p:cNvPr id="3" name="object 3"/>
          <p:cNvSpPr txBox="1"/>
          <p:nvPr/>
        </p:nvSpPr>
        <p:spPr>
          <a:xfrm>
            <a:off x="901700" y="2777490"/>
            <a:ext cx="7680959" cy="2250440"/>
          </a:xfrm>
          <a:prstGeom prst="rect">
            <a:avLst/>
          </a:prstGeom>
        </p:spPr>
        <p:txBody>
          <a:bodyPr vert="horz" wrap="square" lIns="0" tIns="12700" rIns="0" bIns="0" rtlCol="0">
            <a:spAutoFit/>
          </a:bodyPr>
          <a:lstStyle/>
          <a:p>
            <a:pPr marL="368300" marR="17780" indent="-342900">
              <a:lnSpc>
                <a:spcPct val="100000"/>
              </a:lnSpc>
              <a:spcBef>
                <a:spcPts val="100"/>
              </a:spcBef>
              <a:buSzPct val="75000"/>
              <a:buFont typeface="Wingdings"/>
              <a:buChar char=""/>
              <a:tabLst>
                <a:tab pos="367665" algn="l"/>
                <a:tab pos="368300" algn="l"/>
              </a:tabLst>
            </a:pPr>
            <a:r>
              <a:rPr sz="2800" dirty="0">
                <a:solidFill>
                  <a:srgbClr val="003366"/>
                </a:solidFill>
                <a:latin typeface="Arial MT"/>
                <a:cs typeface="Arial MT"/>
              </a:rPr>
              <a:t>Investment decision relates to selections of </a:t>
            </a:r>
            <a:r>
              <a:rPr sz="2800" spc="5" dirty="0">
                <a:solidFill>
                  <a:srgbClr val="003366"/>
                </a:solidFill>
                <a:latin typeface="Arial MT"/>
                <a:cs typeface="Arial MT"/>
              </a:rPr>
              <a:t> </a:t>
            </a:r>
            <a:r>
              <a:rPr sz="2800" dirty="0">
                <a:solidFill>
                  <a:srgbClr val="003366"/>
                </a:solidFill>
                <a:latin typeface="Arial MT"/>
                <a:cs typeface="Arial MT"/>
              </a:rPr>
              <a:t>asset</a:t>
            </a:r>
            <a:r>
              <a:rPr sz="2800" spc="-5" dirty="0">
                <a:solidFill>
                  <a:srgbClr val="003366"/>
                </a:solidFill>
                <a:latin typeface="Arial MT"/>
                <a:cs typeface="Arial MT"/>
              </a:rPr>
              <a:t> in</a:t>
            </a:r>
            <a:r>
              <a:rPr sz="2800" dirty="0">
                <a:solidFill>
                  <a:srgbClr val="003366"/>
                </a:solidFill>
                <a:latin typeface="Arial MT"/>
                <a:cs typeface="Arial MT"/>
              </a:rPr>
              <a:t> </a:t>
            </a:r>
            <a:r>
              <a:rPr sz="2800" spc="-5" dirty="0">
                <a:solidFill>
                  <a:srgbClr val="003366"/>
                </a:solidFill>
                <a:latin typeface="Arial MT"/>
                <a:cs typeface="Arial MT"/>
              </a:rPr>
              <a:t>which</a:t>
            </a:r>
            <a:r>
              <a:rPr sz="2800" dirty="0">
                <a:solidFill>
                  <a:srgbClr val="003366"/>
                </a:solidFill>
                <a:latin typeface="Arial MT"/>
                <a:cs typeface="Arial MT"/>
              </a:rPr>
              <a:t> funds</a:t>
            </a:r>
            <a:r>
              <a:rPr sz="2800" spc="5" dirty="0">
                <a:solidFill>
                  <a:srgbClr val="003366"/>
                </a:solidFill>
                <a:latin typeface="Arial MT"/>
                <a:cs typeface="Arial MT"/>
              </a:rPr>
              <a:t> </a:t>
            </a:r>
            <a:r>
              <a:rPr sz="2800" spc="-5" dirty="0">
                <a:solidFill>
                  <a:srgbClr val="003366"/>
                </a:solidFill>
                <a:latin typeface="Arial MT"/>
                <a:cs typeface="Arial MT"/>
              </a:rPr>
              <a:t>will</a:t>
            </a:r>
            <a:r>
              <a:rPr sz="2800" spc="5" dirty="0">
                <a:solidFill>
                  <a:srgbClr val="003366"/>
                </a:solidFill>
                <a:latin typeface="Arial MT"/>
                <a:cs typeface="Arial MT"/>
              </a:rPr>
              <a:t> </a:t>
            </a:r>
            <a:r>
              <a:rPr sz="2800" spc="-5" dirty="0">
                <a:solidFill>
                  <a:srgbClr val="003366"/>
                </a:solidFill>
                <a:latin typeface="Arial MT"/>
                <a:cs typeface="Arial MT"/>
              </a:rPr>
              <a:t>be</a:t>
            </a:r>
            <a:r>
              <a:rPr sz="2800" spc="10" dirty="0">
                <a:solidFill>
                  <a:srgbClr val="003366"/>
                </a:solidFill>
                <a:latin typeface="Arial MT"/>
                <a:cs typeface="Arial MT"/>
              </a:rPr>
              <a:t> </a:t>
            </a:r>
            <a:r>
              <a:rPr sz="2800" dirty="0">
                <a:solidFill>
                  <a:srgbClr val="003366"/>
                </a:solidFill>
                <a:latin typeface="Arial MT"/>
                <a:cs typeface="Arial MT"/>
              </a:rPr>
              <a:t>invested by</a:t>
            </a:r>
            <a:r>
              <a:rPr sz="2800" spc="-5" dirty="0">
                <a:solidFill>
                  <a:srgbClr val="003366"/>
                </a:solidFill>
                <a:latin typeface="Arial MT"/>
                <a:cs typeface="Arial MT"/>
              </a:rPr>
              <a:t> </a:t>
            </a:r>
            <a:r>
              <a:rPr sz="2800" dirty="0">
                <a:solidFill>
                  <a:srgbClr val="003366"/>
                </a:solidFill>
                <a:latin typeface="Arial MT"/>
                <a:cs typeface="Arial MT"/>
              </a:rPr>
              <a:t>a</a:t>
            </a:r>
            <a:r>
              <a:rPr sz="2800" spc="5" dirty="0">
                <a:solidFill>
                  <a:srgbClr val="003366"/>
                </a:solidFill>
                <a:latin typeface="Arial MT"/>
                <a:cs typeface="Arial MT"/>
              </a:rPr>
              <a:t> </a:t>
            </a:r>
            <a:r>
              <a:rPr sz="2800" spc="-5" dirty="0">
                <a:solidFill>
                  <a:srgbClr val="003366"/>
                </a:solidFill>
                <a:latin typeface="Arial MT"/>
                <a:cs typeface="Arial MT"/>
              </a:rPr>
              <a:t>firm.</a:t>
            </a:r>
            <a:endParaRPr sz="2800">
              <a:latin typeface="Arial MT"/>
              <a:cs typeface="Arial MT"/>
            </a:endParaRPr>
          </a:p>
          <a:p>
            <a:pPr>
              <a:lnSpc>
                <a:spcPct val="100000"/>
              </a:lnSpc>
              <a:spcBef>
                <a:spcPts val="55"/>
              </a:spcBef>
              <a:buClr>
                <a:srgbClr val="003366"/>
              </a:buClr>
              <a:buFont typeface="Wingdings"/>
              <a:buChar char=""/>
            </a:pPr>
            <a:endParaRPr sz="3500">
              <a:latin typeface="Arial MT"/>
              <a:cs typeface="Arial MT"/>
            </a:endParaRPr>
          </a:p>
          <a:p>
            <a:pPr marL="368300" marR="175895" indent="-342900">
              <a:lnSpc>
                <a:spcPct val="100000"/>
              </a:lnSpc>
              <a:buSzPct val="75000"/>
              <a:buFont typeface="Wingdings"/>
              <a:buChar char=""/>
              <a:tabLst>
                <a:tab pos="367665" algn="l"/>
                <a:tab pos="368300" algn="l"/>
                <a:tab pos="962660" algn="l"/>
              </a:tabLst>
            </a:pPr>
            <a:r>
              <a:rPr sz="2800" spc="-5" dirty="0">
                <a:solidFill>
                  <a:srgbClr val="003366"/>
                </a:solidFill>
                <a:latin typeface="Arial MT"/>
                <a:cs typeface="Arial MT"/>
              </a:rPr>
              <a:t>The </a:t>
            </a:r>
            <a:r>
              <a:rPr sz="2800" dirty="0">
                <a:solidFill>
                  <a:srgbClr val="003366"/>
                </a:solidFill>
                <a:latin typeface="Arial MT"/>
                <a:cs typeface="Arial MT"/>
              </a:rPr>
              <a:t>asset that can be acquired by a firm </a:t>
            </a:r>
            <a:r>
              <a:rPr sz="2800" spc="-5" dirty="0">
                <a:solidFill>
                  <a:srgbClr val="003366"/>
                </a:solidFill>
                <a:latin typeface="Arial MT"/>
                <a:cs typeface="Arial MT"/>
              </a:rPr>
              <a:t>may </a:t>
            </a:r>
            <a:r>
              <a:rPr sz="2800" spc="-765" dirty="0">
                <a:solidFill>
                  <a:srgbClr val="003366"/>
                </a:solidFill>
                <a:latin typeface="Arial MT"/>
                <a:cs typeface="Arial MT"/>
              </a:rPr>
              <a:t> </a:t>
            </a:r>
            <a:r>
              <a:rPr sz="2800" dirty="0">
                <a:solidFill>
                  <a:srgbClr val="003366"/>
                </a:solidFill>
                <a:latin typeface="Arial MT"/>
                <a:cs typeface="Arial MT"/>
              </a:rPr>
              <a:t>be	</a:t>
            </a:r>
            <a:r>
              <a:rPr sz="2800" spc="-5" dirty="0">
                <a:solidFill>
                  <a:srgbClr val="003366"/>
                </a:solidFill>
                <a:latin typeface="Arial MT"/>
                <a:cs typeface="Arial MT"/>
              </a:rPr>
              <a:t>long</a:t>
            </a:r>
            <a:r>
              <a:rPr sz="2800" dirty="0">
                <a:solidFill>
                  <a:srgbClr val="003366"/>
                </a:solidFill>
                <a:latin typeface="Arial MT"/>
                <a:cs typeface="Arial MT"/>
              </a:rPr>
              <a:t> term</a:t>
            </a:r>
            <a:r>
              <a:rPr sz="2800" spc="-20" dirty="0">
                <a:solidFill>
                  <a:srgbClr val="003366"/>
                </a:solidFill>
                <a:latin typeface="Arial MT"/>
                <a:cs typeface="Arial MT"/>
              </a:rPr>
              <a:t> </a:t>
            </a:r>
            <a:r>
              <a:rPr sz="2800" dirty="0">
                <a:solidFill>
                  <a:srgbClr val="003366"/>
                </a:solidFill>
                <a:latin typeface="Arial MT"/>
                <a:cs typeface="Arial MT"/>
              </a:rPr>
              <a:t>asset and short term</a:t>
            </a:r>
            <a:r>
              <a:rPr sz="2800" spc="-5" dirty="0">
                <a:solidFill>
                  <a:srgbClr val="003366"/>
                </a:solidFill>
                <a:latin typeface="Arial MT"/>
                <a:cs typeface="Arial MT"/>
              </a:rPr>
              <a:t> </a:t>
            </a:r>
            <a:r>
              <a:rPr sz="2800" dirty="0">
                <a:solidFill>
                  <a:srgbClr val="003366"/>
                </a:solidFill>
                <a:latin typeface="Arial MT"/>
                <a:cs typeface="Arial MT"/>
              </a:rPr>
              <a:t>asset.</a:t>
            </a:r>
            <a:endParaRPr sz="28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472305" cy="574040"/>
          </a:xfrm>
          <a:prstGeom prst="rect">
            <a:avLst/>
          </a:prstGeom>
        </p:spPr>
        <p:txBody>
          <a:bodyPr vert="horz" wrap="square" lIns="0" tIns="12700" rIns="0" bIns="0" rtlCol="0">
            <a:spAutoFit/>
          </a:bodyPr>
          <a:lstStyle/>
          <a:p>
            <a:pPr marL="12700">
              <a:lnSpc>
                <a:spcPct val="100000"/>
              </a:lnSpc>
              <a:spcBef>
                <a:spcPts val="100"/>
              </a:spcBef>
            </a:pPr>
            <a:r>
              <a:rPr spc="-5" dirty="0"/>
              <a:t>Investment</a:t>
            </a:r>
            <a:r>
              <a:rPr spc="-60" dirty="0"/>
              <a:t> </a:t>
            </a:r>
            <a:r>
              <a:rPr spc="-5" dirty="0"/>
              <a:t>Decision</a:t>
            </a:r>
          </a:p>
        </p:txBody>
      </p:sp>
      <p:sp>
        <p:nvSpPr>
          <p:cNvPr id="3" name="object 3"/>
          <p:cNvSpPr txBox="1"/>
          <p:nvPr/>
        </p:nvSpPr>
        <p:spPr>
          <a:xfrm>
            <a:off x="901700" y="2929890"/>
            <a:ext cx="7541895" cy="2250440"/>
          </a:xfrm>
          <a:prstGeom prst="rect">
            <a:avLst/>
          </a:prstGeom>
        </p:spPr>
        <p:txBody>
          <a:bodyPr vert="horz" wrap="square" lIns="0" tIns="12700" rIns="0" bIns="0" rtlCol="0">
            <a:spAutoFit/>
          </a:bodyPr>
          <a:lstStyle/>
          <a:p>
            <a:pPr marL="368300" marR="472440" indent="-342900">
              <a:lnSpc>
                <a:spcPct val="100000"/>
              </a:lnSpc>
              <a:spcBef>
                <a:spcPts val="100"/>
              </a:spcBef>
              <a:buSzPct val="75000"/>
              <a:buFont typeface="Wingdings"/>
              <a:buChar char=""/>
              <a:tabLst>
                <a:tab pos="367665" algn="l"/>
                <a:tab pos="368300" algn="l"/>
              </a:tabLst>
            </a:pPr>
            <a:r>
              <a:rPr sz="2800" spc="-5" dirty="0">
                <a:solidFill>
                  <a:srgbClr val="003366"/>
                </a:solidFill>
                <a:latin typeface="Arial MT"/>
                <a:cs typeface="Arial MT"/>
              </a:rPr>
              <a:t>Decision</a:t>
            </a:r>
            <a:r>
              <a:rPr sz="2800" dirty="0">
                <a:solidFill>
                  <a:srgbClr val="003366"/>
                </a:solidFill>
                <a:latin typeface="Arial MT"/>
                <a:cs typeface="Arial MT"/>
              </a:rPr>
              <a:t> </a:t>
            </a:r>
            <a:r>
              <a:rPr sz="2800" spc="-5" dirty="0">
                <a:solidFill>
                  <a:srgbClr val="003366"/>
                </a:solidFill>
                <a:latin typeface="Arial MT"/>
                <a:cs typeface="Arial MT"/>
              </a:rPr>
              <a:t>with</a:t>
            </a:r>
            <a:r>
              <a:rPr sz="2800" dirty="0">
                <a:solidFill>
                  <a:srgbClr val="003366"/>
                </a:solidFill>
                <a:latin typeface="Arial MT"/>
                <a:cs typeface="Arial MT"/>
              </a:rPr>
              <a:t> regard</a:t>
            </a:r>
            <a:r>
              <a:rPr sz="2800" spc="5" dirty="0">
                <a:solidFill>
                  <a:srgbClr val="003366"/>
                </a:solidFill>
                <a:latin typeface="Arial MT"/>
                <a:cs typeface="Arial MT"/>
              </a:rPr>
              <a:t> </a:t>
            </a:r>
            <a:r>
              <a:rPr sz="2800" dirty="0">
                <a:solidFill>
                  <a:srgbClr val="003366"/>
                </a:solidFill>
                <a:latin typeface="Arial MT"/>
                <a:cs typeface="Arial MT"/>
              </a:rPr>
              <a:t>to long</a:t>
            </a:r>
            <a:r>
              <a:rPr sz="2800" spc="5" dirty="0">
                <a:solidFill>
                  <a:srgbClr val="003366"/>
                </a:solidFill>
                <a:latin typeface="Arial MT"/>
                <a:cs typeface="Arial MT"/>
              </a:rPr>
              <a:t> </a:t>
            </a:r>
            <a:r>
              <a:rPr sz="2800" spc="-5" dirty="0">
                <a:solidFill>
                  <a:srgbClr val="003366"/>
                </a:solidFill>
                <a:latin typeface="Arial MT"/>
                <a:cs typeface="Arial MT"/>
              </a:rPr>
              <a:t>term </a:t>
            </a:r>
            <a:r>
              <a:rPr sz="2800" dirty="0">
                <a:solidFill>
                  <a:srgbClr val="003366"/>
                </a:solidFill>
                <a:latin typeface="Arial MT"/>
                <a:cs typeface="Arial MT"/>
              </a:rPr>
              <a:t>assets is </a:t>
            </a:r>
            <a:r>
              <a:rPr sz="2800" spc="-765" dirty="0">
                <a:solidFill>
                  <a:srgbClr val="003366"/>
                </a:solidFill>
                <a:latin typeface="Arial MT"/>
                <a:cs typeface="Arial MT"/>
              </a:rPr>
              <a:t> </a:t>
            </a:r>
            <a:r>
              <a:rPr sz="2800" dirty="0">
                <a:solidFill>
                  <a:srgbClr val="003366"/>
                </a:solidFill>
                <a:latin typeface="Arial MT"/>
                <a:cs typeface="Arial MT"/>
              </a:rPr>
              <a:t>called capital</a:t>
            </a:r>
            <a:r>
              <a:rPr sz="2800" spc="-5" dirty="0">
                <a:solidFill>
                  <a:srgbClr val="003366"/>
                </a:solidFill>
                <a:latin typeface="Arial MT"/>
                <a:cs typeface="Arial MT"/>
              </a:rPr>
              <a:t> </a:t>
            </a:r>
            <a:r>
              <a:rPr sz="2800" dirty="0">
                <a:solidFill>
                  <a:srgbClr val="003366"/>
                </a:solidFill>
                <a:latin typeface="Arial MT"/>
                <a:cs typeface="Arial MT"/>
              </a:rPr>
              <a:t>budgeting.</a:t>
            </a:r>
            <a:endParaRPr sz="2800">
              <a:latin typeface="Arial MT"/>
              <a:cs typeface="Arial MT"/>
            </a:endParaRPr>
          </a:p>
          <a:p>
            <a:pPr>
              <a:lnSpc>
                <a:spcPct val="100000"/>
              </a:lnSpc>
              <a:spcBef>
                <a:spcPts val="55"/>
              </a:spcBef>
              <a:buClr>
                <a:srgbClr val="003366"/>
              </a:buClr>
              <a:buFont typeface="Wingdings"/>
              <a:buChar char=""/>
            </a:pPr>
            <a:endParaRPr sz="3500">
              <a:latin typeface="Arial MT"/>
              <a:cs typeface="Arial MT"/>
            </a:endParaRPr>
          </a:p>
          <a:p>
            <a:pPr marL="368300" marR="17780" indent="-342900">
              <a:lnSpc>
                <a:spcPct val="100000"/>
              </a:lnSpc>
              <a:buSzPct val="75000"/>
              <a:buFont typeface="Wingdings"/>
              <a:buChar char=""/>
              <a:tabLst>
                <a:tab pos="367665" algn="l"/>
                <a:tab pos="368300" algn="l"/>
              </a:tabLst>
            </a:pPr>
            <a:r>
              <a:rPr sz="2800" spc="-5" dirty="0">
                <a:solidFill>
                  <a:srgbClr val="003366"/>
                </a:solidFill>
                <a:latin typeface="Arial MT"/>
                <a:cs typeface="Arial MT"/>
              </a:rPr>
              <a:t>Decision with </a:t>
            </a:r>
            <a:r>
              <a:rPr sz="2800" dirty="0">
                <a:solidFill>
                  <a:srgbClr val="003366"/>
                </a:solidFill>
                <a:latin typeface="Arial MT"/>
                <a:cs typeface="Arial MT"/>
              </a:rPr>
              <a:t>regard to short term </a:t>
            </a:r>
            <a:r>
              <a:rPr sz="2800" spc="5" dirty="0">
                <a:solidFill>
                  <a:srgbClr val="003366"/>
                </a:solidFill>
                <a:latin typeface="Arial MT"/>
                <a:cs typeface="Arial MT"/>
              </a:rPr>
              <a:t>or </a:t>
            </a:r>
            <a:r>
              <a:rPr sz="2800" dirty="0">
                <a:solidFill>
                  <a:srgbClr val="003366"/>
                </a:solidFill>
                <a:latin typeface="Arial MT"/>
                <a:cs typeface="Arial MT"/>
              </a:rPr>
              <a:t>current </a:t>
            </a:r>
            <a:r>
              <a:rPr sz="2800" spc="5" dirty="0">
                <a:solidFill>
                  <a:srgbClr val="003366"/>
                </a:solidFill>
                <a:latin typeface="Arial MT"/>
                <a:cs typeface="Arial MT"/>
              </a:rPr>
              <a:t> </a:t>
            </a:r>
            <a:r>
              <a:rPr sz="2800" dirty="0">
                <a:solidFill>
                  <a:srgbClr val="003366"/>
                </a:solidFill>
                <a:latin typeface="Arial MT"/>
                <a:cs typeface="Arial MT"/>
              </a:rPr>
              <a:t>assets</a:t>
            </a:r>
            <a:r>
              <a:rPr sz="2800" spc="5" dirty="0">
                <a:solidFill>
                  <a:srgbClr val="003366"/>
                </a:solidFill>
                <a:latin typeface="Arial MT"/>
                <a:cs typeface="Arial MT"/>
              </a:rPr>
              <a:t> </a:t>
            </a:r>
            <a:r>
              <a:rPr sz="2800" spc="-5" dirty="0">
                <a:solidFill>
                  <a:srgbClr val="003366"/>
                </a:solidFill>
                <a:latin typeface="Arial MT"/>
                <a:cs typeface="Arial MT"/>
              </a:rPr>
              <a:t>is</a:t>
            </a:r>
            <a:r>
              <a:rPr sz="2800" spc="5" dirty="0">
                <a:solidFill>
                  <a:srgbClr val="003366"/>
                </a:solidFill>
                <a:latin typeface="Arial MT"/>
                <a:cs typeface="Arial MT"/>
              </a:rPr>
              <a:t> </a:t>
            </a:r>
            <a:r>
              <a:rPr sz="2800" dirty="0">
                <a:solidFill>
                  <a:srgbClr val="003366"/>
                </a:solidFill>
                <a:latin typeface="Arial MT"/>
                <a:cs typeface="Arial MT"/>
              </a:rPr>
              <a:t>called</a:t>
            </a:r>
            <a:r>
              <a:rPr sz="2800" spc="5" dirty="0">
                <a:solidFill>
                  <a:srgbClr val="003366"/>
                </a:solidFill>
                <a:latin typeface="Arial MT"/>
                <a:cs typeface="Arial MT"/>
              </a:rPr>
              <a:t> </a:t>
            </a:r>
            <a:r>
              <a:rPr sz="2800" spc="-5" dirty="0">
                <a:solidFill>
                  <a:srgbClr val="003366"/>
                </a:solidFill>
                <a:latin typeface="Arial MT"/>
                <a:cs typeface="Arial MT"/>
              </a:rPr>
              <a:t>working</a:t>
            </a:r>
            <a:r>
              <a:rPr sz="2800" dirty="0">
                <a:solidFill>
                  <a:srgbClr val="003366"/>
                </a:solidFill>
                <a:latin typeface="Arial MT"/>
                <a:cs typeface="Arial MT"/>
              </a:rPr>
              <a:t> capital </a:t>
            </a:r>
            <a:r>
              <a:rPr sz="2800" spc="-5" dirty="0">
                <a:solidFill>
                  <a:srgbClr val="003366"/>
                </a:solidFill>
                <a:latin typeface="Arial MT"/>
                <a:cs typeface="Arial MT"/>
              </a:rPr>
              <a:t>management.</a:t>
            </a:r>
            <a:endParaRPr sz="2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35095" cy="574040"/>
          </a:xfrm>
          <a:prstGeom prst="rect">
            <a:avLst/>
          </a:prstGeom>
        </p:spPr>
        <p:txBody>
          <a:bodyPr vert="horz" wrap="square" lIns="0" tIns="12700" rIns="0" bIns="0" rtlCol="0">
            <a:spAutoFit/>
          </a:bodyPr>
          <a:lstStyle/>
          <a:p>
            <a:pPr marL="12700">
              <a:lnSpc>
                <a:spcPct val="100000"/>
              </a:lnSpc>
              <a:spcBef>
                <a:spcPts val="100"/>
              </a:spcBef>
            </a:pPr>
            <a:r>
              <a:rPr spc="-5" dirty="0"/>
              <a:t>Capital</a:t>
            </a:r>
            <a:r>
              <a:rPr spc="-75" dirty="0"/>
              <a:t> </a:t>
            </a:r>
            <a:r>
              <a:rPr spc="-5" dirty="0"/>
              <a:t>Budgeting</a:t>
            </a:r>
          </a:p>
        </p:txBody>
      </p:sp>
      <p:sp>
        <p:nvSpPr>
          <p:cNvPr id="3" name="object 3"/>
          <p:cNvSpPr txBox="1"/>
          <p:nvPr/>
        </p:nvSpPr>
        <p:spPr>
          <a:xfrm>
            <a:off x="901700" y="2777490"/>
            <a:ext cx="7818120" cy="2128520"/>
          </a:xfrm>
          <a:prstGeom prst="rect">
            <a:avLst/>
          </a:prstGeom>
        </p:spPr>
        <p:txBody>
          <a:bodyPr vert="horz" wrap="square" lIns="0" tIns="12700" rIns="0" bIns="0" rtlCol="0">
            <a:spAutoFit/>
          </a:bodyPr>
          <a:lstStyle/>
          <a:p>
            <a:pPr marL="368300" marR="17780" indent="-342900">
              <a:lnSpc>
                <a:spcPct val="100000"/>
              </a:lnSpc>
              <a:spcBef>
                <a:spcPts val="100"/>
              </a:spcBef>
              <a:buSzPct val="75000"/>
              <a:buFont typeface="Wingdings"/>
              <a:buChar char=""/>
              <a:tabLst>
                <a:tab pos="367665" algn="l"/>
                <a:tab pos="368300" algn="l"/>
              </a:tabLst>
            </a:pPr>
            <a:r>
              <a:rPr sz="2800" spc="-5" dirty="0">
                <a:solidFill>
                  <a:srgbClr val="003366"/>
                </a:solidFill>
                <a:latin typeface="Arial MT"/>
                <a:cs typeface="Arial MT"/>
              </a:rPr>
              <a:t>Capital </a:t>
            </a:r>
            <a:r>
              <a:rPr sz="2800" dirty="0">
                <a:solidFill>
                  <a:srgbClr val="003366"/>
                </a:solidFill>
                <a:latin typeface="Arial MT"/>
                <a:cs typeface="Arial MT"/>
              </a:rPr>
              <a:t>budgeting relates to selection of </a:t>
            </a:r>
            <a:r>
              <a:rPr sz="2800" spc="5" dirty="0">
                <a:solidFill>
                  <a:srgbClr val="003366"/>
                </a:solidFill>
                <a:latin typeface="Arial MT"/>
                <a:cs typeface="Arial MT"/>
              </a:rPr>
              <a:t>an </a:t>
            </a:r>
            <a:r>
              <a:rPr sz="2800" spc="10" dirty="0">
                <a:solidFill>
                  <a:srgbClr val="003366"/>
                </a:solidFill>
                <a:latin typeface="Arial MT"/>
                <a:cs typeface="Arial MT"/>
              </a:rPr>
              <a:t> </a:t>
            </a:r>
            <a:r>
              <a:rPr sz="2800" dirty="0">
                <a:solidFill>
                  <a:srgbClr val="003366"/>
                </a:solidFill>
                <a:latin typeface="Arial MT"/>
                <a:cs typeface="Arial MT"/>
              </a:rPr>
              <a:t>asset or investment proposal </a:t>
            </a:r>
            <a:r>
              <a:rPr sz="2800" spc="-5" dirty="0">
                <a:solidFill>
                  <a:srgbClr val="003366"/>
                </a:solidFill>
                <a:latin typeface="Arial MT"/>
                <a:cs typeface="Arial MT"/>
              </a:rPr>
              <a:t>which would </a:t>
            </a:r>
            <a:r>
              <a:rPr sz="2800" dirty="0">
                <a:solidFill>
                  <a:srgbClr val="003366"/>
                </a:solidFill>
                <a:latin typeface="Arial MT"/>
                <a:cs typeface="Arial MT"/>
              </a:rPr>
              <a:t>yield </a:t>
            </a:r>
            <a:r>
              <a:rPr sz="2800" spc="-765" dirty="0">
                <a:solidFill>
                  <a:srgbClr val="003366"/>
                </a:solidFill>
                <a:latin typeface="Arial MT"/>
                <a:cs typeface="Arial MT"/>
              </a:rPr>
              <a:t> </a:t>
            </a:r>
            <a:r>
              <a:rPr sz="2800" spc="-5" dirty="0">
                <a:solidFill>
                  <a:srgbClr val="003366"/>
                </a:solidFill>
                <a:latin typeface="Arial MT"/>
                <a:cs typeface="Arial MT"/>
              </a:rPr>
              <a:t>benefit</a:t>
            </a:r>
            <a:r>
              <a:rPr sz="2800" spc="5" dirty="0">
                <a:solidFill>
                  <a:srgbClr val="003366"/>
                </a:solidFill>
                <a:latin typeface="Arial MT"/>
                <a:cs typeface="Arial MT"/>
              </a:rPr>
              <a:t> </a:t>
            </a:r>
            <a:r>
              <a:rPr sz="2800" dirty="0">
                <a:solidFill>
                  <a:srgbClr val="003366"/>
                </a:solidFill>
                <a:latin typeface="Arial MT"/>
                <a:cs typeface="Arial MT"/>
              </a:rPr>
              <a:t>in</a:t>
            </a:r>
            <a:r>
              <a:rPr sz="2800" spc="5" dirty="0">
                <a:solidFill>
                  <a:srgbClr val="003366"/>
                </a:solidFill>
                <a:latin typeface="Arial MT"/>
                <a:cs typeface="Arial MT"/>
              </a:rPr>
              <a:t> </a:t>
            </a:r>
            <a:r>
              <a:rPr sz="2800" spc="-5" dirty="0">
                <a:solidFill>
                  <a:srgbClr val="003366"/>
                </a:solidFill>
                <a:latin typeface="Arial MT"/>
                <a:cs typeface="Arial MT"/>
              </a:rPr>
              <a:t>future.</a:t>
            </a:r>
            <a:r>
              <a:rPr sz="2800" spc="5" dirty="0">
                <a:solidFill>
                  <a:srgbClr val="003366"/>
                </a:solidFill>
                <a:latin typeface="Arial MT"/>
                <a:cs typeface="Arial MT"/>
              </a:rPr>
              <a:t> </a:t>
            </a:r>
            <a:r>
              <a:rPr sz="2800" dirty="0">
                <a:solidFill>
                  <a:srgbClr val="003366"/>
                </a:solidFill>
                <a:latin typeface="Arial MT"/>
                <a:cs typeface="Arial MT"/>
              </a:rPr>
              <a:t>It</a:t>
            </a:r>
            <a:r>
              <a:rPr sz="2800" spc="5" dirty="0">
                <a:solidFill>
                  <a:srgbClr val="003366"/>
                </a:solidFill>
                <a:latin typeface="Arial MT"/>
                <a:cs typeface="Arial MT"/>
              </a:rPr>
              <a:t> </a:t>
            </a:r>
            <a:r>
              <a:rPr sz="2800" dirty="0">
                <a:solidFill>
                  <a:srgbClr val="003366"/>
                </a:solidFill>
                <a:latin typeface="Arial MT"/>
                <a:cs typeface="Arial MT"/>
              </a:rPr>
              <a:t>involves</a:t>
            </a:r>
            <a:r>
              <a:rPr sz="2800" spc="5" dirty="0">
                <a:solidFill>
                  <a:srgbClr val="003366"/>
                </a:solidFill>
                <a:latin typeface="Arial MT"/>
                <a:cs typeface="Arial MT"/>
              </a:rPr>
              <a:t> </a:t>
            </a:r>
            <a:r>
              <a:rPr sz="2800" dirty="0">
                <a:solidFill>
                  <a:srgbClr val="003366"/>
                </a:solidFill>
                <a:latin typeface="Arial MT"/>
                <a:cs typeface="Arial MT"/>
              </a:rPr>
              <a:t>three</a:t>
            </a:r>
            <a:r>
              <a:rPr sz="2800" spc="5" dirty="0">
                <a:solidFill>
                  <a:srgbClr val="003366"/>
                </a:solidFill>
                <a:latin typeface="Arial MT"/>
                <a:cs typeface="Arial MT"/>
              </a:rPr>
              <a:t> </a:t>
            </a:r>
            <a:r>
              <a:rPr sz="2800" spc="-5" dirty="0">
                <a:solidFill>
                  <a:srgbClr val="003366"/>
                </a:solidFill>
                <a:latin typeface="Arial MT"/>
                <a:cs typeface="Arial MT"/>
              </a:rPr>
              <a:t>elements.</a:t>
            </a:r>
            <a:endParaRPr sz="2800">
              <a:latin typeface="Arial MT"/>
              <a:cs typeface="Arial MT"/>
            </a:endParaRPr>
          </a:p>
          <a:p>
            <a:pPr>
              <a:lnSpc>
                <a:spcPct val="100000"/>
              </a:lnSpc>
              <a:spcBef>
                <a:spcPts val="15"/>
              </a:spcBef>
              <a:buClr>
                <a:srgbClr val="003366"/>
              </a:buClr>
              <a:buFont typeface="Wingdings"/>
              <a:buChar char=""/>
            </a:pPr>
            <a:endParaRPr sz="2700">
              <a:latin typeface="Arial MT"/>
              <a:cs typeface="Arial MT"/>
            </a:endParaRPr>
          </a:p>
          <a:p>
            <a:pPr marL="368300" indent="-342900">
              <a:lnSpc>
                <a:spcPct val="100000"/>
              </a:lnSpc>
              <a:buSzPct val="75000"/>
              <a:buFont typeface="Wingdings"/>
              <a:buChar char=""/>
              <a:tabLst>
                <a:tab pos="367665" algn="l"/>
                <a:tab pos="368300" algn="l"/>
              </a:tabLst>
            </a:pPr>
            <a:r>
              <a:rPr sz="2800" spc="-5" dirty="0">
                <a:solidFill>
                  <a:srgbClr val="003366"/>
                </a:solidFill>
                <a:latin typeface="Arial MT"/>
                <a:cs typeface="Arial MT"/>
              </a:rPr>
              <a:t>The</a:t>
            </a:r>
            <a:r>
              <a:rPr sz="2800" dirty="0">
                <a:solidFill>
                  <a:srgbClr val="003366"/>
                </a:solidFill>
                <a:latin typeface="Arial MT"/>
                <a:cs typeface="Arial MT"/>
              </a:rPr>
              <a:t> </a:t>
            </a:r>
            <a:r>
              <a:rPr sz="2800" spc="-5" dirty="0">
                <a:solidFill>
                  <a:srgbClr val="003366"/>
                </a:solidFill>
                <a:latin typeface="Arial MT"/>
                <a:cs typeface="Arial MT"/>
              </a:rPr>
              <a:t>measurement</a:t>
            </a:r>
            <a:r>
              <a:rPr sz="2800" dirty="0">
                <a:solidFill>
                  <a:srgbClr val="003366"/>
                </a:solidFill>
                <a:latin typeface="Arial MT"/>
                <a:cs typeface="Arial MT"/>
              </a:rPr>
              <a:t> of the</a:t>
            </a:r>
            <a:r>
              <a:rPr sz="2800" spc="5" dirty="0">
                <a:solidFill>
                  <a:srgbClr val="003366"/>
                </a:solidFill>
                <a:latin typeface="Arial MT"/>
                <a:cs typeface="Arial MT"/>
              </a:rPr>
              <a:t> </a:t>
            </a:r>
            <a:r>
              <a:rPr sz="2800" spc="-5" dirty="0">
                <a:solidFill>
                  <a:srgbClr val="003366"/>
                </a:solidFill>
                <a:latin typeface="Arial MT"/>
                <a:cs typeface="Arial MT"/>
              </a:rPr>
              <a:t>worth</a:t>
            </a:r>
            <a:r>
              <a:rPr sz="2800" dirty="0">
                <a:solidFill>
                  <a:srgbClr val="003366"/>
                </a:solidFill>
                <a:latin typeface="Arial MT"/>
                <a:cs typeface="Arial MT"/>
              </a:rPr>
              <a:t> of the proposal</a:t>
            </a:r>
            <a:endParaRPr sz="2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35095" cy="574040"/>
          </a:xfrm>
          <a:prstGeom prst="rect">
            <a:avLst/>
          </a:prstGeom>
        </p:spPr>
        <p:txBody>
          <a:bodyPr vert="horz" wrap="square" lIns="0" tIns="12700" rIns="0" bIns="0" rtlCol="0">
            <a:spAutoFit/>
          </a:bodyPr>
          <a:lstStyle/>
          <a:p>
            <a:pPr marL="12700">
              <a:lnSpc>
                <a:spcPct val="100000"/>
              </a:lnSpc>
              <a:spcBef>
                <a:spcPts val="100"/>
              </a:spcBef>
            </a:pPr>
            <a:r>
              <a:rPr spc="-5" dirty="0"/>
              <a:t>Capital</a:t>
            </a:r>
            <a:r>
              <a:rPr spc="-75" dirty="0"/>
              <a:t> </a:t>
            </a:r>
            <a:r>
              <a:rPr spc="-5" dirty="0"/>
              <a:t>Budgeting</a:t>
            </a:r>
          </a:p>
        </p:txBody>
      </p:sp>
      <p:sp>
        <p:nvSpPr>
          <p:cNvPr id="3" name="object 3"/>
          <p:cNvSpPr txBox="1"/>
          <p:nvPr/>
        </p:nvSpPr>
        <p:spPr>
          <a:xfrm>
            <a:off x="901700" y="2777490"/>
            <a:ext cx="7981950" cy="2600960"/>
          </a:xfrm>
          <a:prstGeom prst="rect">
            <a:avLst/>
          </a:prstGeom>
        </p:spPr>
        <p:txBody>
          <a:bodyPr vert="horz" wrap="square" lIns="0" tIns="12700" rIns="0" bIns="0" rtlCol="0">
            <a:spAutoFit/>
          </a:bodyPr>
          <a:lstStyle/>
          <a:p>
            <a:pPr marL="368300" marR="298450" indent="-342900">
              <a:lnSpc>
                <a:spcPct val="100000"/>
              </a:lnSpc>
              <a:spcBef>
                <a:spcPts val="100"/>
              </a:spcBef>
              <a:buSzPct val="75000"/>
              <a:buFont typeface="Wingdings"/>
              <a:buChar char=""/>
              <a:tabLst>
                <a:tab pos="367665" algn="l"/>
                <a:tab pos="368300" algn="l"/>
              </a:tabLst>
            </a:pPr>
            <a:r>
              <a:rPr sz="2800" spc="-5" dirty="0">
                <a:solidFill>
                  <a:srgbClr val="003366"/>
                </a:solidFill>
                <a:latin typeface="Arial MT"/>
                <a:cs typeface="Arial MT"/>
              </a:rPr>
              <a:t>Evaluation</a:t>
            </a:r>
            <a:r>
              <a:rPr sz="2800" dirty="0">
                <a:solidFill>
                  <a:srgbClr val="003366"/>
                </a:solidFill>
                <a:latin typeface="Arial MT"/>
                <a:cs typeface="Arial MT"/>
              </a:rPr>
              <a:t> of the investment proposal</a:t>
            </a:r>
            <a:r>
              <a:rPr sz="2800" spc="-5" dirty="0">
                <a:solidFill>
                  <a:srgbClr val="003366"/>
                </a:solidFill>
                <a:latin typeface="Arial MT"/>
                <a:cs typeface="Arial MT"/>
              </a:rPr>
              <a:t> </a:t>
            </a:r>
            <a:r>
              <a:rPr sz="2800" dirty="0">
                <a:solidFill>
                  <a:srgbClr val="003366"/>
                </a:solidFill>
                <a:latin typeface="Arial MT"/>
                <a:cs typeface="Arial MT"/>
              </a:rPr>
              <a:t>in </a:t>
            </a:r>
            <a:r>
              <a:rPr sz="2800" spc="-5" dirty="0">
                <a:solidFill>
                  <a:srgbClr val="003366"/>
                </a:solidFill>
                <a:latin typeface="Arial MT"/>
                <a:cs typeface="Arial MT"/>
              </a:rPr>
              <a:t>terms </a:t>
            </a:r>
            <a:r>
              <a:rPr sz="2800" spc="-765" dirty="0">
                <a:solidFill>
                  <a:srgbClr val="003366"/>
                </a:solidFill>
                <a:latin typeface="Arial MT"/>
                <a:cs typeface="Arial MT"/>
              </a:rPr>
              <a:t> </a:t>
            </a:r>
            <a:r>
              <a:rPr sz="2800" dirty="0">
                <a:solidFill>
                  <a:srgbClr val="003366"/>
                </a:solidFill>
                <a:latin typeface="Arial MT"/>
                <a:cs typeface="Arial MT"/>
              </a:rPr>
              <a:t>of risk</a:t>
            </a:r>
            <a:r>
              <a:rPr sz="2800" spc="10" dirty="0">
                <a:solidFill>
                  <a:srgbClr val="003366"/>
                </a:solidFill>
                <a:latin typeface="Arial MT"/>
                <a:cs typeface="Arial MT"/>
              </a:rPr>
              <a:t> </a:t>
            </a:r>
            <a:r>
              <a:rPr sz="2800" dirty="0">
                <a:solidFill>
                  <a:srgbClr val="003366"/>
                </a:solidFill>
                <a:latin typeface="Arial MT"/>
                <a:cs typeface="Arial MT"/>
              </a:rPr>
              <a:t>associated </a:t>
            </a:r>
            <a:r>
              <a:rPr sz="2800" spc="-5" dirty="0">
                <a:solidFill>
                  <a:srgbClr val="003366"/>
                </a:solidFill>
                <a:latin typeface="Arial MT"/>
                <a:cs typeface="Arial MT"/>
              </a:rPr>
              <a:t>with</a:t>
            </a:r>
            <a:r>
              <a:rPr sz="2800" spc="5" dirty="0">
                <a:solidFill>
                  <a:srgbClr val="003366"/>
                </a:solidFill>
                <a:latin typeface="Arial MT"/>
                <a:cs typeface="Arial MT"/>
              </a:rPr>
              <a:t> </a:t>
            </a:r>
            <a:r>
              <a:rPr sz="2800" dirty="0">
                <a:solidFill>
                  <a:srgbClr val="003366"/>
                </a:solidFill>
                <a:latin typeface="Arial MT"/>
                <a:cs typeface="Arial MT"/>
              </a:rPr>
              <a:t>it and</a:t>
            </a:r>
            <a:endParaRPr sz="2800">
              <a:latin typeface="Arial MT"/>
              <a:cs typeface="Arial MT"/>
            </a:endParaRPr>
          </a:p>
          <a:p>
            <a:pPr>
              <a:lnSpc>
                <a:spcPct val="100000"/>
              </a:lnSpc>
              <a:spcBef>
                <a:spcPts val="30"/>
              </a:spcBef>
              <a:buClr>
                <a:srgbClr val="003366"/>
              </a:buClr>
              <a:buFont typeface="Wingdings"/>
              <a:buChar char=""/>
            </a:pPr>
            <a:endParaRPr sz="3000">
              <a:latin typeface="Arial MT"/>
              <a:cs typeface="Arial MT"/>
            </a:endParaRPr>
          </a:p>
          <a:p>
            <a:pPr marL="368935" marR="17780" indent="-342900">
              <a:lnSpc>
                <a:spcPct val="100000"/>
              </a:lnSpc>
              <a:buSzPct val="75000"/>
              <a:buFont typeface="Wingdings"/>
              <a:buChar char=""/>
              <a:tabLst>
                <a:tab pos="368935" algn="l"/>
                <a:tab pos="369570" algn="l"/>
              </a:tabLst>
            </a:pPr>
            <a:r>
              <a:rPr sz="2800" spc="-5" dirty="0">
                <a:solidFill>
                  <a:srgbClr val="003366"/>
                </a:solidFill>
                <a:latin typeface="Arial MT"/>
                <a:cs typeface="Arial MT"/>
              </a:rPr>
              <a:t>Evaluation</a:t>
            </a:r>
            <a:r>
              <a:rPr sz="2800" dirty="0">
                <a:solidFill>
                  <a:srgbClr val="003366"/>
                </a:solidFill>
                <a:latin typeface="Arial MT"/>
                <a:cs typeface="Arial MT"/>
              </a:rPr>
              <a:t> of the</a:t>
            </a:r>
            <a:r>
              <a:rPr sz="2800" spc="5" dirty="0">
                <a:solidFill>
                  <a:srgbClr val="003366"/>
                </a:solidFill>
                <a:latin typeface="Arial MT"/>
                <a:cs typeface="Arial MT"/>
              </a:rPr>
              <a:t> </a:t>
            </a:r>
            <a:r>
              <a:rPr sz="2800" spc="-5" dirty="0">
                <a:solidFill>
                  <a:srgbClr val="003366"/>
                </a:solidFill>
                <a:latin typeface="Arial MT"/>
                <a:cs typeface="Arial MT"/>
              </a:rPr>
              <a:t>worth</a:t>
            </a:r>
            <a:r>
              <a:rPr sz="2800" dirty="0">
                <a:solidFill>
                  <a:srgbClr val="003366"/>
                </a:solidFill>
                <a:latin typeface="Arial MT"/>
                <a:cs typeface="Arial MT"/>
              </a:rPr>
              <a:t> of</a:t>
            </a:r>
            <a:r>
              <a:rPr sz="2800" spc="5" dirty="0">
                <a:solidFill>
                  <a:srgbClr val="003366"/>
                </a:solidFill>
                <a:latin typeface="Arial MT"/>
                <a:cs typeface="Arial MT"/>
              </a:rPr>
              <a:t> </a:t>
            </a:r>
            <a:r>
              <a:rPr sz="2800" dirty="0">
                <a:solidFill>
                  <a:srgbClr val="003366"/>
                </a:solidFill>
                <a:latin typeface="Arial MT"/>
                <a:cs typeface="Arial MT"/>
              </a:rPr>
              <a:t>the investment </a:t>
            </a:r>
            <a:r>
              <a:rPr sz="2800" spc="5" dirty="0">
                <a:solidFill>
                  <a:srgbClr val="003366"/>
                </a:solidFill>
                <a:latin typeface="Arial MT"/>
                <a:cs typeface="Arial MT"/>
              </a:rPr>
              <a:t> </a:t>
            </a:r>
            <a:r>
              <a:rPr sz="2800" dirty="0">
                <a:solidFill>
                  <a:srgbClr val="003366"/>
                </a:solidFill>
                <a:latin typeface="Arial MT"/>
                <a:cs typeface="Arial MT"/>
              </a:rPr>
              <a:t>proposal against certain </a:t>
            </a:r>
            <a:r>
              <a:rPr sz="2800" spc="-5" dirty="0">
                <a:solidFill>
                  <a:srgbClr val="003366"/>
                </a:solidFill>
                <a:latin typeface="Arial MT"/>
                <a:cs typeface="Arial MT"/>
              </a:rPr>
              <a:t>norms </a:t>
            </a:r>
            <a:r>
              <a:rPr sz="2800" dirty="0">
                <a:solidFill>
                  <a:srgbClr val="003366"/>
                </a:solidFill>
                <a:latin typeface="Arial MT"/>
                <a:cs typeface="Arial MT"/>
              </a:rPr>
              <a:t>or standard. </a:t>
            </a:r>
            <a:r>
              <a:rPr sz="2800" spc="-5" dirty="0">
                <a:solidFill>
                  <a:srgbClr val="003366"/>
                </a:solidFill>
                <a:latin typeface="Arial MT"/>
                <a:cs typeface="Arial MT"/>
              </a:rPr>
              <a:t>The </a:t>
            </a:r>
            <a:r>
              <a:rPr sz="2800" spc="-765" dirty="0">
                <a:solidFill>
                  <a:srgbClr val="003366"/>
                </a:solidFill>
                <a:latin typeface="Arial MT"/>
                <a:cs typeface="Arial MT"/>
              </a:rPr>
              <a:t> </a:t>
            </a:r>
            <a:r>
              <a:rPr sz="2800" dirty="0">
                <a:solidFill>
                  <a:srgbClr val="003366"/>
                </a:solidFill>
                <a:latin typeface="Arial MT"/>
                <a:cs typeface="Arial MT"/>
              </a:rPr>
              <a:t>standard </a:t>
            </a:r>
            <a:r>
              <a:rPr sz="2800" spc="-5" dirty="0">
                <a:solidFill>
                  <a:srgbClr val="003366"/>
                </a:solidFill>
                <a:latin typeface="Arial MT"/>
                <a:cs typeface="Arial MT"/>
              </a:rPr>
              <a:t>is</a:t>
            </a:r>
            <a:r>
              <a:rPr sz="2800" spc="5" dirty="0">
                <a:solidFill>
                  <a:srgbClr val="003366"/>
                </a:solidFill>
                <a:latin typeface="Arial MT"/>
                <a:cs typeface="Arial MT"/>
              </a:rPr>
              <a:t> </a:t>
            </a:r>
            <a:r>
              <a:rPr sz="2800" dirty="0">
                <a:solidFill>
                  <a:srgbClr val="003366"/>
                </a:solidFill>
                <a:latin typeface="Arial MT"/>
                <a:cs typeface="Arial MT"/>
              </a:rPr>
              <a:t>broadly</a:t>
            </a:r>
            <a:r>
              <a:rPr sz="2800" spc="-5" dirty="0">
                <a:solidFill>
                  <a:srgbClr val="003366"/>
                </a:solidFill>
                <a:latin typeface="Arial MT"/>
                <a:cs typeface="Arial MT"/>
              </a:rPr>
              <a:t> known</a:t>
            </a:r>
            <a:r>
              <a:rPr sz="2800" dirty="0">
                <a:solidFill>
                  <a:srgbClr val="003366"/>
                </a:solidFill>
                <a:latin typeface="Arial MT"/>
                <a:cs typeface="Arial MT"/>
              </a:rPr>
              <a:t> as</a:t>
            </a:r>
            <a:r>
              <a:rPr sz="2800" spc="5" dirty="0">
                <a:solidFill>
                  <a:srgbClr val="003366"/>
                </a:solidFill>
                <a:latin typeface="Arial MT"/>
                <a:cs typeface="Arial MT"/>
              </a:rPr>
              <a:t> </a:t>
            </a:r>
            <a:r>
              <a:rPr sz="2800" dirty="0">
                <a:solidFill>
                  <a:srgbClr val="003366"/>
                </a:solidFill>
                <a:latin typeface="Arial MT"/>
                <a:cs typeface="Arial MT"/>
              </a:rPr>
              <a:t>cost of</a:t>
            </a:r>
            <a:r>
              <a:rPr sz="2800" spc="5" dirty="0">
                <a:solidFill>
                  <a:srgbClr val="003366"/>
                </a:solidFill>
                <a:latin typeface="Arial MT"/>
                <a:cs typeface="Arial MT"/>
              </a:rPr>
              <a:t> </a:t>
            </a:r>
            <a:r>
              <a:rPr sz="2800" dirty="0">
                <a:solidFill>
                  <a:srgbClr val="003366"/>
                </a:solidFill>
                <a:latin typeface="Arial MT"/>
                <a:cs typeface="Arial MT"/>
              </a:rPr>
              <a:t>capital</a:t>
            </a:r>
            <a:endParaRPr sz="28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14495" cy="574040"/>
          </a:xfrm>
          <a:prstGeom prst="rect">
            <a:avLst/>
          </a:prstGeom>
        </p:spPr>
        <p:txBody>
          <a:bodyPr vert="horz" wrap="square" lIns="0" tIns="12700" rIns="0" bIns="0" rtlCol="0">
            <a:spAutoFit/>
          </a:bodyPr>
          <a:lstStyle/>
          <a:p>
            <a:pPr marL="12700">
              <a:lnSpc>
                <a:spcPct val="100000"/>
              </a:lnSpc>
              <a:spcBef>
                <a:spcPts val="100"/>
              </a:spcBef>
            </a:pPr>
            <a:r>
              <a:rPr spc="-5" dirty="0"/>
              <a:t>Financing</a:t>
            </a:r>
            <a:r>
              <a:rPr spc="-85" dirty="0"/>
              <a:t> </a:t>
            </a:r>
            <a:r>
              <a:rPr spc="-5" dirty="0"/>
              <a:t>Decision</a:t>
            </a:r>
          </a:p>
        </p:txBody>
      </p:sp>
      <p:sp>
        <p:nvSpPr>
          <p:cNvPr id="3" name="object 3"/>
          <p:cNvSpPr txBox="1"/>
          <p:nvPr/>
        </p:nvSpPr>
        <p:spPr>
          <a:xfrm>
            <a:off x="901700" y="2777490"/>
            <a:ext cx="7919720" cy="2677160"/>
          </a:xfrm>
          <a:prstGeom prst="rect">
            <a:avLst/>
          </a:prstGeom>
        </p:spPr>
        <p:txBody>
          <a:bodyPr vert="horz" wrap="square" lIns="0" tIns="12700" rIns="0" bIns="0" rtlCol="0">
            <a:spAutoFit/>
          </a:bodyPr>
          <a:lstStyle/>
          <a:p>
            <a:pPr marL="368300" marR="492759" indent="-342900">
              <a:lnSpc>
                <a:spcPct val="100000"/>
              </a:lnSpc>
              <a:spcBef>
                <a:spcPts val="100"/>
              </a:spcBef>
              <a:buSzPct val="75000"/>
              <a:buFont typeface="Wingdings"/>
              <a:buChar char=""/>
              <a:tabLst>
                <a:tab pos="367665" algn="l"/>
                <a:tab pos="368300" algn="l"/>
              </a:tabLst>
            </a:pPr>
            <a:r>
              <a:rPr sz="2800" spc="-5" dirty="0">
                <a:solidFill>
                  <a:srgbClr val="003366"/>
                </a:solidFill>
                <a:latin typeface="Arial MT"/>
                <a:cs typeface="Arial MT"/>
              </a:rPr>
              <a:t>Determination</a:t>
            </a:r>
            <a:r>
              <a:rPr sz="2800" spc="-10" dirty="0">
                <a:solidFill>
                  <a:srgbClr val="003366"/>
                </a:solidFill>
                <a:latin typeface="Arial MT"/>
                <a:cs typeface="Arial MT"/>
              </a:rPr>
              <a:t> </a:t>
            </a:r>
            <a:r>
              <a:rPr sz="2800" spc="5" dirty="0">
                <a:solidFill>
                  <a:srgbClr val="003366"/>
                </a:solidFill>
                <a:latin typeface="Arial MT"/>
                <a:cs typeface="Arial MT"/>
              </a:rPr>
              <a:t>of </a:t>
            </a:r>
            <a:r>
              <a:rPr sz="2800"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proportion</a:t>
            </a:r>
            <a:r>
              <a:rPr sz="2800" spc="5"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equity and </a:t>
            </a:r>
            <a:r>
              <a:rPr sz="2800" spc="-765" dirty="0">
                <a:solidFill>
                  <a:srgbClr val="003366"/>
                </a:solidFill>
                <a:latin typeface="Arial MT"/>
                <a:cs typeface="Arial MT"/>
              </a:rPr>
              <a:t> </a:t>
            </a:r>
            <a:r>
              <a:rPr sz="2800" dirty="0">
                <a:solidFill>
                  <a:srgbClr val="003366"/>
                </a:solidFill>
                <a:latin typeface="Arial MT"/>
                <a:cs typeface="Arial MT"/>
              </a:rPr>
              <a:t>dept</a:t>
            </a:r>
            <a:r>
              <a:rPr sz="2800" spc="-5" dirty="0">
                <a:solidFill>
                  <a:srgbClr val="003366"/>
                </a:solidFill>
                <a:latin typeface="Arial MT"/>
                <a:cs typeface="Arial MT"/>
              </a:rPr>
              <a:t> is</a:t>
            </a:r>
            <a:r>
              <a:rPr sz="2800" dirty="0">
                <a:solidFill>
                  <a:srgbClr val="003366"/>
                </a:solidFill>
                <a:latin typeface="Arial MT"/>
                <a:cs typeface="Arial MT"/>
              </a:rPr>
              <a:t> </a:t>
            </a: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main </a:t>
            </a:r>
            <a:r>
              <a:rPr sz="2800" dirty="0">
                <a:solidFill>
                  <a:srgbClr val="003366"/>
                </a:solidFill>
                <a:latin typeface="Arial MT"/>
                <a:cs typeface="Arial MT"/>
              </a:rPr>
              <a:t>issue </a:t>
            </a:r>
            <a:r>
              <a:rPr sz="2800" spc="-5" dirty="0">
                <a:solidFill>
                  <a:srgbClr val="003366"/>
                </a:solidFill>
                <a:latin typeface="Arial MT"/>
                <a:cs typeface="Arial MT"/>
              </a:rPr>
              <a:t>in </a:t>
            </a:r>
            <a:r>
              <a:rPr sz="2800" dirty="0">
                <a:solidFill>
                  <a:srgbClr val="003366"/>
                </a:solidFill>
                <a:latin typeface="Arial MT"/>
                <a:cs typeface="Arial MT"/>
              </a:rPr>
              <a:t>financing</a:t>
            </a:r>
            <a:r>
              <a:rPr sz="2800" spc="10" dirty="0">
                <a:solidFill>
                  <a:srgbClr val="003366"/>
                </a:solidFill>
                <a:latin typeface="Arial MT"/>
                <a:cs typeface="Arial MT"/>
              </a:rPr>
              <a:t> </a:t>
            </a:r>
            <a:r>
              <a:rPr sz="2800" dirty="0">
                <a:solidFill>
                  <a:srgbClr val="003366"/>
                </a:solidFill>
                <a:latin typeface="Arial MT"/>
                <a:cs typeface="Arial MT"/>
              </a:rPr>
              <a:t>decision.</a:t>
            </a:r>
            <a:endParaRPr sz="2800">
              <a:latin typeface="Arial MT"/>
              <a:cs typeface="Arial MT"/>
            </a:endParaRPr>
          </a:p>
          <a:p>
            <a:pPr>
              <a:lnSpc>
                <a:spcPct val="100000"/>
              </a:lnSpc>
              <a:spcBef>
                <a:spcPts val="55"/>
              </a:spcBef>
              <a:buClr>
                <a:srgbClr val="003366"/>
              </a:buClr>
              <a:buFont typeface="Wingdings"/>
              <a:buChar char=""/>
            </a:pPr>
            <a:endParaRPr sz="3500">
              <a:latin typeface="Arial MT"/>
              <a:cs typeface="Arial MT"/>
            </a:endParaRPr>
          </a:p>
          <a:p>
            <a:pPr marL="368300" marR="17780" indent="-342900" algn="just">
              <a:lnSpc>
                <a:spcPct val="100000"/>
              </a:lnSpc>
              <a:buSzPct val="75000"/>
              <a:buFont typeface="Wingdings"/>
              <a:buChar char=""/>
              <a:tabLst>
                <a:tab pos="368300" algn="l"/>
              </a:tabLst>
            </a:pPr>
            <a:r>
              <a:rPr sz="2800" spc="-5" dirty="0">
                <a:solidFill>
                  <a:srgbClr val="003366"/>
                </a:solidFill>
                <a:latin typeface="Arial MT"/>
                <a:cs typeface="Arial MT"/>
              </a:rPr>
              <a:t>Once </a:t>
            </a:r>
            <a:r>
              <a:rPr sz="2800" dirty="0">
                <a:solidFill>
                  <a:srgbClr val="003366"/>
                </a:solidFill>
                <a:latin typeface="Arial MT"/>
                <a:cs typeface="Arial MT"/>
              </a:rPr>
              <a:t>the best </a:t>
            </a:r>
            <a:r>
              <a:rPr sz="2800" spc="-5" dirty="0">
                <a:solidFill>
                  <a:srgbClr val="003366"/>
                </a:solidFill>
                <a:latin typeface="Arial MT"/>
                <a:cs typeface="Arial MT"/>
              </a:rPr>
              <a:t>combination </a:t>
            </a:r>
            <a:r>
              <a:rPr sz="2800" dirty="0">
                <a:solidFill>
                  <a:srgbClr val="003366"/>
                </a:solidFill>
                <a:latin typeface="Arial MT"/>
                <a:cs typeface="Arial MT"/>
              </a:rPr>
              <a:t>of debt and </a:t>
            </a:r>
            <a:r>
              <a:rPr sz="2800" spc="-5" dirty="0">
                <a:solidFill>
                  <a:srgbClr val="003366"/>
                </a:solidFill>
                <a:latin typeface="Arial MT"/>
                <a:cs typeface="Arial MT"/>
              </a:rPr>
              <a:t>equity is </a:t>
            </a:r>
            <a:r>
              <a:rPr sz="2800" spc="-765" dirty="0">
                <a:solidFill>
                  <a:srgbClr val="003366"/>
                </a:solidFill>
                <a:latin typeface="Arial MT"/>
                <a:cs typeface="Arial MT"/>
              </a:rPr>
              <a:t> </a:t>
            </a:r>
            <a:r>
              <a:rPr sz="2800" spc="-5" dirty="0">
                <a:solidFill>
                  <a:srgbClr val="003366"/>
                </a:solidFill>
                <a:latin typeface="Arial MT"/>
                <a:cs typeface="Arial MT"/>
              </a:rPr>
              <a:t>determined, </a:t>
            </a:r>
            <a:r>
              <a:rPr sz="2800" dirty="0">
                <a:solidFill>
                  <a:srgbClr val="003366"/>
                </a:solidFill>
                <a:latin typeface="Arial MT"/>
                <a:cs typeface="Arial MT"/>
              </a:rPr>
              <a:t>the next step is raising appropriate </a:t>
            </a:r>
            <a:r>
              <a:rPr sz="2800" spc="5" dirty="0">
                <a:solidFill>
                  <a:srgbClr val="003366"/>
                </a:solidFill>
                <a:latin typeface="Arial MT"/>
                <a:cs typeface="Arial MT"/>
              </a:rPr>
              <a:t> </a:t>
            </a:r>
            <a:r>
              <a:rPr sz="2800" spc="-5" dirty="0">
                <a:solidFill>
                  <a:srgbClr val="003366"/>
                </a:solidFill>
                <a:latin typeface="Arial MT"/>
                <a:cs typeface="Arial MT"/>
              </a:rPr>
              <a:t>amount</a:t>
            </a:r>
            <a:r>
              <a:rPr sz="2800" dirty="0">
                <a:solidFill>
                  <a:srgbClr val="003366"/>
                </a:solidFill>
                <a:latin typeface="Arial MT"/>
                <a:cs typeface="Arial MT"/>
              </a:rPr>
              <a:t> </a:t>
            </a:r>
            <a:r>
              <a:rPr sz="2800" spc="-5" dirty="0">
                <a:solidFill>
                  <a:srgbClr val="003366"/>
                </a:solidFill>
                <a:latin typeface="Arial MT"/>
                <a:cs typeface="Arial MT"/>
              </a:rPr>
              <a:t>through</a:t>
            </a:r>
            <a:r>
              <a:rPr sz="2800" spc="5" dirty="0">
                <a:solidFill>
                  <a:srgbClr val="003366"/>
                </a:solidFill>
                <a:latin typeface="Arial MT"/>
                <a:cs typeface="Arial MT"/>
              </a:rPr>
              <a:t> </a:t>
            </a:r>
            <a:r>
              <a:rPr sz="2800" dirty="0">
                <a:solidFill>
                  <a:srgbClr val="003366"/>
                </a:solidFill>
                <a:latin typeface="Arial MT"/>
                <a:cs typeface="Arial MT"/>
              </a:rPr>
              <a:t>available</a:t>
            </a:r>
            <a:r>
              <a:rPr sz="2800" spc="5" dirty="0">
                <a:solidFill>
                  <a:srgbClr val="003366"/>
                </a:solidFill>
                <a:latin typeface="Arial MT"/>
                <a:cs typeface="Arial MT"/>
              </a:rPr>
              <a:t> </a:t>
            </a:r>
            <a:r>
              <a:rPr sz="2800" dirty="0">
                <a:solidFill>
                  <a:srgbClr val="003366"/>
                </a:solidFill>
                <a:latin typeface="Arial MT"/>
                <a:cs typeface="Arial MT"/>
              </a:rPr>
              <a:t>sources.</a:t>
            </a:r>
            <a:endParaRPr sz="2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6426835" cy="574040"/>
          </a:xfrm>
          <a:prstGeom prst="rect">
            <a:avLst/>
          </a:prstGeom>
        </p:spPr>
        <p:txBody>
          <a:bodyPr vert="horz" wrap="square" lIns="0" tIns="12700" rIns="0" bIns="0" rtlCol="0">
            <a:spAutoFit/>
          </a:bodyPr>
          <a:lstStyle/>
          <a:p>
            <a:pPr marL="12700">
              <a:lnSpc>
                <a:spcPct val="100000"/>
              </a:lnSpc>
              <a:spcBef>
                <a:spcPts val="100"/>
              </a:spcBef>
            </a:pPr>
            <a:r>
              <a:rPr spc="-5" dirty="0"/>
              <a:t>Working</a:t>
            </a:r>
            <a:r>
              <a:rPr spc="-20" dirty="0"/>
              <a:t> </a:t>
            </a:r>
            <a:r>
              <a:rPr spc="-5" dirty="0"/>
              <a:t>Capital</a:t>
            </a:r>
            <a:r>
              <a:rPr spc="-15" dirty="0"/>
              <a:t> </a:t>
            </a:r>
            <a:r>
              <a:rPr spc="-5" dirty="0"/>
              <a:t>Management</a:t>
            </a:r>
          </a:p>
        </p:txBody>
      </p:sp>
      <p:sp>
        <p:nvSpPr>
          <p:cNvPr id="3" name="object 3"/>
          <p:cNvSpPr txBox="1"/>
          <p:nvPr/>
        </p:nvSpPr>
        <p:spPr>
          <a:xfrm>
            <a:off x="889000" y="2472690"/>
            <a:ext cx="8104505" cy="3469640"/>
          </a:xfrm>
          <a:prstGeom prst="rect">
            <a:avLst/>
          </a:prstGeom>
        </p:spPr>
        <p:txBody>
          <a:bodyPr vert="horz" wrap="square" lIns="0" tIns="12700" rIns="0" bIns="0" rtlCol="0">
            <a:spAutoFit/>
          </a:bodyPr>
          <a:lstStyle/>
          <a:p>
            <a:pPr marL="381000" marR="27178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Working</a:t>
            </a:r>
            <a:r>
              <a:rPr sz="2800" dirty="0">
                <a:solidFill>
                  <a:srgbClr val="003366"/>
                </a:solidFill>
                <a:latin typeface="Arial MT"/>
                <a:cs typeface="Arial MT"/>
              </a:rPr>
              <a:t> capital </a:t>
            </a:r>
            <a:r>
              <a:rPr sz="2800" spc="-5" dirty="0">
                <a:solidFill>
                  <a:srgbClr val="003366"/>
                </a:solidFill>
                <a:latin typeface="Arial MT"/>
                <a:cs typeface="Arial MT"/>
              </a:rPr>
              <a:t>management</a:t>
            </a:r>
            <a:r>
              <a:rPr sz="2800" dirty="0">
                <a:solidFill>
                  <a:srgbClr val="003366"/>
                </a:solidFill>
                <a:latin typeface="Arial MT"/>
                <a:cs typeface="Arial MT"/>
              </a:rPr>
              <a:t> or</a:t>
            </a:r>
            <a:r>
              <a:rPr sz="2800" spc="10" dirty="0">
                <a:solidFill>
                  <a:srgbClr val="003366"/>
                </a:solidFill>
                <a:latin typeface="Arial MT"/>
                <a:cs typeface="Arial MT"/>
              </a:rPr>
              <a:t> </a:t>
            </a:r>
            <a:r>
              <a:rPr sz="2800" dirty="0">
                <a:solidFill>
                  <a:srgbClr val="003366"/>
                </a:solidFill>
                <a:latin typeface="Arial MT"/>
                <a:cs typeface="Arial MT"/>
              </a:rPr>
              <a:t>current</a:t>
            </a:r>
            <a:r>
              <a:rPr sz="2800" spc="5" dirty="0">
                <a:solidFill>
                  <a:srgbClr val="003366"/>
                </a:solidFill>
                <a:latin typeface="Arial MT"/>
                <a:cs typeface="Arial MT"/>
              </a:rPr>
              <a:t> </a:t>
            </a:r>
            <a:r>
              <a:rPr sz="2800" dirty="0">
                <a:solidFill>
                  <a:srgbClr val="003366"/>
                </a:solidFill>
                <a:latin typeface="Arial MT"/>
                <a:cs typeface="Arial MT"/>
              </a:rPr>
              <a:t>asset </a:t>
            </a:r>
            <a:r>
              <a:rPr sz="2800" spc="5" dirty="0">
                <a:solidFill>
                  <a:srgbClr val="003366"/>
                </a:solidFill>
                <a:latin typeface="Arial MT"/>
                <a:cs typeface="Arial MT"/>
              </a:rPr>
              <a:t> </a:t>
            </a:r>
            <a:r>
              <a:rPr sz="2800" spc="-5" dirty="0">
                <a:solidFill>
                  <a:srgbClr val="003366"/>
                </a:solidFill>
                <a:latin typeface="Arial MT"/>
                <a:cs typeface="Arial MT"/>
              </a:rPr>
              <a:t>management</a:t>
            </a:r>
            <a:r>
              <a:rPr sz="2800" spc="5" dirty="0">
                <a:solidFill>
                  <a:srgbClr val="003366"/>
                </a:solidFill>
                <a:latin typeface="Arial MT"/>
                <a:cs typeface="Arial MT"/>
              </a:rPr>
              <a:t> </a:t>
            </a:r>
            <a:r>
              <a:rPr sz="2800" dirty="0">
                <a:solidFill>
                  <a:srgbClr val="003366"/>
                </a:solidFill>
                <a:latin typeface="Arial MT"/>
                <a:cs typeface="Arial MT"/>
              </a:rPr>
              <a:t>is</a:t>
            </a:r>
            <a:r>
              <a:rPr sz="2800" spc="5" dirty="0">
                <a:solidFill>
                  <a:srgbClr val="003366"/>
                </a:solidFill>
                <a:latin typeface="Arial MT"/>
                <a:cs typeface="Arial MT"/>
              </a:rPr>
              <a:t> </a:t>
            </a:r>
            <a:r>
              <a:rPr sz="2800" dirty="0">
                <a:solidFill>
                  <a:srgbClr val="003366"/>
                </a:solidFill>
                <a:latin typeface="Arial MT"/>
                <a:cs typeface="Arial MT"/>
              </a:rPr>
              <a:t>an</a:t>
            </a:r>
            <a:r>
              <a:rPr sz="2800" spc="5" dirty="0">
                <a:solidFill>
                  <a:srgbClr val="003366"/>
                </a:solidFill>
                <a:latin typeface="Arial MT"/>
                <a:cs typeface="Arial MT"/>
              </a:rPr>
              <a:t> </a:t>
            </a:r>
            <a:r>
              <a:rPr sz="2800" spc="-5" dirty="0">
                <a:solidFill>
                  <a:srgbClr val="003366"/>
                </a:solidFill>
                <a:latin typeface="Arial MT"/>
                <a:cs typeface="Arial MT"/>
              </a:rPr>
              <a:t>important</a:t>
            </a:r>
            <a:r>
              <a:rPr sz="2800" spc="10" dirty="0">
                <a:solidFill>
                  <a:srgbClr val="003366"/>
                </a:solidFill>
                <a:latin typeface="Arial MT"/>
                <a:cs typeface="Arial MT"/>
              </a:rPr>
              <a:t> </a:t>
            </a:r>
            <a:r>
              <a:rPr sz="2800" dirty="0">
                <a:solidFill>
                  <a:srgbClr val="003366"/>
                </a:solidFill>
                <a:latin typeface="Arial MT"/>
                <a:cs typeface="Arial MT"/>
              </a:rPr>
              <a:t>part</a:t>
            </a:r>
            <a:r>
              <a:rPr sz="2800" spc="10"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spc="-5" dirty="0">
                <a:solidFill>
                  <a:srgbClr val="003366"/>
                </a:solidFill>
                <a:latin typeface="Arial MT"/>
                <a:cs typeface="Arial MT"/>
              </a:rPr>
              <a:t>investment </a:t>
            </a:r>
            <a:r>
              <a:rPr sz="2800" spc="-760" dirty="0">
                <a:solidFill>
                  <a:srgbClr val="003366"/>
                </a:solidFill>
                <a:latin typeface="Arial MT"/>
                <a:cs typeface="Arial MT"/>
              </a:rPr>
              <a:t> </a:t>
            </a:r>
            <a:r>
              <a:rPr sz="2800" dirty="0">
                <a:solidFill>
                  <a:srgbClr val="003366"/>
                </a:solidFill>
                <a:latin typeface="Arial MT"/>
                <a:cs typeface="Arial MT"/>
              </a:rPr>
              <a:t>decision.</a:t>
            </a:r>
            <a:endParaRPr sz="2800">
              <a:latin typeface="Arial MT"/>
              <a:cs typeface="Arial MT"/>
            </a:endParaRPr>
          </a:p>
          <a:p>
            <a:pPr marL="381000" marR="252729" indent="-342900">
              <a:lnSpc>
                <a:spcPct val="100000"/>
              </a:lnSpc>
              <a:spcBef>
                <a:spcPts val="1320"/>
              </a:spcBef>
              <a:buSzPct val="75000"/>
              <a:buFont typeface="Wingdings"/>
              <a:buChar char=""/>
              <a:tabLst>
                <a:tab pos="380365" algn="l"/>
                <a:tab pos="381000" algn="l"/>
              </a:tabLst>
            </a:pPr>
            <a:r>
              <a:rPr sz="2800" spc="-5" dirty="0">
                <a:solidFill>
                  <a:srgbClr val="003366"/>
                </a:solidFill>
                <a:latin typeface="Arial MT"/>
                <a:cs typeface="Arial MT"/>
              </a:rPr>
              <a:t>Proper</a:t>
            </a:r>
            <a:r>
              <a:rPr sz="2800" spc="10" dirty="0">
                <a:solidFill>
                  <a:srgbClr val="003366"/>
                </a:solidFill>
                <a:latin typeface="Arial MT"/>
                <a:cs typeface="Arial MT"/>
              </a:rPr>
              <a:t> </a:t>
            </a:r>
            <a:r>
              <a:rPr sz="2800" spc="-5" dirty="0">
                <a:solidFill>
                  <a:srgbClr val="003366"/>
                </a:solidFill>
                <a:latin typeface="Arial MT"/>
                <a:cs typeface="Arial MT"/>
              </a:rPr>
              <a:t>management</a:t>
            </a:r>
            <a:r>
              <a:rPr sz="2800" spc="10"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spc="-5" dirty="0">
                <a:solidFill>
                  <a:srgbClr val="003366"/>
                </a:solidFill>
                <a:latin typeface="Arial MT"/>
                <a:cs typeface="Arial MT"/>
              </a:rPr>
              <a:t>working</a:t>
            </a:r>
            <a:r>
              <a:rPr sz="2800" spc="10" dirty="0">
                <a:solidFill>
                  <a:srgbClr val="003366"/>
                </a:solidFill>
                <a:latin typeface="Arial MT"/>
                <a:cs typeface="Arial MT"/>
              </a:rPr>
              <a:t> </a:t>
            </a:r>
            <a:r>
              <a:rPr sz="2800" spc="-5" dirty="0">
                <a:solidFill>
                  <a:srgbClr val="003366"/>
                </a:solidFill>
                <a:latin typeface="Arial MT"/>
                <a:cs typeface="Arial MT"/>
              </a:rPr>
              <a:t>capital</a:t>
            </a:r>
            <a:r>
              <a:rPr sz="2800" spc="10" dirty="0">
                <a:solidFill>
                  <a:srgbClr val="003366"/>
                </a:solidFill>
                <a:latin typeface="Arial MT"/>
                <a:cs typeface="Arial MT"/>
              </a:rPr>
              <a:t> </a:t>
            </a:r>
            <a:r>
              <a:rPr sz="2800" dirty="0">
                <a:solidFill>
                  <a:srgbClr val="003366"/>
                </a:solidFill>
                <a:latin typeface="Arial MT"/>
                <a:cs typeface="Arial MT"/>
              </a:rPr>
              <a:t>ensures </a:t>
            </a:r>
            <a:r>
              <a:rPr sz="2800" spc="-760" dirty="0">
                <a:solidFill>
                  <a:srgbClr val="003366"/>
                </a:solidFill>
                <a:latin typeface="Arial MT"/>
                <a:cs typeface="Arial MT"/>
              </a:rPr>
              <a:t> </a:t>
            </a:r>
            <a:r>
              <a:rPr sz="2800" spc="-5" dirty="0">
                <a:solidFill>
                  <a:srgbClr val="003366"/>
                </a:solidFill>
                <a:latin typeface="Arial MT"/>
                <a:cs typeface="Arial MT"/>
              </a:rPr>
              <a:t>firm’s </a:t>
            </a:r>
            <a:r>
              <a:rPr sz="2800" dirty="0">
                <a:solidFill>
                  <a:srgbClr val="003366"/>
                </a:solidFill>
                <a:latin typeface="Arial MT"/>
                <a:cs typeface="Arial MT"/>
              </a:rPr>
              <a:t>liquidity</a:t>
            </a:r>
            <a:r>
              <a:rPr sz="2800" spc="10" dirty="0">
                <a:solidFill>
                  <a:srgbClr val="003366"/>
                </a:solidFill>
                <a:latin typeface="Arial MT"/>
                <a:cs typeface="Arial MT"/>
              </a:rPr>
              <a:t> </a:t>
            </a:r>
            <a:r>
              <a:rPr sz="2800" spc="-5" dirty="0">
                <a:solidFill>
                  <a:srgbClr val="003366"/>
                </a:solidFill>
                <a:latin typeface="Arial MT"/>
                <a:cs typeface="Arial MT"/>
              </a:rPr>
              <a:t>and</a:t>
            </a:r>
            <a:r>
              <a:rPr sz="2800" dirty="0">
                <a:solidFill>
                  <a:srgbClr val="003366"/>
                </a:solidFill>
                <a:latin typeface="Arial MT"/>
                <a:cs typeface="Arial MT"/>
              </a:rPr>
              <a:t> solvency.</a:t>
            </a:r>
            <a:endParaRPr sz="2800">
              <a:latin typeface="Arial MT"/>
              <a:cs typeface="Arial MT"/>
            </a:endParaRPr>
          </a:p>
          <a:p>
            <a:pPr marL="381635" marR="30480" indent="-342900">
              <a:lnSpc>
                <a:spcPct val="100000"/>
              </a:lnSpc>
              <a:spcBef>
                <a:spcPts val="2280"/>
              </a:spcBef>
              <a:buSzPct val="75000"/>
              <a:buFont typeface="Wingdings"/>
              <a:buChar char=""/>
              <a:tabLst>
                <a:tab pos="381635" algn="l"/>
                <a:tab pos="382270" algn="l"/>
              </a:tabLst>
            </a:pPr>
            <a:r>
              <a:rPr sz="2800" dirty="0">
                <a:solidFill>
                  <a:srgbClr val="003366"/>
                </a:solidFill>
                <a:latin typeface="Arial MT"/>
                <a:cs typeface="Arial MT"/>
              </a:rPr>
              <a:t>A</a:t>
            </a:r>
            <a:r>
              <a:rPr sz="2800" spc="-10" dirty="0">
                <a:solidFill>
                  <a:srgbClr val="003366"/>
                </a:solidFill>
                <a:latin typeface="Arial MT"/>
                <a:cs typeface="Arial MT"/>
              </a:rPr>
              <a:t> </a:t>
            </a:r>
            <a:r>
              <a:rPr sz="2800" dirty="0">
                <a:solidFill>
                  <a:srgbClr val="003366"/>
                </a:solidFill>
                <a:latin typeface="Arial MT"/>
                <a:cs typeface="Arial MT"/>
              </a:rPr>
              <a:t>conflict</a:t>
            </a:r>
            <a:r>
              <a:rPr sz="2800" spc="-5" dirty="0">
                <a:solidFill>
                  <a:srgbClr val="003366"/>
                </a:solidFill>
                <a:latin typeface="Arial MT"/>
                <a:cs typeface="Arial MT"/>
              </a:rPr>
              <a:t> </a:t>
            </a:r>
            <a:r>
              <a:rPr sz="2800" dirty="0">
                <a:solidFill>
                  <a:srgbClr val="003366"/>
                </a:solidFill>
                <a:latin typeface="Arial MT"/>
                <a:cs typeface="Arial MT"/>
              </a:rPr>
              <a:t>exists</a:t>
            </a:r>
            <a:r>
              <a:rPr sz="2800" spc="5" dirty="0">
                <a:solidFill>
                  <a:srgbClr val="003366"/>
                </a:solidFill>
                <a:latin typeface="Arial MT"/>
                <a:cs typeface="Arial MT"/>
              </a:rPr>
              <a:t> </a:t>
            </a:r>
            <a:r>
              <a:rPr sz="2800" spc="-5" dirty="0">
                <a:solidFill>
                  <a:srgbClr val="003366"/>
                </a:solidFill>
                <a:latin typeface="Arial MT"/>
                <a:cs typeface="Arial MT"/>
              </a:rPr>
              <a:t>between</a:t>
            </a:r>
            <a:r>
              <a:rPr sz="2800" spc="5" dirty="0">
                <a:solidFill>
                  <a:srgbClr val="003366"/>
                </a:solidFill>
                <a:latin typeface="Arial MT"/>
                <a:cs typeface="Arial MT"/>
              </a:rPr>
              <a:t> </a:t>
            </a:r>
            <a:r>
              <a:rPr sz="2800" spc="-5" dirty="0">
                <a:solidFill>
                  <a:srgbClr val="003366"/>
                </a:solidFill>
                <a:latin typeface="Arial MT"/>
                <a:cs typeface="Arial MT"/>
              </a:rPr>
              <a:t>profitability</a:t>
            </a:r>
            <a:r>
              <a:rPr sz="2800" spc="5" dirty="0">
                <a:solidFill>
                  <a:srgbClr val="003366"/>
                </a:solidFill>
                <a:latin typeface="Arial MT"/>
                <a:cs typeface="Arial MT"/>
              </a:rPr>
              <a:t> </a:t>
            </a:r>
            <a:r>
              <a:rPr sz="2800" dirty="0">
                <a:solidFill>
                  <a:srgbClr val="003366"/>
                </a:solidFill>
                <a:latin typeface="Arial MT"/>
                <a:cs typeface="Arial MT"/>
              </a:rPr>
              <a:t>and</a:t>
            </a:r>
            <a:r>
              <a:rPr sz="2800" spc="5" dirty="0">
                <a:solidFill>
                  <a:srgbClr val="003366"/>
                </a:solidFill>
                <a:latin typeface="Arial MT"/>
                <a:cs typeface="Arial MT"/>
              </a:rPr>
              <a:t> </a:t>
            </a:r>
            <a:r>
              <a:rPr sz="2800" dirty="0">
                <a:solidFill>
                  <a:srgbClr val="003366"/>
                </a:solidFill>
                <a:latin typeface="Arial MT"/>
                <a:cs typeface="Arial MT"/>
              </a:rPr>
              <a:t>liquidity </a:t>
            </a:r>
            <a:r>
              <a:rPr sz="2800" spc="-760" dirty="0">
                <a:solidFill>
                  <a:srgbClr val="003366"/>
                </a:solidFill>
                <a:latin typeface="Arial MT"/>
                <a:cs typeface="Arial MT"/>
              </a:rPr>
              <a:t> </a:t>
            </a:r>
            <a:r>
              <a:rPr sz="2800" spc="-5" dirty="0">
                <a:solidFill>
                  <a:srgbClr val="003366"/>
                </a:solidFill>
                <a:latin typeface="Arial MT"/>
                <a:cs typeface="Arial MT"/>
              </a:rPr>
              <a:t>while</a:t>
            </a:r>
            <a:r>
              <a:rPr sz="2800" dirty="0">
                <a:solidFill>
                  <a:srgbClr val="003366"/>
                </a:solidFill>
                <a:latin typeface="Arial MT"/>
                <a:cs typeface="Arial MT"/>
              </a:rPr>
              <a:t> </a:t>
            </a:r>
            <a:r>
              <a:rPr sz="2800" spc="-5" dirty="0">
                <a:solidFill>
                  <a:srgbClr val="003366"/>
                </a:solidFill>
                <a:latin typeface="Arial MT"/>
                <a:cs typeface="Arial MT"/>
              </a:rPr>
              <a:t>managing</a:t>
            </a:r>
            <a:r>
              <a:rPr sz="2800" spc="15" dirty="0">
                <a:solidFill>
                  <a:srgbClr val="003366"/>
                </a:solidFill>
                <a:latin typeface="Arial MT"/>
                <a:cs typeface="Arial MT"/>
              </a:rPr>
              <a:t> </a:t>
            </a:r>
            <a:r>
              <a:rPr sz="2800" dirty="0">
                <a:solidFill>
                  <a:srgbClr val="003366"/>
                </a:solidFill>
                <a:latin typeface="Arial MT"/>
                <a:cs typeface="Arial MT"/>
              </a:rPr>
              <a:t>current</a:t>
            </a:r>
            <a:r>
              <a:rPr sz="2800" spc="5" dirty="0">
                <a:solidFill>
                  <a:srgbClr val="003366"/>
                </a:solidFill>
                <a:latin typeface="Arial MT"/>
                <a:cs typeface="Arial MT"/>
              </a:rPr>
              <a:t> </a:t>
            </a:r>
            <a:r>
              <a:rPr sz="2800" dirty="0">
                <a:solidFill>
                  <a:srgbClr val="003366"/>
                </a:solidFill>
                <a:latin typeface="Arial MT"/>
                <a:cs typeface="Arial MT"/>
              </a:rPr>
              <a:t>asset.</a:t>
            </a:r>
            <a:endParaRPr sz="2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6426835" cy="574040"/>
          </a:xfrm>
          <a:prstGeom prst="rect">
            <a:avLst/>
          </a:prstGeom>
        </p:spPr>
        <p:txBody>
          <a:bodyPr vert="horz" wrap="square" lIns="0" tIns="12700" rIns="0" bIns="0" rtlCol="0">
            <a:spAutoFit/>
          </a:bodyPr>
          <a:lstStyle/>
          <a:p>
            <a:pPr marL="12700">
              <a:lnSpc>
                <a:spcPct val="100000"/>
              </a:lnSpc>
              <a:spcBef>
                <a:spcPts val="100"/>
              </a:spcBef>
            </a:pPr>
            <a:r>
              <a:rPr spc="-5" dirty="0"/>
              <a:t>Working</a:t>
            </a:r>
            <a:r>
              <a:rPr spc="-20" dirty="0"/>
              <a:t> </a:t>
            </a:r>
            <a:r>
              <a:rPr spc="-5" dirty="0"/>
              <a:t>Capital</a:t>
            </a:r>
            <a:r>
              <a:rPr spc="-15" dirty="0"/>
              <a:t> </a:t>
            </a:r>
            <a:r>
              <a:rPr spc="-5" dirty="0"/>
              <a:t>Management</a:t>
            </a:r>
          </a:p>
        </p:txBody>
      </p:sp>
      <p:sp>
        <p:nvSpPr>
          <p:cNvPr id="3" name="object 3"/>
          <p:cNvSpPr txBox="1"/>
          <p:nvPr/>
        </p:nvSpPr>
        <p:spPr>
          <a:xfrm>
            <a:off x="889000" y="2472690"/>
            <a:ext cx="7711440" cy="4323080"/>
          </a:xfrm>
          <a:prstGeom prst="rect">
            <a:avLst/>
          </a:prstGeom>
        </p:spPr>
        <p:txBody>
          <a:bodyPr vert="horz" wrap="square" lIns="0" tIns="12700" rIns="0" bIns="0" rtlCol="0">
            <a:spAutoFit/>
          </a:bodyPr>
          <a:lstStyle/>
          <a:p>
            <a:pPr marL="381000" marR="115570" indent="-342900">
              <a:lnSpc>
                <a:spcPct val="100000"/>
              </a:lnSpc>
              <a:spcBef>
                <a:spcPts val="100"/>
              </a:spcBef>
              <a:buSzPct val="75000"/>
              <a:buFont typeface="Wingdings"/>
              <a:buChar char=""/>
              <a:tabLst>
                <a:tab pos="380365" algn="l"/>
                <a:tab pos="381000" algn="l"/>
              </a:tabLst>
            </a:pPr>
            <a:r>
              <a:rPr sz="2800" dirty="0">
                <a:solidFill>
                  <a:srgbClr val="003366"/>
                </a:solidFill>
                <a:latin typeface="Arial MT"/>
                <a:cs typeface="Arial MT"/>
              </a:rPr>
              <a:t>If a firm does not invest sufficient funds </a:t>
            </a:r>
            <a:r>
              <a:rPr sz="2800" spc="-5" dirty="0">
                <a:solidFill>
                  <a:srgbClr val="003366"/>
                </a:solidFill>
                <a:latin typeface="Arial MT"/>
                <a:cs typeface="Arial MT"/>
              </a:rPr>
              <a:t>in </a:t>
            </a:r>
            <a:r>
              <a:rPr sz="2800" dirty="0">
                <a:solidFill>
                  <a:srgbClr val="003366"/>
                </a:solidFill>
                <a:latin typeface="Arial MT"/>
                <a:cs typeface="Arial MT"/>
              </a:rPr>
              <a:t> current assets</a:t>
            </a:r>
            <a:r>
              <a:rPr sz="2800" spc="5" dirty="0">
                <a:solidFill>
                  <a:srgbClr val="003366"/>
                </a:solidFill>
                <a:latin typeface="Arial MT"/>
                <a:cs typeface="Arial MT"/>
              </a:rPr>
              <a:t> </a:t>
            </a:r>
            <a:r>
              <a:rPr sz="2800" spc="-5" dirty="0">
                <a:solidFill>
                  <a:srgbClr val="003366"/>
                </a:solidFill>
                <a:latin typeface="Arial MT"/>
                <a:cs typeface="Arial MT"/>
              </a:rPr>
              <a:t>it</a:t>
            </a:r>
            <a:r>
              <a:rPr sz="2800" dirty="0">
                <a:solidFill>
                  <a:srgbClr val="003366"/>
                </a:solidFill>
                <a:latin typeface="Arial MT"/>
                <a:cs typeface="Arial MT"/>
              </a:rPr>
              <a:t> </a:t>
            </a:r>
            <a:r>
              <a:rPr sz="2800" spc="-5" dirty="0">
                <a:solidFill>
                  <a:srgbClr val="003366"/>
                </a:solidFill>
                <a:latin typeface="Arial MT"/>
                <a:cs typeface="Arial MT"/>
              </a:rPr>
              <a:t>may</a:t>
            </a:r>
            <a:r>
              <a:rPr sz="2800" dirty="0">
                <a:solidFill>
                  <a:srgbClr val="003366"/>
                </a:solidFill>
                <a:latin typeface="Arial MT"/>
                <a:cs typeface="Arial MT"/>
              </a:rPr>
              <a:t> </a:t>
            </a:r>
            <a:r>
              <a:rPr sz="2800" spc="-5" dirty="0">
                <a:solidFill>
                  <a:srgbClr val="003366"/>
                </a:solidFill>
                <a:latin typeface="Arial MT"/>
                <a:cs typeface="Arial MT"/>
              </a:rPr>
              <a:t>become</a:t>
            </a:r>
            <a:r>
              <a:rPr sz="2800" spc="5" dirty="0">
                <a:solidFill>
                  <a:srgbClr val="003366"/>
                </a:solidFill>
                <a:latin typeface="Arial MT"/>
                <a:cs typeface="Arial MT"/>
              </a:rPr>
              <a:t> </a:t>
            </a:r>
            <a:r>
              <a:rPr sz="2800" spc="-5" dirty="0">
                <a:solidFill>
                  <a:srgbClr val="003366"/>
                </a:solidFill>
                <a:latin typeface="Arial MT"/>
                <a:cs typeface="Arial MT"/>
              </a:rPr>
              <a:t>illiquid</a:t>
            </a:r>
            <a:r>
              <a:rPr sz="2800" dirty="0">
                <a:solidFill>
                  <a:srgbClr val="003366"/>
                </a:solidFill>
                <a:latin typeface="Arial MT"/>
                <a:cs typeface="Arial MT"/>
              </a:rPr>
              <a:t> and</a:t>
            </a:r>
            <a:r>
              <a:rPr sz="2800" spc="10" dirty="0">
                <a:solidFill>
                  <a:srgbClr val="003366"/>
                </a:solidFill>
                <a:latin typeface="Arial MT"/>
                <a:cs typeface="Arial MT"/>
              </a:rPr>
              <a:t> </a:t>
            </a:r>
            <a:r>
              <a:rPr sz="2800" spc="-5" dirty="0">
                <a:solidFill>
                  <a:srgbClr val="003366"/>
                </a:solidFill>
                <a:latin typeface="Arial MT"/>
                <a:cs typeface="Arial MT"/>
              </a:rPr>
              <a:t>may </a:t>
            </a:r>
            <a:r>
              <a:rPr sz="2800" spc="-765" dirty="0">
                <a:solidFill>
                  <a:srgbClr val="003366"/>
                </a:solidFill>
                <a:latin typeface="Arial MT"/>
                <a:cs typeface="Arial MT"/>
              </a:rPr>
              <a:t> </a:t>
            </a:r>
            <a:r>
              <a:rPr sz="2800" dirty="0">
                <a:solidFill>
                  <a:srgbClr val="003366"/>
                </a:solidFill>
                <a:latin typeface="Arial MT"/>
                <a:cs typeface="Arial MT"/>
              </a:rPr>
              <a:t>not </a:t>
            </a:r>
            <a:r>
              <a:rPr sz="2800" spc="-5" dirty="0">
                <a:solidFill>
                  <a:srgbClr val="003366"/>
                </a:solidFill>
                <a:latin typeface="Arial MT"/>
                <a:cs typeface="Arial MT"/>
              </a:rPr>
              <a:t>meet</a:t>
            </a:r>
            <a:r>
              <a:rPr sz="2800" spc="5" dirty="0">
                <a:solidFill>
                  <a:srgbClr val="003366"/>
                </a:solidFill>
                <a:latin typeface="Arial MT"/>
                <a:cs typeface="Arial MT"/>
              </a:rPr>
              <a:t> </a:t>
            </a:r>
            <a:r>
              <a:rPr sz="2800" spc="-5" dirty="0">
                <a:solidFill>
                  <a:srgbClr val="003366"/>
                </a:solidFill>
                <a:latin typeface="Arial MT"/>
                <a:cs typeface="Arial MT"/>
              </a:rPr>
              <a:t>its </a:t>
            </a:r>
            <a:r>
              <a:rPr sz="2800" dirty="0">
                <a:solidFill>
                  <a:srgbClr val="003366"/>
                </a:solidFill>
                <a:latin typeface="Arial MT"/>
                <a:cs typeface="Arial MT"/>
              </a:rPr>
              <a:t>current</a:t>
            </a:r>
            <a:r>
              <a:rPr sz="2800" spc="5" dirty="0">
                <a:solidFill>
                  <a:srgbClr val="003366"/>
                </a:solidFill>
                <a:latin typeface="Arial MT"/>
                <a:cs typeface="Arial MT"/>
              </a:rPr>
              <a:t> </a:t>
            </a:r>
            <a:r>
              <a:rPr sz="2800" dirty="0">
                <a:solidFill>
                  <a:srgbClr val="003366"/>
                </a:solidFill>
                <a:latin typeface="Arial MT"/>
                <a:cs typeface="Arial MT"/>
              </a:rPr>
              <a:t>obligations.</a:t>
            </a:r>
            <a:endParaRPr sz="2800">
              <a:latin typeface="Arial MT"/>
              <a:cs typeface="Arial MT"/>
            </a:endParaRPr>
          </a:p>
          <a:p>
            <a:pPr marL="381000" marR="448309" indent="-342900">
              <a:lnSpc>
                <a:spcPct val="100000"/>
              </a:lnSpc>
              <a:spcBef>
                <a:spcPts val="1320"/>
              </a:spcBef>
              <a:buSzPct val="75000"/>
              <a:buFont typeface="Wingdings"/>
              <a:buChar char=""/>
              <a:tabLst>
                <a:tab pos="380365" algn="l"/>
                <a:tab pos="381000" algn="l"/>
              </a:tabLst>
            </a:pPr>
            <a:r>
              <a:rPr sz="2800" dirty="0">
                <a:solidFill>
                  <a:srgbClr val="003366"/>
                </a:solidFill>
                <a:latin typeface="Arial MT"/>
                <a:cs typeface="Arial MT"/>
              </a:rPr>
              <a:t>If the current asset are large, the firm </a:t>
            </a:r>
            <a:r>
              <a:rPr sz="2800" spc="-5" dirty="0">
                <a:solidFill>
                  <a:srgbClr val="003366"/>
                </a:solidFill>
                <a:latin typeface="Arial MT"/>
                <a:cs typeface="Arial MT"/>
              </a:rPr>
              <a:t>would </a:t>
            </a:r>
            <a:r>
              <a:rPr sz="2800" spc="-765" dirty="0">
                <a:solidFill>
                  <a:srgbClr val="003366"/>
                </a:solidFill>
                <a:latin typeface="Arial MT"/>
                <a:cs typeface="Arial MT"/>
              </a:rPr>
              <a:t> </a:t>
            </a:r>
            <a:r>
              <a:rPr sz="2800" dirty="0">
                <a:solidFill>
                  <a:srgbClr val="003366"/>
                </a:solidFill>
                <a:latin typeface="Arial MT"/>
                <a:cs typeface="Arial MT"/>
              </a:rPr>
              <a:t>lose </a:t>
            </a:r>
            <a:r>
              <a:rPr sz="2800" spc="-5" dirty="0">
                <a:solidFill>
                  <a:srgbClr val="003366"/>
                </a:solidFill>
                <a:latin typeface="Arial MT"/>
                <a:cs typeface="Arial MT"/>
              </a:rPr>
              <a:t>its </a:t>
            </a:r>
            <a:r>
              <a:rPr sz="2800" dirty="0">
                <a:solidFill>
                  <a:srgbClr val="003366"/>
                </a:solidFill>
                <a:latin typeface="Arial MT"/>
                <a:cs typeface="Arial MT"/>
              </a:rPr>
              <a:t>profitability</a:t>
            </a:r>
            <a:r>
              <a:rPr sz="2800" spc="-5" dirty="0">
                <a:solidFill>
                  <a:srgbClr val="003366"/>
                </a:solidFill>
                <a:latin typeface="Arial MT"/>
                <a:cs typeface="Arial MT"/>
              </a:rPr>
              <a:t> </a:t>
            </a:r>
            <a:r>
              <a:rPr sz="2800" dirty="0">
                <a:solidFill>
                  <a:srgbClr val="003366"/>
                </a:solidFill>
                <a:latin typeface="Arial MT"/>
                <a:cs typeface="Arial MT"/>
              </a:rPr>
              <a:t>and</a:t>
            </a:r>
            <a:r>
              <a:rPr sz="2800" spc="5" dirty="0">
                <a:solidFill>
                  <a:srgbClr val="003366"/>
                </a:solidFill>
                <a:latin typeface="Arial MT"/>
                <a:cs typeface="Arial MT"/>
              </a:rPr>
              <a:t> </a:t>
            </a:r>
            <a:r>
              <a:rPr sz="2800" dirty="0">
                <a:solidFill>
                  <a:srgbClr val="003366"/>
                </a:solidFill>
                <a:latin typeface="Arial MT"/>
                <a:cs typeface="Arial MT"/>
              </a:rPr>
              <a:t>liquidity.</a:t>
            </a:r>
            <a:endParaRPr sz="2800">
              <a:latin typeface="Arial MT"/>
              <a:cs typeface="Arial MT"/>
            </a:endParaRPr>
          </a:p>
          <a:p>
            <a:pPr marL="381635" marR="30480" indent="-342900">
              <a:lnSpc>
                <a:spcPct val="100000"/>
              </a:lnSpc>
              <a:spcBef>
                <a:spcPts val="2280"/>
              </a:spcBef>
              <a:buSzPct val="75000"/>
              <a:buFont typeface="Wingdings"/>
              <a:buChar char=""/>
              <a:tabLst>
                <a:tab pos="381635" algn="l"/>
                <a:tab pos="382270" algn="l"/>
              </a:tabLst>
            </a:pPr>
            <a:r>
              <a:rPr sz="2800" spc="-5" dirty="0">
                <a:solidFill>
                  <a:srgbClr val="003366"/>
                </a:solidFill>
                <a:latin typeface="Arial MT"/>
                <a:cs typeface="Arial MT"/>
              </a:rPr>
              <a:t>The</a:t>
            </a:r>
            <a:r>
              <a:rPr sz="2800" dirty="0">
                <a:solidFill>
                  <a:srgbClr val="003366"/>
                </a:solidFill>
                <a:latin typeface="Arial MT"/>
                <a:cs typeface="Arial MT"/>
              </a:rPr>
              <a:t> financial</a:t>
            </a:r>
            <a:r>
              <a:rPr sz="2800" spc="-5" dirty="0">
                <a:solidFill>
                  <a:srgbClr val="003366"/>
                </a:solidFill>
                <a:latin typeface="Arial MT"/>
                <a:cs typeface="Arial MT"/>
              </a:rPr>
              <a:t> manager </a:t>
            </a:r>
            <a:r>
              <a:rPr sz="2800" dirty="0">
                <a:solidFill>
                  <a:srgbClr val="003366"/>
                </a:solidFill>
                <a:latin typeface="Arial MT"/>
                <a:cs typeface="Arial MT"/>
              </a:rPr>
              <a:t>should develop</a:t>
            </a:r>
            <a:r>
              <a:rPr sz="2800" spc="5" dirty="0">
                <a:solidFill>
                  <a:srgbClr val="003366"/>
                </a:solidFill>
                <a:latin typeface="Arial MT"/>
                <a:cs typeface="Arial MT"/>
              </a:rPr>
              <a:t> </a:t>
            </a:r>
            <a:r>
              <a:rPr sz="2800" spc="-5" dirty="0">
                <a:solidFill>
                  <a:srgbClr val="003366"/>
                </a:solidFill>
                <a:latin typeface="Arial MT"/>
                <a:cs typeface="Arial MT"/>
              </a:rPr>
              <a:t>proper </a:t>
            </a:r>
            <a:r>
              <a:rPr sz="2800" dirty="0">
                <a:solidFill>
                  <a:srgbClr val="003366"/>
                </a:solidFill>
                <a:latin typeface="Arial MT"/>
                <a:cs typeface="Arial MT"/>
              </a:rPr>
              <a:t> techniques of </a:t>
            </a:r>
            <a:r>
              <a:rPr sz="2800" spc="-5" dirty="0">
                <a:solidFill>
                  <a:srgbClr val="003366"/>
                </a:solidFill>
                <a:latin typeface="Arial MT"/>
                <a:cs typeface="Arial MT"/>
              </a:rPr>
              <a:t>managing </a:t>
            </a:r>
            <a:r>
              <a:rPr sz="2800" dirty="0">
                <a:solidFill>
                  <a:srgbClr val="003366"/>
                </a:solidFill>
                <a:latin typeface="Arial MT"/>
                <a:cs typeface="Arial MT"/>
              </a:rPr>
              <a:t>current assets </a:t>
            </a:r>
            <a:r>
              <a:rPr sz="2800" spc="5" dirty="0">
                <a:solidFill>
                  <a:srgbClr val="003366"/>
                </a:solidFill>
                <a:latin typeface="Arial MT"/>
                <a:cs typeface="Arial MT"/>
              </a:rPr>
              <a:t>so </a:t>
            </a:r>
            <a:r>
              <a:rPr sz="2800" dirty="0">
                <a:solidFill>
                  <a:srgbClr val="003366"/>
                </a:solidFill>
                <a:latin typeface="Arial MT"/>
                <a:cs typeface="Arial MT"/>
              </a:rPr>
              <a:t>that </a:t>
            </a:r>
            <a:r>
              <a:rPr sz="2800" spc="-765" dirty="0">
                <a:solidFill>
                  <a:srgbClr val="003366"/>
                </a:solidFill>
                <a:latin typeface="Arial MT"/>
                <a:cs typeface="Arial MT"/>
              </a:rPr>
              <a:t> </a:t>
            </a:r>
            <a:r>
              <a:rPr sz="2800" spc="-5" dirty="0">
                <a:solidFill>
                  <a:srgbClr val="003366"/>
                </a:solidFill>
                <a:latin typeface="Arial MT"/>
                <a:cs typeface="Arial MT"/>
              </a:rPr>
              <a:t>neither </a:t>
            </a:r>
            <a:r>
              <a:rPr sz="2800" dirty="0">
                <a:solidFill>
                  <a:srgbClr val="003366"/>
                </a:solidFill>
                <a:latin typeface="Arial MT"/>
                <a:cs typeface="Arial MT"/>
              </a:rPr>
              <a:t>insufficient nor unnecessary funds are </a:t>
            </a:r>
            <a:r>
              <a:rPr sz="2800" spc="5" dirty="0">
                <a:solidFill>
                  <a:srgbClr val="003366"/>
                </a:solidFill>
                <a:latin typeface="Arial MT"/>
                <a:cs typeface="Arial MT"/>
              </a:rPr>
              <a:t> </a:t>
            </a:r>
            <a:r>
              <a:rPr sz="2800" dirty="0">
                <a:solidFill>
                  <a:srgbClr val="003366"/>
                </a:solidFill>
                <a:latin typeface="Arial MT"/>
                <a:cs typeface="Arial MT"/>
              </a:rPr>
              <a:t>invested in</a:t>
            </a:r>
            <a:r>
              <a:rPr sz="2800" spc="5" dirty="0">
                <a:solidFill>
                  <a:srgbClr val="003366"/>
                </a:solidFill>
                <a:latin typeface="Arial MT"/>
                <a:cs typeface="Arial MT"/>
              </a:rPr>
              <a:t> </a:t>
            </a:r>
            <a:r>
              <a:rPr sz="2800" dirty="0">
                <a:solidFill>
                  <a:srgbClr val="003366"/>
                </a:solidFill>
                <a:latin typeface="Arial MT"/>
                <a:cs typeface="Arial MT"/>
              </a:rPr>
              <a:t>current assets.</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6983730" cy="574040"/>
          </a:xfrm>
          <a:prstGeom prst="rect">
            <a:avLst/>
          </a:prstGeom>
        </p:spPr>
        <p:txBody>
          <a:bodyPr vert="horz" wrap="square" lIns="0" tIns="12700" rIns="0" bIns="0" rtlCol="0">
            <a:spAutoFit/>
          </a:bodyPr>
          <a:lstStyle/>
          <a:p>
            <a:pPr marL="12700">
              <a:lnSpc>
                <a:spcPct val="100000"/>
              </a:lnSpc>
              <a:spcBef>
                <a:spcPts val="100"/>
              </a:spcBef>
            </a:pPr>
            <a:r>
              <a:rPr spc="-5" dirty="0"/>
              <a:t>Management</a:t>
            </a:r>
            <a:r>
              <a:rPr spc="-25" dirty="0"/>
              <a:t> </a:t>
            </a:r>
            <a:r>
              <a:rPr dirty="0"/>
              <a:t>of</a:t>
            </a:r>
            <a:r>
              <a:rPr spc="-10" dirty="0"/>
              <a:t> </a:t>
            </a:r>
            <a:r>
              <a:rPr spc="-5" dirty="0"/>
              <a:t>Working</a:t>
            </a:r>
            <a:r>
              <a:rPr spc="-15" dirty="0"/>
              <a:t> </a:t>
            </a:r>
            <a:r>
              <a:rPr spc="-5" dirty="0"/>
              <a:t>Capital</a:t>
            </a:r>
          </a:p>
        </p:txBody>
      </p:sp>
      <p:sp>
        <p:nvSpPr>
          <p:cNvPr id="3" name="object 3"/>
          <p:cNvSpPr txBox="1"/>
          <p:nvPr/>
        </p:nvSpPr>
        <p:spPr>
          <a:xfrm>
            <a:off x="914400" y="2472690"/>
            <a:ext cx="7962900" cy="3393440"/>
          </a:xfrm>
          <a:prstGeom prst="rect">
            <a:avLst/>
          </a:prstGeom>
        </p:spPr>
        <p:txBody>
          <a:bodyPr vert="horz" wrap="square" lIns="0" tIns="12700" rIns="0" bIns="0" rtlCol="0">
            <a:spAutoFit/>
          </a:bodyPr>
          <a:lstStyle/>
          <a:p>
            <a:pPr marL="355600" marR="633095" indent="-342900">
              <a:lnSpc>
                <a:spcPct val="100000"/>
              </a:lnSpc>
              <a:spcBef>
                <a:spcPts val="100"/>
              </a:spcBef>
              <a:buSzPct val="75000"/>
              <a:buFont typeface="Wingdings"/>
              <a:buChar char=""/>
              <a:tabLst>
                <a:tab pos="354965" algn="l"/>
                <a:tab pos="355600" algn="l"/>
              </a:tabLst>
            </a:pPr>
            <a:r>
              <a:rPr sz="2800" spc="-5"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management</a:t>
            </a:r>
            <a:r>
              <a:rPr sz="2800" spc="5"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spc="-5" dirty="0">
                <a:solidFill>
                  <a:srgbClr val="003366"/>
                </a:solidFill>
                <a:latin typeface="Arial MT"/>
                <a:cs typeface="Arial MT"/>
              </a:rPr>
              <a:t>working</a:t>
            </a:r>
            <a:r>
              <a:rPr sz="2800" spc="10" dirty="0">
                <a:solidFill>
                  <a:srgbClr val="003366"/>
                </a:solidFill>
                <a:latin typeface="Arial MT"/>
                <a:cs typeface="Arial MT"/>
              </a:rPr>
              <a:t> </a:t>
            </a:r>
            <a:r>
              <a:rPr sz="2800" spc="-5" dirty="0">
                <a:solidFill>
                  <a:srgbClr val="003366"/>
                </a:solidFill>
                <a:latin typeface="Arial MT"/>
                <a:cs typeface="Arial MT"/>
              </a:rPr>
              <a:t>capital</a:t>
            </a:r>
            <a:r>
              <a:rPr sz="2800" spc="10" dirty="0">
                <a:solidFill>
                  <a:srgbClr val="003366"/>
                </a:solidFill>
                <a:latin typeface="Arial MT"/>
                <a:cs typeface="Arial MT"/>
              </a:rPr>
              <a:t> </a:t>
            </a:r>
            <a:r>
              <a:rPr sz="2800" dirty="0">
                <a:solidFill>
                  <a:srgbClr val="003366"/>
                </a:solidFill>
                <a:latin typeface="Arial MT"/>
                <a:cs typeface="Arial MT"/>
              </a:rPr>
              <a:t>has </a:t>
            </a:r>
            <a:r>
              <a:rPr sz="2800" spc="-5" dirty="0">
                <a:solidFill>
                  <a:srgbClr val="003366"/>
                </a:solidFill>
                <a:latin typeface="Arial MT"/>
                <a:cs typeface="Arial MT"/>
              </a:rPr>
              <a:t>two </a:t>
            </a:r>
            <a:r>
              <a:rPr sz="2800" spc="-760" dirty="0">
                <a:solidFill>
                  <a:srgbClr val="003366"/>
                </a:solidFill>
                <a:latin typeface="Arial MT"/>
                <a:cs typeface="Arial MT"/>
              </a:rPr>
              <a:t> </a:t>
            </a:r>
            <a:r>
              <a:rPr sz="2800" dirty="0">
                <a:solidFill>
                  <a:srgbClr val="003366"/>
                </a:solidFill>
                <a:latin typeface="Arial MT"/>
                <a:cs typeface="Arial MT"/>
              </a:rPr>
              <a:t>aspects.</a:t>
            </a:r>
            <a:endParaRPr sz="2800">
              <a:latin typeface="Arial MT"/>
              <a:cs typeface="Arial MT"/>
            </a:endParaRPr>
          </a:p>
          <a:p>
            <a:pPr>
              <a:lnSpc>
                <a:spcPct val="100000"/>
              </a:lnSpc>
              <a:spcBef>
                <a:spcPts val="20"/>
              </a:spcBef>
              <a:buClr>
                <a:srgbClr val="003366"/>
              </a:buClr>
              <a:buFont typeface="Wingdings"/>
              <a:buChar char=""/>
            </a:pPr>
            <a:endParaRPr sz="4050">
              <a:latin typeface="Arial MT"/>
              <a:cs typeface="Arial MT"/>
            </a:endParaRPr>
          </a:p>
          <a:p>
            <a:pPr marL="687070" lvl="1" indent="-217804">
              <a:lnSpc>
                <a:spcPct val="100000"/>
              </a:lnSpc>
              <a:buChar char="-"/>
              <a:tabLst>
                <a:tab pos="687705" algn="l"/>
              </a:tabLst>
            </a:pPr>
            <a:r>
              <a:rPr sz="2800" dirty="0">
                <a:solidFill>
                  <a:srgbClr val="003366"/>
                </a:solidFill>
                <a:latin typeface="Arial MT"/>
                <a:cs typeface="Arial MT"/>
              </a:rPr>
              <a:t>Overview</a:t>
            </a:r>
            <a:r>
              <a:rPr sz="2800" spc="-5" dirty="0">
                <a:solidFill>
                  <a:srgbClr val="003366"/>
                </a:solidFill>
                <a:latin typeface="Arial MT"/>
                <a:cs typeface="Arial MT"/>
              </a:rPr>
              <a:t> </a:t>
            </a:r>
            <a:r>
              <a:rPr sz="2800" dirty="0">
                <a:solidFill>
                  <a:srgbClr val="003366"/>
                </a:solidFill>
                <a:latin typeface="Arial MT"/>
                <a:cs typeface="Arial MT"/>
              </a:rPr>
              <a:t>of </a:t>
            </a:r>
            <a:r>
              <a:rPr sz="2800" spc="-5" dirty="0">
                <a:solidFill>
                  <a:srgbClr val="003366"/>
                </a:solidFill>
                <a:latin typeface="Arial MT"/>
                <a:cs typeface="Arial MT"/>
              </a:rPr>
              <a:t>working</a:t>
            </a:r>
            <a:r>
              <a:rPr sz="2800" dirty="0">
                <a:solidFill>
                  <a:srgbClr val="003366"/>
                </a:solidFill>
                <a:latin typeface="Arial MT"/>
                <a:cs typeface="Arial MT"/>
              </a:rPr>
              <a:t> capital</a:t>
            </a:r>
            <a:r>
              <a:rPr sz="2800" spc="-5" dirty="0">
                <a:solidFill>
                  <a:srgbClr val="003366"/>
                </a:solidFill>
                <a:latin typeface="Arial MT"/>
                <a:cs typeface="Arial MT"/>
              </a:rPr>
              <a:t> management</a:t>
            </a:r>
            <a:r>
              <a:rPr sz="2800" dirty="0">
                <a:solidFill>
                  <a:srgbClr val="003366"/>
                </a:solidFill>
                <a:latin typeface="Arial MT"/>
                <a:cs typeface="Arial MT"/>
              </a:rPr>
              <a:t> and</a:t>
            </a:r>
            <a:endParaRPr sz="2800">
              <a:latin typeface="Arial MT"/>
              <a:cs typeface="Arial MT"/>
            </a:endParaRPr>
          </a:p>
          <a:p>
            <a:pPr lvl="1">
              <a:lnSpc>
                <a:spcPct val="100000"/>
              </a:lnSpc>
              <a:spcBef>
                <a:spcPts val="40"/>
              </a:spcBef>
              <a:buClr>
                <a:srgbClr val="003366"/>
              </a:buClr>
              <a:buFont typeface="Arial MT"/>
              <a:buChar char="-"/>
            </a:pPr>
            <a:endParaRPr sz="4350">
              <a:latin typeface="Arial MT"/>
              <a:cs typeface="Arial MT"/>
            </a:endParaRPr>
          </a:p>
          <a:p>
            <a:pPr marL="756285" marR="5080" lvl="1" indent="-285750">
              <a:lnSpc>
                <a:spcPct val="100000"/>
              </a:lnSpc>
              <a:buChar char="-"/>
              <a:tabLst>
                <a:tab pos="690245" algn="l"/>
              </a:tabLst>
            </a:pPr>
            <a:r>
              <a:rPr sz="2800" spc="-5" dirty="0">
                <a:solidFill>
                  <a:srgbClr val="003366"/>
                </a:solidFill>
                <a:latin typeface="Arial MT"/>
                <a:cs typeface="Arial MT"/>
              </a:rPr>
              <a:t>Efficient</a:t>
            </a:r>
            <a:r>
              <a:rPr sz="2800" dirty="0">
                <a:solidFill>
                  <a:srgbClr val="003366"/>
                </a:solidFill>
                <a:latin typeface="Arial MT"/>
                <a:cs typeface="Arial MT"/>
              </a:rPr>
              <a:t> </a:t>
            </a:r>
            <a:r>
              <a:rPr sz="2800" spc="-5" dirty="0">
                <a:solidFill>
                  <a:srgbClr val="003366"/>
                </a:solidFill>
                <a:latin typeface="Arial MT"/>
                <a:cs typeface="Arial MT"/>
              </a:rPr>
              <a:t>management</a:t>
            </a:r>
            <a:r>
              <a:rPr sz="2800" spc="10" dirty="0">
                <a:solidFill>
                  <a:srgbClr val="003366"/>
                </a:solidFill>
                <a:latin typeface="Arial MT"/>
                <a:cs typeface="Arial MT"/>
              </a:rPr>
              <a:t> </a:t>
            </a:r>
            <a:r>
              <a:rPr sz="2800" spc="-5" dirty="0">
                <a:solidFill>
                  <a:srgbClr val="003366"/>
                </a:solidFill>
                <a:latin typeface="Arial MT"/>
                <a:cs typeface="Arial MT"/>
              </a:rPr>
              <a:t>of</a:t>
            </a:r>
            <a:r>
              <a:rPr sz="2800" dirty="0">
                <a:solidFill>
                  <a:srgbClr val="003366"/>
                </a:solidFill>
                <a:latin typeface="Arial MT"/>
                <a:cs typeface="Arial MT"/>
              </a:rPr>
              <a:t> individual current </a:t>
            </a:r>
            <a:r>
              <a:rPr sz="2800" spc="5" dirty="0">
                <a:solidFill>
                  <a:srgbClr val="003366"/>
                </a:solidFill>
                <a:latin typeface="Arial MT"/>
                <a:cs typeface="Arial MT"/>
              </a:rPr>
              <a:t> </a:t>
            </a:r>
            <a:r>
              <a:rPr sz="2800" dirty="0">
                <a:solidFill>
                  <a:srgbClr val="003366"/>
                </a:solidFill>
                <a:latin typeface="Arial MT"/>
                <a:cs typeface="Arial MT"/>
              </a:rPr>
              <a:t>asset</a:t>
            </a:r>
            <a:r>
              <a:rPr sz="2800" spc="-5" dirty="0">
                <a:solidFill>
                  <a:srgbClr val="003366"/>
                </a:solidFill>
                <a:latin typeface="Arial MT"/>
                <a:cs typeface="Arial MT"/>
              </a:rPr>
              <a:t> </a:t>
            </a:r>
            <a:r>
              <a:rPr sz="2800" dirty="0">
                <a:solidFill>
                  <a:srgbClr val="003366"/>
                </a:solidFill>
                <a:latin typeface="Arial MT"/>
                <a:cs typeface="Arial MT"/>
              </a:rPr>
              <a:t>such</a:t>
            </a:r>
            <a:r>
              <a:rPr sz="2800" spc="-15" dirty="0">
                <a:solidFill>
                  <a:srgbClr val="003366"/>
                </a:solidFill>
                <a:latin typeface="Arial MT"/>
                <a:cs typeface="Arial MT"/>
              </a:rPr>
              <a:t> </a:t>
            </a:r>
            <a:r>
              <a:rPr sz="2800" dirty="0">
                <a:solidFill>
                  <a:srgbClr val="003366"/>
                </a:solidFill>
                <a:latin typeface="Arial MT"/>
                <a:cs typeface="Arial MT"/>
              </a:rPr>
              <a:t>as cash,</a:t>
            </a:r>
            <a:r>
              <a:rPr sz="2800" spc="-5" dirty="0">
                <a:solidFill>
                  <a:srgbClr val="003366"/>
                </a:solidFill>
                <a:latin typeface="Arial MT"/>
                <a:cs typeface="Arial MT"/>
              </a:rPr>
              <a:t> </a:t>
            </a:r>
            <a:r>
              <a:rPr sz="2800" dirty="0">
                <a:solidFill>
                  <a:srgbClr val="003366"/>
                </a:solidFill>
                <a:latin typeface="Arial MT"/>
                <a:cs typeface="Arial MT"/>
              </a:rPr>
              <a:t>receivable and</a:t>
            </a:r>
            <a:r>
              <a:rPr sz="2800" spc="-5" dirty="0">
                <a:solidFill>
                  <a:srgbClr val="003366"/>
                </a:solidFill>
                <a:latin typeface="Arial MT"/>
                <a:cs typeface="Arial MT"/>
              </a:rPr>
              <a:t> </a:t>
            </a:r>
            <a:r>
              <a:rPr sz="2800" dirty="0">
                <a:solidFill>
                  <a:srgbClr val="003366"/>
                </a:solidFill>
                <a:latin typeface="Arial MT"/>
                <a:cs typeface="Arial MT"/>
              </a:rPr>
              <a:t>inventory.</a:t>
            </a:r>
            <a:endParaRPr sz="28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14495" cy="574040"/>
          </a:xfrm>
          <a:prstGeom prst="rect">
            <a:avLst/>
          </a:prstGeom>
        </p:spPr>
        <p:txBody>
          <a:bodyPr vert="horz" wrap="square" lIns="0" tIns="12700" rIns="0" bIns="0" rtlCol="0">
            <a:spAutoFit/>
          </a:bodyPr>
          <a:lstStyle/>
          <a:p>
            <a:pPr marL="12700">
              <a:lnSpc>
                <a:spcPct val="100000"/>
              </a:lnSpc>
              <a:spcBef>
                <a:spcPts val="100"/>
              </a:spcBef>
            </a:pPr>
            <a:r>
              <a:rPr spc="-5" dirty="0"/>
              <a:t>Financing</a:t>
            </a:r>
            <a:r>
              <a:rPr spc="-85" dirty="0"/>
              <a:t> </a:t>
            </a:r>
            <a:r>
              <a:rPr spc="-5" dirty="0"/>
              <a:t>Decision</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708025" marR="908685" indent="-342900">
              <a:lnSpc>
                <a:spcPct val="100000"/>
              </a:lnSpc>
              <a:spcBef>
                <a:spcPts val="100"/>
              </a:spcBef>
              <a:buSzPct val="75000"/>
              <a:buFont typeface="Wingdings"/>
              <a:buChar char=""/>
              <a:tabLst>
                <a:tab pos="707390" algn="l"/>
                <a:tab pos="708025" algn="l"/>
              </a:tabLst>
            </a:pPr>
            <a:r>
              <a:rPr sz="2800" spc="-5" dirty="0"/>
              <a:t>Financing</a:t>
            </a:r>
            <a:r>
              <a:rPr sz="2800" dirty="0"/>
              <a:t> decision</a:t>
            </a:r>
            <a:r>
              <a:rPr sz="2800" spc="-5" dirty="0"/>
              <a:t> is</a:t>
            </a:r>
            <a:r>
              <a:rPr sz="2800" dirty="0"/>
              <a:t> concerned</a:t>
            </a:r>
            <a:r>
              <a:rPr sz="2800" spc="-5" dirty="0"/>
              <a:t> with </a:t>
            </a:r>
            <a:r>
              <a:rPr sz="2800" dirty="0"/>
              <a:t>the </a:t>
            </a:r>
            <a:r>
              <a:rPr sz="2800" spc="-765" dirty="0"/>
              <a:t> </a:t>
            </a:r>
            <a:r>
              <a:rPr sz="2800" dirty="0"/>
              <a:t>financing </a:t>
            </a:r>
            <a:r>
              <a:rPr sz="2800" spc="-5" dirty="0"/>
              <a:t>mix </a:t>
            </a:r>
            <a:r>
              <a:rPr sz="2800" spc="5" dirty="0"/>
              <a:t>or</a:t>
            </a:r>
            <a:r>
              <a:rPr sz="2800" spc="-5" dirty="0"/>
              <a:t> </a:t>
            </a:r>
            <a:r>
              <a:rPr sz="2800" dirty="0"/>
              <a:t>capital</a:t>
            </a:r>
            <a:r>
              <a:rPr sz="2800" spc="-5" dirty="0"/>
              <a:t> </a:t>
            </a:r>
            <a:r>
              <a:rPr sz="2800" dirty="0"/>
              <a:t>structure.</a:t>
            </a:r>
            <a:endParaRPr sz="2800"/>
          </a:p>
          <a:p>
            <a:pPr marL="339725">
              <a:lnSpc>
                <a:spcPct val="100000"/>
              </a:lnSpc>
              <a:spcBef>
                <a:spcPts val="30"/>
              </a:spcBef>
              <a:buClr>
                <a:srgbClr val="003366"/>
              </a:buClr>
              <a:buFont typeface="Wingdings"/>
              <a:buChar char=""/>
            </a:pPr>
            <a:endParaRPr sz="3000"/>
          </a:p>
          <a:p>
            <a:pPr marL="708025" marR="17780" indent="-342900">
              <a:lnSpc>
                <a:spcPct val="100000"/>
              </a:lnSpc>
              <a:buSzPct val="75000"/>
              <a:buFont typeface="Wingdings"/>
              <a:buChar char=""/>
              <a:tabLst>
                <a:tab pos="707390" algn="l"/>
                <a:tab pos="708025" algn="l"/>
              </a:tabLst>
            </a:pPr>
            <a:r>
              <a:rPr sz="2800" spc="-5" dirty="0"/>
              <a:t>The</a:t>
            </a:r>
            <a:r>
              <a:rPr sz="2800" dirty="0"/>
              <a:t> </a:t>
            </a:r>
            <a:r>
              <a:rPr sz="2800" spc="-5" dirty="0"/>
              <a:t>mix</a:t>
            </a:r>
            <a:r>
              <a:rPr sz="2800" spc="5" dirty="0"/>
              <a:t> </a:t>
            </a:r>
            <a:r>
              <a:rPr sz="2800" dirty="0"/>
              <a:t>of</a:t>
            </a:r>
            <a:r>
              <a:rPr sz="2800" spc="5" dirty="0"/>
              <a:t> </a:t>
            </a:r>
            <a:r>
              <a:rPr sz="2800" dirty="0"/>
              <a:t>debt and </a:t>
            </a:r>
            <a:r>
              <a:rPr sz="2800" spc="-5" dirty="0"/>
              <a:t>equity</a:t>
            </a:r>
            <a:r>
              <a:rPr sz="2800" spc="10" dirty="0"/>
              <a:t> </a:t>
            </a:r>
            <a:r>
              <a:rPr sz="2800" spc="-5" dirty="0"/>
              <a:t>is </a:t>
            </a:r>
            <a:r>
              <a:rPr sz="2800" dirty="0"/>
              <a:t>known</a:t>
            </a:r>
            <a:r>
              <a:rPr sz="2800" spc="-10" dirty="0"/>
              <a:t> </a:t>
            </a:r>
            <a:r>
              <a:rPr sz="2800" dirty="0"/>
              <a:t>as</a:t>
            </a:r>
            <a:r>
              <a:rPr sz="2800" spc="10" dirty="0"/>
              <a:t> </a:t>
            </a:r>
            <a:r>
              <a:rPr sz="2800" spc="-5" dirty="0"/>
              <a:t>capital </a:t>
            </a:r>
            <a:r>
              <a:rPr sz="2800" spc="-765" dirty="0"/>
              <a:t> </a:t>
            </a:r>
            <a:r>
              <a:rPr sz="2800" dirty="0"/>
              <a:t>structure.</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7717790" cy="574040"/>
          </a:xfrm>
          <a:prstGeom prst="rect">
            <a:avLst/>
          </a:prstGeom>
        </p:spPr>
        <p:txBody>
          <a:bodyPr vert="horz" wrap="square" lIns="0" tIns="12700" rIns="0" bIns="0" rtlCol="0">
            <a:spAutoFit/>
          </a:bodyPr>
          <a:lstStyle/>
          <a:p>
            <a:pPr marL="12700">
              <a:lnSpc>
                <a:spcPct val="100000"/>
              </a:lnSpc>
              <a:spcBef>
                <a:spcPts val="100"/>
              </a:spcBef>
            </a:pPr>
            <a:r>
              <a:rPr spc="-5" dirty="0"/>
              <a:t>Definition</a:t>
            </a:r>
            <a:r>
              <a:rPr spc="-25" dirty="0"/>
              <a:t> </a:t>
            </a:r>
            <a:r>
              <a:rPr dirty="0"/>
              <a:t>of</a:t>
            </a:r>
            <a:r>
              <a:rPr spc="-30" dirty="0"/>
              <a:t> </a:t>
            </a:r>
            <a:r>
              <a:rPr spc="-5" dirty="0"/>
              <a:t>Financial</a:t>
            </a:r>
            <a:r>
              <a:rPr spc="-15" dirty="0"/>
              <a:t> </a:t>
            </a:r>
            <a:r>
              <a:rPr spc="-5" dirty="0"/>
              <a:t>Management</a:t>
            </a:r>
          </a:p>
        </p:txBody>
      </p:sp>
      <p:sp>
        <p:nvSpPr>
          <p:cNvPr id="3" name="object 3"/>
          <p:cNvSpPr txBox="1"/>
          <p:nvPr/>
        </p:nvSpPr>
        <p:spPr>
          <a:xfrm>
            <a:off x="1449069" y="27343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MT"/>
                <a:cs typeface="Arial MT"/>
              </a:rPr>
              <a:t>–</a:t>
            </a:r>
            <a:endParaRPr sz="1800">
              <a:latin typeface="Arial MT"/>
              <a:cs typeface="Arial MT"/>
            </a:endParaRPr>
          </a:p>
        </p:txBody>
      </p:sp>
      <p:sp>
        <p:nvSpPr>
          <p:cNvPr id="4" name="object 4"/>
          <p:cNvSpPr txBox="1"/>
          <p:nvPr/>
        </p:nvSpPr>
        <p:spPr>
          <a:xfrm>
            <a:off x="1734820" y="2700020"/>
            <a:ext cx="6911340"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3366"/>
                </a:solidFill>
                <a:latin typeface="Arial MT"/>
                <a:cs typeface="Arial MT"/>
              </a:rPr>
              <a:t>Managerial</a:t>
            </a:r>
            <a:r>
              <a:rPr sz="2400" dirty="0">
                <a:solidFill>
                  <a:srgbClr val="003366"/>
                </a:solidFill>
                <a:latin typeface="Arial MT"/>
                <a:cs typeface="Arial MT"/>
              </a:rPr>
              <a:t> </a:t>
            </a:r>
            <a:r>
              <a:rPr sz="2400" spc="-5" dirty="0">
                <a:solidFill>
                  <a:srgbClr val="003366"/>
                </a:solidFill>
                <a:latin typeface="Arial MT"/>
                <a:cs typeface="Arial MT"/>
              </a:rPr>
              <a:t>activities</a:t>
            </a:r>
            <a:r>
              <a:rPr sz="2400" dirty="0">
                <a:solidFill>
                  <a:srgbClr val="003366"/>
                </a:solidFill>
                <a:latin typeface="Arial MT"/>
                <a:cs typeface="Arial MT"/>
              </a:rPr>
              <a:t> </a:t>
            </a:r>
            <a:r>
              <a:rPr sz="2400" spc="-5" dirty="0">
                <a:solidFill>
                  <a:srgbClr val="003366"/>
                </a:solidFill>
                <a:latin typeface="Arial MT"/>
                <a:cs typeface="Arial MT"/>
              </a:rPr>
              <a:t>which</a:t>
            </a:r>
            <a:r>
              <a:rPr sz="2400" spc="-10" dirty="0">
                <a:solidFill>
                  <a:srgbClr val="003366"/>
                </a:solidFill>
                <a:latin typeface="Arial MT"/>
                <a:cs typeface="Arial MT"/>
              </a:rPr>
              <a:t> deals</a:t>
            </a:r>
            <a:r>
              <a:rPr sz="2400" spc="10" dirty="0">
                <a:solidFill>
                  <a:srgbClr val="003366"/>
                </a:solidFill>
                <a:latin typeface="Arial MT"/>
                <a:cs typeface="Arial MT"/>
              </a:rPr>
              <a:t> </a:t>
            </a:r>
            <a:r>
              <a:rPr sz="2400" spc="-5" dirty="0">
                <a:solidFill>
                  <a:srgbClr val="003366"/>
                </a:solidFill>
                <a:latin typeface="Arial MT"/>
                <a:cs typeface="Arial MT"/>
              </a:rPr>
              <a:t>with</a:t>
            </a:r>
            <a:r>
              <a:rPr sz="2400" spc="-10" dirty="0">
                <a:solidFill>
                  <a:srgbClr val="003366"/>
                </a:solidFill>
                <a:latin typeface="Arial MT"/>
                <a:cs typeface="Arial MT"/>
              </a:rPr>
              <a:t> planning</a:t>
            </a:r>
            <a:r>
              <a:rPr sz="2400" spc="-5" dirty="0">
                <a:solidFill>
                  <a:srgbClr val="003366"/>
                </a:solidFill>
                <a:latin typeface="Arial MT"/>
                <a:cs typeface="Arial MT"/>
              </a:rPr>
              <a:t> </a:t>
            </a:r>
            <a:r>
              <a:rPr sz="2400" spc="-10" dirty="0">
                <a:solidFill>
                  <a:srgbClr val="003366"/>
                </a:solidFill>
                <a:latin typeface="Arial MT"/>
                <a:cs typeface="Arial MT"/>
              </a:rPr>
              <a:t>and </a:t>
            </a:r>
            <a:r>
              <a:rPr sz="2400" spc="-655" dirty="0">
                <a:solidFill>
                  <a:srgbClr val="003366"/>
                </a:solidFill>
                <a:latin typeface="Arial MT"/>
                <a:cs typeface="Arial MT"/>
              </a:rPr>
              <a:t> </a:t>
            </a:r>
            <a:r>
              <a:rPr sz="2400" spc="-5" dirty="0">
                <a:solidFill>
                  <a:srgbClr val="003366"/>
                </a:solidFill>
                <a:latin typeface="Arial MT"/>
                <a:cs typeface="Arial MT"/>
              </a:rPr>
              <a:t>controlling</a:t>
            </a:r>
            <a:r>
              <a:rPr sz="2400" dirty="0">
                <a:solidFill>
                  <a:srgbClr val="003366"/>
                </a:solidFill>
                <a:latin typeface="Arial MT"/>
                <a:cs typeface="Arial MT"/>
              </a:rPr>
              <a:t> </a:t>
            </a:r>
            <a:r>
              <a:rPr sz="2400" spc="-5" dirty="0">
                <a:solidFill>
                  <a:srgbClr val="003366"/>
                </a:solidFill>
                <a:latin typeface="Arial MT"/>
                <a:cs typeface="Arial MT"/>
              </a:rPr>
              <a:t>of</a:t>
            </a:r>
            <a:r>
              <a:rPr sz="2400" spc="5" dirty="0">
                <a:solidFill>
                  <a:srgbClr val="003366"/>
                </a:solidFill>
                <a:latin typeface="Arial MT"/>
                <a:cs typeface="Arial MT"/>
              </a:rPr>
              <a:t> </a:t>
            </a:r>
            <a:r>
              <a:rPr sz="2400" dirty="0">
                <a:solidFill>
                  <a:srgbClr val="003366"/>
                </a:solidFill>
                <a:latin typeface="Arial MT"/>
                <a:cs typeface="Arial MT"/>
              </a:rPr>
              <a:t>firms</a:t>
            </a:r>
            <a:r>
              <a:rPr sz="2400" spc="5" dirty="0">
                <a:solidFill>
                  <a:srgbClr val="003366"/>
                </a:solidFill>
                <a:latin typeface="Arial MT"/>
                <a:cs typeface="Arial MT"/>
              </a:rPr>
              <a:t> </a:t>
            </a:r>
            <a:r>
              <a:rPr sz="2400" spc="-10" dirty="0">
                <a:solidFill>
                  <a:srgbClr val="003366"/>
                </a:solidFill>
                <a:latin typeface="Arial MT"/>
                <a:cs typeface="Arial MT"/>
              </a:rPr>
              <a:t>and</a:t>
            </a:r>
            <a:r>
              <a:rPr sz="2400" spc="-5" dirty="0">
                <a:solidFill>
                  <a:srgbClr val="003366"/>
                </a:solidFill>
                <a:latin typeface="Arial MT"/>
                <a:cs typeface="Arial MT"/>
              </a:rPr>
              <a:t> financial sources.</a:t>
            </a:r>
            <a:endParaRPr sz="2400">
              <a:latin typeface="Arial MT"/>
              <a:cs typeface="Arial MT"/>
            </a:endParaRPr>
          </a:p>
        </p:txBody>
      </p:sp>
      <p:sp>
        <p:nvSpPr>
          <p:cNvPr id="5" name="object 5"/>
          <p:cNvSpPr txBox="1"/>
          <p:nvPr/>
        </p:nvSpPr>
        <p:spPr>
          <a:xfrm>
            <a:off x="1449069" y="3982720"/>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MT"/>
                <a:cs typeface="Arial MT"/>
              </a:rPr>
              <a:t>–</a:t>
            </a:r>
            <a:endParaRPr sz="1800">
              <a:latin typeface="Arial MT"/>
              <a:cs typeface="Arial MT"/>
            </a:endParaRPr>
          </a:p>
        </p:txBody>
      </p:sp>
      <p:sp>
        <p:nvSpPr>
          <p:cNvPr id="6" name="object 6"/>
          <p:cNvSpPr txBox="1"/>
          <p:nvPr/>
        </p:nvSpPr>
        <p:spPr>
          <a:xfrm>
            <a:off x="1734820" y="3949700"/>
            <a:ext cx="6456680" cy="156337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003366"/>
                </a:solidFill>
                <a:latin typeface="Arial MT"/>
                <a:cs typeface="Arial MT"/>
              </a:rPr>
              <a:t>Financial</a:t>
            </a:r>
            <a:r>
              <a:rPr sz="2400" spc="-5" dirty="0">
                <a:solidFill>
                  <a:srgbClr val="003366"/>
                </a:solidFill>
                <a:latin typeface="Arial MT"/>
                <a:cs typeface="Arial MT"/>
              </a:rPr>
              <a:t> management</a:t>
            </a:r>
            <a:r>
              <a:rPr sz="2400" spc="5" dirty="0">
                <a:solidFill>
                  <a:srgbClr val="003366"/>
                </a:solidFill>
                <a:latin typeface="Arial MT"/>
                <a:cs typeface="Arial MT"/>
              </a:rPr>
              <a:t> </a:t>
            </a:r>
            <a:r>
              <a:rPr sz="2400" spc="-5" dirty="0">
                <a:solidFill>
                  <a:srgbClr val="003366"/>
                </a:solidFill>
                <a:latin typeface="Arial MT"/>
                <a:cs typeface="Arial MT"/>
              </a:rPr>
              <a:t>is</a:t>
            </a:r>
            <a:r>
              <a:rPr sz="2400" dirty="0">
                <a:solidFill>
                  <a:srgbClr val="003366"/>
                </a:solidFill>
                <a:latin typeface="Arial MT"/>
                <a:cs typeface="Arial MT"/>
              </a:rPr>
              <a:t> </a:t>
            </a:r>
            <a:r>
              <a:rPr sz="2400" spc="-5" dirty="0">
                <a:solidFill>
                  <a:srgbClr val="003366"/>
                </a:solidFill>
                <a:latin typeface="Arial MT"/>
                <a:cs typeface="Arial MT"/>
              </a:rPr>
              <a:t>an</a:t>
            </a:r>
            <a:r>
              <a:rPr sz="2400" spc="5" dirty="0">
                <a:solidFill>
                  <a:srgbClr val="003366"/>
                </a:solidFill>
                <a:latin typeface="Arial MT"/>
                <a:cs typeface="Arial MT"/>
              </a:rPr>
              <a:t> </a:t>
            </a:r>
            <a:r>
              <a:rPr sz="2400" spc="-5" dirty="0">
                <a:solidFill>
                  <a:srgbClr val="003366"/>
                </a:solidFill>
                <a:latin typeface="Arial MT"/>
                <a:cs typeface="Arial MT"/>
              </a:rPr>
              <a:t>area of</a:t>
            </a:r>
            <a:r>
              <a:rPr sz="2400" spc="10" dirty="0">
                <a:solidFill>
                  <a:srgbClr val="003366"/>
                </a:solidFill>
                <a:latin typeface="Arial MT"/>
                <a:cs typeface="Arial MT"/>
              </a:rPr>
              <a:t> </a:t>
            </a:r>
            <a:r>
              <a:rPr sz="2400" spc="-10" dirty="0">
                <a:solidFill>
                  <a:srgbClr val="003366"/>
                </a:solidFill>
                <a:latin typeface="Arial MT"/>
                <a:cs typeface="Arial MT"/>
              </a:rPr>
              <a:t>financial </a:t>
            </a:r>
            <a:r>
              <a:rPr sz="2400" spc="-5" dirty="0">
                <a:solidFill>
                  <a:srgbClr val="003366"/>
                </a:solidFill>
                <a:latin typeface="Arial MT"/>
                <a:cs typeface="Arial MT"/>
              </a:rPr>
              <a:t> decision</a:t>
            </a:r>
            <a:r>
              <a:rPr sz="2400" spc="-10" dirty="0">
                <a:solidFill>
                  <a:srgbClr val="003366"/>
                </a:solidFill>
                <a:latin typeface="Arial MT"/>
                <a:cs typeface="Arial MT"/>
              </a:rPr>
              <a:t> </a:t>
            </a:r>
            <a:r>
              <a:rPr sz="2400" spc="-5" dirty="0">
                <a:solidFill>
                  <a:srgbClr val="003366"/>
                </a:solidFill>
                <a:latin typeface="Arial MT"/>
                <a:cs typeface="Arial MT"/>
              </a:rPr>
              <a:t>making,</a:t>
            </a:r>
            <a:r>
              <a:rPr sz="2400" dirty="0">
                <a:solidFill>
                  <a:srgbClr val="003366"/>
                </a:solidFill>
                <a:latin typeface="Arial MT"/>
                <a:cs typeface="Arial MT"/>
              </a:rPr>
              <a:t> </a:t>
            </a:r>
            <a:r>
              <a:rPr sz="2400" spc="-5" dirty="0">
                <a:solidFill>
                  <a:srgbClr val="003366"/>
                </a:solidFill>
                <a:latin typeface="Arial MT"/>
                <a:cs typeface="Arial MT"/>
              </a:rPr>
              <a:t>harmonsing</a:t>
            </a:r>
            <a:r>
              <a:rPr sz="2400" spc="-10" dirty="0">
                <a:solidFill>
                  <a:srgbClr val="003366"/>
                </a:solidFill>
                <a:latin typeface="Arial MT"/>
                <a:cs typeface="Arial MT"/>
              </a:rPr>
              <a:t> individual</a:t>
            </a:r>
            <a:r>
              <a:rPr sz="2400" dirty="0">
                <a:solidFill>
                  <a:srgbClr val="003366"/>
                </a:solidFill>
                <a:latin typeface="Arial MT"/>
                <a:cs typeface="Arial MT"/>
              </a:rPr>
              <a:t> </a:t>
            </a:r>
            <a:r>
              <a:rPr sz="2400" spc="-5" dirty="0">
                <a:solidFill>
                  <a:srgbClr val="003366"/>
                </a:solidFill>
                <a:latin typeface="Arial MT"/>
                <a:cs typeface="Arial MT"/>
              </a:rPr>
              <a:t>motives </a:t>
            </a:r>
            <a:r>
              <a:rPr sz="2400" spc="-655" dirty="0">
                <a:solidFill>
                  <a:srgbClr val="003366"/>
                </a:solidFill>
                <a:latin typeface="Arial MT"/>
                <a:cs typeface="Arial MT"/>
              </a:rPr>
              <a:t> </a:t>
            </a:r>
            <a:r>
              <a:rPr sz="2400" spc="-10" dirty="0">
                <a:solidFill>
                  <a:srgbClr val="003366"/>
                </a:solidFill>
                <a:latin typeface="Arial MT"/>
                <a:cs typeface="Arial MT"/>
              </a:rPr>
              <a:t>and</a:t>
            </a:r>
            <a:r>
              <a:rPr sz="2400" dirty="0">
                <a:solidFill>
                  <a:srgbClr val="003366"/>
                </a:solidFill>
                <a:latin typeface="Arial MT"/>
                <a:cs typeface="Arial MT"/>
              </a:rPr>
              <a:t> </a:t>
            </a:r>
            <a:r>
              <a:rPr sz="2400" spc="-5" dirty="0">
                <a:solidFill>
                  <a:srgbClr val="003366"/>
                </a:solidFill>
                <a:latin typeface="Arial MT"/>
                <a:cs typeface="Arial MT"/>
              </a:rPr>
              <a:t>enterprise goals.</a:t>
            </a:r>
            <a:endParaRPr sz="2400">
              <a:latin typeface="Arial MT"/>
              <a:cs typeface="Arial MT"/>
            </a:endParaRPr>
          </a:p>
          <a:p>
            <a:pPr marL="3787140">
              <a:lnSpc>
                <a:spcPct val="100000"/>
              </a:lnSpc>
              <a:spcBef>
                <a:spcPts val="590"/>
              </a:spcBef>
              <a:tabLst>
                <a:tab pos="3990975" algn="l"/>
              </a:tabLst>
            </a:pPr>
            <a:r>
              <a:rPr sz="1800" dirty="0">
                <a:solidFill>
                  <a:srgbClr val="003366"/>
                </a:solidFill>
                <a:latin typeface="Arial MT"/>
                <a:cs typeface="Arial MT"/>
              </a:rPr>
              <a:t>-	</a:t>
            </a:r>
            <a:r>
              <a:rPr sz="2400" spc="-5" dirty="0">
                <a:solidFill>
                  <a:srgbClr val="003366"/>
                </a:solidFill>
                <a:latin typeface="Arial MT"/>
                <a:cs typeface="Arial MT"/>
              </a:rPr>
              <a:t>Weston</a:t>
            </a:r>
            <a:r>
              <a:rPr sz="2400" spc="-45" dirty="0">
                <a:solidFill>
                  <a:srgbClr val="003366"/>
                </a:solidFill>
                <a:latin typeface="Arial MT"/>
                <a:cs typeface="Arial MT"/>
              </a:rPr>
              <a:t> </a:t>
            </a:r>
            <a:r>
              <a:rPr sz="2400" spc="-5" dirty="0">
                <a:solidFill>
                  <a:srgbClr val="003366"/>
                </a:solidFill>
                <a:latin typeface="Arial MT"/>
                <a:cs typeface="Arial MT"/>
              </a:rPr>
              <a:t>Brigham</a:t>
            </a:r>
            <a:endParaRPr sz="2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87800" cy="574040"/>
          </a:xfrm>
          <a:prstGeom prst="rect">
            <a:avLst/>
          </a:prstGeom>
        </p:spPr>
        <p:txBody>
          <a:bodyPr vert="horz" wrap="square" lIns="0" tIns="12700" rIns="0" bIns="0" rtlCol="0">
            <a:spAutoFit/>
          </a:bodyPr>
          <a:lstStyle/>
          <a:p>
            <a:pPr marL="12700">
              <a:lnSpc>
                <a:spcPct val="100000"/>
              </a:lnSpc>
              <a:spcBef>
                <a:spcPts val="100"/>
              </a:spcBef>
            </a:pPr>
            <a:r>
              <a:rPr spc="-5" dirty="0"/>
              <a:t>Dividend</a:t>
            </a:r>
            <a:r>
              <a:rPr spc="-70" dirty="0"/>
              <a:t> </a:t>
            </a:r>
            <a:r>
              <a:rPr spc="-5" dirty="0"/>
              <a:t>Decision</a:t>
            </a:r>
          </a:p>
        </p:txBody>
      </p:sp>
      <p:sp>
        <p:nvSpPr>
          <p:cNvPr id="3" name="object 3"/>
          <p:cNvSpPr txBox="1"/>
          <p:nvPr/>
        </p:nvSpPr>
        <p:spPr>
          <a:xfrm>
            <a:off x="889000" y="2777490"/>
            <a:ext cx="7843520" cy="3256279"/>
          </a:xfrm>
          <a:prstGeom prst="rect">
            <a:avLst/>
          </a:prstGeom>
        </p:spPr>
        <p:txBody>
          <a:bodyPr vert="horz" wrap="square" lIns="0" tIns="12700" rIns="0" bIns="0" rtlCol="0">
            <a:spAutoFit/>
          </a:bodyPr>
          <a:lstStyle/>
          <a:p>
            <a:pPr marL="381000" marR="165100" indent="-342900">
              <a:lnSpc>
                <a:spcPct val="100000"/>
              </a:lnSpc>
              <a:spcBef>
                <a:spcPts val="100"/>
              </a:spcBef>
              <a:buSzPct val="75000"/>
              <a:buFont typeface="Wingdings"/>
              <a:buChar char=""/>
              <a:tabLst>
                <a:tab pos="380365" algn="l"/>
                <a:tab pos="381000" algn="l"/>
              </a:tabLst>
            </a:pPr>
            <a:r>
              <a:rPr sz="2800" dirty="0">
                <a:solidFill>
                  <a:srgbClr val="003366"/>
                </a:solidFill>
                <a:latin typeface="Arial MT"/>
                <a:cs typeface="Arial MT"/>
              </a:rPr>
              <a:t>A firm distribute all profits </a:t>
            </a:r>
            <a:r>
              <a:rPr sz="2800" spc="5" dirty="0">
                <a:solidFill>
                  <a:srgbClr val="003366"/>
                </a:solidFill>
                <a:latin typeface="Arial MT"/>
                <a:cs typeface="Arial MT"/>
              </a:rPr>
              <a:t>or </a:t>
            </a:r>
            <a:r>
              <a:rPr sz="2800" dirty="0">
                <a:solidFill>
                  <a:srgbClr val="003366"/>
                </a:solidFill>
                <a:latin typeface="Arial MT"/>
                <a:cs typeface="Arial MT"/>
              </a:rPr>
              <a:t>retain them or </a:t>
            </a:r>
            <a:r>
              <a:rPr sz="2800" spc="5" dirty="0">
                <a:solidFill>
                  <a:srgbClr val="003366"/>
                </a:solidFill>
                <a:latin typeface="Arial MT"/>
                <a:cs typeface="Arial MT"/>
              </a:rPr>
              <a:t> </a:t>
            </a:r>
            <a:r>
              <a:rPr sz="2800" dirty="0">
                <a:solidFill>
                  <a:srgbClr val="003366"/>
                </a:solidFill>
                <a:latin typeface="Arial MT"/>
                <a:cs typeface="Arial MT"/>
              </a:rPr>
              <a:t>distribute a portion and </a:t>
            </a:r>
            <a:r>
              <a:rPr sz="2800" spc="-5" dirty="0">
                <a:solidFill>
                  <a:srgbClr val="003366"/>
                </a:solidFill>
                <a:latin typeface="Arial MT"/>
                <a:cs typeface="Arial MT"/>
              </a:rPr>
              <a:t>retain</a:t>
            </a:r>
            <a:r>
              <a:rPr sz="2800" spc="10" dirty="0">
                <a:solidFill>
                  <a:srgbClr val="003366"/>
                </a:solidFill>
                <a:latin typeface="Arial MT"/>
                <a:cs typeface="Arial MT"/>
              </a:rPr>
              <a:t> </a:t>
            </a: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balance</a:t>
            </a:r>
            <a:r>
              <a:rPr sz="2800" spc="5" dirty="0">
                <a:solidFill>
                  <a:srgbClr val="003366"/>
                </a:solidFill>
                <a:latin typeface="Arial MT"/>
                <a:cs typeface="Arial MT"/>
              </a:rPr>
              <a:t> </a:t>
            </a:r>
            <a:r>
              <a:rPr sz="2800" spc="-5" dirty="0">
                <a:solidFill>
                  <a:srgbClr val="003366"/>
                </a:solidFill>
                <a:latin typeface="Arial MT"/>
                <a:cs typeface="Arial MT"/>
              </a:rPr>
              <a:t>with </a:t>
            </a:r>
            <a:r>
              <a:rPr sz="2800" spc="-765" dirty="0">
                <a:solidFill>
                  <a:srgbClr val="003366"/>
                </a:solidFill>
                <a:latin typeface="Arial MT"/>
                <a:cs typeface="Arial MT"/>
              </a:rPr>
              <a:t> </a:t>
            </a:r>
            <a:r>
              <a:rPr sz="2800" spc="-5" dirty="0">
                <a:solidFill>
                  <a:srgbClr val="003366"/>
                </a:solidFill>
                <a:latin typeface="Arial MT"/>
                <a:cs typeface="Arial MT"/>
              </a:rPr>
              <a:t>it.</a:t>
            </a:r>
            <a:endParaRPr sz="2800">
              <a:latin typeface="Arial MT"/>
              <a:cs typeface="Arial MT"/>
            </a:endParaRPr>
          </a:p>
          <a:p>
            <a:pPr marL="381000" marR="30480" indent="-342900">
              <a:lnSpc>
                <a:spcPct val="100000"/>
              </a:lnSpc>
              <a:spcBef>
                <a:spcPts val="1920"/>
              </a:spcBef>
              <a:buSzPct val="75000"/>
              <a:buFont typeface="Wingdings"/>
              <a:buChar char=""/>
              <a:tabLst>
                <a:tab pos="380365" algn="l"/>
                <a:tab pos="381000" algn="l"/>
              </a:tabLst>
            </a:pPr>
            <a:r>
              <a:rPr sz="2800" dirty="0">
                <a:solidFill>
                  <a:srgbClr val="003366"/>
                </a:solidFill>
                <a:latin typeface="Arial MT"/>
                <a:cs typeface="Arial MT"/>
              </a:rPr>
              <a:t>Which course should be </a:t>
            </a:r>
            <a:r>
              <a:rPr sz="2800" spc="-5" dirty="0">
                <a:solidFill>
                  <a:srgbClr val="003366"/>
                </a:solidFill>
                <a:latin typeface="Arial MT"/>
                <a:cs typeface="Arial MT"/>
              </a:rPr>
              <a:t>allowed? </a:t>
            </a:r>
            <a:r>
              <a:rPr sz="2800" dirty="0">
                <a:solidFill>
                  <a:srgbClr val="003366"/>
                </a:solidFill>
                <a:latin typeface="Arial MT"/>
                <a:cs typeface="Arial MT"/>
              </a:rPr>
              <a:t>The decision </a:t>
            </a:r>
            <a:r>
              <a:rPr sz="2800" spc="-765" dirty="0">
                <a:solidFill>
                  <a:srgbClr val="003366"/>
                </a:solidFill>
                <a:latin typeface="Arial MT"/>
                <a:cs typeface="Arial MT"/>
              </a:rPr>
              <a:t> </a:t>
            </a:r>
            <a:r>
              <a:rPr sz="2800" dirty="0">
                <a:solidFill>
                  <a:srgbClr val="003366"/>
                </a:solidFill>
                <a:latin typeface="Arial MT"/>
                <a:cs typeface="Arial MT"/>
              </a:rPr>
              <a:t>depends</a:t>
            </a:r>
            <a:r>
              <a:rPr sz="2800" spc="-5" dirty="0">
                <a:solidFill>
                  <a:srgbClr val="003366"/>
                </a:solidFill>
                <a:latin typeface="Arial MT"/>
                <a:cs typeface="Arial MT"/>
              </a:rPr>
              <a:t> </a:t>
            </a:r>
            <a:r>
              <a:rPr sz="2800" dirty="0">
                <a:solidFill>
                  <a:srgbClr val="003366"/>
                </a:solidFill>
                <a:latin typeface="Arial MT"/>
                <a:cs typeface="Arial MT"/>
              </a:rPr>
              <a:t>upon the preference of</a:t>
            </a:r>
            <a:r>
              <a:rPr sz="2800" spc="5" dirty="0">
                <a:solidFill>
                  <a:srgbClr val="003366"/>
                </a:solidFill>
                <a:latin typeface="Arial MT"/>
                <a:cs typeface="Arial MT"/>
              </a:rPr>
              <a:t> </a:t>
            </a:r>
            <a:r>
              <a:rPr sz="2800" dirty="0">
                <a:solidFill>
                  <a:srgbClr val="003366"/>
                </a:solidFill>
                <a:latin typeface="Arial MT"/>
                <a:cs typeface="Arial MT"/>
              </a:rPr>
              <a:t>the </a:t>
            </a:r>
            <a:r>
              <a:rPr sz="2800" spc="5" dirty="0">
                <a:solidFill>
                  <a:srgbClr val="003366"/>
                </a:solidFill>
                <a:latin typeface="Arial MT"/>
                <a:cs typeface="Arial MT"/>
              </a:rPr>
              <a:t> </a:t>
            </a:r>
            <a:r>
              <a:rPr sz="2800" dirty="0">
                <a:solidFill>
                  <a:srgbClr val="003366"/>
                </a:solidFill>
                <a:latin typeface="Arial MT"/>
                <a:cs typeface="Arial MT"/>
              </a:rPr>
              <a:t>shareholders and investment opportunities </a:t>
            </a:r>
            <a:r>
              <a:rPr sz="2800" spc="5" dirty="0">
                <a:solidFill>
                  <a:srgbClr val="003366"/>
                </a:solidFill>
                <a:latin typeface="Arial MT"/>
                <a:cs typeface="Arial MT"/>
              </a:rPr>
              <a:t> </a:t>
            </a:r>
            <a:r>
              <a:rPr sz="2800" spc="-5" dirty="0">
                <a:solidFill>
                  <a:srgbClr val="003366"/>
                </a:solidFill>
                <a:latin typeface="Arial MT"/>
                <a:cs typeface="Arial MT"/>
              </a:rPr>
              <a:t>available</a:t>
            </a:r>
            <a:r>
              <a:rPr sz="2800" spc="5" dirty="0">
                <a:solidFill>
                  <a:srgbClr val="003366"/>
                </a:solidFill>
                <a:latin typeface="Arial MT"/>
                <a:cs typeface="Arial MT"/>
              </a:rPr>
              <a:t> </a:t>
            </a:r>
            <a:r>
              <a:rPr sz="2800" spc="-5" dirty="0">
                <a:solidFill>
                  <a:srgbClr val="003366"/>
                </a:solidFill>
                <a:latin typeface="Arial MT"/>
                <a:cs typeface="Arial MT"/>
              </a:rPr>
              <a:t>to</a:t>
            </a:r>
            <a:r>
              <a:rPr sz="2800" spc="5" dirty="0">
                <a:solidFill>
                  <a:srgbClr val="003366"/>
                </a:solidFill>
                <a:latin typeface="Arial MT"/>
                <a:cs typeface="Arial MT"/>
              </a:rPr>
              <a:t> </a:t>
            </a:r>
            <a:r>
              <a:rPr sz="2800"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firm.</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87800" cy="574040"/>
          </a:xfrm>
          <a:prstGeom prst="rect">
            <a:avLst/>
          </a:prstGeom>
        </p:spPr>
        <p:txBody>
          <a:bodyPr vert="horz" wrap="square" lIns="0" tIns="12700" rIns="0" bIns="0" rtlCol="0">
            <a:spAutoFit/>
          </a:bodyPr>
          <a:lstStyle/>
          <a:p>
            <a:pPr marL="12700">
              <a:lnSpc>
                <a:spcPct val="100000"/>
              </a:lnSpc>
              <a:spcBef>
                <a:spcPts val="100"/>
              </a:spcBef>
            </a:pPr>
            <a:r>
              <a:rPr spc="-5" dirty="0"/>
              <a:t>Dividend</a:t>
            </a:r>
            <a:r>
              <a:rPr spc="-70" dirty="0"/>
              <a:t> </a:t>
            </a:r>
            <a:r>
              <a:rPr spc="-5" dirty="0"/>
              <a:t>Decision</a:t>
            </a:r>
          </a:p>
        </p:txBody>
      </p:sp>
      <p:sp>
        <p:nvSpPr>
          <p:cNvPr id="3" name="object 3"/>
          <p:cNvSpPr txBox="1"/>
          <p:nvPr/>
        </p:nvSpPr>
        <p:spPr>
          <a:xfrm>
            <a:off x="889000" y="2777490"/>
            <a:ext cx="7887970" cy="3743960"/>
          </a:xfrm>
          <a:prstGeom prst="rect">
            <a:avLst/>
          </a:prstGeom>
        </p:spPr>
        <p:txBody>
          <a:bodyPr vert="horz" wrap="square" lIns="0" tIns="12700" rIns="0" bIns="0" rtlCol="0">
            <a:spAutoFit/>
          </a:bodyPr>
          <a:lstStyle/>
          <a:p>
            <a:pPr marL="381000" marR="3048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Dividend </a:t>
            </a:r>
            <a:r>
              <a:rPr sz="2800" dirty="0">
                <a:solidFill>
                  <a:srgbClr val="003366"/>
                </a:solidFill>
                <a:latin typeface="Arial MT"/>
                <a:cs typeface="Arial MT"/>
              </a:rPr>
              <a:t>decision has a strong influence on the </a:t>
            </a:r>
            <a:r>
              <a:rPr sz="2800" spc="-765" dirty="0">
                <a:solidFill>
                  <a:srgbClr val="003366"/>
                </a:solidFill>
                <a:latin typeface="Arial MT"/>
                <a:cs typeface="Arial MT"/>
              </a:rPr>
              <a:t> </a:t>
            </a:r>
            <a:r>
              <a:rPr sz="2800" spc="-5" dirty="0">
                <a:solidFill>
                  <a:srgbClr val="003366"/>
                </a:solidFill>
                <a:latin typeface="Arial MT"/>
                <a:cs typeface="Arial MT"/>
              </a:rPr>
              <a:t>market</a:t>
            </a:r>
            <a:r>
              <a:rPr sz="2800" spc="5" dirty="0">
                <a:solidFill>
                  <a:srgbClr val="003366"/>
                </a:solidFill>
                <a:latin typeface="Arial MT"/>
                <a:cs typeface="Arial MT"/>
              </a:rPr>
              <a:t> </a:t>
            </a:r>
            <a:r>
              <a:rPr sz="2800" dirty="0">
                <a:solidFill>
                  <a:srgbClr val="003366"/>
                </a:solidFill>
                <a:latin typeface="Arial MT"/>
                <a:cs typeface="Arial MT"/>
              </a:rPr>
              <a:t>prize</a:t>
            </a:r>
            <a:r>
              <a:rPr sz="2800" spc="5" dirty="0">
                <a:solidFill>
                  <a:srgbClr val="003366"/>
                </a:solidFill>
                <a:latin typeface="Arial MT"/>
                <a:cs typeface="Arial MT"/>
              </a:rPr>
              <a:t> </a:t>
            </a:r>
            <a:r>
              <a:rPr sz="2800" dirty="0">
                <a:solidFill>
                  <a:srgbClr val="003366"/>
                </a:solidFill>
                <a:latin typeface="Arial MT"/>
                <a:cs typeface="Arial MT"/>
              </a:rPr>
              <a:t>of the</a:t>
            </a:r>
            <a:r>
              <a:rPr sz="2800" spc="5" dirty="0">
                <a:solidFill>
                  <a:srgbClr val="003366"/>
                </a:solidFill>
                <a:latin typeface="Arial MT"/>
                <a:cs typeface="Arial MT"/>
              </a:rPr>
              <a:t> </a:t>
            </a:r>
            <a:r>
              <a:rPr sz="2800" dirty="0">
                <a:solidFill>
                  <a:srgbClr val="003366"/>
                </a:solidFill>
                <a:latin typeface="Arial MT"/>
                <a:cs typeface="Arial MT"/>
              </a:rPr>
              <a:t>share.</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marR="528320" indent="-342900">
              <a:lnSpc>
                <a:spcPct val="100000"/>
              </a:lnSpc>
              <a:buSzPct val="75000"/>
              <a:buFont typeface="Wingdings"/>
              <a:buChar char=""/>
              <a:tabLst>
                <a:tab pos="380365" algn="l"/>
                <a:tab pos="381000" algn="l"/>
              </a:tabLst>
            </a:pPr>
            <a:r>
              <a:rPr sz="2800" spc="-5" dirty="0">
                <a:solidFill>
                  <a:srgbClr val="003366"/>
                </a:solidFill>
                <a:latin typeface="Arial MT"/>
                <a:cs typeface="Arial MT"/>
              </a:rPr>
              <a:t>So </a:t>
            </a:r>
            <a:r>
              <a:rPr sz="2800" dirty="0">
                <a:solidFill>
                  <a:srgbClr val="003366"/>
                </a:solidFill>
                <a:latin typeface="Arial MT"/>
                <a:cs typeface="Arial MT"/>
              </a:rPr>
              <a:t>the dividend policy </a:t>
            </a:r>
            <a:r>
              <a:rPr sz="2800" spc="-5" dirty="0">
                <a:solidFill>
                  <a:srgbClr val="003366"/>
                </a:solidFill>
                <a:latin typeface="Arial MT"/>
                <a:cs typeface="Arial MT"/>
              </a:rPr>
              <a:t>is </a:t>
            </a:r>
            <a:r>
              <a:rPr sz="2800" spc="5" dirty="0">
                <a:solidFill>
                  <a:srgbClr val="003366"/>
                </a:solidFill>
                <a:latin typeface="Arial MT"/>
                <a:cs typeface="Arial MT"/>
              </a:rPr>
              <a:t>to </a:t>
            </a:r>
            <a:r>
              <a:rPr sz="2800" dirty="0">
                <a:solidFill>
                  <a:srgbClr val="003366"/>
                </a:solidFill>
                <a:latin typeface="Arial MT"/>
                <a:cs typeface="Arial MT"/>
              </a:rPr>
              <a:t>be </a:t>
            </a:r>
            <a:r>
              <a:rPr sz="2800" spc="-5" dirty="0">
                <a:solidFill>
                  <a:srgbClr val="003366"/>
                </a:solidFill>
                <a:latin typeface="Arial MT"/>
                <a:cs typeface="Arial MT"/>
              </a:rPr>
              <a:t>determined </a:t>
            </a:r>
            <a:r>
              <a:rPr sz="2800" dirty="0">
                <a:solidFill>
                  <a:srgbClr val="003366"/>
                </a:solidFill>
                <a:latin typeface="Arial MT"/>
                <a:cs typeface="Arial MT"/>
              </a:rPr>
              <a:t>in </a:t>
            </a:r>
            <a:r>
              <a:rPr sz="2800" spc="-765" dirty="0">
                <a:solidFill>
                  <a:srgbClr val="003366"/>
                </a:solidFill>
                <a:latin typeface="Arial MT"/>
                <a:cs typeface="Arial MT"/>
              </a:rPr>
              <a:t> </a:t>
            </a:r>
            <a:r>
              <a:rPr sz="2800" spc="-5" dirty="0">
                <a:solidFill>
                  <a:srgbClr val="003366"/>
                </a:solidFill>
                <a:latin typeface="Arial MT"/>
                <a:cs typeface="Arial MT"/>
              </a:rPr>
              <a:t>terms</a:t>
            </a:r>
            <a:r>
              <a:rPr sz="2800" spc="-10" dirty="0">
                <a:solidFill>
                  <a:srgbClr val="003366"/>
                </a:solidFill>
                <a:latin typeface="Arial MT"/>
                <a:cs typeface="Arial MT"/>
              </a:rPr>
              <a:t> </a:t>
            </a:r>
            <a:r>
              <a:rPr sz="2800" spc="5" dirty="0">
                <a:solidFill>
                  <a:srgbClr val="003366"/>
                </a:solidFill>
                <a:latin typeface="Arial MT"/>
                <a:cs typeface="Arial MT"/>
              </a:rPr>
              <a:t>of</a:t>
            </a:r>
            <a:r>
              <a:rPr sz="2800" spc="-5" dirty="0">
                <a:solidFill>
                  <a:srgbClr val="003366"/>
                </a:solidFill>
                <a:latin typeface="Arial MT"/>
                <a:cs typeface="Arial MT"/>
              </a:rPr>
              <a:t> its </a:t>
            </a:r>
            <a:r>
              <a:rPr sz="2800" dirty="0">
                <a:solidFill>
                  <a:srgbClr val="003366"/>
                </a:solidFill>
                <a:latin typeface="Arial MT"/>
                <a:cs typeface="Arial MT"/>
              </a:rPr>
              <a:t>impact</a:t>
            </a:r>
            <a:r>
              <a:rPr sz="2800" spc="-5" dirty="0">
                <a:solidFill>
                  <a:srgbClr val="003366"/>
                </a:solidFill>
                <a:latin typeface="Arial MT"/>
                <a:cs typeface="Arial MT"/>
              </a:rPr>
              <a:t> </a:t>
            </a:r>
            <a:r>
              <a:rPr sz="2800" dirty="0">
                <a:solidFill>
                  <a:srgbClr val="003366"/>
                </a:solidFill>
                <a:latin typeface="Arial MT"/>
                <a:cs typeface="Arial MT"/>
              </a:rPr>
              <a:t>on shareholder’s value.</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marR="489584" indent="-342900">
              <a:lnSpc>
                <a:spcPct val="100000"/>
              </a:lnSpc>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optimum dividend policy </a:t>
            </a:r>
            <a:r>
              <a:rPr sz="2800" spc="-5" dirty="0">
                <a:solidFill>
                  <a:srgbClr val="003366"/>
                </a:solidFill>
                <a:latin typeface="Arial MT"/>
                <a:cs typeface="Arial MT"/>
              </a:rPr>
              <a:t>is </a:t>
            </a:r>
            <a:r>
              <a:rPr sz="2800" dirty="0">
                <a:solidFill>
                  <a:srgbClr val="003366"/>
                </a:solidFill>
                <a:latin typeface="Arial MT"/>
                <a:cs typeface="Arial MT"/>
              </a:rPr>
              <a:t>one </a:t>
            </a:r>
            <a:r>
              <a:rPr sz="2800" spc="-5" dirty="0">
                <a:solidFill>
                  <a:srgbClr val="003366"/>
                </a:solidFill>
                <a:latin typeface="Arial MT"/>
                <a:cs typeface="Arial MT"/>
              </a:rPr>
              <a:t>which </a:t>
            </a:r>
            <a:r>
              <a:rPr sz="2800" dirty="0">
                <a:solidFill>
                  <a:srgbClr val="003366"/>
                </a:solidFill>
                <a:latin typeface="Arial MT"/>
                <a:cs typeface="Arial MT"/>
              </a:rPr>
              <a:t> </a:t>
            </a:r>
            <a:r>
              <a:rPr sz="2800" spc="-5" dirty="0">
                <a:solidFill>
                  <a:srgbClr val="003366"/>
                </a:solidFill>
                <a:latin typeface="Arial MT"/>
                <a:cs typeface="Arial MT"/>
              </a:rPr>
              <a:t>maximizes</a:t>
            </a:r>
            <a:r>
              <a:rPr sz="2800" spc="5" dirty="0">
                <a:solidFill>
                  <a:srgbClr val="003366"/>
                </a:solidFill>
                <a:latin typeface="Arial MT"/>
                <a:cs typeface="Arial MT"/>
              </a:rPr>
              <a:t> </a:t>
            </a: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value</a:t>
            </a:r>
            <a:r>
              <a:rPr sz="2800" spc="5" dirty="0">
                <a:solidFill>
                  <a:srgbClr val="003366"/>
                </a:solidFill>
                <a:latin typeface="Arial MT"/>
                <a:cs typeface="Arial MT"/>
              </a:rPr>
              <a:t> </a:t>
            </a:r>
            <a:r>
              <a:rPr sz="2800" dirty="0">
                <a:solidFill>
                  <a:srgbClr val="003366"/>
                </a:solidFill>
                <a:latin typeface="Arial MT"/>
                <a:cs typeface="Arial MT"/>
              </a:rPr>
              <a:t>of shares</a:t>
            </a:r>
            <a:r>
              <a:rPr sz="2800" spc="10" dirty="0">
                <a:solidFill>
                  <a:srgbClr val="003366"/>
                </a:solidFill>
                <a:latin typeface="Arial MT"/>
                <a:cs typeface="Arial MT"/>
              </a:rPr>
              <a:t> </a:t>
            </a:r>
            <a:r>
              <a:rPr sz="2800" spc="-5" dirty="0">
                <a:solidFill>
                  <a:srgbClr val="003366"/>
                </a:solidFill>
                <a:latin typeface="Arial MT"/>
                <a:cs typeface="Arial MT"/>
              </a:rPr>
              <a:t>and</a:t>
            </a:r>
            <a:r>
              <a:rPr sz="2800" spc="15" dirty="0">
                <a:solidFill>
                  <a:srgbClr val="003366"/>
                </a:solidFill>
                <a:latin typeface="Arial MT"/>
                <a:cs typeface="Arial MT"/>
              </a:rPr>
              <a:t> </a:t>
            </a:r>
            <a:r>
              <a:rPr sz="2800" spc="-5" dirty="0">
                <a:solidFill>
                  <a:srgbClr val="003366"/>
                </a:solidFill>
                <a:latin typeface="Arial MT"/>
                <a:cs typeface="Arial MT"/>
              </a:rPr>
              <a:t>wealth</a:t>
            </a:r>
            <a:r>
              <a:rPr sz="2800" spc="5" dirty="0">
                <a:solidFill>
                  <a:srgbClr val="003366"/>
                </a:solidFill>
                <a:latin typeface="Arial MT"/>
                <a:cs typeface="Arial MT"/>
              </a:rPr>
              <a:t> </a:t>
            </a:r>
            <a:r>
              <a:rPr sz="2800" dirty="0">
                <a:solidFill>
                  <a:srgbClr val="003366"/>
                </a:solidFill>
                <a:latin typeface="Arial MT"/>
                <a:cs typeface="Arial MT"/>
              </a:rPr>
              <a:t>of </a:t>
            </a:r>
            <a:r>
              <a:rPr sz="2800" spc="-765" dirty="0">
                <a:solidFill>
                  <a:srgbClr val="003366"/>
                </a:solidFill>
                <a:latin typeface="Arial MT"/>
                <a:cs typeface="Arial MT"/>
              </a:rPr>
              <a:t> </a:t>
            </a:r>
            <a:r>
              <a:rPr sz="2800" dirty="0">
                <a:solidFill>
                  <a:srgbClr val="003366"/>
                </a:solidFill>
                <a:latin typeface="Arial MT"/>
                <a:cs typeface="Arial MT"/>
              </a:rPr>
              <a:t>the shareholders.</a:t>
            </a:r>
            <a:endParaRPr sz="2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87800" cy="574040"/>
          </a:xfrm>
          <a:prstGeom prst="rect">
            <a:avLst/>
          </a:prstGeom>
        </p:spPr>
        <p:txBody>
          <a:bodyPr vert="horz" wrap="square" lIns="0" tIns="12700" rIns="0" bIns="0" rtlCol="0">
            <a:spAutoFit/>
          </a:bodyPr>
          <a:lstStyle/>
          <a:p>
            <a:pPr marL="12700">
              <a:lnSpc>
                <a:spcPct val="100000"/>
              </a:lnSpc>
              <a:spcBef>
                <a:spcPts val="100"/>
              </a:spcBef>
            </a:pPr>
            <a:r>
              <a:rPr spc="-5" dirty="0"/>
              <a:t>Dividend</a:t>
            </a:r>
            <a:r>
              <a:rPr spc="-70" dirty="0"/>
              <a:t> </a:t>
            </a:r>
            <a:r>
              <a:rPr spc="-5" dirty="0"/>
              <a:t>Decision</a:t>
            </a:r>
          </a:p>
        </p:txBody>
      </p:sp>
      <p:sp>
        <p:nvSpPr>
          <p:cNvPr id="3" name="object 3"/>
          <p:cNvSpPr txBox="1"/>
          <p:nvPr/>
        </p:nvSpPr>
        <p:spPr>
          <a:xfrm>
            <a:off x="901700" y="2777490"/>
            <a:ext cx="7880350" cy="3058160"/>
          </a:xfrm>
          <a:prstGeom prst="rect">
            <a:avLst/>
          </a:prstGeom>
        </p:spPr>
        <p:txBody>
          <a:bodyPr vert="horz" wrap="square" lIns="0" tIns="12700" rIns="0" bIns="0" rtlCol="0">
            <a:spAutoFit/>
          </a:bodyPr>
          <a:lstStyle/>
          <a:p>
            <a:pPr marL="368300" marR="17780" indent="-342900">
              <a:lnSpc>
                <a:spcPct val="100000"/>
              </a:lnSpc>
              <a:spcBef>
                <a:spcPts val="100"/>
              </a:spcBef>
              <a:buSzPct val="75000"/>
              <a:buFont typeface="Wingdings"/>
              <a:buChar char=""/>
              <a:tabLst>
                <a:tab pos="367665" algn="l"/>
                <a:tab pos="368300" algn="l"/>
              </a:tabLst>
            </a:pPr>
            <a:r>
              <a:rPr sz="2800" spc="-5" dirty="0">
                <a:solidFill>
                  <a:srgbClr val="003366"/>
                </a:solidFill>
                <a:latin typeface="Arial MT"/>
                <a:cs typeface="Arial MT"/>
              </a:rPr>
              <a:t>The</a:t>
            </a:r>
            <a:r>
              <a:rPr sz="2800" dirty="0">
                <a:solidFill>
                  <a:srgbClr val="003366"/>
                </a:solidFill>
                <a:latin typeface="Arial MT"/>
                <a:cs typeface="Arial MT"/>
              </a:rPr>
              <a:t> financial</a:t>
            </a:r>
            <a:r>
              <a:rPr sz="2800" spc="10" dirty="0">
                <a:solidFill>
                  <a:srgbClr val="003366"/>
                </a:solidFill>
                <a:latin typeface="Arial MT"/>
                <a:cs typeface="Arial MT"/>
              </a:rPr>
              <a:t> </a:t>
            </a:r>
            <a:r>
              <a:rPr sz="2800" spc="-5" dirty="0">
                <a:solidFill>
                  <a:srgbClr val="003366"/>
                </a:solidFill>
                <a:latin typeface="Arial MT"/>
                <a:cs typeface="Arial MT"/>
              </a:rPr>
              <a:t>manager </a:t>
            </a:r>
            <a:r>
              <a:rPr sz="2800" dirty="0">
                <a:solidFill>
                  <a:srgbClr val="003366"/>
                </a:solidFill>
                <a:latin typeface="Arial MT"/>
                <a:cs typeface="Arial MT"/>
              </a:rPr>
              <a:t>should</a:t>
            </a:r>
            <a:r>
              <a:rPr sz="2800" spc="5" dirty="0">
                <a:solidFill>
                  <a:srgbClr val="003366"/>
                </a:solidFill>
                <a:latin typeface="Arial MT"/>
                <a:cs typeface="Arial MT"/>
              </a:rPr>
              <a:t> </a:t>
            </a:r>
            <a:r>
              <a:rPr sz="2800" spc="-5" dirty="0">
                <a:solidFill>
                  <a:srgbClr val="003366"/>
                </a:solidFill>
                <a:latin typeface="Arial MT"/>
                <a:cs typeface="Arial MT"/>
              </a:rPr>
              <a:t>determine</a:t>
            </a:r>
            <a:r>
              <a:rPr sz="2800" dirty="0">
                <a:solidFill>
                  <a:srgbClr val="003366"/>
                </a:solidFill>
                <a:latin typeface="Arial MT"/>
                <a:cs typeface="Arial MT"/>
              </a:rPr>
              <a:t> the </a:t>
            </a:r>
            <a:r>
              <a:rPr sz="2800" spc="5" dirty="0">
                <a:solidFill>
                  <a:srgbClr val="003366"/>
                </a:solidFill>
                <a:latin typeface="Arial MT"/>
                <a:cs typeface="Arial MT"/>
              </a:rPr>
              <a:t> </a:t>
            </a:r>
            <a:r>
              <a:rPr sz="2800" spc="-5" dirty="0">
                <a:solidFill>
                  <a:srgbClr val="003366"/>
                </a:solidFill>
                <a:latin typeface="Arial MT"/>
                <a:cs typeface="Arial MT"/>
              </a:rPr>
              <a:t>optimum </a:t>
            </a:r>
            <a:r>
              <a:rPr sz="2800" dirty="0">
                <a:solidFill>
                  <a:srgbClr val="003366"/>
                </a:solidFill>
                <a:latin typeface="Arial MT"/>
                <a:cs typeface="Arial MT"/>
              </a:rPr>
              <a:t>pay out ratio I.e. the proportions of net </a:t>
            </a:r>
            <a:r>
              <a:rPr sz="2800" spc="-765" dirty="0">
                <a:solidFill>
                  <a:srgbClr val="003366"/>
                </a:solidFill>
                <a:latin typeface="Arial MT"/>
                <a:cs typeface="Arial MT"/>
              </a:rPr>
              <a:t> </a:t>
            </a:r>
            <a:r>
              <a:rPr sz="2800" dirty="0">
                <a:solidFill>
                  <a:srgbClr val="003366"/>
                </a:solidFill>
                <a:latin typeface="Arial MT"/>
                <a:cs typeface="Arial MT"/>
              </a:rPr>
              <a:t>profit to be </a:t>
            </a:r>
            <a:r>
              <a:rPr sz="2800" spc="-5" dirty="0">
                <a:solidFill>
                  <a:srgbClr val="003366"/>
                </a:solidFill>
                <a:latin typeface="Arial MT"/>
                <a:cs typeface="Arial MT"/>
              </a:rPr>
              <a:t>paid</a:t>
            </a:r>
            <a:r>
              <a:rPr sz="2800" dirty="0">
                <a:solidFill>
                  <a:srgbClr val="003366"/>
                </a:solidFill>
                <a:latin typeface="Arial MT"/>
                <a:cs typeface="Arial MT"/>
              </a:rPr>
              <a:t> out to the</a:t>
            </a:r>
            <a:r>
              <a:rPr sz="2800" spc="5" dirty="0">
                <a:solidFill>
                  <a:srgbClr val="003366"/>
                </a:solidFill>
                <a:latin typeface="Arial MT"/>
                <a:cs typeface="Arial MT"/>
              </a:rPr>
              <a:t> </a:t>
            </a:r>
            <a:r>
              <a:rPr sz="2800" dirty="0">
                <a:solidFill>
                  <a:srgbClr val="003366"/>
                </a:solidFill>
                <a:latin typeface="Arial MT"/>
                <a:cs typeface="Arial MT"/>
              </a:rPr>
              <a:t>shareholders.</a:t>
            </a:r>
            <a:endParaRPr sz="2800">
              <a:latin typeface="Arial MT"/>
              <a:cs typeface="Arial MT"/>
            </a:endParaRPr>
          </a:p>
          <a:p>
            <a:pPr>
              <a:lnSpc>
                <a:spcPct val="100000"/>
              </a:lnSpc>
              <a:spcBef>
                <a:spcPts val="40"/>
              </a:spcBef>
              <a:buClr>
                <a:srgbClr val="003366"/>
              </a:buClr>
              <a:buFont typeface="Wingdings"/>
              <a:buChar char=""/>
            </a:pPr>
            <a:endParaRPr sz="3200">
              <a:latin typeface="Arial MT"/>
              <a:cs typeface="Arial MT"/>
            </a:endParaRPr>
          </a:p>
          <a:p>
            <a:pPr marL="368300" marR="116839" indent="-342900">
              <a:lnSpc>
                <a:spcPct val="100000"/>
              </a:lnSpc>
              <a:buSzPct val="75000"/>
              <a:buFont typeface="Wingdings"/>
              <a:buChar char=""/>
              <a:tabLst>
                <a:tab pos="367665" algn="l"/>
                <a:tab pos="368300" algn="l"/>
              </a:tabLst>
            </a:pPr>
            <a:r>
              <a:rPr sz="2800" spc="-5" dirty="0">
                <a:solidFill>
                  <a:srgbClr val="003366"/>
                </a:solidFill>
                <a:latin typeface="Arial MT"/>
                <a:cs typeface="Arial MT"/>
              </a:rPr>
              <a:t>The</a:t>
            </a:r>
            <a:r>
              <a:rPr sz="2800" dirty="0">
                <a:solidFill>
                  <a:srgbClr val="003366"/>
                </a:solidFill>
                <a:latin typeface="Arial MT"/>
                <a:cs typeface="Arial MT"/>
              </a:rPr>
              <a:t> above </a:t>
            </a:r>
            <a:r>
              <a:rPr sz="2800" spc="-5" dirty="0">
                <a:solidFill>
                  <a:srgbClr val="003366"/>
                </a:solidFill>
                <a:latin typeface="Arial MT"/>
                <a:cs typeface="Arial MT"/>
              </a:rPr>
              <a:t>three</a:t>
            </a:r>
            <a:r>
              <a:rPr sz="2800" dirty="0">
                <a:solidFill>
                  <a:srgbClr val="003366"/>
                </a:solidFill>
                <a:latin typeface="Arial MT"/>
                <a:cs typeface="Arial MT"/>
              </a:rPr>
              <a:t> decisions</a:t>
            </a:r>
            <a:r>
              <a:rPr sz="2800" spc="-5" dirty="0">
                <a:solidFill>
                  <a:srgbClr val="003366"/>
                </a:solidFill>
                <a:latin typeface="Arial MT"/>
                <a:cs typeface="Arial MT"/>
              </a:rPr>
              <a:t> </a:t>
            </a:r>
            <a:r>
              <a:rPr sz="2800" dirty="0">
                <a:solidFill>
                  <a:srgbClr val="003366"/>
                </a:solidFill>
                <a:latin typeface="Arial MT"/>
                <a:cs typeface="Arial MT"/>
              </a:rPr>
              <a:t>are </a:t>
            </a:r>
            <a:r>
              <a:rPr sz="2800" spc="-5" dirty="0">
                <a:solidFill>
                  <a:srgbClr val="003366"/>
                </a:solidFill>
                <a:latin typeface="Arial MT"/>
                <a:cs typeface="Arial MT"/>
              </a:rPr>
              <a:t>inter</a:t>
            </a:r>
            <a:r>
              <a:rPr sz="2800" spc="5" dirty="0">
                <a:solidFill>
                  <a:srgbClr val="003366"/>
                </a:solidFill>
                <a:latin typeface="Arial MT"/>
                <a:cs typeface="Arial MT"/>
              </a:rPr>
              <a:t> </a:t>
            </a:r>
            <a:r>
              <a:rPr sz="2800" dirty="0">
                <a:solidFill>
                  <a:srgbClr val="003366"/>
                </a:solidFill>
                <a:latin typeface="Arial MT"/>
                <a:cs typeface="Arial MT"/>
              </a:rPr>
              <a:t>related.</a:t>
            </a:r>
            <a:r>
              <a:rPr sz="2800" spc="5" dirty="0">
                <a:solidFill>
                  <a:srgbClr val="003366"/>
                </a:solidFill>
                <a:latin typeface="Arial MT"/>
                <a:cs typeface="Arial MT"/>
              </a:rPr>
              <a:t> </a:t>
            </a:r>
            <a:r>
              <a:rPr sz="2800" spc="-10" dirty="0">
                <a:solidFill>
                  <a:srgbClr val="003366"/>
                </a:solidFill>
                <a:latin typeface="Arial MT"/>
                <a:cs typeface="Arial MT"/>
              </a:rPr>
              <a:t>To </a:t>
            </a:r>
            <a:r>
              <a:rPr sz="2800" spc="-765" dirty="0">
                <a:solidFill>
                  <a:srgbClr val="003366"/>
                </a:solidFill>
                <a:latin typeface="Arial MT"/>
                <a:cs typeface="Arial MT"/>
              </a:rPr>
              <a:t> </a:t>
            </a:r>
            <a:r>
              <a:rPr sz="2800" dirty="0">
                <a:solidFill>
                  <a:srgbClr val="003366"/>
                </a:solidFill>
                <a:latin typeface="Arial MT"/>
                <a:cs typeface="Arial MT"/>
              </a:rPr>
              <a:t>have an </a:t>
            </a:r>
            <a:r>
              <a:rPr sz="2800" spc="-5" dirty="0">
                <a:solidFill>
                  <a:srgbClr val="003366"/>
                </a:solidFill>
                <a:latin typeface="Arial MT"/>
                <a:cs typeface="Arial MT"/>
              </a:rPr>
              <a:t>optimum </a:t>
            </a:r>
            <a:r>
              <a:rPr sz="2800" dirty="0">
                <a:solidFill>
                  <a:srgbClr val="003366"/>
                </a:solidFill>
                <a:latin typeface="Arial MT"/>
                <a:cs typeface="Arial MT"/>
              </a:rPr>
              <a:t>financial decision the three </a:t>
            </a:r>
            <a:r>
              <a:rPr sz="2800" spc="5" dirty="0">
                <a:solidFill>
                  <a:srgbClr val="003366"/>
                </a:solidFill>
                <a:latin typeface="Arial MT"/>
                <a:cs typeface="Arial MT"/>
              </a:rPr>
              <a:t> </a:t>
            </a:r>
            <a:r>
              <a:rPr sz="2800" spc="-5" dirty="0">
                <a:solidFill>
                  <a:srgbClr val="003366"/>
                </a:solidFill>
                <a:latin typeface="Arial MT"/>
                <a:cs typeface="Arial MT"/>
              </a:rPr>
              <a:t>should</a:t>
            </a:r>
            <a:r>
              <a:rPr sz="2800" spc="10" dirty="0">
                <a:solidFill>
                  <a:srgbClr val="003366"/>
                </a:solidFill>
                <a:latin typeface="Arial MT"/>
                <a:cs typeface="Arial MT"/>
              </a:rPr>
              <a:t> </a:t>
            </a:r>
            <a:r>
              <a:rPr sz="2800" dirty="0">
                <a:solidFill>
                  <a:srgbClr val="003366"/>
                </a:solidFill>
                <a:latin typeface="Arial MT"/>
                <a:cs typeface="Arial MT"/>
              </a:rPr>
              <a:t>be</a:t>
            </a:r>
            <a:r>
              <a:rPr sz="2800" spc="5" dirty="0">
                <a:solidFill>
                  <a:srgbClr val="003366"/>
                </a:solidFill>
                <a:latin typeface="Arial MT"/>
                <a:cs typeface="Arial MT"/>
              </a:rPr>
              <a:t> </a:t>
            </a:r>
            <a:r>
              <a:rPr sz="2800" dirty="0">
                <a:solidFill>
                  <a:srgbClr val="003366"/>
                </a:solidFill>
                <a:latin typeface="Arial MT"/>
                <a:cs typeface="Arial MT"/>
              </a:rPr>
              <a:t>taken jointly.</a:t>
            </a:r>
            <a:endParaRPr sz="2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7821295" cy="574040"/>
          </a:xfrm>
          <a:prstGeom prst="rect">
            <a:avLst/>
          </a:prstGeom>
        </p:spPr>
        <p:txBody>
          <a:bodyPr vert="horz" wrap="square" lIns="0" tIns="12700" rIns="0" bIns="0" rtlCol="0">
            <a:spAutoFit/>
          </a:bodyPr>
          <a:lstStyle/>
          <a:p>
            <a:pPr marL="12700">
              <a:lnSpc>
                <a:spcPct val="100000"/>
              </a:lnSpc>
              <a:spcBef>
                <a:spcPts val="100"/>
              </a:spcBef>
            </a:pPr>
            <a:r>
              <a:rPr spc="-5" dirty="0"/>
              <a:t>Objectives</a:t>
            </a:r>
            <a:r>
              <a:rPr spc="-20" dirty="0"/>
              <a:t> </a:t>
            </a:r>
            <a:r>
              <a:rPr spc="-10" dirty="0"/>
              <a:t>of</a:t>
            </a:r>
            <a:r>
              <a:rPr spc="-20" dirty="0"/>
              <a:t> </a:t>
            </a:r>
            <a:r>
              <a:rPr spc="-5" dirty="0"/>
              <a:t>financial</a:t>
            </a:r>
            <a:r>
              <a:rPr spc="-20" dirty="0"/>
              <a:t> </a:t>
            </a:r>
            <a:r>
              <a:rPr spc="-5" dirty="0"/>
              <a:t>management</a:t>
            </a:r>
          </a:p>
        </p:txBody>
      </p:sp>
      <p:sp>
        <p:nvSpPr>
          <p:cNvPr id="3" name="object 3"/>
          <p:cNvSpPr txBox="1"/>
          <p:nvPr/>
        </p:nvSpPr>
        <p:spPr>
          <a:xfrm>
            <a:off x="876300" y="2777490"/>
            <a:ext cx="7831455" cy="2357120"/>
          </a:xfrm>
          <a:prstGeom prst="rect">
            <a:avLst/>
          </a:prstGeom>
        </p:spPr>
        <p:txBody>
          <a:bodyPr vert="horz" wrap="square" lIns="0" tIns="12700" rIns="0" bIns="0" rtlCol="0">
            <a:spAutoFit/>
          </a:bodyPr>
          <a:lstStyle/>
          <a:p>
            <a:pPr marL="393700" marR="43180" indent="-342900">
              <a:lnSpc>
                <a:spcPct val="100000"/>
              </a:lnSpc>
              <a:spcBef>
                <a:spcPts val="100"/>
              </a:spcBef>
              <a:buSzPct val="75000"/>
              <a:buFont typeface="Wingdings"/>
              <a:buChar char=""/>
              <a:tabLst>
                <a:tab pos="393065" algn="l"/>
                <a:tab pos="393700" algn="l"/>
              </a:tabLst>
            </a:pPr>
            <a:r>
              <a:rPr sz="2800" spc="-5" dirty="0">
                <a:solidFill>
                  <a:srgbClr val="003366"/>
                </a:solidFill>
                <a:latin typeface="Arial MT"/>
                <a:cs typeface="Arial MT"/>
              </a:rPr>
              <a:t>The </a:t>
            </a:r>
            <a:r>
              <a:rPr sz="2800" dirty="0">
                <a:solidFill>
                  <a:srgbClr val="003366"/>
                </a:solidFill>
                <a:latin typeface="Arial MT"/>
                <a:cs typeface="Arial MT"/>
              </a:rPr>
              <a:t>term ‘objective’ refers to a goal or decision </a:t>
            </a:r>
            <a:r>
              <a:rPr sz="2800" spc="-765" dirty="0">
                <a:solidFill>
                  <a:srgbClr val="003366"/>
                </a:solidFill>
                <a:latin typeface="Arial MT"/>
                <a:cs typeface="Arial MT"/>
              </a:rPr>
              <a:t> </a:t>
            </a:r>
            <a:r>
              <a:rPr sz="2800" dirty="0">
                <a:solidFill>
                  <a:srgbClr val="003366"/>
                </a:solidFill>
                <a:latin typeface="Arial MT"/>
                <a:cs typeface="Arial MT"/>
              </a:rPr>
              <a:t>for</a:t>
            </a:r>
            <a:r>
              <a:rPr sz="2800" spc="-5" dirty="0">
                <a:solidFill>
                  <a:srgbClr val="003366"/>
                </a:solidFill>
                <a:latin typeface="Arial MT"/>
                <a:cs typeface="Arial MT"/>
              </a:rPr>
              <a:t> </a:t>
            </a:r>
            <a:r>
              <a:rPr sz="2800" dirty="0">
                <a:solidFill>
                  <a:srgbClr val="003366"/>
                </a:solidFill>
                <a:latin typeface="Arial MT"/>
                <a:cs typeface="Arial MT"/>
              </a:rPr>
              <a:t>taking financial</a:t>
            </a:r>
            <a:r>
              <a:rPr sz="2800" spc="10" dirty="0">
                <a:solidFill>
                  <a:srgbClr val="003366"/>
                </a:solidFill>
                <a:latin typeface="Arial MT"/>
                <a:cs typeface="Arial MT"/>
              </a:rPr>
              <a:t> </a:t>
            </a:r>
            <a:r>
              <a:rPr sz="2800" dirty="0">
                <a:solidFill>
                  <a:srgbClr val="003366"/>
                </a:solidFill>
                <a:latin typeface="Arial MT"/>
                <a:cs typeface="Arial MT"/>
              </a:rPr>
              <a:t>decisions.</a:t>
            </a:r>
            <a:endParaRPr sz="2800">
              <a:latin typeface="Arial MT"/>
              <a:cs typeface="Arial MT"/>
            </a:endParaRPr>
          </a:p>
          <a:p>
            <a:pPr marL="1993900" lvl="1" indent="-342900">
              <a:lnSpc>
                <a:spcPct val="100000"/>
              </a:lnSpc>
              <a:spcBef>
                <a:spcPts val="2280"/>
              </a:spcBef>
              <a:buSzPct val="75000"/>
              <a:buFont typeface="Wingdings"/>
              <a:buChar char=""/>
              <a:tabLst>
                <a:tab pos="1993264" algn="l"/>
                <a:tab pos="1993900" algn="l"/>
              </a:tabLst>
            </a:pPr>
            <a:r>
              <a:rPr sz="2800" spc="-5" dirty="0">
                <a:solidFill>
                  <a:srgbClr val="003366"/>
                </a:solidFill>
                <a:latin typeface="Arial MT"/>
                <a:cs typeface="Arial MT"/>
              </a:rPr>
              <a:t>Profit</a:t>
            </a:r>
            <a:r>
              <a:rPr sz="2800" spc="-15" dirty="0">
                <a:solidFill>
                  <a:srgbClr val="003366"/>
                </a:solidFill>
                <a:latin typeface="Arial MT"/>
                <a:cs typeface="Arial MT"/>
              </a:rPr>
              <a:t> </a:t>
            </a:r>
            <a:r>
              <a:rPr sz="2800" spc="-5" dirty="0">
                <a:solidFill>
                  <a:srgbClr val="003366"/>
                </a:solidFill>
                <a:latin typeface="Arial MT"/>
                <a:cs typeface="Arial MT"/>
              </a:rPr>
              <a:t>maximisation</a:t>
            </a:r>
            <a:endParaRPr sz="2800">
              <a:latin typeface="Arial MT"/>
              <a:cs typeface="Arial MT"/>
            </a:endParaRPr>
          </a:p>
          <a:p>
            <a:pPr marL="1993900" lvl="1" indent="-342900">
              <a:lnSpc>
                <a:spcPct val="100000"/>
              </a:lnSpc>
              <a:spcBef>
                <a:spcPts val="2640"/>
              </a:spcBef>
              <a:buSzPct val="75000"/>
              <a:buFont typeface="Wingdings"/>
              <a:buChar char=""/>
              <a:tabLst>
                <a:tab pos="1993264" algn="l"/>
                <a:tab pos="1993900" algn="l"/>
              </a:tabLst>
            </a:pPr>
            <a:r>
              <a:rPr sz="2800" spc="-5" dirty="0">
                <a:solidFill>
                  <a:srgbClr val="003366"/>
                </a:solidFill>
                <a:latin typeface="Arial MT"/>
                <a:cs typeface="Arial MT"/>
              </a:rPr>
              <a:t>Wealth</a:t>
            </a:r>
            <a:r>
              <a:rPr sz="2800" spc="-10" dirty="0">
                <a:solidFill>
                  <a:srgbClr val="003366"/>
                </a:solidFill>
                <a:latin typeface="Arial MT"/>
                <a:cs typeface="Arial MT"/>
              </a:rPr>
              <a:t> </a:t>
            </a:r>
            <a:r>
              <a:rPr sz="2800" spc="-5" dirty="0">
                <a:solidFill>
                  <a:srgbClr val="003366"/>
                </a:solidFill>
                <a:latin typeface="Arial MT"/>
                <a:cs typeface="Arial MT"/>
              </a:rPr>
              <a:t>maximisation</a:t>
            </a:r>
            <a:endParaRPr sz="28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69105" cy="574040"/>
          </a:xfrm>
          <a:prstGeom prst="rect">
            <a:avLst/>
          </a:prstGeom>
        </p:spPr>
        <p:txBody>
          <a:bodyPr vert="horz" wrap="square" lIns="0" tIns="12700" rIns="0" bIns="0" rtlCol="0">
            <a:spAutoFit/>
          </a:bodyPr>
          <a:lstStyle/>
          <a:p>
            <a:pPr marL="12700">
              <a:lnSpc>
                <a:spcPct val="100000"/>
              </a:lnSpc>
              <a:spcBef>
                <a:spcPts val="100"/>
              </a:spcBef>
            </a:pPr>
            <a:r>
              <a:rPr spc="-5" dirty="0"/>
              <a:t>Profit</a:t>
            </a:r>
            <a:r>
              <a:rPr spc="-45" dirty="0"/>
              <a:t> </a:t>
            </a:r>
            <a:r>
              <a:rPr spc="-5" dirty="0"/>
              <a:t>maximisation</a:t>
            </a:r>
          </a:p>
        </p:txBody>
      </p:sp>
      <p:sp>
        <p:nvSpPr>
          <p:cNvPr id="3" name="object 3"/>
          <p:cNvSpPr txBox="1"/>
          <p:nvPr/>
        </p:nvSpPr>
        <p:spPr>
          <a:xfrm>
            <a:off x="889000" y="2548890"/>
            <a:ext cx="7645400" cy="2890520"/>
          </a:xfrm>
          <a:prstGeom prst="rect">
            <a:avLst/>
          </a:prstGeom>
        </p:spPr>
        <p:txBody>
          <a:bodyPr vert="horz" wrap="square" lIns="0" tIns="12700" rIns="0" bIns="0" rtlCol="0">
            <a:spAutoFit/>
          </a:bodyPr>
          <a:lstStyle/>
          <a:p>
            <a:pPr marL="381000" marR="3048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term profit </a:t>
            </a:r>
            <a:r>
              <a:rPr sz="2800" spc="-5" dirty="0">
                <a:solidFill>
                  <a:srgbClr val="003366"/>
                </a:solidFill>
                <a:latin typeface="Arial MT"/>
                <a:cs typeface="Arial MT"/>
              </a:rPr>
              <a:t>maximisation </a:t>
            </a:r>
            <a:r>
              <a:rPr sz="2800" dirty="0">
                <a:solidFill>
                  <a:srgbClr val="003366"/>
                </a:solidFill>
                <a:latin typeface="Arial MT"/>
                <a:cs typeface="Arial MT"/>
              </a:rPr>
              <a:t>is deep rooted </a:t>
            </a:r>
            <a:r>
              <a:rPr sz="2800" spc="-5" dirty="0">
                <a:solidFill>
                  <a:srgbClr val="003366"/>
                </a:solidFill>
                <a:latin typeface="Arial MT"/>
                <a:cs typeface="Arial MT"/>
              </a:rPr>
              <a:t>in </a:t>
            </a:r>
            <a:r>
              <a:rPr sz="2800" spc="-765" dirty="0">
                <a:solidFill>
                  <a:srgbClr val="003366"/>
                </a:solidFill>
                <a:latin typeface="Arial MT"/>
                <a:cs typeface="Arial MT"/>
              </a:rPr>
              <a:t> </a:t>
            </a:r>
            <a:r>
              <a:rPr sz="2800" dirty="0">
                <a:solidFill>
                  <a:srgbClr val="003366"/>
                </a:solidFill>
                <a:latin typeface="Arial MT"/>
                <a:cs typeface="Arial MT"/>
              </a:rPr>
              <a:t>the </a:t>
            </a:r>
            <a:r>
              <a:rPr sz="2800" spc="-5" dirty="0">
                <a:solidFill>
                  <a:srgbClr val="003366"/>
                </a:solidFill>
                <a:latin typeface="Arial MT"/>
                <a:cs typeface="Arial MT"/>
              </a:rPr>
              <a:t>economic</a:t>
            </a:r>
            <a:r>
              <a:rPr sz="2800" spc="10" dirty="0">
                <a:solidFill>
                  <a:srgbClr val="003366"/>
                </a:solidFill>
                <a:latin typeface="Arial MT"/>
                <a:cs typeface="Arial MT"/>
              </a:rPr>
              <a:t> </a:t>
            </a:r>
            <a:r>
              <a:rPr sz="2800" dirty="0">
                <a:solidFill>
                  <a:srgbClr val="003366"/>
                </a:solidFill>
                <a:latin typeface="Arial MT"/>
                <a:cs typeface="Arial MT"/>
              </a:rPr>
              <a:t>theory.</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marR="105410" indent="-342900">
              <a:lnSpc>
                <a:spcPct val="100000"/>
              </a:lnSpc>
              <a:buSzPct val="75000"/>
              <a:buFont typeface="Wingdings"/>
              <a:buChar char=""/>
              <a:tabLst>
                <a:tab pos="380365" algn="l"/>
                <a:tab pos="381000" algn="l"/>
              </a:tabLst>
            </a:pPr>
            <a:r>
              <a:rPr sz="2800" dirty="0">
                <a:solidFill>
                  <a:srgbClr val="003366"/>
                </a:solidFill>
                <a:latin typeface="Arial MT"/>
                <a:cs typeface="Arial MT"/>
              </a:rPr>
              <a:t>It </a:t>
            </a:r>
            <a:r>
              <a:rPr sz="2800" spc="-5" dirty="0">
                <a:solidFill>
                  <a:srgbClr val="003366"/>
                </a:solidFill>
                <a:latin typeface="Arial MT"/>
                <a:cs typeface="Arial MT"/>
              </a:rPr>
              <a:t>is</a:t>
            </a:r>
            <a:r>
              <a:rPr sz="2800" spc="5" dirty="0">
                <a:solidFill>
                  <a:srgbClr val="003366"/>
                </a:solidFill>
                <a:latin typeface="Arial MT"/>
                <a:cs typeface="Arial MT"/>
              </a:rPr>
              <a:t> </a:t>
            </a:r>
            <a:r>
              <a:rPr sz="2800" dirty="0">
                <a:solidFill>
                  <a:srgbClr val="003366"/>
                </a:solidFill>
                <a:latin typeface="Arial MT"/>
                <a:cs typeface="Arial MT"/>
              </a:rPr>
              <a:t>need </a:t>
            </a:r>
            <a:r>
              <a:rPr sz="2800" spc="-5" dirty="0">
                <a:solidFill>
                  <a:srgbClr val="003366"/>
                </a:solidFill>
                <a:latin typeface="Arial MT"/>
                <a:cs typeface="Arial MT"/>
              </a:rPr>
              <a:t>that</a:t>
            </a:r>
            <a:r>
              <a:rPr sz="2800" spc="5" dirty="0">
                <a:solidFill>
                  <a:srgbClr val="003366"/>
                </a:solidFill>
                <a:latin typeface="Arial MT"/>
                <a:cs typeface="Arial MT"/>
              </a:rPr>
              <a:t> </a:t>
            </a:r>
            <a:r>
              <a:rPr sz="2800" spc="-5" dirty="0">
                <a:solidFill>
                  <a:srgbClr val="003366"/>
                </a:solidFill>
                <a:latin typeface="Arial MT"/>
                <a:cs typeface="Arial MT"/>
              </a:rPr>
              <a:t>when</a:t>
            </a:r>
            <a:r>
              <a:rPr sz="2800" dirty="0">
                <a:solidFill>
                  <a:srgbClr val="003366"/>
                </a:solidFill>
                <a:latin typeface="Arial MT"/>
                <a:cs typeface="Arial MT"/>
              </a:rPr>
              <a:t> </a:t>
            </a:r>
            <a:r>
              <a:rPr sz="2800" spc="-5" dirty="0">
                <a:solidFill>
                  <a:srgbClr val="003366"/>
                </a:solidFill>
                <a:latin typeface="Arial MT"/>
                <a:cs typeface="Arial MT"/>
              </a:rPr>
              <a:t>firms </a:t>
            </a:r>
            <a:r>
              <a:rPr sz="2800" dirty="0">
                <a:solidFill>
                  <a:srgbClr val="003366"/>
                </a:solidFill>
                <a:latin typeface="Arial MT"/>
                <a:cs typeface="Arial MT"/>
              </a:rPr>
              <a:t>pursue the policy</a:t>
            </a:r>
            <a:r>
              <a:rPr sz="2800" spc="-5" dirty="0">
                <a:solidFill>
                  <a:srgbClr val="003366"/>
                </a:solidFill>
                <a:latin typeface="Arial MT"/>
                <a:cs typeface="Arial MT"/>
              </a:rPr>
              <a:t> </a:t>
            </a:r>
            <a:r>
              <a:rPr sz="2800" dirty="0">
                <a:solidFill>
                  <a:srgbClr val="003366"/>
                </a:solidFill>
                <a:latin typeface="Arial MT"/>
                <a:cs typeface="Arial MT"/>
              </a:rPr>
              <a:t>of </a:t>
            </a:r>
            <a:r>
              <a:rPr sz="2800" spc="-765" dirty="0">
                <a:solidFill>
                  <a:srgbClr val="003366"/>
                </a:solidFill>
                <a:latin typeface="Arial MT"/>
                <a:cs typeface="Arial MT"/>
              </a:rPr>
              <a:t> </a:t>
            </a:r>
            <a:r>
              <a:rPr sz="2800" spc="-5" dirty="0">
                <a:solidFill>
                  <a:srgbClr val="003366"/>
                </a:solidFill>
                <a:latin typeface="Arial MT"/>
                <a:cs typeface="Arial MT"/>
              </a:rPr>
              <a:t>maximising</a:t>
            </a:r>
            <a:r>
              <a:rPr sz="2800" dirty="0">
                <a:solidFill>
                  <a:srgbClr val="003366"/>
                </a:solidFill>
                <a:latin typeface="Arial MT"/>
                <a:cs typeface="Arial MT"/>
              </a:rPr>
              <a:t> profits.</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indent="-342900">
              <a:lnSpc>
                <a:spcPct val="100000"/>
              </a:lnSpc>
              <a:buSzPct val="75000"/>
              <a:buFont typeface="Wingdings"/>
              <a:buChar char=""/>
              <a:tabLst>
                <a:tab pos="380365" algn="l"/>
                <a:tab pos="381000" algn="l"/>
              </a:tabLst>
            </a:pPr>
            <a:r>
              <a:rPr sz="2800" spc="-5" dirty="0">
                <a:solidFill>
                  <a:srgbClr val="003366"/>
                </a:solidFill>
                <a:latin typeface="Arial MT"/>
                <a:cs typeface="Arial MT"/>
              </a:rPr>
              <a:t>Society’s</a:t>
            </a:r>
            <a:r>
              <a:rPr sz="2800" spc="15" dirty="0">
                <a:solidFill>
                  <a:srgbClr val="003366"/>
                </a:solidFill>
                <a:latin typeface="Arial MT"/>
                <a:cs typeface="Arial MT"/>
              </a:rPr>
              <a:t> </a:t>
            </a:r>
            <a:r>
              <a:rPr sz="2800" dirty="0">
                <a:solidFill>
                  <a:srgbClr val="003366"/>
                </a:solidFill>
                <a:latin typeface="Arial MT"/>
                <a:cs typeface="Arial MT"/>
              </a:rPr>
              <a:t>resources</a:t>
            </a:r>
            <a:r>
              <a:rPr sz="2800" spc="10" dirty="0">
                <a:solidFill>
                  <a:srgbClr val="003366"/>
                </a:solidFill>
                <a:latin typeface="Arial MT"/>
                <a:cs typeface="Arial MT"/>
              </a:rPr>
              <a:t> </a:t>
            </a:r>
            <a:r>
              <a:rPr sz="2800" dirty="0">
                <a:solidFill>
                  <a:srgbClr val="003366"/>
                </a:solidFill>
                <a:latin typeface="Arial MT"/>
                <a:cs typeface="Arial MT"/>
              </a:rPr>
              <a:t>are</a:t>
            </a:r>
            <a:r>
              <a:rPr sz="2800" spc="10" dirty="0">
                <a:solidFill>
                  <a:srgbClr val="003366"/>
                </a:solidFill>
                <a:latin typeface="Arial MT"/>
                <a:cs typeface="Arial MT"/>
              </a:rPr>
              <a:t> </a:t>
            </a:r>
            <a:r>
              <a:rPr sz="2800" spc="-5" dirty="0">
                <a:solidFill>
                  <a:srgbClr val="003366"/>
                </a:solidFill>
                <a:latin typeface="Arial MT"/>
                <a:cs typeface="Arial MT"/>
              </a:rPr>
              <a:t>efficiently</a:t>
            </a:r>
            <a:r>
              <a:rPr sz="2800" spc="20" dirty="0">
                <a:solidFill>
                  <a:srgbClr val="003366"/>
                </a:solidFill>
                <a:latin typeface="Arial MT"/>
                <a:cs typeface="Arial MT"/>
              </a:rPr>
              <a:t> </a:t>
            </a:r>
            <a:r>
              <a:rPr sz="2800" spc="-5" dirty="0">
                <a:solidFill>
                  <a:srgbClr val="003366"/>
                </a:solidFill>
                <a:latin typeface="Arial MT"/>
                <a:cs typeface="Arial MT"/>
              </a:rPr>
              <a:t>utilised.</a:t>
            </a:r>
            <a:endParaRPr sz="28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69105" cy="574040"/>
          </a:xfrm>
          <a:prstGeom prst="rect">
            <a:avLst/>
          </a:prstGeom>
        </p:spPr>
        <p:txBody>
          <a:bodyPr vert="horz" wrap="square" lIns="0" tIns="12700" rIns="0" bIns="0" rtlCol="0">
            <a:spAutoFit/>
          </a:bodyPr>
          <a:lstStyle/>
          <a:p>
            <a:pPr marL="12700">
              <a:lnSpc>
                <a:spcPct val="100000"/>
              </a:lnSpc>
              <a:spcBef>
                <a:spcPts val="100"/>
              </a:spcBef>
            </a:pPr>
            <a:r>
              <a:rPr spc="-5" dirty="0"/>
              <a:t>Profit</a:t>
            </a:r>
            <a:r>
              <a:rPr spc="-45" dirty="0"/>
              <a:t> </a:t>
            </a:r>
            <a:r>
              <a:rPr spc="-5" dirty="0"/>
              <a:t>maximisation</a:t>
            </a:r>
          </a:p>
        </p:txBody>
      </p:sp>
      <p:sp>
        <p:nvSpPr>
          <p:cNvPr id="3" name="object 3"/>
          <p:cNvSpPr txBox="1"/>
          <p:nvPr/>
        </p:nvSpPr>
        <p:spPr>
          <a:xfrm>
            <a:off x="889000" y="2548890"/>
            <a:ext cx="8046084" cy="3545840"/>
          </a:xfrm>
          <a:prstGeom prst="rect">
            <a:avLst/>
          </a:prstGeom>
        </p:spPr>
        <p:txBody>
          <a:bodyPr vert="horz" wrap="square" lIns="0" tIns="12700" rIns="0" bIns="0" rtlCol="0">
            <a:spAutoFit/>
          </a:bodyPr>
          <a:lstStyle/>
          <a:p>
            <a:pPr marL="381000" marR="23114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firm should undertake those actions that </a:t>
            </a:r>
            <a:r>
              <a:rPr sz="2800" spc="5" dirty="0">
                <a:solidFill>
                  <a:srgbClr val="003366"/>
                </a:solidFill>
                <a:latin typeface="Arial MT"/>
                <a:cs typeface="Arial MT"/>
              </a:rPr>
              <a:t> </a:t>
            </a:r>
            <a:r>
              <a:rPr sz="2800" spc="-5" dirty="0">
                <a:solidFill>
                  <a:srgbClr val="003366"/>
                </a:solidFill>
                <a:latin typeface="Arial MT"/>
                <a:cs typeface="Arial MT"/>
              </a:rPr>
              <a:t>would </a:t>
            </a:r>
            <a:r>
              <a:rPr sz="2800" dirty="0">
                <a:solidFill>
                  <a:srgbClr val="003366"/>
                </a:solidFill>
                <a:latin typeface="Arial MT"/>
                <a:cs typeface="Arial MT"/>
              </a:rPr>
              <a:t>profits and drop those actions </a:t>
            </a:r>
            <a:r>
              <a:rPr sz="2800" spc="-5" dirty="0">
                <a:solidFill>
                  <a:srgbClr val="003366"/>
                </a:solidFill>
                <a:latin typeface="Arial MT"/>
                <a:cs typeface="Arial MT"/>
              </a:rPr>
              <a:t>that would </a:t>
            </a:r>
            <a:r>
              <a:rPr sz="2800" spc="-765" dirty="0">
                <a:solidFill>
                  <a:srgbClr val="003366"/>
                </a:solidFill>
                <a:latin typeface="Arial MT"/>
                <a:cs typeface="Arial MT"/>
              </a:rPr>
              <a:t> </a:t>
            </a:r>
            <a:r>
              <a:rPr sz="2800" dirty="0">
                <a:solidFill>
                  <a:srgbClr val="003366"/>
                </a:solidFill>
                <a:latin typeface="Arial MT"/>
                <a:cs typeface="Arial MT"/>
              </a:rPr>
              <a:t>decrease profit.</a:t>
            </a:r>
            <a:endParaRPr sz="2800">
              <a:latin typeface="Arial MT"/>
              <a:cs typeface="Arial MT"/>
            </a:endParaRPr>
          </a:p>
          <a:p>
            <a:pPr marL="381000" marR="30480" indent="-342900">
              <a:lnSpc>
                <a:spcPct val="100000"/>
              </a:lnSpc>
              <a:spcBef>
                <a:spcPts val="1920"/>
              </a:spcBef>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financial decisions </a:t>
            </a:r>
            <a:r>
              <a:rPr sz="2800" spc="-5" dirty="0">
                <a:solidFill>
                  <a:srgbClr val="003366"/>
                </a:solidFill>
                <a:latin typeface="Arial MT"/>
                <a:cs typeface="Arial MT"/>
              </a:rPr>
              <a:t>should </a:t>
            </a:r>
            <a:r>
              <a:rPr sz="2800" dirty="0">
                <a:solidFill>
                  <a:srgbClr val="003366"/>
                </a:solidFill>
                <a:latin typeface="Arial MT"/>
                <a:cs typeface="Arial MT"/>
              </a:rPr>
              <a:t>be oriented to the </a:t>
            </a:r>
            <a:r>
              <a:rPr sz="2800" spc="-765" dirty="0">
                <a:solidFill>
                  <a:srgbClr val="003366"/>
                </a:solidFill>
                <a:latin typeface="Arial MT"/>
                <a:cs typeface="Arial MT"/>
              </a:rPr>
              <a:t> </a:t>
            </a:r>
            <a:r>
              <a:rPr sz="2800" spc="-5" dirty="0">
                <a:solidFill>
                  <a:srgbClr val="003366"/>
                </a:solidFill>
                <a:latin typeface="Arial MT"/>
                <a:cs typeface="Arial MT"/>
              </a:rPr>
              <a:t>maximisation</a:t>
            </a:r>
            <a:r>
              <a:rPr sz="2800" dirty="0">
                <a:solidFill>
                  <a:srgbClr val="003366"/>
                </a:solidFill>
                <a:latin typeface="Arial MT"/>
                <a:cs typeface="Arial MT"/>
              </a:rPr>
              <a:t> </a:t>
            </a:r>
            <a:r>
              <a:rPr sz="2800" spc="5"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profits.</a:t>
            </a:r>
            <a:endParaRPr sz="2800">
              <a:latin typeface="Arial MT"/>
              <a:cs typeface="Arial MT"/>
            </a:endParaRPr>
          </a:p>
          <a:p>
            <a:pPr marL="381000" marR="1002030" indent="-342900">
              <a:lnSpc>
                <a:spcPct val="100000"/>
              </a:lnSpc>
              <a:spcBef>
                <a:spcPts val="2280"/>
              </a:spcBef>
              <a:buSzPct val="75000"/>
              <a:buFont typeface="Wingdings"/>
              <a:buChar char=""/>
              <a:tabLst>
                <a:tab pos="380365" algn="l"/>
                <a:tab pos="381000" algn="l"/>
              </a:tabLst>
            </a:pPr>
            <a:r>
              <a:rPr sz="2800" spc="-5" dirty="0">
                <a:solidFill>
                  <a:srgbClr val="003366"/>
                </a:solidFill>
                <a:latin typeface="Arial MT"/>
                <a:cs typeface="Arial MT"/>
              </a:rPr>
              <a:t>Profit</a:t>
            </a:r>
            <a:r>
              <a:rPr sz="2800" dirty="0">
                <a:solidFill>
                  <a:srgbClr val="003366"/>
                </a:solidFill>
                <a:latin typeface="Arial MT"/>
                <a:cs typeface="Arial MT"/>
              </a:rPr>
              <a:t> provides</a:t>
            </a:r>
            <a:r>
              <a:rPr sz="2800" spc="5" dirty="0">
                <a:solidFill>
                  <a:srgbClr val="003366"/>
                </a:solidFill>
                <a:latin typeface="Arial MT"/>
                <a:cs typeface="Arial MT"/>
              </a:rPr>
              <a:t> </a:t>
            </a:r>
            <a:r>
              <a:rPr sz="2800" dirty="0">
                <a:solidFill>
                  <a:srgbClr val="003366"/>
                </a:solidFill>
                <a:latin typeface="Arial MT"/>
                <a:cs typeface="Arial MT"/>
              </a:rPr>
              <a:t>the yardstick</a:t>
            </a:r>
            <a:r>
              <a:rPr sz="2800" spc="-5" dirty="0">
                <a:solidFill>
                  <a:srgbClr val="003366"/>
                </a:solidFill>
                <a:latin typeface="Arial MT"/>
                <a:cs typeface="Arial MT"/>
              </a:rPr>
              <a:t> </a:t>
            </a:r>
            <a:r>
              <a:rPr sz="2800" dirty="0">
                <a:solidFill>
                  <a:srgbClr val="003366"/>
                </a:solidFill>
                <a:latin typeface="Arial MT"/>
                <a:cs typeface="Arial MT"/>
              </a:rPr>
              <a:t>for</a:t>
            </a:r>
            <a:r>
              <a:rPr sz="2800" spc="5" dirty="0">
                <a:solidFill>
                  <a:srgbClr val="003366"/>
                </a:solidFill>
                <a:latin typeface="Arial MT"/>
                <a:cs typeface="Arial MT"/>
              </a:rPr>
              <a:t> </a:t>
            </a:r>
            <a:r>
              <a:rPr sz="2800" spc="-5" dirty="0">
                <a:solidFill>
                  <a:srgbClr val="003366"/>
                </a:solidFill>
                <a:latin typeface="Arial MT"/>
                <a:cs typeface="Arial MT"/>
              </a:rPr>
              <a:t>measuring </a:t>
            </a:r>
            <a:r>
              <a:rPr sz="2800" spc="-765" dirty="0">
                <a:solidFill>
                  <a:srgbClr val="003366"/>
                </a:solidFill>
                <a:latin typeface="Arial MT"/>
                <a:cs typeface="Arial MT"/>
              </a:rPr>
              <a:t> </a:t>
            </a:r>
            <a:r>
              <a:rPr sz="2800" spc="-5" dirty="0">
                <a:solidFill>
                  <a:srgbClr val="003366"/>
                </a:solidFill>
                <a:latin typeface="Arial MT"/>
                <a:cs typeface="Arial MT"/>
              </a:rPr>
              <a:t>performance</a:t>
            </a:r>
            <a:r>
              <a:rPr sz="2800" dirty="0">
                <a:solidFill>
                  <a:srgbClr val="003366"/>
                </a:solidFill>
                <a:latin typeface="Arial MT"/>
                <a:cs typeface="Arial MT"/>
              </a:rPr>
              <a:t> of</a:t>
            </a:r>
            <a:r>
              <a:rPr sz="2800" spc="5" dirty="0">
                <a:solidFill>
                  <a:srgbClr val="003366"/>
                </a:solidFill>
                <a:latin typeface="Arial MT"/>
                <a:cs typeface="Arial MT"/>
              </a:rPr>
              <a:t> </a:t>
            </a:r>
            <a:r>
              <a:rPr sz="2800" spc="-5" dirty="0">
                <a:solidFill>
                  <a:srgbClr val="003366"/>
                </a:solidFill>
                <a:latin typeface="Arial MT"/>
                <a:cs typeface="Arial MT"/>
              </a:rPr>
              <a:t>firms.</a:t>
            </a:r>
            <a:endParaRPr sz="28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69105" cy="574040"/>
          </a:xfrm>
          <a:prstGeom prst="rect">
            <a:avLst/>
          </a:prstGeom>
        </p:spPr>
        <p:txBody>
          <a:bodyPr vert="horz" wrap="square" lIns="0" tIns="12700" rIns="0" bIns="0" rtlCol="0">
            <a:spAutoFit/>
          </a:bodyPr>
          <a:lstStyle/>
          <a:p>
            <a:pPr marL="12700">
              <a:lnSpc>
                <a:spcPct val="100000"/>
              </a:lnSpc>
              <a:spcBef>
                <a:spcPts val="100"/>
              </a:spcBef>
            </a:pPr>
            <a:r>
              <a:rPr spc="-5" dirty="0"/>
              <a:t>Profit</a:t>
            </a:r>
            <a:r>
              <a:rPr spc="-45" dirty="0"/>
              <a:t> </a:t>
            </a:r>
            <a:r>
              <a:rPr spc="-5" dirty="0"/>
              <a:t>maximisation</a:t>
            </a:r>
          </a:p>
        </p:txBody>
      </p:sp>
      <p:sp>
        <p:nvSpPr>
          <p:cNvPr id="3" name="object 3"/>
          <p:cNvSpPr txBox="1"/>
          <p:nvPr/>
        </p:nvSpPr>
        <p:spPr>
          <a:xfrm>
            <a:off x="901700" y="2853690"/>
            <a:ext cx="7367270" cy="1671320"/>
          </a:xfrm>
          <a:prstGeom prst="rect">
            <a:avLst/>
          </a:prstGeom>
        </p:spPr>
        <p:txBody>
          <a:bodyPr vert="horz" wrap="square" lIns="0" tIns="12700" rIns="0" bIns="0" rtlCol="0">
            <a:spAutoFit/>
          </a:bodyPr>
          <a:lstStyle/>
          <a:p>
            <a:pPr marL="368300" marR="17780" indent="-342900">
              <a:lnSpc>
                <a:spcPct val="100000"/>
              </a:lnSpc>
              <a:spcBef>
                <a:spcPts val="100"/>
              </a:spcBef>
              <a:buSzPct val="75000"/>
              <a:buFont typeface="Wingdings"/>
              <a:buChar char=""/>
              <a:tabLst>
                <a:tab pos="367665" algn="l"/>
                <a:tab pos="368300" algn="l"/>
              </a:tabLst>
            </a:pPr>
            <a:r>
              <a:rPr sz="2800" dirty="0">
                <a:solidFill>
                  <a:srgbClr val="003366"/>
                </a:solidFill>
                <a:latin typeface="Arial MT"/>
                <a:cs typeface="Arial MT"/>
              </a:rPr>
              <a:t>It </a:t>
            </a:r>
            <a:r>
              <a:rPr sz="2800" spc="-5" dirty="0">
                <a:solidFill>
                  <a:srgbClr val="003366"/>
                </a:solidFill>
                <a:latin typeface="Arial MT"/>
                <a:cs typeface="Arial MT"/>
              </a:rPr>
              <a:t>makes </a:t>
            </a:r>
            <a:r>
              <a:rPr sz="2800" dirty="0">
                <a:solidFill>
                  <a:srgbClr val="003366"/>
                </a:solidFill>
                <a:latin typeface="Arial MT"/>
                <a:cs typeface="Arial MT"/>
              </a:rPr>
              <a:t>allocation of resources </a:t>
            </a:r>
            <a:r>
              <a:rPr sz="2800" spc="5" dirty="0">
                <a:solidFill>
                  <a:srgbClr val="003366"/>
                </a:solidFill>
                <a:latin typeface="Arial MT"/>
                <a:cs typeface="Arial MT"/>
              </a:rPr>
              <a:t>to </a:t>
            </a:r>
            <a:r>
              <a:rPr sz="2800" dirty="0">
                <a:solidFill>
                  <a:srgbClr val="003366"/>
                </a:solidFill>
                <a:latin typeface="Arial MT"/>
                <a:cs typeface="Arial MT"/>
              </a:rPr>
              <a:t>profitable </a:t>
            </a:r>
            <a:r>
              <a:rPr sz="2800" spc="-765" dirty="0">
                <a:solidFill>
                  <a:srgbClr val="003366"/>
                </a:solidFill>
                <a:latin typeface="Arial MT"/>
                <a:cs typeface="Arial MT"/>
              </a:rPr>
              <a:t> </a:t>
            </a:r>
            <a:r>
              <a:rPr sz="2800" dirty="0">
                <a:solidFill>
                  <a:srgbClr val="003366"/>
                </a:solidFill>
                <a:latin typeface="Arial MT"/>
                <a:cs typeface="Arial MT"/>
              </a:rPr>
              <a:t>and desirable</a:t>
            </a:r>
            <a:r>
              <a:rPr sz="2800" spc="5" dirty="0">
                <a:solidFill>
                  <a:srgbClr val="003366"/>
                </a:solidFill>
                <a:latin typeface="Arial MT"/>
                <a:cs typeface="Arial MT"/>
              </a:rPr>
              <a:t> </a:t>
            </a:r>
            <a:r>
              <a:rPr sz="2800" dirty="0">
                <a:solidFill>
                  <a:srgbClr val="003366"/>
                </a:solidFill>
                <a:latin typeface="Arial MT"/>
                <a:cs typeface="Arial MT"/>
              </a:rPr>
              <a:t>areas.</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68300" indent="-342900">
              <a:lnSpc>
                <a:spcPct val="100000"/>
              </a:lnSpc>
              <a:buSzPct val="75000"/>
              <a:buFont typeface="Wingdings"/>
              <a:buChar char=""/>
              <a:tabLst>
                <a:tab pos="367665" algn="l"/>
                <a:tab pos="368300" algn="l"/>
              </a:tabLst>
            </a:pPr>
            <a:r>
              <a:rPr sz="2800" dirty="0">
                <a:solidFill>
                  <a:srgbClr val="003366"/>
                </a:solidFill>
                <a:latin typeface="Arial MT"/>
                <a:cs typeface="Arial MT"/>
              </a:rPr>
              <a:t>It also ensures </a:t>
            </a:r>
            <a:r>
              <a:rPr sz="2800" spc="-5" dirty="0">
                <a:solidFill>
                  <a:srgbClr val="003366"/>
                </a:solidFill>
                <a:latin typeface="Arial MT"/>
                <a:cs typeface="Arial MT"/>
              </a:rPr>
              <a:t>maximum </a:t>
            </a:r>
            <a:r>
              <a:rPr sz="2800" dirty="0">
                <a:solidFill>
                  <a:srgbClr val="003366"/>
                </a:solidFill>
                <a:latin typeface="Arial MT"/>
                <a:cs typeface="Arial MT"/>
              </a:rPr>
              <a:t>social</a:t>
            </a:r>
            <a:r>
              <a:rPr sz="2800" spc="-5" dirty="0">
                <a:solidFill>
                  <a:srgbClr val="003366"/>
                </a:solidFill>
                <a:latin typeface="Arial MT"/>
                <a:cs typeface="Arial MT"/>
              </a:rPr>
              <a:t> welfare.</a:t>
            </a:r>
            <a:endParaRPr sz="28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573905" cy="574040"/>
          </a:xfrm>
          <a:prstGeom prst="rect">
            <a:avLst/>
          </a:prstGeom>
        </p:spPr>
        <p:txBody>
          <a:bodyPr vert="horz" wrap="square" lIns="0" tIns="12700" rIns="0" bIns="0" rtlCol="0">
            <a:spAutoFit/>
          </a:bodyPr>
          <a:lstStyle/>
          <a:p>
            <a:pPr marL="12700">
              <a:lnSpc>
                <a:spcPct val="100000"/>
              </a:lnSpc>
              <a:spcBef>
                <a:spcPts val="100"/>
              </a:spcBef>
            </a:pPr>
            <a:r>
              <a:rPr spc="-5" dirty="0"/>
              <a:t>Wealth</a:t>
            </a:r>
            <a:r>
              <a:rPr spc="-50" dirty="0"/>
              <a:t> </a:t>
            </a:r>
            <a:r>
              <a:rPr spc="-5" dirty="0"/>
              <a:t>maximisation</a:t>
            </a:r>
          </a:p>
        </p:txBody>
      </p:sp>
      <p:sp>
        <p:nvSpPr>
          <p:cNvPr id="3" name="object 3"/>
          <p:cNvSpPr txBox="1"/>
          <p:nvPr/>
        </p:nvSpPr>
        <p:spPr>
          <a:xfrm>
            <a:off x="991869" y="2471420"/>
            <a:ext cx="7004684" cy="1732280"/>
          </a:xfrm>
          <a:prstGeom prst="rect">
            <a:avLst/>
          </a:prstGeom>
        </p:spPr>
        <p:txBody>
          <a:bodyPr vert="horz" wrap="square" lIns="0" tIns="12700" rIns="0" bIns="0" rtlCol="0">
            <a:spAutoFit/>
          </a:bodyPr>
          <a:lstStyle/>
          <a:p>
            <a:pPr marL="355600" marR="5080" indent="-342900" algn="just">
              <a:lnSpc>
                <a:spcPct val="100000"/>
              </a:lnSpc>
              <a:spcBef>
                <a:spcPts val="100"/>
              </a:spcBef>
              <a:buSzPct val="75000"/>
              <a:buFont typeface="Wingdings"/>
              <a:buChar char=""/>
              <a:tabLst>
                <a:tab pos="355600" algn="l"/>
              </a:tabLst>
            </a:pPr>
            <a:r>
              <a:rPr sz="2800" spc="-5" dirty="0">
                <a:solidFill>
                  <a:srgbClr val="003366"/>
                </a:solidFill>
                <a:latin typeface="Arial MT"/>
                <a:cs typeface="Arial MT"/>
              </a:rPr>
              <a:t>Wealth maximisation </a:t>
            </a:r>
            <a:r>
              <a:rPr sz="2800" dirty="0">
                <a:solidFill>
                  <a:srgbClr val="003366"/>
                </a:solidFill>
                <a:latin typeface="Arial MT"/>
                <a:cs typeface="Arial MT"/>
              </a:rPr>
              <a:t>or net present value </a:t>
            </a:r>
            <a:r>
              <a:rPr sz="2800" spc="5" dirty="0">
                <a:solidFill>
                  <a:srgbClr val="003366"/>
                </a:solidFill>
                <a:latin typeface="Arial MT"/>
                <a:cs typeface="Arial MT"/>
              </a:rPr>
              <a:t> </a:t>
            </a:r>
            <a:r>
              <a:rPr sz="2800" spc="-5" dirty="0">
                <a:solidFill>
                  <a:srgbClr val="003366"/>
                </a:solidFill>
                <a:latin typeface="Arial MT"/>
                <a:cs typeface="Arial MT"/>
              </a:rPr>
              <a:t>maximisation </a:t>
            </a:r>
            <a:r>
              <a:rPr sz="2800" dirty="0">
                <a:solidFill>
                  <a:srgbClr val="003366"/>
                </a:solidFill>
                <a:latin typeface="Arial MT"/>
                <a:cs typeface="Arial MT"/>
              </a:rPr>
              <a:t>provides an appropriate and </a:t>
            </a:r>
            <a:r>
              <a:rPr sz="2800" spc="-765" dirty="0">
                <a:solidFill>
                  <a:srgbClr val="003366"/>
                </a:solidFill>
                <a:latin typeface="Arial MT"/>
                <a:cs typeface="Arial MT"/>
              </a:rPr>
              <a:t> </a:t>
            </a:r>
            <a:r>
              <a:rPr sz="2800" spc="-5" dirty="0">
                <a:solidFill>
                  <a:srgbClr val="003366"/>
                </a:solidFill>
                <a:latin typeface="Arial MT"/>
                <a:cs typeface="Arial MT"/>
              </a:rPr>
              <a:t>operationally </a:t>
            </a:r>
            <a:r>
              <a:rPr sz="2800" dirty="0">
                <a:solidFill>
                  <a:srgbClr val="003366"/>
                </a:solidFill>
                <a:latin typeface="Arial MT"/>
                <a:cs typeface="Arial MT"/>
              </a:rPr>
              <a:t>feasible decision criterion for </a:t>
            </a:r>
            <a:r>
              <a:rPr sz="2800" spc="-765" dirty="0">
                <a:solidFill>
                  <a:srgbClr val="003366"/>
                </a:solidFill>
                <a:latin typeface="Arial MT"/>
                <a:cs typeface="Arial MT"/>
              </a:rPr>
              <a:t> </a:t>
            </a:r>
            <a:r>
              <a:rPr sz="2800" dirty="0">
                <a:solidFill>
                  <a:srgbClr val="003366"/>
                </a:solidFill>
                <a:latin typeface="Arial MT"/>
                <a:cs typeface="Arial MT"/>
              </a:rPr>
              <a:t>financial</a:t>
            </a:r>
            <a:r>
              <a:rPr sz="2800" spc="-5" dirty="0">
                <a:solidFill>
                  <a:srgbClr val="003366"/>
                </a:solidFill>
                <a:latin typeface="Arial MT"/>
                <a:cs typeface="Arial MT"/>
              </a:rPr>
              <a:t> management</a:t>
            </a:r>
            <a:r>
              <a:rPr sz="2800" dirty="0">
                <a:solidFill>
                  <a:srgbClr val="003366"/>
                </a:solidFill>
                <a:latin typeface="Arial MT"/>
                <a:cs typeface="Arial MT"/>
              </a:rPr>
              <a:t> decisions.</a:t>
            </a:r>
            <a:endParaRPr sz="28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4053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45" dirty="0"/>
              <a:t> </a:t>
            </a:r>
            <a:r>
              <a:rPr spc="-5" dirty="0"/>
              <a:t>Finance</a:t>
            </a:r>
          </a:p>
        </p:txBody>
      </p:sp>
      <p:sp>
        <p:nvSpPr>
          <p:cNvPr id="3" name="object 3"/>
          <p:cNvSpPr txBox="1"/>
          <p:nvPr/>
        </p:nvSpPr>
        <p:spPr>
          <a:xfrm>
            <a:off x="991869" y="2472690"/>
            <a:ext cx="7935595" cy="3774440"/>
          </a:xfrm>
          <a:prstGeom prst="rect">
            <a:avLst/>
          </a:prstGeom>
        </p:spPr>
        <p:txBody>
          <a:bodyPr vert="horz" wrap="square" lIns="0" tIns="12700" rIns="0" bIns="0" rtlCol="0">
            <a:spAutoFit/>
          </a:bodyPr>
          <a:lstStyle/>
          <a:p>
            <a:pPr marL="355600" marR="5080" indent="-342900">
              <a:lnSpc>
                <a:spcPct val="100000"/>
              </a:lnSpc>
              <a:spcBef>
                <a:spcPts val="100"/>
              </a:spcBef>
              <a:buSzPct val="75000"/>
              <a:buFont typeface="Wingdings"/>
              <a:buChar char=""/>
              <a:tabLst>
                <a:tab pos="354965" algn="l"/>
                <a:tab pos="355600" algn="l"/>
              </a:tabLst>
            </a:pPr>
            <a:r>
              <a:rPr sz="2800" spc="-5" dirty="0">
                <a:solidFill>
                  <a:srgbClr val="003366"/>
                </a:solidFill>
                <a:latin typeface="Arial MT"/>
                <a:cs typeface="Arial MT"/>
              </a:rPr>
              <a:t>Capital </a:t>
            </a:r>
            <a:r>
              <a:rPr sz="2800" dirty="0">
                <a:solidFill>
                  <a:srgbClr val="003366"/>
                </a:solidFill>
                <a:latin typeface="Arial MT"/>
                <a:cs typeface="Arial MT"/>
              </a:rPr>
              <a:t>required for a business can be classified </a:t>
            </a:r>
            <a:r>
              <a:rPr sz="2800" spc="-765" dirty="0">
                <a:solidFill>
                  <a:srgbClr val="003366"/>
                </a:solidFill>
                <a:latin typeface="Arial MT"/>
                <a:cs typeface="Arial MT"/>
              </a:rPr>
              <a:t> </a:t>
            </a:r>
            <a:r>
              <a:rPr sz="2800" dirty="0">
                <a:solidFill>
                  <a:srgbClr val="003366"/>
                </a:solidFill>
                <a:latin typeface="Arial MT"/>
                <a:cs typeface="Arial MT"/>
              </a:rPr>
              <a:t>under</a:t>
            </a:r>
            <a:r>
              <a:rPr sz="2800" spc="-5" dirty="0">
                <a:solidFill>
                  <a:srgbClr val="003366"/>
                </a:solidFill>
                <a:latin typeface="Arial MT"/>
                <a:cs typeface="Arial MT"/>
              </a:rPr>
              <a:t> two</a:t>
            </a:r>
            <a:r>
              <a:rPr sz="2800" spc="5" dirty="0">
                <a:solidFill>
                  <a:srgbClr val="003366"/>
                </a:solidFill>
                <a:latin typeface="Arial MT"/>
                <a:cs typeface="Arial MT"/>
              </a:rPr>
              <a:t> </a:t>
            </a:r>
            <a:r>
              <a:rPr sz="2800" spc="-5" dirty="0">
                <a:solidFill>
                  <a:srgbClr val="003366"/>
                </a:solidFill>
                <a:latin typeface="Arial MT"/>
                <a:cs typeface="Arial MT"/>
              </a:rPr>
              <a:t>main</a:t>
            </a:r>
            <a:r>
              <a:rPr sz="2800" dirty="0">
                <a:solidFill>
                  <a:srgbClr val="003366"/>
                </a:solidFill>
                <a:latin typeface="Arial MT"/>
                <a:cs typeface="Arial MT"/>
              </a:rPr>
              <a:t> categories,</a:t>
            </a:r>
            <a:r>
              <a:rPr sz="2800" spc="5" dirty="0">
                <a:solidFill>
                  <a:srgbClr val="003366"/>
                </a:solidFill>
                <a:latin typeface="Arial MT"/>
                <a:cs typeface="Arial MT"/>
              </a:rPr>
              <a:t> </a:t>
            </a:r>
            <a:r>
              <a:rPr sz="2800" dirty="0">
                <a:solidFill>
                  <a:srgbClr val="003366"/>
                </a:solidFill>
                <a:latin typeface="Arial MT"/>
                <a:cs typeface="Arial MT"/>
              </a:rPr>
              <a:t>viz.,</a:t>
            </a:r>
            <a:endParaRPr sz="2800">
              <a:latin typeface="Arial MT"/>
              <a:cs typeface="Arial MT"/>
            </a:endParaRPr>
          </a:p>
          <a:p>
            <a:pPr marL="2233930" lvl="1" indent="-217804">
              <a:lnSpc>
                <a:spcPct val="100000"/>
              </a:lnSpc>
              <a:spcBef>
                <a:spcPts val="1680"/>
              </a:spcBef>
              <a:buChar char="-"/>
              <a:tabLst>
                <a:tab pos="2234565" algn="l"/>
              </a:tabLst>
            </a:pPr>
            <a:r>
              <a:rPr sz="2800" dirty="0">
                <a:solidFill>
                  <a:srgbClr val="003366"/>
                </a:solidFill>
                <a:latin typeface="Arial MT"/>
                <a:cs typeface="Arial MT"/>
              </a:rPr>
              <a:t>Fixed</a:t>
            </a:r>
            <a:r>
              <a:rPr sz="2800" spc="-20" dirty="0">
                <a:solidFill>
                  <a:srgbClr val="003366"/>
                </a:solidFill>
                <a:latin typeface="Arial MT"/>
                <a:cs typeface="Arial MT"/>
              </a:rPr>
              <a:t> </a:t>
            </a:r>
            <a:r>
              <a:rPr sz="2800" spc="-5" dirty="0">
                <a:solidFill>
                  <a:srgbClr val="003366"/>
                </a:solidFill>
                <a:latin typeface="Arial MT"/>
                <a:cs typeface="Arial MT"/>
              </a:rPr>
              <a:t>Capital,</a:t>
            </a:r>
            <a:r>
              <a:rPr sz="2800" spc="-15" dirty="0">
                <a:solidFill>
                  <a:srgbClr val="003366"/>
                </a:solidFill>
                <a:latin typeface="Arial MT"/>
                <a:cs typeface="Arial MT"/>
              </a:rPr>
              <a:t> </a:t>
            </a:r>
            <a:r>
              <a:rPr sz="2800" dirty="0">
                <a:solidFill>
                  <a:srgbClr val="003366"/>
                </a:solidFill>
                <a:latin typeface="Arial MT"/>
                <a:cs typeface="Arial MT"/>
              </a:rPr>
              <a:t>and</a:t>
            </a:r>
            <a:endParaRPr sz="2800">
              <a:latin typeface="Arial MT"/>
              <a:cs typeface="Arial MT"/>
            </a:endParaRPr>
          </a:p>
          <a:p>
            <a:pPr marL="2233930" lvl="1" indent="-217804">
              <a:lnSpc>
                <a:spcPct val="100000"/>
              </a:lnSpc>
              <a:spcBef>
                <a:spcPts val="700"/>
              </a:spcBef>
              <a:buChar char="-"/>
              <a:tabLst>
                <a:tab pos="2234565" algn="l"/>
              </a:tabLst>
            </a:pPr>
            <a:r>
              <a:rPr sz="2800" dirty="0">
                <a:solidFill>
                  <a:srgbClr val="003366"/>
                </a:solidFill>
                <a:latin typeface="Arial MT"/>
                <a:cs typeface="Arial MT"/>
              </a:rPr>
              <a:t>Working</a:t>
            </a:r>
            <a:r>
              <a:rPr sz="2800" spc="-30" dirty="0">
                <a:solidFill>
                  <a:srgbClr val="003366"/>
                </a:solidFill>
                <a:latin typeface="Arial MT"/>
                <a:cs typeface="Arial MT"/>
              </a:rPr>
              <a:t> </a:t>
            </a:r>
            <a:r>
              <a:rPr sz="2800" spc="-5" dirty="0">
                <a:solidFill>
                  <a:srgbClr val="003366"/>
                </a:solidFill>
                <a:latin typeface="Arial MT"/>
                <a:cs typeface="Arial MT"/>
              </a:rPr>
              <a:t>Capital.</a:t>
            </a:r>
            <a:endParaRPr sz="2800">
              <a:latin typeface="Arial MT"/>
              <a:cs typeface="Arial MT"/>
            </a:endParaRPr>
          </a:p>
          <a:p>
            <a:pPr marL="328930" indent="-217804">
              <a:lnSpc>
                <a:spcPct val="100000"/>
              </a:lnSpc>
              <a:spcBef>
                <a:spcPts val="1580"/>
              </a:spcBef>
              <a:buChar char="-"/>
              <a:tabLst>
                <a:tab pos="329565" algn="l"/>
              </a:tabLst>
            </a:pPr>
            <a:r>
              <a:rPr sz="2800" dirty="0">
                <a:solidFill>
                  <a:srgbClr val="003366"/>
                </a:solidFill>
                <a:latin typeface="Arial MT"/>
                <a:cs typeface="Arial MT"/>
              </a:rPr>
              <a:t>every</a:t>
            </a:r>
            <a:r>
              <a:rPr sz="2800" spc="-10" dirty="0">
                <a:solidFill>
                  <a:srgbClr val="003366"/>
                </a:solidFill>
                <a:latin typeface="Arial MT"/>
                <a:cs typeface="Arial MT"/>
              </a:rPr>
              <a:t> </a:t>
            </a:r>
            <a:r>
              <a:rPr sz="2800" dirty="0">
                <a:solidFill>
                  <a:srgbClr val="003366"/>
                </a:solidFill>
                <a:latin typeface="Arial MT"/>
                <a:cs typeface="Arial MT"/>
              </a:rPr>
              <a:t>business </a:t>
            </a:r>
            <a:r>
              <a:rPr sz="2800" spc="-5" dirty="0">
                <a:solidFill>
                  <a:srgbClr val="003366"/>
                </a:solidFill>
                <a:latin typeface="Arial MT"/>
                <a:cs typeface="Arial MT"/>
              </a:rPr>
              <a:t>needs</a:t>
            </a:r>
            <a:r>
              <a:rPr sz="2800" spc="5" dirty="0">
                <a:solidFill>
                  <a:srgbClr val="003366"/>
                </a:solidFill>
                <a:latin typeface="Arial MT"/>
                <a:cs typeface="Arial MT"/>
              </a:rPr>
              <a:t> </a:t>
            </a:r>
            <a:r>
              <a:rPr sz="2800" dirty="0">
                <a:solidFill>
                  <a:srgbClr val="003366"/>
                </a:solidFill>
                <a:latin typeface="Arial MT"/>
                <a:cs typeface="Arial MT"/>
              </a:rPr>
              <a:t>funds</a:t>
            </a:r>
            <a:r>
              <a:rPr sz="2800" spc="-10" dirty="0">
                <a:solidFill>
                  <a:srgbClr val="003366"/>
                </a:solidFill>
                <a:latin typeface="Arial MT"/>
                <a:cs typeface="Arial MT"/>
              </a:rPr>
              <a:t> </a:t>
            </a:r>
            <a:r>
              <a:rPr sz="2800" dirty="0">
                <a:solidFill>
                  <a:srgbClr val="003366"/>
                </a:solidFill>
                <a:latin typeface="Arial MT"/>
                <a:cs typeface="Arial MT"/>
              </a:rPr>
              <a:t>for </a:t>
            </a:r>
            <a:r>
              <a:rPr sz="2800" spc="-5" dirty="0">
                <a:solidFill>
                  <a:srgbClr val="003366"/>
                </a:solidFill>
                <a:latin typeface="Arial MT"/>
                <a:cs typeface="Arial MT"/>
              </a:rPr>
              <a:t>two</a:t>
            </a:r>
            <a:r>
              <a:rPr sz="2800" spc="5" dirty="0">
                <a:solidFill>
                  <a:srgbClr val="003366"/>
                </a:solidFill>
                <a:latin typeface="Arial MT"/>
                <a:cs typeface="Arial MT"/>
              </a:rPr>
              <a:t> </a:t>
            </a:r>
            <a:r>
              <a:rPr sz="2800" dirty="0">
                <a:solidFill>
                  <a:srgbClr val="003366"/>
                </a:solidFill>
                <a:latin typeface="Arial MT"/>
                <a:cs typeface="Arial MT"/>
              </a:rPr>
              <a:t>purposes.</a:t>
            </a:r>
            <a:endParaRPr sz="2800">
              <a:latin typeface="Arial MT"/>
              <a:cs typeface="Arial MT"/>
            </a:endParaRPr>
          </a:p>
          <a:p>
            <a:pPr marL="355600" marR="187960" indent="-243840">
              <a:lnSpc>
                <a:spcPct val="100000"/>
              </a:lnSpc>
              <a:spcBef>
                <a:spcPts val="2040"/>
              </a:spcBef>
              <a:buChar char="-"/>
              <a:tabLst>
                <a:tab pos="329565" algn="l"/>
              </a:tabLst>
            </a:pPr>
            <a:r>
              <a:rPr sz="2800" dirty="0">
                <a:solidFill>
                  <a:srgbClr val="003366"/>
                </a:solidFill>
                <a:latin typeface="Arial MT"/>
                <a:cs typeface="Arial MT"/>
              </a:rPr>
              <a:t>for its establishment and to carry out its day-to- </a:t>
            </a:r>
            <a:r>
              <a:rPr sz="2800" spc="-765" dirty="0">
                <a:solidFill>
                  <a:srgbClr val="003366"/>
                </a:solidFill>
                <a:latin typeface="Arial MT"/>
                <a:cs typeface="Arial MT"/>
              </a:rPr>
              <a:t> </a:t>
            </a:r>
            <a:r>
              <a:rPr sz="2800" dirty="0">
                <a:solidFill>
                  <a:srgbClr val="003366"/>
                </a:solidFill>
                <a:latin typeface="Arial MT"/>
                <a:cs typeface="Arial MT"/>
              </a:rPr>
              <a:t>day</a:t>
            </a:r>
            <a:r>
              <a:rPr sz="2800" spc="-5" dirty="0">
                <a:solidFill>
                  <a:srgbClr val="003366"/>
                </a:solidFill>
                <a:latin typeface="Arial MT"/>
                <a:cs typeface="Arial MT"/>
              </a:rPr>
              <a:t> </a:t>
            </a:r>
            <a:r>
              <a:rPr sz="2800" dirty="0">
                <a:solidFill>
                  <a:srgbClr val="003366"/>
                </a:solidFill>
                <a:latin typeface="Arial MT"/>
                <a:cs typeface="Arial MT"/>
              </a:rPr>
              <a:t>operations.</a:t>
            </a:r>
            <a:endParaRPr sz="28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4053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45" dirty="0"/>
              <a:t> </a:t>
            </a:r>
            <a:r>
              <a:rPr spc="-5" dirty="0"/>
              <a:t>Finance</a:t>
            </a:r>
          </a:p>
        </p:txBody>
      </p:sp>
      <p:sp>
        <p:nvSpPr>
          <p:cNvPr id="3" name="object 3"/>
          <p:cNvSpPr txBox="1"/>
          <p:nvPr/>
        </p:nvSpPr>
        <p:spPr>
          <a:xfrm>
            <a:off x="839469" y="2396490"/>
            <a:ext cx="8214995" cy="3427729"/>
          </a:xfrm>
          <a:prstGeom prst="rect">
            <a:avLst/>
          </a:prstGeom>
        </p:spPr>
        <p:txBody>
          <a:bodyPr vert="horz" wrap="square" lIns="0" tIns="12700" rIns="0" bIns="0" rtlCol="0">
            <a:spAutoFit/>
          </a:bodyPr>
          <a:lstStyle/>
          <a:p>
            <a:pPr marL="355600" marR="5080" indent="-342900">
              <a:lnSpc>
                <a:spcPct val="100000"/>
              </a:lnSpc>
              <a:spcBef>
                <a:spcPts val="100"/>
              </a:spcBef>
              <a:buSzPct val="75000"/>
              <a:buFont typeface="Wingdings"/>
              <a:buChar char=""/>
              <a:tabLst>
                <a:tab pos="354965" algn="l"/>
                <a:tab pos="355600" algn="l"/>
              </a:tabLst>
            </a:pPr>
            <a:r>
              <a:rPr sz="2800" dirty="0">
                <a:solidFill>
                  <a:srgbClr val="003366"/>
                </a:solidFill>
                <a:latin typeface="Arial MT"/>
                <a:cs typeface="Arial MT"/>
              </a:rPr>
              <a:t>Long </a:t>
            </a:r>
            <a:r>
              <a:rPr sz="2800" spc="-5" dirty="0">
                <a:solidFill>
                  <a:srgbClr val="003366"/>
                </a:solidFill>
                <a:latin typeface="Arial MT"/>
                <a:cs typeface="Arial MT"/>
              </a:rPr>
              <a:t>term </a:t>
            </a:r>
            <a:r>
              <a:rPr sz="2800" dirty="0">
                <a:solidFill>
                  <a:srgbClr val="003366"/>
                </a:solidFill>
                <a:latin typeface="Arial MT"/>
                <a:cs typeface="Arial MT"/>
              </a:rPr>
              <a:t>funds </a:t>
            </a:r>
            <a:r>
              <a:rPr sz="2800" spc="-5" dirty="0">
                <a:solidFill>
                  <a:srgbClr val="003366"/>
                </a:solidFill>
                <a:latin typeface="Arial MT"/>
                <a:cs typeface="Arial MT"/>
              </a:rPr>
              <a:t>are </a:t>
            </a:r>
            <a:r>
              <a:rPr sz="2800" dirty="0">
                <a:solidFill>
                  <a:srgbClr val="003366"/>
                </a:solidFill>
                <a:latin typeface="Arial MT"/>
                <a:cs typeface="Arial MT"/>
              </a:rPr>
              <a:t>required to create production </a:t>
            </a:r>
            <a:r>
              <a:rPr sz="2800" spc="-765" dirty="0">
                <a:solidFill>
                  <a:srgbClr val="003366"/>
                </a:solidFill>
                <a:latin typeface="Arial MT"/>
                <a:cs typeface="Arial MT"/>
              </a:rPr>
              <a:t> </a:t>
            </a:r>
            <a:r>
              <a:rPr sz="2800" dirty="0">
                <a:solidFill>
                  <a:srgbClr val="003366"/>
                </a:solidFill>
                <a:latin typeface="Arial MT"/>
                <a:cs typeface="Arial MT"/>
              </a:rPr>
              <a:t>facilities</a:t>
            </a:r>
            <a:r>
              <a:rPr sz="2800" spc="-10" dirty="0">
                <a:solidFill>
                  <a:srgbClr val="003366"/>
                </a:solidFill>
                <a:latin typeface="Arial MT"/>
                <a:cs typeface="Arial MT"/>
              </a:rPr>
              <a:t> </a:t>
            </a:r>
            <a:r>
              <a:rPr sz="2800" dirty="0">
                <a:solidFill>
                  <a:srgbClr val="003366"/>
                </a:solidFill>
                <a:latin typeface="Arial MT"/>
                <a:cs typeface="Arial MT"/>
              </a:rPr>
              <a:t>through</a:t>
            </a:r>
            <a:r>
              <a:rPr sz="2800" spc="-5" dirty="0">
                <a:solidFill>
                  <a:srgbClr val="003366"/>
                </a:solidFill>
                <a:latin typeface="Arial MT"/>
                <a:cs typeface="Arial MT"/>
              </a:rPr>
              <a:t> </a:t>
            </a:r>
            <a:r>
              <a:rPr sz="2800" dirty="0">
                <a:solidFill>
                  <a:srgbClr val="003366"/>
                </a:solidFill>
                <a:latin typeface="Arial MT"/>
                <a:cs typeface="Arial MT"/>
              </a:rPr>
              <a:t>purchase</a:t>
            </a:r>
            <a:r>
              <a:rPr sz="2800" spc="-5"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fixed</a:t>
            </a:r>
            <a:r>
              <a:rPr sz="2800" spc="-5" dirty="0">
                <a:solidFill>
                  <a:srgbClr val="003366"/>
                </a:solidFill>
                <a:latin typeface="Arial MT"/>
                <a:cs typeface="Arial MT"/>
              </a:rPr>
              <a:t> </a:t>
            </a:r>
            <a:r>
              <a:rPr sz="2800" dirty="0">
                <a:solidFill>
                  <a:srgbClr val="003366"/>
                </a:solidFill>
                <a:latin typeface="Arial MT"/>
                <a:cs typeface="Arial MT"/>
              </a:rPr>
              <a:t>assets</a:t>
            </a:r>
            <a:r>
              <a:rPr sz="2800" spc="-5" dirty="0">
                <a:solidFill>
                  <a:srgbClr val="003366"/>
                </a:solidFill>
                <a:latin typeface="Arial MT"/>
                <a:cs typeface="Arial MT"/>
              </a:rPr>
              <a:t> </a:t>
            </a:r>
            <a:r>
              <a:rPr sz="2800" dirty="0">
                <a:solidFill>
                  <a:srgbClr val="003366"/>
                </a:solidFill>
                <a:latin typeface="Arial MT"/>
                <a:cs typeface="Arial MT"/>
              </a:rPr>
              <a:t>such</a:t>
            </a:r>
            <a:r>
              <a:rPr sz="2800" spc="-5" dirty="0">
                <a:solidFill>
                  <a:srgbClr val="003366"/>
                </a:solidFill>
                <a:latin typeface="Arial MT"/>
                <a:cs typeface="Arial MT"/>
              </a:rPr>
              <a:t> </a:t>
            </a:r>
            <a:r>
              <a:rPr sz="2800" dirty="0">
                <a:solidFill>
                  <a:srgbClr val="003366"/>
                </a:solidFill>
                <a:latin typeface="Arial MT"/>
                <a:cs typeface="Arial MT"/>
              </a:rPr>
              <a:t>as</a:t>
            </a:r>
            <a:endParaRPr sz="2800">
              <a:latin typeface="Arial MT"/>
              <a:cs typeface="Arial MT"/>
            </a:endParaRPr>
          </a:p>
          <a:p>
            <a:pPr marL="2232660" lvl="1" indent="-217804">
              <a:lnSpc>
                <a:spcPct val="100000"/>
              </a:lnSpc>
              <a:spcBef>
                <a:spcPts val="480"/>
              </a:spcBef>
              <a:buChar char="-"/>
              <a:tabLst>
                <a:tab pos="2233295" algn="l"/>
              </a:tabLst>
            </a:pPr>
            <a:r>
              <a:rPr sz="2800" dirty="0">
                <a:solidFill>
                  <a:srgbClr val="003366"/>
                </a:solidFill>
                <a:latin typeface="Arial MT"/>
                <a:cs typeface="Arial MT"/>
              </a:rPr>
              <a:t>plant,</a:t>
            </a:r>
            <a:endParaRPr sz="2800">
              <a:latin typeface="Arial MT"/>
              <a:cs typeface="Arial MT"/>
            </a:endParaRPr>
          </a:p>
          <a:p>
            <a:pPr marL="2232660" lvl="1" indent="-217804">
              <a:lnSpc>
                <a:spcPct val="100000"/>
              </a:lnSpc>
              <a:spcBef>
                <a:spcPts val="700"/>
              </a:spcBef>
              <a:buChar char="-"/>
              <a:tabLst>
                <a:tab pos="2233295" algn="l"/>
              </a:tabLst>
            </a:pPr>
            <a:r>
              <a:rPr sz="2800" dirty="0">
                <a:solidFill>
                  <a:srgbClr val="003366"/>
                </a:solidFill>
                <a:latin typeface="Arial MT"/>
                <a:cs typeface="Arial MT"/>
              </a:rPr>
              <a:t>machinery,</a:t>
            </a:r>
            <a:endParaRPr sz="2800">
              <a:latin typeface="Arial MT"/>
              <a:cs typeface="Arial MT"/>
            </a:endParaRPr>
          </a:p>
          <a:p>
            <a:pPr marL="2232660" lvl="1" indent="-217804">
              <a:lnSpc>
                <a:spcPct val="100000"/>
              </a:lnSpc>
              <a:spcBef>
                <a:spcPts val="690"/>
              </a:spcBef>
              <a:buChar char="-"/>
              <a:tabLst>
                <a:tab pos="2233295" algn="l"/>
              </a:tabLst>
            </a:pPr>
            <a:r>
              <a:rPr sz="2800" dirty="0">
                <a:solidFill>
                  <a:srgbClr val="003366"/>
                </a:solidFill>
                <a:latin typeface="Arial MT"/>
                <a:cs typeface="Arial MT"/>
              </a:rPr>
              <a:t>land,</a:t>
            </a:r>
            <a:endParaRPr sz="2800">
              <a:latin typeface="Arial MT"/>
              <a:cs typeface="Arial MT"/>
            </a:endParaRPr>
          </a:p>
          <a:p>
            <a:pPr marL="2232660" lvl="1" indent="-217804">
              <a:lnSpc>
                <a:spcPct val="100000"/>
              </a:lnSpc>
              <a:spcBef>
                <a:spcPts val="700"/>
              </a:spcBef>
              <a:buChar char="-"/>
              <a:tabLst>
                <a:tab pos="2233295" algn="l"/>
              </a:tabLst>
            </a:pPr>
            <a:r>
              <a:rPr sz="2800" dirty="0">
                <a:solidFill>
                  <a:srgbClr val="003366"/>
                </a:solidFill>
                <a:latin typeface="Arial MT"/>
                <a:cs typeface="Arial MT"/>
              </a:rPr>
              <a:t>building,</a:t>
            </a:r>
            <a:endParaRPr sz="2800">
              <a:latin typeface="Arial MT"/>
              <a:cs typeface="Arial MT"/>
            </a:endParaRPr>
          </a:p>
          <a:p>
            <a:pPr marL="2232660" lvl="1" indent="-217804">
              <a:lnSpc>
                <a:spcPct val="100000"/>
              </a:lnSpc>
              <a:spcBef>
                <a:spcPts val="700"/>
              </a:spcBef>
              <a:buChar char="-"/>
              <a:tabLst>
                <a:tab pos="2233295" algn="l"/>
              </a:tabLst>
            </a:pPr>
            <a:r>
              <a:rPr sz="2800" dirty="0">
                <a:solidFill>
                  <a:srgbClr val="003366"/>
                </a:solidFill>
                <a:latin typeface="Arial MT"/>
                <a:cs typeface="Arial MT"/>
              </a:rPr>
              <a:t>furniture,</a:t>
            </a:r>
            <a:r>
              <a:rPr sz="2800" spc="-35" dirty="0">
                <a:solidFill>
                  <a:srgbClr val="003366"/>
                </a:solidFill>
                <a:latin typeface="Arial MT"/>
                <a:cs typeface="Arial MT"/>
              </a:rPr>
              <a:t> </a:t>
            </a:r>
            <a:r>
              <a:rPr sz="2800" dirty="0">
                <a:solidFill>
                  <a:srgbClr val="003366"/>
                </a:solidFill>
                <a:latin typeface="Arial MT"/>
                <a:cs typeface="Arial MT"/>
              </a:rPr>
              <a:t>etc.</a:t>
            </a:r>
            <a:endParaRPr sz="2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6886575" cy="574040"/>
          </a:xfrm>
          <a:prstGeom prst="rect">
            <a:avLst/>
          </a:prstGeom>
        </p:spPr>
        <p:txBody>
          <a:bodyPr vert="horz" wrap="square" lIns="0" tIns="12700" rIns="0" bIns="0" rtlCol="0">
            <a:spAutoFit/>
          </a:bodyPr>
          <a:lstStyle/>
          <a:p>
            <a:pPr marL="12700">
              <a:lnSpc>
                <a:spcPct val="100000"/>
              </a:lnSpc>
              <a:spcBef>
                <a:spcPts val="100"/>
              </a:spcBef>
            </a:pPr>
            <a:r>
              <a:rPr spc="-5" dirty="0"/>
              <a:t>Scope</a:t>
            </a:r>
            <a:r>
              <a:rPr spc="-20" dirty="0"/>
              <a:t> </a:t>
            </a:r>
            <a:r>
              <a:rPr dirty="0"/>
              <a:t>of</a:t>
            </a:r>
            <a:r>
              <a:rPr spc="-15" dirty="0"/>
              <a:t> </a:t>
            </a:r>
            <a:r>
              <a:rPr spc="-5" dirty="0"/>
              <a:t>financial</a:t>
            </a:r>
            <a:r>
              <a:rPr spc="-10" dirty="0"/>
              <a:t> </a:t>
            </a:r>
            <a:r>
              <a:rPr spc="-5" dirty="0"/>
              <a:t>management</a:t>
            </a:r>
          </a:p>
        </p:txBody>
      </p:sp>
      <p:sp>
        <p:nvSpPr>
          <p:cNvPr id="3" name="object 3"/>
          <p:cNvSpPr txBox="1"/>
          <p:nvPr/>
        </p:nvSpPr>
        <p:spPr>
          <a:xfrm>
            <a:off x="991869" y="2471420"/>
            <a:ext cx="7239634" cy="2086610"/>
          </a:xfrm>
          <a:prstGeom prst="rect">
            <a:avLst/>
          </a:prstGeom>
        </p:spPr>
        <p:txBody>
          <a:bodyPr vert="horz" wrap="square" lIns="0" tIns="12700" rIns="0" bIns="0" rtlCol="0">
            <a:spAutoFit/>
          </a:bodyPr>
          <a:lstStyle/>
          <a:p>
            <a:pPr marL="355600" marR="5080" indent="-342900">
              <a:lnSpc>
                <a:spcPct val="100000"/>
              </a:lnSpc>
              <a:spcBef>
                <a:spcPts val="100"/>
              </a:spcBef>
              <a:buSzPct val="75000"/>
              <a:buFont typeface="Wingdings"/>
              <a:buChar char=""/>
              <a:tabLst>
                <a:tab pos="354965" algn="l"/>
                <a:tab pos="355600" algn="l"/>
              </a:tabLst>
            </a:pPr>
            <a:r>
              <a:rPr sz="2800" spc="-5" dirty="0">
                <a:solidFill>
                  <a:srgbClr val="003366"/>
                </a:solidFill>
                <a:latin typeface="Arial MT"/>
                <a:cs typeface="Arial MT"/>
              </a:rPr>
              <a:t>The</a:t>
            </a:r>
            <a:r>
              <a:rPr sz="2800" dirty="0">
                <a:solidFill>
                  <a:srgbClr val="003366"/>
                </a:solidFill>
                <a:latin typeface="Arial MT"/>
                <a:cs typeface="Arial MT"/>
              </a:rPr>
              <a:t> scope and functions</a:t>
            </a:r>
            <a:r>
              <a:rPr sz="2800" spc="-5" dirty="0">
                <a:solidFill>
                  <a:srgbClr val="003366"/>
                </a:solidFill>
                <a:latin typeface="Arial MT"/>
                <a:cs typeface="Arial MT"/>
              </a:rPr>
              <a:t> </a:t>
            </a:r>
            <a:r>
              <a:rPr sz="2800" dirty="0">
                <a:solidFill>
                  <a:srgbClr val="003366"/>
                </a:solidFill>
                <a:latin typeface="Arial MT"/>
                <a:cs typeface="Arial MT"/>
              </a:rPr>
              <a:t>of financial </a:t>
            </a:r>
            <a:r>
              <a:rPr sz="2800" spc="5" dirty="0">
                <a:solidFill>
                  <a:srgbClr val="003366"/>
                </a:solidFill>
                <a:latin typeface="Arial MT"/>
                <a:cs typeface="Arial MT"/>
              </a:rPr>
              <a:t> </a:t>
            </a:r>
            <a:r>
              <a:rPr sz="2800" spc="-5" dirty="0">
                <a:solidFill>
                  <a:srgbClr val="003366"/>
                </a:solidFill>
                <a:latin typeface="Arial MT"/>
                <a:cs typeface="Arial MT"/>
              </a:rPr>
              <a:t>management </a:t>
            </a:r>
            <a:r>
              <a:rPr sz="2800" dirty="0">
                <a:solidFill>
                  <a:srgbClr val="003366"/>
                </a:solidFill>
                <a:latin typeface="Arial MT"/>
                <a:cs typeface="Arial MT"/>
              </a:rPr>
              <a:t>is</a:t>
            </a:r>
            <a:r>
              <a:rPr sz="2800" spc="-10" dirty="0">
                <a:solidFill>
                  <a:srgbClr val="003366"/>
                </a:solidFill>
                <a:latin typeface="Arial MT"/>
                <a:cs typeface="Arial MT"/>
              </a:rPr>
              <a:t> </a:t>
            </a:r>
            <a:r>
              <a:rPr sz="2800" dirty="0">
                <a:solidFill>
                  <a:srgbClr val="003366"/>
                </a:solidFill>
                <a:latin typeface="Arial MT"/>
                <a:cs typeface="Arial MT"/>
              </a:rPr>
              <a:t>classified</a:t>
            </a:r>
            <a:r>
              <a:rPr sz="2800" spc="-15" dirty="0">
                <a:solidFill>
                  <a:srgbClr val="003366"/>
                </a:solidFill>
                <a:latin typeface="Arial MT"/>
                <a:cs typeface="Arial MT"/>
              </a:rPr>
              <a:t> </a:t>
            </a:r>
            <a:r>
              <a:rPr sz="2800" dirty="0">
                <a:solidFill>
                  <a:srgbClr val="003366"/>
                </a:solidFill>
                <a:latin typeface="Arial MT"/>
                <a:cs typeface="Arial MT"/>
              </a:rPr>
              <a:t>in </a:t>
            </a:r>
            <a:r>
              <a:rPr sz="2800" spc="-5" dirty="0">
                <a:solidFill>
                  <a:srgbClr val="003366"/>
                </a:solidFill>
                <a:latin typeface="Arial MT"/>
                <a:cs typeface="Arial MT"/>
              </a:rPr>
              <a:t>two</a:t>
            </a:r>
            <a:r>
              <a:rPr sz="2800" spc="5" dirty="0">
                <a:solidFill>
                  <a:srgbClr val="003366"/>
                </a:solidFill>
                <a:latin typeface="Arial MT"/>
                <a:cs typeface="Arial MT"/>
              </a:rPr>
              <a:t> </a:t>
            </a:r>
            <a:r>
              <a:rPr sz="2800" dirty="0">
                <a:solidFill>
                  <a:srgbClr val="003366"/>
                </a:solidFill>
                <a:latin typeface="Arial MT"/>
                <a:cs typeface="Arial MT"/>
              </a:rPr>
              <a:t>categories.</a:t>
            </a:r>
            <a:endParaRPr sz="2800">
              <a:latin typeface="Arial MT"/>
              <a:cs typeface="Arial MT"/>
            </a:endParaRPr>
          </a:p>
          <a:p>
            <a:pPr marL="3277870" lvl="1" indent="-217804">
              <a:lnSpc>
                <a:spcPct val="100000"/>
              </a:lnSpc>
              <a:spcBef>
                <a:spcPts val="1350"/>
              </a:spcBef>
              <a:buChar char="-"/>
              <a:tabLst>
                <a:tab pos="3278504" algn="l"/>
              </a:tabLst>
            </a:pPr>
            <a:r>
              <a:rPr sz="2800" spc="-5" dirty="0">
                <a:solidFill>
                  <a:srgbClr val="003366"/>
                </a:solidFill>
                <a:latin typeface="Arial MT"/>
                <a:cs typeface="Arial MT"/>
              </a:rPr>
              <a:t>Traditional</a:t>
            </a:r>
            <a:r>
              <a:rPr sz="2800" spc="-15" dirty="0">
                <a:solidFill>
                  <a:srgbClr val="003366"/>
                </a:solidFill>
                <a:latin typeface="Arial MT"/>
                <a:cs typeface="Arial MT"/>
              </a:rPr>
              <a:t> </a:t>
            </a:r>
            <a:r>
              <a:rPr sz="2800" dirty="0">
                <a:solidFill>
                  <a:srgbClr val="003366"/>
                </a:solidFill>
                <a:latin typeface="Arial MT"/>
                <a:cs typeface="Arial MT"/>
              </a:rPr>
              <a:t>approach</a:t>
            </a:r>
            <a:endParaRPr sz="2800">
              <a:latin typeface="Arial MT"/>
              <a:cs typeface="Arial MT"/>
            </a:endParaRPr>
          </a:p>
          <a:p>
            <a:pPr marL="3277870" lvl="1" indent="-217804">
              <a:lnSpc>
                <a:spcPct val="100000"/>
              </a:lnSpc>
              <a:spcBef>
                <a:spcPts val="1440"/>
              </a:spcBef>
              <a:buChar char="-"/>
              <a:tabLst>
                <a:tab pos="3278504" algn="l"/>
              </a:tabLst>
            </a:pPr>
            <a:r>
              <a:rPr sz="2800" dirty="0">
                <a:solidFill>
                  <a:srgbClr val="003366"/>
                </a:solidFill>
                <a:latin typeface="Arial MT"/>
                <a:cs typeface="Arial MT"/>
              </a:rPr>
              <a:t>Modern</a:t>
            </a:r>
            <a:r>
              <a:rPr sz="2800" spc="-40" dirty="0">
                <a:solidFill>
                  <a:srgbClr val="003366"/>
                </a:solidFill>
                <a:latin typeface="Arial MT"/>
                <a:cs typeface="Arial MT"/>
              </a:rPr>
              <a:t> </a:t>
            </a:r>
            <a:r>
              <a:rPr sz="2800" dirty="0">
                <a:solidFill>
                  <a:srgbClr val="003366"/>
                </a:solidFill>
                <a:latin typeface="Arial MT"/>
                <a:cs typeface="Arial MT"/>
              </a:rPr>
              <a:t>approach</a:t>
            </a:r>
            <a:endParaRPr sz="28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24053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45" dirty="0"/>
              <a:t> </a:t>
            </a:r>
            <a:r>
              <a:rPr spc="-5" dirty="0"/>
              <a:t>Finance</a:t>
            </a:r>
          </a:p>
        </p:txBody>
      </p:sp>
      <p:sp>
        <p:nvSpPr>
          <p:cNvPr id="3" name="object 3"/>
          <p:cNvSpPr txBox="1"/>
          <p:nvPr/>
        </p:nvSpPr>
        <p:spPr>
          <a:xfrm>
            <a:off x="814069" y="2472690"/>
            <a:ext cx="8282940" cy="3408679"/>
          </a:xfrm>
          <a:prstGeom prst="rect">
            <a:avLst/>
          </a:prstGeom>
        </p:spPr>
        <p:txBody>
          <a:bodyPr vert="horz" wrap="square" lIns="0" tIns="12700" rIns="0" bIns="0" rtlCol="0">
            <a:spAutoFit/>
          </a:bodyPr>
          <a:lstStyle/>
          <a:p>
            <a:pPr marL="381000" marR="469900" indent="-243840" algn="just">
              <a:lnSpc>
                <a:spcPct val="100000"/>
              </a:lnSpc>
              <a:spcBef>
                <a:spcPts val="100"/>
              </a:spcBef>
            </a:pPr>
            <a:r>
              <a:rPr sz="2800" dirty="0">
                <a:solidFill>
                  <a:srgbClr val="003366"/>
                </a:solidFill>
                <a:latin typeface="Arial MT"/>
                <a:cs typeface="Arial MT"/>
              </a:rPr>
              <a:t>- Investment </a:t>
            </a:r>
            <a:r>
              <a:rPr sz="2800" spc="-5" dirty="0">
                <a:solidFill>
                  <a:srgbClr val="003366"/>
                </a:solidFill>
                <a:latin typeface="Arial MT"/>
                <a:cs typeface="Arial MT"/>
              </a:rPr>
              <a:t>in </a:t>
            </a:r>
            <a:r>
              <a:rPr sz="2800" dirty="0">
                <a:solidFill>
                  <a:srgbClr val="003366"/>
                </a:solidFill>
                <a:latin typeface="Arial MT"/>
                <a:cs typeface="Arial MT"/>
              </a:rPr>
              <a:t>these asset represent that part of </a:t>
            </a:r>
            <a:r>
              <a:rPr sz="2800" spc="-765" dirty="0">
                <a:solidFill>
                  <a:srgbClr val="003366"/>
                </a:solidFill>
                <a:latin typeface="Arial MT"/>
                <a:cs typeface="Arial MT"/>
              </a:rPr>
              <a:t> </a:t>
            </a:r>
            <a:r>
              <a:rPr sz="2800" spc="-5" dirty="0">
                <a:solidFill>
                  <a:srgbClr val="003366"/>
                </a:solidFill>
                <a:latin typeface="Arial MT"/>
                <a:cs typeface="Arial MT"/>
              </a:rPr>
              <a:t>firm’s </a:t>
            </a:r>
            <a:r>
              <a:rPr sz="2800" dirty="0">
                <a:solidFill>
                  <a:srgbClr val="003366"/>
                </a:solidFill>
                <a:latin typeface="Arial MT"/>
                <a:cs typeface="Arial MT"/>
              </a:rPr>
              <a:t>capital </a:t>
            </a:r>
            <a:r>
              <a:rPr sz="2800" spc="-5" dirty="0">
                <a:solidFill>
                  <a:srgbClr val="003366"/>
                </a:solidFill>
                <a:latin typeface="Arial MT"/>
                <a:cs typeface="Arial MT"/>
              </a:rPr>
              <a:t>which is </a:t>
            </a:r>
            <a:r>
              <a:rPr sz="2800" dirty="0">
                <a:solidFill>
                  <a:srgbClr val="003366"/>
                </a:solidFill>
                <a:latin typeface="Arial MT"/>
                <a:cs typeface="Arial MT"/>
              </a:rPr>
              <a:t>blocked on </a:t>
            </a:r>
            <a:r>
              <a:rPr sz="2800" spc="-5" dirty="0">
                <a:solidFill>
                  <a:srgbClr val="003366"/>
                </a:solidFill>
                <a:latin typeface="Arial MT"/>
                <a:cs typeface="Arial MT"/>
              </a:rPr>
              <a:t>permanent </a:t>
            </a:r>
            <a:r>
              <a:rPr sz="2800" spc="5" dirty="0">
                <a:solidFill>
                  <a:srgbClr val="003366"/>
                </a:solidFill>
                <a:latin typeface="Arial MT"/>
                <a:cs typeface="Arial MT"/>
              </a:rPr>
              <a:t>or </a:t>
            </a:r>
            <a:r>
              <a:rPr sz="2800" spc="-765" dirty="0">
                <a:solidFill>
                  <a:srgbClr val="003366"/>
                </a:solidFill>
                <a:latin typeface="Arial MT"/>
                <a:cs typeface="Arial MT"/>
              </a:rPr>
              <a:t> </a:t>
            </a:r>
            <a:r>
              <a:rPr sz="2800" dirty="0">
                <a:solidFill>
                  <a:srgbClr val="003366"/>
                </a:solidFill>
                <a:latin typeface="Arial MT"/>
                <a:cs typeface="Arial MT"/>
              </a:rPr>
              <a:t>fixed</a:t>
            </a:r>
            <a:r>
              <a:rPr sz="2800" spc="-15" dirty="0">
                <a:solidFill>
                  <a:srgbClr val="003366"/>
                </a:solidFill>
                <a:latin typeface="Arial MT"/>
                <a:cs typeface="Arial MT"/>
              </a:rPr>
              <a:t> </a:t>
            </a:r>
            <a:r>
              <a:rPr sz="2800" dirty="0">
                <a:solidFill>
                  <a:srgbClr val="003366"/>
                </a:solidFill>
                <a:latin typeface="Arial MT"/>
                <a:cs typeface="Arial MT"/>
              </a:rPr>
              <a:t>basis and </a:t>
            </a:r>
            <a:r>
              <a:rPr sz="2800" spc="-5" dirty="0">
                <a:solidFill>
                  <a:srgbClr val="003366"/>
                </a:solidFill>
                <a:latin typeface="Arial MT"/>
                <a:cs typeface="Arial MT"/>
              </a:rPr>
              <a:t>is</a:t>
            </a:r>
            <a:r>
              <a:rPr sz="2800" spc="10" dirty="0">
                <a:solidFill>
                  <a:srgbClr val="003366"/>
                </a:solidFill>
                <a:latin typeface="Arial MT"/>
                <a:cs typeface="Arial MT"/>
              </a:rPr>
              <a:t> </a:t>
            </a:r>
            <a:r>
              <a:rPr sz="2800" dirty="0">
                <a:solidFill>
                  <a:srgbClr val="003366"/>
                </a:solidFill>
                <a:latin typeface="Arial MT"/>
                <a:cs typeface="Arial MT"/>
              </a:rPr>
              <a:t>called </a:t>
            </a:r>
            <a:r>
              <a:rPr sz="2800" spc="-5" dirty="0">
                <a:solidFill>
                  <a:srgbClr val="003366"/>
                </a:solidFill>
                <a:latin typeface="Arial MT"/>
                <a:cs typeface="Arial MT"/>
              </a:rPr>
              <a:t>fixed</a:t>
            </a:r>
            <a:r>
              <a:rPr sz="2800" spc="15" dirty="0">
                <a:solidFill>
                  <a:srgbClr val="003366"/>
                </a:solidFill>
                <a:latin typeface="Arial MT"/>
                <a:cs typeface="Arial MT"/>
              </a:rPr>
              <a:t> </a:t>
            </a:r>
            <a:r>
              <a:rPr sz="2800" dirty="0">
                <a:solidFill>
                  <a:srgbClr val="003366"/>
                </a:solidFill>
                <a:latin typeface="Arial MT"/>
                <a:cs typeface="Arial MT"/>
              </a:rPr>
              <a:t>capital.</a:t>
            </a:r>
            <a:endParaRPr sz="2800">
              <a:latin typeface="Arial MT"/>
              <a:cs typeface="Arial MT"/>
            </a:endParaRPr>
          </a:p>
          <a:p>
            <a:pPr>
              <a:lnSpc>
                <a:spcPct val="100000"/>
              </a:lnSpc>
              <a:spcBef>
                <a:spcPts val="15"/>
              </a:spcBef>
            </a:pPr>
            <a:endParaRPr sz="2700">
              <a:latin typeface="Arial MT"/>
              <a:cs typeface="Arial MT"/>
            </a:endParaRPr>
          </a:p>
          <a:p>
            <a:pPr marL="381000" marR="30480" indent="-342900">
              <a:lnSpc>
                <a:spcPct val="100000"/>
              </a:lnSpc>
              <a:buClr>
                <a:srgbClr val="003366"/>
              </a:buClr>
              <a:buSzPct val="75000"/>
              <a:buFont typeface="Wingdings"/>
              <a:buChar char=""/>
              <a:tabLst>
                <a:tab pos="479425" algn="l"/>
                <a:tab pos="480059" algn="l"/>
                <a:tab pos="4993640" algn="l"/>
              </a:tabLst>
            </a:pPr>
            <a:r>
              <a:rPr dirty="0"/>
              <a:t>	</a:t>
            </a:r>
            <a:r>
              <a:rPr sz="2800" spc="-5" dirty="0">
                <a:solidFill>
                  <a:srgbClr val="003366"/>
                </a:solidFill>
                <a:latin typeface="Arial MT"/>
                <a:cs typeface="Arial MT"/>
              </a:rPr>
              <a:t>Funds</a:t>
            </a:r>
            <a:r>
              <a:rPr sz="2800" dirty="0">
                <a:solidFill>
                  <a:srgbClr val="003366"/>
                </a:solidFill>
                <a:latin typeface="Arial MT"/>
                <a:cs typeface="Arial MT"/>
              </a:rPr>
              <a:t> </a:t>
            </a:r>
            <a:r>
              <a:rPr sz="2800" spc="-5" dirty="0">
                <a:solidFill>
                  <a:srgbClr val="003366"/>
                </a:solidFill>
                <a:latin typeface="Arial MT"/>
                <a:cs typeface="Arial MT"/>
              </a:rPr>
              <a:t>are</a:t>
            </a:r>
            <a:r>
              <a:rPr sz="2800" dirty="0">
                <a:solidFill>
                  <a:srgbClr val="003366"/>
                </a:solidFill>
                <a:latin typeface="Arial MT"/>
                <a:cs typeface="Arial MT"/>
              </a:rPr>
              <a:t> also </a:t>
            </a:r>
            <a:r>
              <a:rPr sz="2800" spc="5" dirty="0">
                <a:solidFill>
                  <a:srgbClr val="003366"/>
                </a:solidFill>
                <a:latin typeface="Arial MT"/>
                <a:cs typeface="Arial MT"/>
              </a:rPr>
              <a:t> </a:t>
            </a:r>
            <a:r>
              <a:rPr sz="2800" dirty="0">
                <a:solidFill>
                  <a:srgbClr val="003366"/>
                </a:solidFill>
                <a:latin typeface="Arial MT"/>
                <a:cs typeface="Arial MT"/>
              </a:rPr>
              <a:t>needed for short-term purposes for the purchase </a:t>
            </a:r>
            <a:r>
              <a:rPr sz="2800" spc="5" dirty="0">
                <a:solidFill>
                  <a:srgbClr val="003366"/>
                </a:solidFill>
                <a:latin typeface="Arial MT"/>
                <a:cs typeface="Arial MT"/>
              </a:rPr>
              <a:t> </a:t>
            </a:r>
            <a:r>
              <a:rPr sz="2800" dirty="0">
                <a:solidFill>
                  <a:srgbClr val="003366"/>
                </a:solidFill>
                <a:latin typeface="Arial MT"/>
                <a:cs typeface="Arial MT"/>
              </a:rPr>
              <a:t>of</a:t>
            </a:r>
            <a:r>
              <a:rPr sz="2800" spc="120" dirty="0">
                <a:solidFill>
                  <a:srgbClr val="003366"/>
                </a:solidFill>
                <a:latin typeface="Arial MT"/>
                <a:cs typeface="Arial MT"/>
              </a:rPr>
              <a:t> </a:t>
            </a:r>
            <a:r>
              <a:rPr sz="2800" dirty="0">
                <a:solidFill>
                  <a:srgbClr val="003366"/>
                </a:solidFill>
                <a:latin typeface="Arial MT"/>
                <a:cs typeface="Arial MT"/>
              </a:rPr>
              <a:t>raw</a:t>
            </a:r>
            <a:r>
              <a:rPr sz="2800" spc="105" dirty="0">
                <a:solidFill>
                  <a:srgbClr val="003366"/>
                </a:solidFill>
                <a:latin typeface="Arial MT"/>
                <a:cs typeface="Arial MT"/>
              </a:rPr>
              <a:t> </a:t>
            </a:r>
            <a:r>
              <a:rPr sz="2800" dirty="0">
                <a:solidFill>
                  <a:srgbClr val="003366"/>
                </a:solidFill>
                <a:latin typeface="Arial MT"/>
                <a:cs typeface="Arial MT"/>
              </a:rPr>
              <a:t>materials,</a:t>
            </a:r>
            <a:r>
              <a:rPr sz="2800" spc="114" dirty="0">
                <a:solidFill>
                  <a:srgbClr val="003366"/>
                </a:solidFill>
                <a:latin typeface="Arial MT"/>
                <a:cs typeface="Arial MT"/>
              </a:rPr>
              <a:t> </a:t>
            </a:r>
            <a:r>
              <a:rPr sz="2800" spc="-5" dirty="0">
                <a:solidFill>
                  <a:srgbClr val="003366"/>
                </a:solidFill>
                <a:latin typeface="Arial MT"/>
                <a:cs typeface="Arial MT"/>
              </a:rPr>
              <a:t>payment</a:t>
            </a:r>
            <a:r>
              <a:rPr sz="2800" spc="120" dirty="0">
                <a:solidFill>
                  <a:srgbClr val="003366"/>
                </a:solidFill>
                <a:latin typeface="Arial MT"/>
                <a:cs typeface="Arial MT"/>
              </a:rPr>
              <a:t> </a:t>
            </a:r>
            <a:r>
              <a:rPr sz="2800" dirty="0">
                <a:solidFill>
                  <a:srgbClr val="003366"/>
                </a:solidFill>
                <a:latin typeface="Arial MT"/>
                <a:cs typeface="Arial MT"/>
              </a:rPr>
              <a:t>of</a:t>
            </a:r>
            <a:r>
              <a:rPr sz="2800" spc="114" dirty="0">
                <a:solidFill>
                  <a:srgbClr val="003366"/>
                </a:solidFill>
                <a:latin typeface="Arial MT"/>
                <a:cs typeface="Arial MT"/>
              </a:rPr>
              <a:t> </a:t>
            </a:r>
            <a:r>
              <a:rPr sz="2800" spc="-5" dirty="0">
                <a:solidFill>
                  <a:srgbClr val="003366"/>
                </a:solidFill>
                <a:latin typeface="Arial MT"/>
                <a:cs typeface="Arial MT"/>
              </a:rPr>
              <a:t>wages</a:t>
            </a:r>
            <a:r>
              <a:rPr sz="2800" spc="125" dirty="0">
                <a:solidFill>
                  <a:srgbClr val="003366"/>
                </a:solidFill>
                <a:latin typeface="Arial MT"/>
                <a:cs typeface="Arial MT"/>
              </a:rPr>
              <a:t> </a:t>
            </a:r>
            <a:r>
              <a:rPr sz="2800" dirty="0">
                <a:solidFill>
                  <a:srgbClr val="003366"/>
                </a:solidFill>
                <a:latin typeface="Arial MT"/>
                <a:cs typeface="Arial MT"/>
              </a:rPr>
              <a:t>and</a:t>
            </a:r>
            <a:r>
              <a:rPr sz="2800" spc="120" dirty="0">
                <a:solidFill>
                  <a:srgbClr val="003366"/>
                </a:solidFill>
                <a:latin typeface="Arial MT"/>
                <a:cs typeface="Arial MT"/>
              </a:rPr>
              <a:t> </a:t>
            </a:r>
            <a:r>
              <a:rPr sz="2800" dirty="0">
                <a:solidFill>
                  <a:srgbClr val="003366"/>
                </a:solidFill>
                <a:latin typeface="Arial MT"/>
                <a:cs typeface="Arial MT"/>
              </a:rPr>
              <a:t>other </a:t>
            </a:r>
            <a:r>
              <a:rPr sz="2800" spc="5" dirty="0">
                <a:solidFill>
                  <a:srgbClr val="003366"/>
                </a:solidFill>
                <a:latin typeface="Arial MT"/>
                <a:cs typeface="Arial MT"/>
              </a:rPr>
              <a:t> </a:t>
            </a:r>
            <a:r>
              <a:rPr sz="2800" dirty="0">
                <a:solidFill>
                  <a:srgbClr val="003366"/>
                </a:solidFill>
                <a:latin typeface="Arial MT"/>
                <a:cs typeface="Arial MT"/>
              </a:rPr>
              <a:t>day to day expenses, etc. </a:t>
            </a:r>
            <a:r>
              <a:rPr sz="2800" spc="-5" dirty="0">
                <a:solidFill>
                  <a:srgbClr val="003366"/>
                </a:solidFill>
                <a:latin typeface="Arial MT"/>
                <a:cs typeface="Arial MT"/>
              </a:rPr>
              <a:t>These </a:t>
            </a:r>
            <a:r>
              <a:rPr sz="2800" dirty="0">
                <a:solidFill>
                  <a:srgbClr val="003366"/>
                </a:solidFill>
                <a:latin typeface="Arial MT"/>
                <a:cs typeface="Arial MT"/>
              </a:rPr>
              <a:t>funds are </a:t>
            </a:r>
            <a:r>
              <a:rPr sz="2800" spc="-5" dirty="0">
                <a:solidFill>
                  <a:srgbClr val="003366"/>
                </a:solidFill>
                <a:latin typeface="Arial MT"/>
                <a:cs typeface="Arial MT"/>
              </a:rPr>
              <a:t>known </a:t>
            </a:r>
            <a:r>
              <a:rPr sz="2800" spc="-765" dirty="0">
                <a:solidFill>
                  <a:srgbClr val="003366"/>
                </a:solidFill>
                <a:latin typeface="Arial MT"/>
                <a:cs typeface="Arial MT"/>
              </a:rPr>
              <a:t> </a:t>
            </a:r>
            <a:r>
              <a:rPr sz="2800" dirty="0">
                <a:solidFill>
                  <a:srgbClr val="003366"/>
                </a:solidFill>
                <a:latin typeface="Arial MT"/>
                <a:cs typeface="Arial MT"/>
              </a:rPr>
              <a:t>as</a:t>
            </a:r>
            <a:r>
              <a:rPr sz="2800" spc="5" dirty="0">
                <a:solidFill>
                  <a:srgbClr val="003366"/>
                </a:solidFill>
                <a:latin typeface="Arial MT"/>
                <a:cs typeface="Arial MT"/>
              </a:rPr>
              <a:t> </a:t>
            </a:r>
            <a:r>
              <a:rPr sz="2800" spc="-5" dirty="0">
                <a:solidFill>
                  <a:srgbClr val="003366"/>
                </a:solidFill>
                <a:latin typeface="Arial MT"/>
                <a:cs typeface="Arial MT"/>
              </a:rPr>
              <a:t>working	</a:t>
            </a:r>
            <a:r>
              <a:rPr sz="2800" dirty="0">
                <a:solidFill>
                  <a:srgbClr val="003366"/>
                </a:solidFill>
                <a:latin typeface="Arial MT"/>
                <a:cs typeface="Arial MT"/>
              </a:rPr>
              <a:t>capital.</a:t>
            </a:r>
            <a:endParaRPr sz="28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573659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50" dirty="0"/>
              <a:t> </a:t>
            </a:r>
            <a:r>
              <a:rPr spc="-5" dirty="0"/>
              <a:t>Finance/Funds</a:t>
            </a:r>
          </a:p>
        </p:txBody>
      </p:sp>
      <p:sp>
        <p:nvSpPr>
          <p:cNvPr id="3" name="object 3"/>
          <p:cNvSpPr txBox="1"/>
          <p:nvPr/>
        </p:nvSpPr>
        <p:spPr>
          <a:xfrm>
            <a:off x="839469" y="25107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4" name="object 4"/>
          <p:cNvSpPr txBox="1"/>
          <p:nvPr/>
        </p:nvSpPr>
        <p:spPr>
          <a:xfrm>
            <a:off x="1182369" y="2472690"/>
            <a:ext cx="7513320" cy="1305560"/>
          </a:xfrm>
          <a:prstGeom prst="rect">
            <a:avLst/>
          </a:prstGeom>
        </p:spPr>
        <p:txBody>
          <a:bodyPr vert="horz" wrap="square" lIns="0" tIns="12700" rIns="0" bIns="0" rtlCol="0">
            <a:spAutoFit/>
          </a:bodyPr>
          <a:lstStyle/>
          <a:p>
            <a:pPr marL="12700" marR="5080" indent="99060" algn="just">
              <a:lnSpc>
                <a:spcPct val="100000"/>
              </a:lnSpc>
              <a:spcBef>
                <a:spcPts val="100"/>
              </a:spcBef>
            </a:pPr>
            <a:r>
              <a:rPr sz="2800" dirty="0">
                <a:solidFill>
                  <a:srgbClr val="003366"/>
                </a:solidFill>
                <a:latin typeface="Arial MT"/>
                <a:cs typeface="Arial MT"/>
              </a:rPr>
              <a:t>In our present day </a:t>
            </a:r>
            <a:r>
              <a:rPr sz="2800" spc="-5" dirty="0">
                <a:solidFill>
                  <a:srgbClr val="003366"/>
                </a:solidFill>
                <a:latin typeface="Arial MT"/>
                <a:cs typeface="Arial MT"/>
              </a:rPr>
              <a:t>economy, finance </a:t>
            </a:r>
            <a:r>
              <a:rPr sz="2800" dirty="0">
                <a:solidFill>
                  <a:srgbClr val="003366"/>
                </a:solidFill>
                <a:latin typeface="Arial MT"/>
                <a:cs typeface="Arial MT"/>
              </a:rPr>
              <a:t>is </a:t>
            </a:r>
            <a:r>
              <a:rPr sz="2800" spc="-5" dirty="0">
                <a:solidFill>
                  <a:srgbClr val="003366"/>
                </a:solidFill>
                <a:latin typeface="Arial MT"/>
                <a:cs typeface="Arial MT"/>
              </a:rPr>
              <a:t>defined </a:t>
            </a:r>
            <a:r>
              <a:rPr sz="2800" spc="-765" dirty="0">
                <a:solidFill>
                  <a:srgbClr val="003366"/>
                </a:solidFill>
                <a:latin typeface="Arial MT"/>
                <a:cs typeface="Arial MT"/>
              </a:rPr>
              <a:t> </a:t>
            </a:r>
            <a:r>
              <a:rPr sz="2800" dirty="0">
                <a:solidFill>
                  <a:srgbClr val="003366"/>
                </a:solidFill>
                <a:latin typeface="Arial MT"/>
                <a:cs typeface="Arial MT"/>
              </a:rPr>
              <a:t>as the provision </a:t>
            </a:r>
            <a:r>
              <a:rPr sz="2800" spc="5" dirty="0">
                <a:solidFill>
                  <a:srgbClr val="003366"/>
                </a:solidFill>
                <a:latin typeface="Arial MT"/>
                <a:cs typeface="Arial MT"/>
              </a:rPr>
              <a:t>of </a:t>
            </a:r>
            <a:r>
              <a:rPr sz="2800" spc="-5" dirty="0">
                <a:solidFill>
                  <a:srgbClr val="003366"/>
                </a:solidFill>
                <a:latin typeface="Arial MT"/>
                <a:cs typeface="Arial MT"/>
              </a:rPr>
              <a:t>money </a:t>
            </a:r>
            <a:r>
              <a:rPr sz="2800" dirty="0">
                <a:solidFill>
                  <a:srgbClr val="003366"/>
                </a:solidFill>
                <a:latin typeface="Arial MT"/>
                <a:cs typeface="Arial MT"/>
              </a:rPr>
              <a:t>at the time </a:t>
            </a:r>
            <a:r>
              <a:rPr sz="2800" spc="-5" dirty="0">
                <a:solidFill>
                  <a:srgbClr val="003366"/>
                </a:solidFill>
                <a:latin typeface="Arial MT"/>
                <a:cs typeface="Arial MT"/>
              </a:rPr>
              <a:t>when </a:t>
            </a:r>
            <a:r>
              <a:rPr sz="2800" dirty="0">
                <a:solidFill>
                  <a:srgbClr val="003366"/>
                </a:solidFill>
                <a:latin typeface="Arial MT"/>
                <a:cs typeface="Arial MT"/>
              </a:rPr>
              <a:t>it </a:t>
            </a:r>
            <a:r>
              <a:rPr sz="2800" spc="-5" dirty="0">
                <a:solidFill>
                  <a:srgbClr val="003366"/>
                </a:solidFill>
                <a:latin typeface="Arial MT"/>
                <a:cs typeface="Arial MT"/>
              </a:rPr>
              <a:t>is </a:t>
            </a:r>
            <a:r>
              <a:rPr sz="2800" spc="-765" dirty="0">
                <a:solidFill>
                  <a:srgbClr val="003366"/>
                </a:solidFill>
                <a:latin typeface="Arial MT"/>
                <a:cs typeface="Arial MT"/>
              </a:rPr>
              <a:t> </a:t>
            </a:r>
            <a:r>
              <a:rPr sz="2800" spc="-5" dirty="0">
                <a:solidFill>
                  <a:srgbClr val="003366"/>
                </a:solidFill>
                <a:latin typeface="Arial MT"/>
                <a:cs typeface="Arial MT"/>
              </a:rPr>
              <a:t>required.</a:t>
            </a:r>
            <a:endParaRPr sz="2800">
              <a:latin typeface="Arial MT"/>
              <a:cs typeface="Arial MT"/>
            </a:endParaRPr>
          </a:p>
        </p:txBody>
      </p:sp>
      <p:sp>
        <p:nvSpPr>
          <p:cNvPr id="5" name="object 5"/>
          <p:cNvSpPr txBox="1"/>
          <p:nvPr/>
        </p:nvSpPr>
        <p:spPr>
          <a:xfrm>
            <a:off x="839469" y="41871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6" name="object 6"/>
          <p:cNvSpPr txBox="1"/>
          <p:nvPr/>
        </p:nvSpPr>
        <p:spPr>
          <a:xfrm>
            <a:off x="1182369" y="4149090"/>
            <a:ext cx="7275830" cy="1305560"/>
          </a:xfrm>
          <a:prstGeom prst="rect">
            <a:avLst/>
          </a:prstGeom>
        </p:spPr>
        <p:txBody>
          <a:bodyPr vert="horz" wrap="square" lIns="0" tIns="12700" rIns="0" bIns="0" rtlCol="0">
            <a:spAutoFit/>
          </a:bodyPr>
          <a:lstStyle/>
          <a:p>
            <a:pPr marL="12700" marR="5080" indent="99060">
              <a:lnSpc>
                <a:spcPct val="100000"/>
              </a:lnSpc>
              <a:spcBef>
                <a:spcPts val="100"/>
              </a:spcBef>
            </a:pPr>
            <a:r>
              <a:rPr sz="2800" spc="-5" dirty="0">
                <a:solidFill>
                  <a:srgbClr val="003366"/>
                </a:solidFill>
                <a:latin typeface="Arial MT"/>
                <a:cs typeface="Arial MT"/>
              </a:rPr>
              <a:t>Every </a:t>
            </a:r>
            <a:r>
              <a:rPr sz="2800" dirty="0">
                <a:solidFill>
                  <a:srgbClr val="003366"/>
                </a:solidFill>
                <a:latin typeface="Arial MT"/>
                <a:cs typeface="Arial MT"/>
              </a:rPr>
              <a:t>enterprise, </a:t>
            </a:r>
            <a:r>
              <a:rPr sz="2800" spc="-5" dirty="0">
                <a:solidFill>
                  <a:srgbClr val="003366"/>
                </a:solidFill>
                <a:latin typeface="Arial MT"/>
                <a:cs typeface="Arial MT"/>
              </a:rPr>
              <a:t>whether big </a:t>
            </a:r>
            <a:r>
              <a:rPr sz="2800" dirty="0">
                <a:solidFill>
                  <a:srgbClr val="003366"/>
                </a:solidFill>
                <a:latin typeface="Arial MT"/>
                <a:cs typeface="Arial MT"/>
              </a:rPr>
              <a:t>or medium or </a:t>
            </a:r>
            <a:r>
              <a:rPr sz="2800" spc="5" dirty="0">
                <a:solidFill>
                  <a:srgbClr val="003366"/>
                </a:solidFill>
                <a:latin typeface="Arial MT"/>
                <a:cs typeface="Arial MT"/>
              </a:rPr>
              <a:t> </a:t>
            </a:r>
            <a:r>
              <a:rPr sz="2800" spc="-5" dirty="0">
                <a:solidFill>
                  <a:srgbClr val="003366"/>
                </a:solidFill>
                <a:latin typeface="Arial MT"/>
                <a:cs typeface="Arial MT"/>
              </a:rPr>
              <a:t>small, </a:t>
            </a:r>
            <a:r>
              <a:rPr sz="2800" dirty="0">
                <a:solidFill>
                  <a:srgbClr val="003366"/>
                </a:solidFill>
                <a:latin typeface="Arial MT"/>
                <a:cs typeface="Arial MT"/>
              </a:rPr>
              <a:t>needs finance to carry on its operations </a:t>
            </a:r>
            <a:r>
              <a:rPr sz="2800" spc="-765" dirty="0">
                <a:solidFill>
                  <a:srgbClr val="003366"/>
                </a:solidFill>
                <a:latin typeface="Arial MT"/>
                <a:cs typeface="Arial MT"/>
              </a:rPr>
              <a:t> </a:t>
            </a:r>
            <a:r>
              <a:rPr sz="2800" dirty="0">
                <a:solidFill>
                  <a:srgbClr val="003366"/>
                </a:solidFill>
                <a:latin typeface="Arial MT"/>
                <a:cs typeface="Arial MT"/>
              </a:rPr>
              <a:t>and to</a:t>
            </a:r>
            <a:r>
              <a:rPr sz="2800" spc="5" dirty="0">
                <a:solidFill>
                  <a:srgbClr val="003366"/>
                </a:solidFill>
                <a:latin typeface="Arial MT"/>
                <a:cs typeface="Arial MT"/>
              </a:rPr>
              <a:t> </a:t>
            </a:r>
            <a:r>
              <a:rPr sz="2800" dirty="0">
                <a:solidFill>
                  <a:srgbClr val="003366"/>
                </a:solidFill>
                <a:latin typeface="Arial MT"/>
                <a:cs typeface="Arial MT"/>
              </a:rPr>
              <a:t>achieve </a:t>
            </a:r>
            <a:r>
              <a:rPr sz="2800" spc="-5" dirty="0">
                <a:solidFill>
                  <a:srgbClr val="003366"/>
                </a:solidFill>
                <a:latin typeface="Arial MT"/>
                <a:cs typeface="Arial MT"/>
              </a:rPr>
              <a:t>its</a:t>
            </a:r>
            <a:r>
              <a:rPr sz="2800" spc="10" dirty="0">
                <a:solidFill>
                  <a:srgbClr val="003366"/>
                </a:solidFill>
                <a:latin typeface="Arial MT"/>
                <a:cs typeface="Arial MT"/>
              </a:rPr>
              <a:t> </a:t>
            </a:r>
            <a:r>
              <a:rPr sz="2800" dirty="0">
                <a:solidFill>
                  <a:srgbClr val="003366"/>
                </a:solidFill>
                <a:latin typeface="Arial MT"/>
                <a:cs typeface="Arial MT"/>
              </a:rPr>
              <a:t>targets.</a:t>
            </a:r>
            <a:endParaRPr sz="28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573659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50" dirty="0"/>
              <a:t> </a:t>
            </a:r>
            <a:r>
              <a:rPr spc="-5" dirty="0"/>
              <a:t>Finance/Funds</a:t>
            </a:r>
          </a:p>
        </p:txBody>
      </p:sp>
      <p:sp>
        <p:nvSpPr>
          <p:cNvPr id="3" name="object 3"/>
          <p:cNvSpPr txBox="1"/>
          <p:nvPr/>
        </p:nvSpPr>
        <p:spPr>
          <a:xfrm>
            <a:off x="839469" y="25107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4" name="object 4"/>
          <p:cNvSpPr txBox="1"/>
          <p:nvPr/>
        </p:nvSpPr>
        <p:spPr>
          <a:xfrm>
            <a:off x="1182369" y="2472690"/>
            <a:ext cx="7477125" cy="878840"/>
          </a:xfrm>
          <a:prstGeom prst="rect">
            <a:avLst/>
          </a:prstGeom>
        </p:spPr>
        <p:txBody>
          <a:bodyPr vert="horz" wrap="square" lIns="0" tIns="12700" rIns="0" bIns="0" rtlCol="0">
            <a:spAutoFit/>
          </a:bodyPr>
          <a:lstStyle/>
          <a:p>
            <a:pPr marL="12700" marR="5080" indent="99060">
              <a:lnSpc>
                <a:spcPct val="100000"/>
              </a:lnSpc>
              <a:spcBef>
                <a:spcPts val="100"/>
              </a:spcBef>
            </a:pPr>
            <a:r>
              <a:rPr sz="2800" dirty="0">
                <a:solidFill>
                  <a:srgbClr val="003366"/>
                </a:solidFill>
                <a:latin typeface="Arial MT"/>
                <a:cs typeface="Arial MT"/>
              </a:rPr>
              <a:t>In fact finance </a:t>
            </a:r>
            <a:r>
              <a:rPr sz="2800" spc="-5" dirty="0">
                <a:solidFill>
                  <a:srgbClr val="003366"/>
                </a:solidFill>
                <a:latin typeface="Arial MT"/>
                <a:cs typeface="Arial MT"/>
              </a:rPr>
              <a:t>is </a:t>
            </a:r>
            <a:r>
              <a:rPr sz="2800" dirty="0">
                <a:solidFill>
                  <a:srgbClr val="003366"/>
                </a:solidFill>
                <a:latin typeface="Arial MT"/>
                <a:cs typeface="Arial MT"/>
              </a:rPr>
              <a:t>so indispensable today that </a:t>
            </a:r>
            <a:r>
              <a:rPr sz="2800" spc="-5" dirty="0">
                <a:solidFill>
                  <a:srgbClr val="003366"/>
                </a:solidFill>
                <a:latin typeface="Arial MT"/>
                <a:cs typeface="Arial MT"/>
              </a:rPr>
              <a:t>is </a:t>
            </a:r>
            <a:r>
              <a:rPr sz="2800" spc="-765" dirty="0">
                <a:solidFill>
                  <a:srgbClr val="003366"/>
                </a:solidFill>
                <a:latin typeface="Arial MT"/>
                <a:cs typeface="Arial MT"/>
              </a:rPr>
              <a:t> </a:t>
            </a:r>
            <a:r>
              <a:rPr sz="2800" spc="-5" dirty="0">
                <a:solidFill>
                  <a:srgbClr val="003366"/>
                </a:solidFill>
                <a:latin typeface="Arial MT"/>
                <a:cs typeface="Arial MT"/>
              </a:rPr>
              <a:t>rightly</a:t>
            </a:r>
            <a:r>
              <a:rPr sz="2800" spc="5" dirty="0">
                <a:solidFill>
                  <a:srgbClr val="003366"/>
                </a:solidFill>
                <a:latin typeface="Arial MT"/>
                <a:cs typeface="Arial MT"/>
              </a:rPr>
              <a:t> </a:t>
            </a:r>
            <a:r>
              <a:rPr sz="2800" dirty="0">
                <a:solidFill>
                  <a:srgbClr val="003366"/>
                </a:solidFill>
                <a:latin typeface="Arial MT"/>
                <a:cs typeface="Arial MT"/>
              </a:rPr>
              <a:t>said</a:t>
            </a:r>
            <a:r>
              <a:rPr sz="2800" spc="-10" dirty="0">
                <a:solidFill>
                  <a:srgbClr val="003366"/>
                </a:solidFill>
                <a:latin typeface="Arial MT"/>
                <a:cs typeface="Arial MT"/>
              </a:rPr>
              <a:t> </a:t>
            </a:r>
            <a:r>
              <a:rPr sz="2800" dirty="0">
                <a:solidFill>
                  <a:srgbClr val="003366"/>
                </a:solidFill>
                <a:latin typeface="Arial MT"/>
                <a:cs typeface="Arial MT"/>
              </a:rPr>
              <a:t>that it </a:t>
            </a:r>
            <a:r>
              <a:rPr sz="2800" spc="-5" dirty="0">
                <a:solidFill>
                  <a:srgbClr val="003366"/>
                </a:solidFill>
                <a:latin typeface="Arial MT"/>
                <a:cs typeface="Arial MT"/>
              </a:rPr>
              <a:t>is</a:t>
            </a:r>
            <a:r>
              <a:rPr sz="2800" spc="5" dirty="0">
                <a:solidFill>
                  <a:srgbClr val="003366"/>
                </a:solidFill>
                <a:latin typeface="Arial MT"/>
                <a:cs typeface="Arial MT"/>
              </a:rPr>
              <a:t> </a:t>
            </a:r>
            <a:r>
              <a:rPr sz="2800" dirty="0">
                <a:solidFill>
                  <a:srgbClr val="003366"/>
                </a:solidFill>
                <a:latin typeface="Arial MT"/>
                <a:cs typeface="Arial MT"/>
              </a:rPr>
              <a:t>the life</a:t>
            </a:r>
            <a:r>
              <a:rPr sz="2800" spc="-10" dirty="0">
                <a:solidFill>
                  <a:srgbClr val="003366"/>
                </a:solidFill>
                <a:latin typeface="Arial MT"/>
                <a:cs typeface="Arial MT"/>
              </a:rPr>
              <a:t> </a:t>
            </a:r>
            <a:r>
              <a:rPr sz="2800" dirty="0">
                <a:solidFill>
                  <a:srgbClr val="003366"/>
                </a:solidFill>
                <a:latin typeface="Arial MT"/>
                <a:cs typeface="Arial MT"/>
              </a:rPr>
              <a:t>blood</a:t>
            </a:r>
            <a:r>
              <a:rPr sz="2800" spc="5" dirty="0">
                <a:solidFill>
                  <a:srgbClr val="003366"/>
                </a:solidFill>
                <a:latin typeface="Arial MT"/>
                <a:cs typeface="Arial MT"/>
              </a:rPr>
              <a:t> </a:t>
            </a:r>
            <a:r>
              <a:rPr sz="2800" dirty="0">
                <a:solidFill>
                  <a:srgbClr val="003366"/>
                </a:solidFill>
                <a:latin typeface="Arial MT"/>
                <a:cs typeface="Arial MT"/>
              </a:rPr>
              <a:t>of enterprise.</a:t>
            </a:r>
            <a:endParaRPr sz="2800">
              <a:latin typeface="Arial MT"/>
              <a:cs typeface="Arial MT"/>
            </a:endParaRPr>
          </a:p>
        </p:txBody>
      </p:sp>
      <p:sp>
        <p:nvSpPr>
          <p:cNvPr id="5" name="object 5"/>
          <p:cNvSpPr txBox="1"/>
          <p:nvPr/>
        </p:nvSpPr>
        <p:spPr>
          <a:xfrm>
            <a:off x="839469" y="36537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6" name="object 6"/>
          <p:cNvSpPr txBox="1"/>
          <p:nvPr/>
        </p:nvSpPr>
        <p:spPr>
          <a:xfrm>
            <a:off x="1182369" y="3615690"/>
            <a:ext cx="7215505" cy="878840"/>
          </a:xfrm>
          <a:prstGeom prst="rect">
            <a:avLst/>
          </a:prstGeom>
        </p:spPr>
        <p:txBody>
          <a:bodyPr vert="horz" wrap="square" lIns="0" tIns="12700" rIns="0" bIns="0" rtlCol="0">
            <a:spAutoFit/>
          </a:bodyPr>
          <a:lstStyle/>
          <a:p>
            <a:pPr marL="12700" marR="5080" indent="99060">
              <a:lnSpc>
                <a:spcPct val="100000"/>
              </a:lnSpc>
              <a:spcBef>
                <a:spcPts val="100"/>
              </a:spcBef>
            </a:pPr>
            <a:r>
              <a:rPr sz="2800" spc="-5" dirty="0">
                <a:solidFill>
                  <a:srgbClr val="003366"/>
                </a:solidFill>
                <a:latin typeface="Arial MT"/>
                <a:cs typeface="Arial MT"/>
              </a:rPr>
              <a:t>With </a:t>
            </a:r>
            <a:r>
              <a:rPr sz="2800" dirty="0">
                <a:solidFill>
                  <a:srgbClr val="003366"/>
                </a:solidFill>
                <a:latin typeface="Arial MT"/>
                <a:cs typeface="Arial MT"/>
              </a:rPr>
              <a:t>out adequate finance, no enterprise can </a:t>
            </a:r>
            <a:r>
              <a:rPr sz="2800" spc="-765" dirty="0">
                <a:solidFill>
                  <a:srgbClr val="003366"/>
                </a:solidFill>
                <a:latin typeface="Arial MT"/>
                <a:cs typeface="Arial MT"/>
              </a:rPr>
              <a:t> </a:t>
            </a:r>
            <a:r>
              <a:rPr sz="2800" dirty="0">
                <a:solidFill>
                  <a:srgbClr val="003366"/>
                </a:solidFill>
                <a:latin typeface="Arial MT"/>
                <a:cs typeface="Arial MT"/>
              </a:rPr>
              <a:t>possibly</a:t>
            </a:r>
            <a:r>
              <a:rPr sz="2800" spc="5" dirty="0">
                <a:solidFill>
                  <a:srgbClr val="003366"/>
                </a:solidFill>
                <a:latin typeface="Arial MT"/>
                <a:cs typeface="Arial MT"/>
              </a:rPr>
              <a:t> </a:t>
            </a:r>
            <a:r>
              <a:rPr sz="2800" dirty="0">
                <a:solidFill>
                  <a:srgbClr val="003366"/>
                </a:solidFill>
                <a:latin typeface="Arial MT"/>
                <a:cs typeface="Arial MT"/>
              </a:rPr>
              <a:t>accomplish </a:t>
            </a:r>
            <a:r>
              <a:rPr sz="2800" spc="-5" dirty="0">
                <a:solidFill>
                  <a:srgbClr val="003366"/>
                </a:solidFill>
                <a:latin typeface="Arial MT"/>
                <a:cs typeface="Arial MT"/>
              </a:rPr>
              <a:t>its</a:t>
            </a:r>
            <a:r>
              <a:rPr sz="2800" dirty="0">
                <a:solidFill>
                  <a:srgbClr val="003366"/>
                </a:solidFill>
                <a:latin typeface="Arial MT"/>
                <a:cs typeface="Arial MT"/>
              </a:rPr>
              <a:t> objectives.</a:t>
            </a:r>
            <a:endParaRPr sz="2800">
              <a:latin typeface="Arial MT"/>
              <a:cs typeface="Arial MT"/>
            </a:endParaRPr>
          </a:p>
        </p:txBody>
      </p:sp>
      <p:sp>
        <p:nvSpPr>
          <p:cNvPr id="7" name="object 7"/>
          <p:cNvSpPr txBox="1"/>
          <p:nvPr/>
        </p:nvSpPr>
        <p:spPr>
          <a:xfrm>
            <a:off x="839469" y="47967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8" name="object 8"/>
          <p:cNvSpPr txBox="1"/>
          <p:nvPr/>
        </p:nvSpPr>
        <p:spPr>
          <a:xfrm>
            <a:off x="1182369" y="4758690"/>
            <a:ext cx="7948295" cy="878840"/>
          </a:xfrm>
          <a:prstGeom prst="rect">
            <a:avLst/>
          </a:prstGeom>
        </p:spPr>
        <p:txBody>
          <a:bodyPr vert="horz" wrap="square" lIns="0" tIns="12700" rIns="0" bIns="0" rtlCol="0">
            <a:spAutoFit/>
          </a:bodyPr>
          <a:lstStyle/>
          <a:p>
            <a:pPr marL="12700" marR="5080" indent="99060">
              <a:lnSpc>
                <a:spcPct val="100000"/>
              </a:lnSpc>
              <a:spcBef>
                <a:spcPts val="100"/>
              </a:spcBef>
            </a:pPr>
            <a:r>
              <a:rPr sz="2800" dirty="0">
                <a:solidFill>
                  <a:srgbClr val="003366"/>
                </a:solidFill>
                <a:latin typeface="Arial MT"/>
                <a:cs typeface="Arial MT"/>
              </a:rPr>
              <a:t>In</a:t>
            </a:r>
            <a:r>
              <a:rPr sz="2800" spc="5" dirty="0">
                <a:solidFill>
                  <a:srgbClr val="003366"/>
                </a:solidFill>
                <a:latin typeface="Arial MT"/>
                <a:cs typeface="Arial MT"/>
              </a:rPr>
              <a:t> </a:t>
            </a:r>
            <a:r>
              <a:rPr sz="2800" dirty="0">
                <a:solidFill>
                  <a:srgbClr val="003366"/>
                </a:solidFill>
                <a:latin typeface="Arial MT"/>
                <a:cs typeface="Arial MT"/>
              </a:rPr>
              <a:t>every concern</a:t>
            </a:r>
            <a:r>
              <a:rPr sz="2800" spc="10" dirty="0">
                <a:solidFill>
                  <a:srgbClr val="003366"/>
                </a:solidFill>
                <a:latin typeface="Arial MT"/>
                <a:cs typeface="Arial MT"/>
              </a:rPr>
              <a:t> </a:t>
            </a:r>
            <a:r>
              <a:rPr sz="2800" spc="-5" dirty="0">
                <a:solidFill>
                  <a:srgbClr val="003366"/>
                </a:solidFill>
                <a:latin typeface="Arial MT"/>
                <a:cs typeface="Arial MT"/>
              </a:rPr>
              <a:t>there</a:t>
            </a:r>
            <a:r>
              <a:rPr sz="2800" spc="5" dirty="0">
                <a:solidFill>
                  <a:srgbClr val="003366"/>
                </a:solidFill>
                <a:latin typeface="Arial MT"/>
                <a:cs typeface="Arial MT"/>
              </a:rPr>
              <a:t> </a:t>
            </a:r>
            <a:r>
              <a:rPr sz="2800" dirty="0">
                <a:solidFill>
                  <a:srgbClr val="003366"/>
                </a:solidFill>
                <a:latin typeface="Arial MT"/>
                <a:cs typeface="Arial MT"/>
              </a:rPr>
              <a:t>are</a:t>
            </a:r>
            <a:r>
              <a:rPr sz="2800" spc="5" dirty="0">
                <a:solidFill>
                  <a:srgbClr val="003366"/>
                </a:solidFill>
                <a:latin typeface="Arial MT"/>
                <a:cs typeface="Arial MT"/>
              </a:rPr>
              <a:t> </a:t>
            </a:r>
            <a:r>
              <a:rPr sz="2800" spc="-5" dirty="0">
                <a:solidFill>
                  <a:srgbClr val="003366"/>
                </a:solidFill>
                <a:latin typeface="Arial MT"/>
                <a:cs typeface="Arial MT"/>
              </a:rPr>
              <a:t>two</a:t>
            </a:r>
            <a:r>
              <a:rPr sz="2800" dirty="0">
                <a:solidFill>
                  <a:srgbClr val="003366"/>
                </a:solidFill>
                <a:latin typeface="Arial MT"/>
                <a:cs typeface="Arial MT"/>
              </a:rPr>
              <a:t> </a:t>
            </a:r>
            <a:r>
              <a:rPr sz="2800" spc="-5" dirty="0">
                <a:solidFill>
                  <a:srgbClr val="003366"/>
                </a:solidFill>
                <a:latin typeface="Arial MT"/>
                <a:cs typeface="Arial MT"/>
              </a:rPr>
              <a:t>methods</a:t>
            </a:r>
            <a:r>
              <a:rPr sz="2800" dirty="0">
                <a:solidFill>
                  <a:srgbClr val="003366"/>
                </a:solidFill>
                <a:latin typeface="Arial MT"/>
                <a:cs typeface="Arial MT"/>
              </a:rPr>
              <a:t> </a:t>
            </a:r>
            <a:r>
              <a:rPr sz="2800" spc="5" dirty="0">
                <a:solidFill>
                  <a:srgbClr val="003366"/>
                </a:solidFill>
                <a:latin typeface="Arial MT"/>
                <a:cs typeface="Arial MT"/>
              </a:rPr>
              <a:t>of </a:t>
            </a:r>
            <a:r>
              <a:rPr sz="2800" spc="-5" dirty="0">
                <a:solidFill>
                  <a:srgbClr val="003366"/>
                </a:solidFill>
                <a:latin typeface="Arial MT"/>
                <a:cs typeface="Arial MT"/>
              </a:rPr>
              <a:t>raising </a:t>
            </a:r>
            <a:r>
              <a:rPr sz="2800" spc="-760" dirty="0">
                <a:solidFill>
                  <a:srgbClr val="003366"/>
                </a:solidFill>
                <a:latin typeface="Arial MT"/>
                <a:cs typeface="Arial MT"/>
              </a:rPr>
              <a:t> </a:t>
            </a:r>
            <a:r>
              <a:rPr sz="2800" dirty="0">
                <a:solidFill>
                  <a:srgbClr val="003366"/>
                </a:solidFill>
                <a:latin typeface="Arial MT"/>
                <a:cs typeface="Arial MT"/>
              </a:rPr>
              <a:t>finance, viz.,</a:t>
            </a:r>
            <a:endParaRPr sz="2800">
              <a:latin typeface="Arial MT"/>
              <a:cs typeface="Arial MT"/>
            </a:endParaRPr>
          </a:p>
        </p:txBody>
      </p:sp>
      <p:sp>
        <p:nvSpPr>
          <p:cNvPr id="9" name="object 9"/>
          <p:cNvSpPr txBox="1"/>
          <p:nvPr/>
        </p:nvSpPr>
        <p:spPr>
          <a:xfrm>
            <a:off x="3125470" y="5634990"/>
            <a:ext cx="114300" cy="85979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Arial MT"/>
                <a:cs typeface="Arial MT"/>
              </a:rPr>
              <a:t>-</a:t>
            </a:r>
            <a:endParaRPr sz="2100">
              <a:latin typeface="Arial MT"/>
              <a:cs typeface="Arial MT"/>
            </a:endParaRPr>
          </a:p>
          <a:p>
            <a:pPr marL="12700">
              <a:lnSpc>
                <a:spcPct val="100000"/>
              </a:lnSpc>
              <a:spcBef>
                <a:spcPts val="1530"/>
              </a:spcBef>
            </a:pPr>
            <a:r>
              <a:rPr sz="2100" dirty="0">
                <a:solidFill>
                  <a:srgbClr val="003366"/>
                </a:solidFill>
                <a:latin typeface="Arial MT"/>
                <a:cs typeface="Arial MT"/>
              </a:rPr>
              <a:t>-</a:t>
            </a:r>
            <a:endParaRPr sz="2100">
              <a:latin typeface="Arial MT"/>
              <a:cs typeface="Arial MT"/>
            </a:endParaRPr>
          </a:p>
        </p:txBody>
      </p:sp>
      <p:sp>
        <p:nvSpPr>
          <p:cNvPr id="10" name="object 10"/>
          <p:cNvSpPr txBox="1"/>
          <p:nvPr/>
        </p:nvSpPr>
        <p:spPr>
          <a:xfrm>
            <a:off x="3468370" y="5507989"/>
            <a:ext cx="4123690" cy="1056640"/>
          </a:xfrm>
          <a:prstGeom prst="rect">
            <a:avLst/>
          </a:prstGeom>
        </p:spPr>
        <p:txBody>
          <a:bodyPr vert="horz" wrap="square" lIns="0" tIns="12700" rIns="0" bIns="0" rtlCol="0">
            <a:spAutoFit/>
          </a:bodyPr>
          <a:lstStyle/>
          <a:p>
            <a:pPr marL="12700" marR="5080">
              <a:lnSpc>
                <a:spcPct val="120800"/>
              </a:lnSpc>
              <a:spcBef>
                <a:spcPts val="100"/>
              </a:spcBef>
            </a:pPr>
            <a:r>
              <a:rPr sz="2800" spc="-5" dirty="0">
                <a:solidFill>
                  <a:srgbClr val="003366"/>
                </a:solidFill>
                <a:latin typeface="Arial MT"/>
                <a:cs typeface="Arial MT"/>
              </a:rPr>
              <a:t>Raising </a:t>
            </a:r>
            <a:r>
              <a:rPr sz="2800" dirty="0">
                <a:solidFill>
                  <a:srgbClr val="003366"/>
                </a:solidFill>
                <a:latin typeface="Arial MT"/>
                <a:cs typeface="Arial MT"/>
              </a:rPr>
              <a:t>of </a:t>
            </a:r>
            <a:r>
              <a:rPr sz="2800" spc="-5" dirty="0">
                <a:solidFill>
                  <a:srgbClr val="003366"/>
                </a:solidFill>
                <a:latin typeface="Arial MT"/>
                <a:cs typeface="Arial MT"/>
              </a:rPr>
              <a:t>owned </a:t>
            </a:r>
            <a:r>
              <a:rPr sz="2800" dirty="0">
                <a:solidFill>
                  <a:srgbClr val="003366"/>
                </a:solidFill>
                <a:latin typeface="Arial MT"/>
                <a:cs typeface="Arial MT"/>
              </a:rPr>
              <a:t>capital, </a:t>
            </a:r>
            <a:r>
              <a:rPr sz="2800" spc="5" dirty="0">
                <a:solidFill>
                  <a:srgbClr val="003366"/>
                </a:solidFill>
                <a:latin typeface="Arial MT"/>
                <a:cs typeface="Arial MT"/>
              </a:rPr>
              <a:t> </a:t>
            </a:r>
            <a:r>
              <a:rPr sz="2800" spc="-5" dirty="0">
                <a:solidFill>
                  <a:srgbClr val="003366"/>
                </a:solidFill>
                <a:latin typeface="Arial MT"/>
                <a:cs typeface="Arial MT"/>
              </a:rPr>
              <a:t>Rising </a:t>
            </a:r>
            <a:r>
              <a:rPr sz="2800" dirty="0">
                <a:solidFill>
                  <a:srgbClr val="003366"/>
                </a:solidFill>
                <a:latin typeface="Arial MT"/>
                <a:cs typeface="Arial MT"/>
              </a:rPr>
              <a:t>of </a:t>
            </a:r>
            <a:r>
              <a:rPr sz="2800" spc="-5" dirty="0">
                <a:solidFill>
                  <a:srgbClr val="003366"/>
                </a:solidFill>
                <a:latin typeface="Arial MT"/>
                <a:cs typeface="Arial MT"/>
              </a:rPr>
              <a:t>borrowed</a:t>
            </a:r>
            <a:r>
              <a:rPr sz="2800" spc="10" dirty="0">
                <a:solidFill>
                  <a:srgbClr val="003366"/>
                </a:solidFill>
                <a:latin typeface="Arial MT"/>
                <a:cs typeface="Arial MT"/>
              </a:rPr>
              <a:t> </a:t>
            </a:r>
            <a:r>
              <a:rPr sz="2800" spc="-5" dirty="0">
                <a:solidFill>
                  <a:srgbClr val="003366"/>
                </a:solidFill>
                <a:latin typeface="Arial MT"/>
                <a:cs typeface="Arial MT"/>
              </a:rPr>
              <a:t>capital</a:t>
            </a:r>
            <a:endParaRPr sz="28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5736590" cy="574040"/>
          </a:xfrm>
          <a:prstGeom prst="rect">
            <a:avLst/>
          </a:prstGeom>
        </p:spPr>
        <p:txBody>
          <a:bodyPr vert="horz" wrap="square" lIns="0" tIns="12700" rIns="0" bIns="0" rtlCol="0">
            <a:spAutoFit/>
          </a:bodyPr>
          <a:lstStyle/>
          <a:p>
            <a:pPr marL="12700">
              <a:lnSpc>
                <a:spcPct val="100000"/>
              </a:lnSpc>
              <a:spcBef>
                <a:spcPts val="100"/>
              </a:spcBef>
            </a:pPr>
            <a:r>
              <a:rPr spc="-5" dirty="0"/>
              <a:t>Sources</a:t>
            </a:r>
            <a:r>
              <a:rPr spc="-45" dirty="0"/>
              <a:t> </a:t>
            </a:r>
            <a:r>
              <a:rPr dirty="0"/>
              <a:t>of</a:t>
            </a:r>
            <a:r>
              <a:rPr spc="-50" dirty="0"/>
              <a:t> </a:t>
            </a:r>
            <a:r>
              <a:rPr spc="-5" dirty="0"/>
              <a:t>Finance/Funds</a:t>
            </a:r>
          </a:p>
        </p:txBody>
      </p:sp>
      <p:sp>
        <p:nvSpPr>
          <p:cNvPr id="3" name="object 3"/>
          <p:cNvSpPr txBox="1"/>
          <p:nvPr/>
        </p:nvSpPr>
        <p:spPr>
          <a:xfrm>
            <a:off x="839469" y="2358390"/>
            <a:ext cx="224790" cy="345440"/>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003366"/>
                </a:solidFill>
                <a:latin typeface="Wingdings"/>
                <a:cs typeface="Wingdings"/>
              </a:rPr>
              <a:t></a:t>
            </a:r>
            <a:endParaRPr sz="2100">
              <a:latin typeface="Wingdings"/>
              <a:cs typeface="Wingdings"/>
            </a:endParaRPr>
          </a:p>
        </p:txBody>
      </p:sp>
      <p:sp>
        <p:nvSpPr>
          <p:cNvPr id="4" name="object 4"/>
          <p:cNvSpPr txBox="1"/>
          <p:nvPr/>
        </p:nvSpPr>
        <p:spPr>
          <a:xfrm>
            <a:off x="1281430" y="2472690"/>
            <a:ext cx="7587615" cy="269240"/>
          </a:xfrm>
          <a:prstGeom prst="rect">
            <a:avLst/>
          </a:prstGeom>
        </p:spPr>
        <p:txBody>
          <a:bodyPr vert="horz" wrap="square" lIns="0" tIns="12700" rIns="0" bIns="0" rtlCol="0">
            <a:spAutoFit/>
          </a:bodyPr>
          <a:lstStyle/>
          <a:p>
            <a:pPr marL="12700">
              <a:lnSpc>
                <a:spcPct val="100000"/>
              </a:lnSpc>
              <a:spcBef>
                <a:spcPts val="100"/>
              </a:spcBef>
            </a:pPr>
            <a:r>
              <a:rPr sz="1600" b="1" spc="-10" dirty="0">
                <a:solidFill>
                  <a:srgbClr val="003366"/>
                </a:solidFill>
                <a:latin typeface="Arial"/>
                <a:cs typeface="Arial"/>
              </a:rPr>
              <a:t>The</a:t>
            </a:r>
            <a:r>
              <a:rPr sz="1600" b="1" spc="-5" dirty="0">
                <a:solidFill>
                  <a:srgbClr val="003366"/>
                </a:solidFill>
                <a:latin typeface="Arial"/>
                <a:cs typeface="Arial"/>
              </a:rPr>
              <a:t> financial</a:t>
            </a:r>
            <a:r>
              <a:rPr sz="1600" b="1" dirty="0">
                <a:solidFill>
                  <a:srgbClr val="003366"/>
                </a:solidFill>
                <a:latin typeface="Arial"/>
                <a:cs typeface="Arial"/>
              </a:rPr>
              <a:t> </a:t>
            </a:r>
            <a:r>
              <a:rPr sz="1600" b="1" spc="-10" dirty="0">
                <a:solidFill>
                  <a:srgbClr val="003366"/>
                </a:solidFill>
                <a:latin typeface="Arial"/>
                <a:cs typeface="Arial"/>
              </a:rPr>
              <a:t>requirements</a:t>
            </a:r>
            <a:r>
              <a:rPr sz="1600" b="1" dirty="0">
                <a:solidFill>
                  <a:srgbClr val="003366"/>
                </a:solidFill>
                <a:latin typeface="Arial"/>
                <a:cs typeface="Arial"/>
              </a:rPr>
              <a:t> </a:t>
            </a:r>
            <a:r>
              <a:rPr sz="1600" b="1" spc="-5" dirty="0">
                <a:solidFill>
                  <a:srgbClr val="003366"/>
                </a:solidFill>
                <a:latin typeface="Arial"/>
                <a:cs typeface="Arial"/>
              </a:rPr>
              <a:t>may be for</a:t>
            </a:r>
            <a:r>
              <a:rPr sz="1600" b="1" spc="5" dirty="0">
                <a:solidFill>
                  <a:srgbClr val="003366"/>
                </a:solidFill>
                <a:latin typeface="Arial"/>
                <a:cs typeface="Arial"/>
              </a:rPr>
              <a:t> </a:t>
            </a:r>
            <a:r>
              <a:rPr sz="1600" b="1" dirty="0">
                <a:solidFill>
                  <a:srgbClr val="003366"/>
                </a:solidFill>
                <a:latin typeface="Arial"/>
                <a:cs typeface="Arial"/>
              </a:rPr>
              <a:t>a </a:t>
            </a:r>
            <a:r>
              <a:rPr sz="1600" b="1" spc="-10" dirty="0">
                <a:solidFill>
                  <a:srgbClr val="003366"/>
                </a:solidFill>
                <a:latin typeface="Arial"/>
                <a:cs typeface="Arial"/>
              </a:rPr>
              <a:t>long</a:t>
            </a:r>
            <a:r>
              <a:rPr sz="1600" b="1" spc="-5" dirty="0">
                <a:solidFill>
                  <a:srgbClr val="003366"/>
                </a:solidFill>
                <a:latin typeface="Arial"/>
                <a:cs typeface="Arial"/>
              </a:rPr>
              <a:t> term,</a:t>
            </a:r>
            <a:r>
              <a:rPr sz="1600" b="1" spc="5" dirty="0">
                <a:solidFill>
                  <a:srgbClr val="003366"/>
                </a:solidFill>
                <a:latin typeface="Arial"/>
                <a:cs typeface="Arial"/>
              </a:rPr>
              <a:t> </a:t>
            </a:r>
            <a:r>
              <a:rPr sz="1600" b="1" spc="-10" dirty="0">
                <a:solidFill>
                  <a:srgbClr val="003366"/>
                </a:solidFill>
                <a:latin typeface="Arial"/>
                <a:cs typeface="Arial"/>
              </a:rPr>
              <a:t>medium </a:t>
            </a:r>
            <a:r>
              <a:rPr sz="1600" b="1" spc="-5" dirty="0">
                <a:solidFill>
                  <a:srgbClr val="003366"/>
                </a:solidFill>
                <a:latin typeface="Arial"/>
                <a:cs typeface="Arial"/>
              </a:rPr>
              <a:t>term </a:t>
            </a:r>
            <a:r>
              <a:rPr sz="1600" b="1" dirty="0">
                <a:solidFill>
                  <a:srgbClr val="003366"/>
                </a:solidFill>
                <a:latin typeface="Arial"/>
                <a:cs typeface="Arial"/>
              </a:rPr>
              <a:t>or</a:t>
            </a:r>
            <a:r>
              <a:rPr sz="1600" b="1" spc="-10" dirty="0">
                <a:solidFill>
                  <a:srgbClr val="003366"/>
                </a:solidFill>
                <a:latin typeface="Arial"/>
                <a:cs typeface="Arial"/>
              </a:rPr>
              <a:t> </a:t>
            </a:r>
            <a:r>
              <a:rPr sz="1600" b="1" spc="-5" dirty="0">
                <a:solidFill>
                  <a:srgbClr val="003366"/>
                </a:solidFill>
                <a:latin typeface="Arial"/>
                <a:cs typeface="Arial"/>
              </a:rPr>
              <a:t>short</a:t>
            </a:r>
            <a:r>
              <a:rPr sz="1600" b="1" spc="-10" dirty="0">
                <a:solidFill>
                  <a:srgbClr val="003366"/>
                </a:solidFill>
                <a:latin typeface="Arial"/>
                <a:cs typeface="Arial"/>
              </a:rPr>
              <a:t> </a:t>
            </a:r>
            <a:r>
              <a:rPr sz="1600" b="1" spc="-5" dirty="0">
                <a:solidFill>
                  <a:srgbClr val="003366"/>
                </a:solidFill>
                <a:latin typeface="Arial"/>
                <a:cs typeface="Arial"/>
              </a:rPr>
              <a:t>term.</a:t>
            </a:r>
            <a:endParaRPr sz="1600">
              <a:latin typeface="Arial"/>
              <a:cs typeface="Arial"/>
            </a:endParaRPr>
          </a:p>
        </p:txBody>
      </p:sp>
      <p:sp>
        <p:nvSpPr>
          <p:cNvPr id="5" name="object 5"/>
          <p:cNvSpPr txBox="1"/>
          <p:nvPr/>
        </p:nvSpPr>
        <p:spPr>
          <a:xfrm>
            <a:off x="2820670" y="2938779"/>
            <a:ext cx="4035425"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a:cs typeface="Arial"/>
              </a:rPr>
              <a:t>Financial</a:t>
            </a:r>
            <a:r>
              <a:rPr sz="2800" b="1" spc="-50" dirty="0">
                <a:solidFill>
                  <a:srgbClr val="FF0000"/>
                </a:solidFill>
                <a:latin typeface="Arial"/>
                <a:cs typeface="Arial"/>
              </a:rPr>
              <a:t> </a:t>
            </a:r>
            <a:r>
              <a:rPr sz="2800" b="1" spc="-5" dirty="0">
                <a:solidFill>
                  <a:srgbClr val="FF0000"/>
                </a:solidFill>
                <a:latin typeface="Arial"/>
                <a:cs typeface="Arial"/>
              </a:rPr>
              <a:t>Requirements</a:t>
            </a:r>
            <a:endParaRPr sz="2800">
              <a:latin typeface="Arial"/>
              <a:cs typeface="Arial"/>
            </a:endParaRPr>
          </a:p>
        </p:txBody>
      </p:sp>
      <p:sp>
        <p:nvSpPr>
          <p:cNvPr id="6" name="object 6"/>
          <p:cNvSpPr txBox="1"/>
          <p:nvPr/>
        </p:nvSpPr>
        <p:spPr>
          <a:xfrm>
            <a:off x="839469" y="3853179"/>
            <a:ext cx="2195830" cy="1671320"/>
          </a:xfrm>
          <a:prstGeom prst="rect">
            <a:avLst/>
          </a:prstGeom>
        </p:spPr>
        <p:txBody>
          <a:bodyPr vert="horz" wrap="square" lIns="0" tIns="12700" rIns="0" bIns="0" rtlCol="0">
            <a:spAutoFit/>
          </a:bodyPr>
          <a:lstStyle/>
          <a:p>
            <a:pPr marL="91440">
              <a:lnSpc>
                <a:spcPct val="100000"/>
              </a:lnSpc>
              <a:spcBef>
                <a:spcPts val="100"/>
              </a:spcBef>
            </a:pPr>
            <a:r>
              <a:rPr sz="2800" b="1" u="heavy" spc="-5" dirty="0">
                <a:solidFill>
                  <a:srgbClr val="003366"/>
                </a:solidFill>
                <a:uFill>
                  <a:solidFill>
                    <a:srgbClr val="003366"/>
                  </a:solidFill>
                </a:uFill>
                <a:latin typeface="Arial"/>
                <a:cs typeface="Arial"/>
              </a:rPr>
              <a:t>Short-Term</a:t>
            </a:r>
            <a:endParaRPr sz="2800">
              <a:latin typeface="Arial"/>
              <a:cs typeface="Arial"/>
            </a:endParaRPr>
          </a:p>
          <a:p>
            <a:pPr marL="12700" marR="5080" indent="2540">
              <a:lnSpc>
                <a:spcPct val="138900"/>
              </a:lnSpc>
              <a:spcBef>
                <a:spcPts val="600"/>
              </a:spcBef>
            </a:pPr>
            <a:r>
              <a:rPr sz="1800" b="1" spc="-5" dirty="0">
                <a:solidFill>
                  <a:srgbClr val="FF0000"/>
                </a:solidFill>
                <a:latin typeface="Arial"/>
                <a:cs typeface="Arial"/>
              </a:rPr>
              <a:t>Bank Credit </a:t>
            </a:r>
            <a:r>
              <a:rPr sz="1800" b="1" dirty="0">
                <a:solidFill>
                  <a:srgbClr val="FF0000"/>
                </a:solidFill>
                <a:latin typeface="Arial"/>
                <a:cs typeface="Arial"/>
              </a:rPr>
              <a:t> </a:t>
            </a:r>
            <a:r>
              <a:rPr sz="1800" b="1" spc="-5" dirty="0">
                <a:solidFill>
                  <a:srgbClr val="003366"/>
                </a:solidFill>
                <a:latin typeface="Arial"/>
                <a:cs typeface="Arial"/>
              </a:rPr>
              <a:t>Customer</a:t>
            </a:r>
            <a:r>
              <a:rPr sz="1800" b="1" spc="-90" dirty="0">
                <a:solidFill>
                  <a:srgbClr val="003366"/>
                </a:solidFill>
                <a:latin typeface="Arial"/>
                <a:cs typeface="Arial"/>
              </a:rPr>
              <a:t> </a:t>
            </a:r>
            <a:r>
              <a:rPr sz="1800" b="1" spc="-5" dirty="0">
                <a:solidFill>
                  <a:srgbClr val="003366"/>
                </a:solidFill>
                <a:latin typeface="Arial"/>
                <a:cs typeface="Arial"/>
              </a:rPr>
              <a:t>advances </a:t>
            </a:r>
            <a:r>
              <a:rPr sz="1800" b="1" spc="-484" dirty="0">
                <a:solidFill>
                  <a:srgbClr val="003366"/>
                </a:solidFill>
                <a:latin typeface="Arial"/>
                <a:cs typeface="Arial"/>
              </a:rPr>
              <a:t> </a:t>
            </a:r>
            <a:r>
              <a:rPr sz="1800" b="1" spc="-5" dirty="0">
                <a:solidFill>
                  <a:srgbClr val="FF0000"/>
                </a:solidFill>
                <a:latin typeface="Arial"/>
                <a:cs typeface="Arial"/>
              </a:rPr>
              <a:t>Trade</a:t>
            </a:r>
            <a:r>
              <a:rPr sz="1800" b="1" spc="-15" dirty="0">
                <a:solidFill>
                  <a:srgbClr val="FF0000"/>
                </a:solidFill>
                <a:latin typeface="Arial"/>
                <a:cs typeface="Arial"/>
              </a:rPr>
              <a:t> </a:t>
            </a:r>
            <a:r>
              <a:rPr sz="1800" b="1" spc="-5" dirty="0">
                <a:solidFill>
                  <a:srgbClr val="FF0000"/>
                </a:solidFill>
                <a:latin typeface="Arial"/>
                <a:cs typeface="Arial"/>
              </a:rPr>
              <a:t>Credit</a:t>
            </a:r>
            <a:endParaRPr sz="1800">
              <a:latin typeface="Arial"/>
              <a:cs typeface="Arial"/>
            </a:endParaRPr>
          </a:p>
        </p:txBody>
      </p:sp>
      <p:sp>
        <p:nvSpPr>
          <p:cNvPr id="7" name="object 7"/>
          <p:cNvSpPr txBox="1"/>
          <p:nvPr/>
        </p:nvSpPr>
        <p:spPr>
          <a:xfrm>
            <a:off x="3202939" y="3853179"/>
            <a:ext cx="3280410" cy="2146300"/>
          </a:xfrm>
          <a:prstGeom prst="rect">
            <a:avLst/>
          </a:prstGeom>
        </p:spPr>
        <p:txBody>
          <a:bodyPr vert="horz" wrap="square" lIns="0" tIns="12700" rIns="0" bIns="0" rtlCol="0">
            <a:spAutoFit/>
          </a:bodyPr>
          <a:lstStyle/>
          <a:p>
            <a:pPr marL="700405">
              <a:lnSpc>
                <a:spcPct val="100000"/>
              </a:lnSpc>
              <a:spcBef>
                <a:spcPts val="100"/>
              </a:spcBef>
            </a:pPr>
            <a:r>
              <a:rPr sz="2800" b="1" u="heavy" spc="-10" dirty="0">
                <a:solidFill>
                  <a:srgbClr val="003366"/>
                </a:solidFill>
                <a:uFill>
                  <a:solidFill>
                    <a:srgbClr val="003366"/>
                  </a:solidFill>
                </a:uFill>
                <a:latin typeface="Arial"/>
                <a:cs typeface="Arial"/>
              </a:rPr>
              <a:t>Medium-Term</a:t>
            </a:r>
            <a:endParaRPr sz="2800">
              <a:latin typeface="Arial"/>
              <a:cs typeface="Arial"/>
            </a:endParaRPr>
          </a:p>
          <a:p>
            <a:pPr marL="12700">
              <a:lnSpc>
                <a:spcPct val="100000"/>
              </a:lnSpc>
              <a:spcBef>
                <a:spcPts val="1440"/>
              </a:spcBef>
            </a:pPr>
            <a:r>
              <a:rPr sz="1800" b="1" spc="-5" dirty="0">
                <a:solidFill>
                  <a:srgbClr val="FF0000"/>
                </a:solidFill>
                <a:latin typeface="Arial"/>
                <a:cs typeface="Arial"/>
              </a:rPr>
              <a:t>Issue</a:t>
            </a:r>
            <a:r>
              <a:rPr sz="1800" b="1" spc="-30" dirty="0">
                <a:solidFill>
                  <a:srgbClr val="FF0000"/>
                </a:solidFill>
                <a:latin typeface="Arial"/>
                <a:cs typeface="Arial"/>
              </a:rPr>
              <a:t> </a:t>
            </a:r>
            <a:r>
              <a:rPr sz="1800" b="1" dirty="0">
                <a:solidFill>
                  <a:srgbClr val="FF0000"/>
                </a:solidFill>
                <a:latin typeface="Arial"/>
                <a:cs typeface="Arial"/>
              </a:rPr>
              <a:t>of</a:t>
            </a:r>
            <a:r>
              <a:rPr sz="1800" b="1" spc="-15" dirty="0">
                <a:solidFill>
                  <a:srgbClr val="FF0000"/>
                </a:solidFill>
                <a:latin typeface="Arial"/>
                <a:cs typeface="Arial"/>
              </a:rPr>
              <a:t> </a:t>
            </a:r>
            <a:r>
              <a:rPr sz="1800" b="1" spc="-5" dirty="0">
                <a:solidFill>
                  <a:srgbClr val="FF0000"/>
                </a:solidFill>
                <a:latin typeface="Arial"/>
                <a:cs typeface="Arial"/>
              </a:rPr>
              <a:t>Debentures</a:t>
            </a:r>
            <a:endParaRPr sz="1800">
              <a:latin typeface="Arial"/>
              <a:cs typeface="Arial"/>
            </a:endParaRPr>
          </a:p>
          <a:p>
            <a:pPr marL="38100" marR="342265" indent="-15240">
              <a:lnSpc>
                <a:spcPct val="138400"/>
              </a:lnSpc>
              <a:spcBef>
                <a:spcPts val="640"/>
              </a:spcBef>
            </a:pPr>
            <a:r>
              <a:rPr sz="1800" b="1" spc="-5" dirty="0">
                <a:solidFill>
                  <a:srgbClr val="003366"/>
                </a:solidFill>
                <a:latin typeface="Arial"/>
                <a:cs typeface="Arial"/>
              </a:rPr>
              <a:t>Issue </a:t>
            </a:r>
            <a:r>
              <a:rPr sz="1800" b="1" spc="5" dirty="0">
                <a:solidFill>
                  <a:srgbClr val="003366"/>
                </a:solidFill>
                <a:latin typeface="Arial"/>
                <a:cs typeface="Arial"/>
              </a:rPr>
              <a:t>of </a:t>
            </a:r>
            <a:r>
              <a:rPr sz="1800" b="1" spc="-5" dirty="0">
                <a:solidFill>
                  <a:srgbClr val="003366"/>
                </a:solidFill>
                <a:latin typeface="Arial"/>
                <a:cs typeface="Arial"/>
              </a:rPr>
              <a:t>Preference </a:t>
            </a:r>
            <a:r>
              <a:rPr sz="1800" b="1" spc="-10" dirty="0">
                <a:solidFill>
                  <a:srgbClr val="003366"/>
                </a:solidFill>
                <a:latin typeface="Arial"/>
                <a:cs typeface="Arial"/>
              </a:rPr>
              <a:t>shares </a:t>
            </a:r>
            <a:r>
              <a:rPr sz="1800" b="1" spc="-490" dirty="0">
                <a:solidFill>
                  <a:srgbClr val="003366"/>
                </a:solidFill>
                <a:latin typeface="Arial"/>
                <a:cs typeface="Arial"/>
              </a:rPr>
              <a:t> </a:t>
            </a:r>
            <a:r>
              <a:rPr sz="1800" b="1" spc="-5" dirty="0">
                <a:solidFill>
                  <a:srgbClr val="FF0000"/>
                </a:solidFill>
                <a:latin typeface="Arial"/>
                <a:cs typeface="Arial"/>
              </a:rPr>
              <a:t>Bank</a:t>
            </a:r>
            <a:r>
              <a:rPr sz="1800" b="1" spc="-10" dirty="0">
                <a:solidFill>
                  <a:srgbClr val="FF0000"/>
                </a:solidFill>
                <a:latin typeface="Arial"/>
                <a:cs typeface="Arial"/>
              </a:rPr>
              <a:t> </a:t>
            </a:r>
            <a:r>
              <a:rPr sz="1800" b="1" spc="-5" dirty="0">
                <a:solidFill>
                  <a:srgbClr val="FF0000"/>
                </a:solidFill>
                <a:latin typeface="Arial"/>
                <a:cs typeface="Arial"/>
              </a:rPr>
              <a:t>Loan</a:t>
            </a:r>
            <a:endParaRPr sz="1800">
              <a:latin typeface="Arial"/>
              <a:cs typeface="Arial"/>
            </a:endParaRPr>
          </a:p>
          <a:p>
            <a:pPr marL="34290">
              <a:lnSpc>
                <a:spcPct val="100000"/>
              </a:lnSpc>
              <a:spcBef>
                <a:spcPts val="960"/>
              </a:spcBef>
            </a:pPr>
            <a:r>
              <a:rPr sz="1800" b="1" dirty="0">
                <a:solidFill>
                  <a:srgbClr val="003366"/>
                </a:solidFill>
                <a:latin typeface="Arial"/>
                <a:cs typeface="Arial"/>
              </a:rPr>
              <a:t>Public</a:t>
            </a:r>
            <a:r>
              <a:rPr sz="1800" b="1" spc="-20" dirty="0">
                <a:solidFill>
                  <a:srgbClr val="003366"/>
                </a:solidFill>
                <a:latin typeface="Arial"/>
                <a:cs typeface="Arial"/>
              </a:rPr>
              <a:t> </a:t>
            </a:r>
            <a:r>
              <a:rPr sz="1800" b="1" spc="-5" dirty="0">
                <a:solidFill>
                  <a:srgbClr val="003366"/>
                </a:solidFill>
                <a:latin typeface="Arial"/>
                <a:cs typeface="Arial"/>
              </a:rPr>
              <a:t>deposit </a:t>
            </a:r>
            <a:r>
              <a:rPr sz="1800" b="1" dirty="0">
                <a:solidFill>
                  <a:srgbClr val="003366"/>
                </a:solidFill>
                <a:latin typeface="Arial"/>
                <a:cs typeface="Arial"/>
              </a:rPr>
              <a:t>/</a:t>
            </a:r>
            <a:r>
              <a:rPr sz="1800" b="1" spc="-5" dirty="0">
                <a:solidFill>
                  <a:srgbClr val="003366"/>
                </a:solidFill>
                <a:latin typeface="Arial"/>
                <a:cs typeface="Arial"/>
              </a:rPr>
              <a:t> Fixed</a:t>
            </a:r>
            <a:r>
              <a:rPr sz="1800" b="1" spc="-10" dirty="0">
                <a:solidFill>
                  <a:srgbClr val="003366"/>
                </a:solidFill>
                <a:latin typeface="Arial"/>
                <a:cs typeface="Arial"/>
              </a:rPr>
              <a:t> </a:t>
            </a:r>
            <a:r>
              <a:rPr sz="1800" b="1" dirty="0">
                <a:solidFill>
                  <a:srgbClr val="003366"/>
                </a:solidFill>
                <a:latin typeface="Arial"/>
                <a:cs typeface="Arial"/>
              </a:rPr>
              <a:t>deposit</a:t>
            </a:r>
            <a:endParaRPr sz="1800">
              <a:latin typeface="Arial"/>
              <a:cs typeface="Arial"/>
            </a:endParaRPr>
          </a:p>
        </p:txBody>
      </p:sp>
      <p:sp>
        <p:nvSpPr>
          <p:cNvPr id="8" name="object 8"/>
          <p:cNvSpPr txBox="1"/>
          <p:nvPr/>
        </p:nvSpPr>
        <p:spPr>
          <a:xfrm>
            <a:off x="6859269" y="3853179"/>
            <a:ext cx="2231390" cy="2092960"/>
          </a:xfrm>
          <a:prstGeom prst="rect">
            <a:avLst/>
          </a:prstGeom>
        </p:spPr>
        <p:txBody>
          <a:bodyPr vert="horz" wrap="square" lIns="0" tIns="12700" rIns="0" bIns="0" rtlCol="0">
            <a:spAutoFit/>
          </a:bodyPr>
          <a:lstStyle/>
          <a:p>
            <a:pPr marL="320675">
              <a:lnSpc>
                <a:spcPct val="100000"/>
              </a:lnSpc>
              <a:spcBef>
                <a:spcPts val="100"/>
              </a:spcBef>
            </a:pPr>
            <a:r>
              <a:rPr sz="2800" b="1" u="heavy" spc="-5" dirty="0">
                <a:solidFill>
                  <a:srgbClr val="003366"/>
                </a:solidFill>
                <a:uFill>
                  <a:solidFill>
                    <a:srgbClr val="003366"/>
                  </a:solidFill>
                </a:uFill>
                <a:latin typeface="Arial"/>
                <a:cs typeface="Arial"/>
              </a:rPr>
              <a:t>Long-Term</a:t>
            </a:r>
            <a:endParaRPr sz="2800">
              <a:latin typeface="Arial"/>
              <a:cs typeface="Arial"/>
            </a:endParaRPr>
          </a:p>
          <a:p>
            <a:pPr marL="33020" marR="5080" indent="-19050">
              <a:lnSpc>
                <a:spcPct val="144000"/>
              </a:lnSpc>
              <a:spcBef>
                <a:spcPts val="489"/>
              </a:spcBef>
            </a:pPr>
            <a:r>
              <a:rPr sz="1800" b="1" spc="-5" dirty="0">
                <a:solidFill>
                  <a:srgbClr val="FF0000"/>
                </a:solidFill>
                <a:latin typeface="Arial"/>
                <a:cs typeface="Arial"/>
              </a:rPr>
              <a:t>Issue </a:t>
            </a:r>
            <a:r>
              <a:rPr sz="1800" b="1" dirty="0">
                <a:solidFill>
                  <a:srgbClr val="FF0000"/>
                </a:solidFill>
                <a:latin typeface="Arial"/>
                <a:cs typeface="Arial"/>
              </a:rPr>
              <a:t>of </a:t>
            </a:r>
            <a:r>
              <a:rPr sz="1800" b="1" spc="-10" dirty="0">
                <a:solidFill>
                  <a:srgbClr val="FF0000"/>
                </a:solidFill>
                <a:latin typeface="Arial"/>
                <a:cs typeface="Arial"/>
              </a:rPr>
              <a:t>shares </a:t>
            </a:r>
            <a:r>
              <a:rPr sz="1800" b="1" spc="-5" dirty="0">
                <a:solidFill>
                  <a:srgbClr val="FF0000"/>
                </a:solidFill>
                <a:latin typeface="Arial"/>
                <a:cs typeface="Arial"/>
              </a:rPr>
              <a:t> </a:t>
            </a:r>
            <a:r>
              <a:rPr sz="1800" b="1" spc="-5" dirty="0">
                <a:solidFill>
                  <a:srgbClr val="003366"/>
                </a:solidFill>
                <a:latin typeface="Arial"/>
                <a:cs typeface="Arial"/>
              </a:rPr>
              <a:t>Issue</a:t>
            </a:r>
            <a:r>
              <a:rPr sz="1800" b="1" spc="-40" dirty="0">
                <a:solidFill>
                  <a:srgbClr val="003366"/>
                </a:solidFill>
                <a:latin typeface="Arial"/>
                <a:cs typeface="Arial"/>
              </a:rPr>
              <a:t> </a:t>
            </a:r>
            <a:r>
              <a:rPr sz="1800" b="1" dirty="0">
                <a:solidFill>
                  <a:srgbClr val="003366"/>
                </a:solidFill>
                <a:latin typeface="Arial"/>
                <a:cs typeface="Arial"/>
              </a:rPr>
              <a:t>of</a:t>
            </a:r>
            <a:r>
              <a:rPr sz="1800" b="1" spc="-30" dirty="0">
                <a:solidFill>
                  <a:srgbClr val="003366"/>
                </a:solidFill>
                <a:latin typeface="Arial"/>
                <a:cs typeface="Arial"/>
              </a:rPr>
              <a:t> </a:t>
            </a:r>
            <a:r>
              <a:rPr sz="1800" b="1" spc="-5" dirty="0">
                <a:solidFill>
                  <a:srgbClr val="003366"/>
                </a:solidFill>
                <a:latin typeface="Arial"/>
                <a:cs typeface="Arial"/>
              </a:rPr>
              <a:t>Debentures</a:t>
            </a:r>
            <a:endParaRPr sz="1800">
              <a:latin typeface="Arial"/>
              <a:cs typeface="Arial"/>
            </a:endParaRPr>
          </a:p>
          <a:p>
            <a:pPr marL="652145" marR="224154" indent="-640080">
              <a:lnSpc>
                <a:spcPct val="120800"/>
              </a:lnSpc>
              <a:spcBef>
                <a:spcPts val="990"/>
              </a:spcBef>
            </a:pPr>
            <a:r>
              <a:rPr sz="1800" b="1" dirty="0">
                <a:solidFill>
                  <a:srgbClr val="FF0000"/>
                </a:solidFill>
                <a:latin typeface="Arial"/>
                <a:cs typeface="Arial"/>
              </a:rPr>
              <a:t>Ploughing</a:t>
            </a:r>
            <a:r>
              <a:rPr sz="1800" b="1" spc="-35" dirty="0">
                <a:solidFill>
                  <a:srgbClr val="FF0000"/>
                </a:solidFill>
                <a:latin typeface="Arial"/>
                <a:cs typeface="Arial"/>
              </a:rPr>
              <a:t> </a:t>
            </a:r>
            <a:r>
              <a:rPr sz="1800" b="1" spc="-5" dirty="0">
                <a:solidFill>
                  <a:srgbClr val="FF0000"/>
                </a:solidFill>
                <a:latin typeface="Arial"/>
                <a:cs typeface="Arial"/>
              </a:rPr>
              <a:t>back</a:t>
            </a:r>
            <a:r>
              <a:rPr sz="1800" b="1" spc="-40" dirty="0">
                <a:solidFill>
                  <a:srgbClr val="FF0000"/>
                </a:solidFill>
                <a:latin typeface="Arial"/>
                <a:cs typeface="Arial"/>
              </a:rPr>
              <a:t> </a:t>
            </a:r>
            <a:r>
              <a:rPr sz="1800" b="1" spc="5" dirty="0">
                <a:solidFill>
                  <a:srgbClr val="FF0000"/>
                </a:solidFill>
                <a:latin typeface="Arial"/>
                <a:cs typeface="Arial"/>
              </a:rPr>
              <a:t>of </a:t>
            </a:r>
            <a:r>
              <a:rPr sz="1800" b="1" spc="-484" dirty="0">
                <a:solidFill>
                  <a:srgbClr val="FF0000"/>
                </a:solidFill>
                <a:latin typeface="Arial"/>
                <a:cs typeface="Arial"/>
              </a:rPr>
              <a:t> </a:t>
            </a:r>
            <a:r>
              <a:rPr sz="1800" b="1" dirty="0">
                <a:solidFill>
                  <a:srgbClr val="FF0000"/>
                </a:solidFill>
                <a:latin typeface="Arial"/>
                <a:cs typeface="Arial"/>
              </a:rPr>
              <a:t>profits</a:t>
            </a:r>
            <a:endParaRPr sz="1800">
              <a:latin typeface="Arial"/>
              <a:cs typeface="Arial"/>
            </a:endParaRPr>
          </a:p>
        </p:txBody>
      </p:sp>
      <p:sp>
        <p:nvSpPr>
          <p:cNvPr id="9" name="object 9"/>
          <p:cNvSpPr txBox="1"/>
          <p:nvPr/>
        </p:nvSpPr>
        <p:spPr>
          <a:xfrm>
            <a:off x="3175000" y="5975350"/>
            <a:ext cx="5246370" cy="848360"/>
          </a:xfrm>
          <a:prstGeom prst="rect">
            <a:avLst/>
          </a:prstGeom>
        </p:spPr>
        <p:txBody>
          <a:bodyPr vert="horz" wrap="square" lIns="0" tIns="105410" rIns="0" bIns="0" rtlCol="0">
            <a:spAutoFit/>
          </a:bodyPr>
          <a:lstStyle/>
          <a:p>
            <a:pPr marL="38100" marR="30480" indent="3657600">
              <a:lnSpc>
                <a:spcPct val="66200"/>
              </a:lnSpc>
              <a:spcBef>
                <a:spcPts val="830"/>
              </a:spcBef>
            </a:pPr>
            <a:r>
              <a:rPr sz="1800" b="1" spc="-5" dirty="0">
                <a:solidFill>
                  <a:srgbClr val="003366"/>
                </a:solidFill>
                <a:latin typeface="Arial"/>
                <a:cs typeface="Arial"/>
              </a:rPr>
              <a:t>Loan </a:t>
            </a:r>
            <a:r>
              <a:rPr sz="1800" b="1" dirty="0">
                <a:solidFill>
                  <a:srgbClr val="003366"/>
                </a:solidFill>
                <a:latin typeface="Arial"/>
                <a:cs typeface="Arial"/>
              </a:rPr>
              <a:t>from </a:t>
            </a:r>
            <a:r>
              <a:rPr sz="1800" b="1" spc="5" dirty="0">
                <a:solidFill>
                  <a:srgbClr val="003366"/>
                </a:solidFill>
                <a:latin typeface="Arial"/>
                <a:cs typeface="Arial"/>
              </a:rPr>
              <a:t> </a:t>
            </a:r>
            <a:r>
              <a:rPr sz="1800" b="1" dirty="0">
                <a:solidFill>
                  <a:srgbClr val="FF0000"/>
                </a:solidFill>
                <a:latin typeface="Arial"/>
                <a:cs typeface="Arial"/>
              </a:rPr>
              <a:t>Loans</a:t>
            </a:r>
            <a:r>
              <a:rPr sz="1800" b="1" spc="-5" dirty="0">
                <a:solidFill>
                  <a:srgbClr val="FF0000"/>
                </a:solidFill>
                <a:latin typeface="Arial"/>
                <a:cs typeface="Arial"/>
              </a:rPr>
              <a:t> from financial</a:t>
            </a:r>
            <a:r>
              <a:rPr sz="1800" b="1" spc="10" dirty="0">
                <a:solidFill>
                  <a:srgbClr val="FF0000"/>
                </a:solidFill>
                <a:latin typeface="Arial"/>
                <a:cs typeface="Arial"/>
              </a:rPr>
              <a:t> </a:t>
            </a:r>
            <a:r>
              <a:rPr sz="1800" b="1" dirty="0">
                <a:solidFill>
                  <a:srgbClr val="FF0000"/>
                </a:solidFill>
                <a:latin typeface="Arial"/>
                <a:cs typeface="Arial"/>
              </a:rPr>
              <a:t>institutions</a:t>
            </a:r>
            <a:r>
              <a:rPr sz="1800" b="1" spc="450" dirty="0">
                <a:solidFill>
                  <a:srgbClr val="FF0000"/>
                </a:solidFill>
                <a:latin typeface="Arial"/>
                <a:cs typeface="Arial"/>
              </a:rPr>
              <a:t> </a:t>
            </a:r>
            <a:r>
              <a:rPr sz="2700" b="1" spc="-7" baseline="-23148" dirty="0">
                <a:solidFill>
                  <a:srgbClr val="003366"/>
                </a:solidFill>
                <a:latin typeface="Arial"/>
                <a:cs typeface="Arial"/>
              </a:rPr>
              <a:t>spec.financial</a:t>
            </a:r>
            <a:endParaRPr sz="2700" baseline="-23148">
              <a:latin typeface="Arial"/>
              <a:cs typeface="Arial"/>
            </a:endParaRPr>
          </a:p>
          <a:p>
            <a:pPr marL="3695700">
              <a:lnSpc>
                <a:spcPct val="100000"/>
              </a:lnSpc>
              <a:spcBef>
                <a:spcPts val="730"/>
              </a:spcBef>
            </a:pPr>
            <a:r>
              <a:rPr sz="1800" b="1" dirty="0">
                <a:solidFill>
                  <a:srgbClr val="003366"/>
                </a:solidFill>
                <a:latin typeface="Arial"/>
                <a:cs typeface="Arial"/>
              </a:rPr>
              <a:t>institutions</a:t>
            </a:r>
            <a:endParaRPr sz="1800">
              <a:latin typeface="Arial"/>
              <a:cs typeface="Arial"/>
            </a:endParaRPr>
          </a:p>
        </p:txBody>
      </p:sp>
      <p:sp>
        <p:nvSpPr>
          <p:cNvPr id="10" name="object 10"/>
          <p:cNvSpPr/>
          <p:nvPr/>
        </p:nvSpPr>
        <p:spPr>
          <a:xfrm>
            <a:off x="1752600" y="4277359"/>
            <a:ext cx="0" cy="151130"/>
          </a:xfrm>
          <a:custGeom>
            <a:avLst/>
            <a:gdLst/>
            <a:ahLst/>
            <a:cxnLst/>
            <a:rect l="l" t="t" r="r" b="b"/>
            <a:pathLst>
              <a:path h="151129">
                <a:moveTo>
                  <a:pt x="0" y="0"/>
                </a:moveTo>
                <a:lnTo>
                  <a:pt x="0" y="151129"/>
                </a:lnTo>
              </a:path>
            </a:pathLst>
          </a:custGeom>
          <a:ln w="9344">
            <a:solidFill>
              <a:srgbClr val="003366"/>
            </a:solidFill>
          </a:ln>
        </p:spPr>
        <p:txBody>
          <a:bodyPr wrap="square" lIns="0" tIns="0" rIns="0" bIns="0" rtlCol="0"/>
          <a:lstStyle/>
          <a:p>
            <a:endParaRPr/>
          </a:p>
        </p:txBody>
      </p:sp>
      <p:sp>
        <p:nvSpPr>
          <p:cNvPr id="11" name="object 11"/>
          <p:cNvSpPr/>
          <p:nvPr/>
        </p:nvSpPr>
        <p:spPr>
          <a:xfrm>
            <a:off x="4953000" y="4277359"/>
            <a:ext cx="0" cy="151130"/>
          </a:xfrm>
          <a:custGeom>
            <a:avLst/>
            <a:gdLst/>
            <a:ahLst/>
            <a:cxnLst/>
            <a:rect l="l" t="t" r="r" b="b"/>
            <a:pathLst>
              <a:path h="151129">
                <a:moveTo>
                  <a:pt x="0" y="0"/>
                </a:moveTo>
                <a:lnTo>
                  <a:pt x="0" y="151129"/>
                </a:lnTo>
              </a:path>
            </a:pathLst>
          </a:custGeom>
          <a:ln w="9344">
            <a:solidFill>
              <a:srgbClr val="003366"/>
            </a:solidFill>
          </a:ln>
        </p:spPr>
        <p:txBody>
          <a:bodyPr wrap="square" lIns="0" tIns="0" rIns="0" bIns="0" rtlCol="0"/>
          <a:lstStyle/>
          <a:p>
            <a:endParaRPr/>
          </a:p>
        </p:txBody>
      </p:sp>
      <p:sp>
        <p:nvSpPr>
          <p:cNvPr id="12" name="object 12"/>
          <p:cNvSpPr/>
          <p:nvPr/>
        </p:nvSpPr>
        <p:spPr>
          <a:xfrm>
            <a:off x="8153400" y="4277359"/>
            <a:ext cx="0" cy="151130"/>
          </a:xfrm>
          <a:custGeom>
            <a:avLst/>
            <a:gdLst/>
            <a:ahLst/>
            <a:cxnLst/>
            <a:rect l="l" t="t" r="r" b="b"/>
            <a:pathLst>
              <a:path h="151129">
                <a:moveTo>
                  <a:pt x="0" y="0"/>
                </a:moveTo>
                <a:lnTo>
                  <a:pt x="0" y="151129"/>
                </a:lnTo>
              </a:path>
            </a:pathLst>
          </a:custGeom>
          <a:ln w="9344">
            <a:solidFill>
              <a:srgbClr val="003366"/>
            </a:solidFill>
          </a:ln>
        </p:spPr>
        <p:txBody>
          <a:bodyPr wrap="square" lIns="0" tIns="0" rIns="0" bIns="0" rtlCol="0"/>
          <a:lstStyle/>
          <a:p>
            <a:endParaRPr/>
          </a:p>
        </p:txBody>
      </p:sp>
      <p:grpSp>
        <p:nvGrpSpPr>
          <p:cNvPr id="13" name="object 13"/>
          <p:cNvGrpSpPr/>
          <p:nvPr/>
        </p:nvGrpSpPr>
        <p:grpSpPr>
          <a:xfrm>
            <a:off x="1714500" y="3362959"/>
            <a:ext cx="6477000" cy="379730"/>
            <a:chOff x="1714500" y="3362959"/>
            <a:chExt cx="6477000" cy="379730"/>
          </a:xfrm>
        </p:grpSpPr>
        <p:sp>
          <p:nvSpPr>
            <p:cNvPr id="14" name="object 14"/>
            <p:cNvSpPr/>
            <p:nvPr/>
          </p:nvSpPr>
          <p:spPr>
            <a:xfrm>
              <a:off x="1752600" y="3514089"/>
              <a:ext cx="6400800" cy="0"/>
            </a:xfrm>
            <a:custGeom>
              <a:avLst/>
              <a:gdLst/>
              <a:ahLst/>
              <a:cxnLst/>
              <a:rect l="l" t="t" r="r" b="b"/>
              <a:pathLst>
                <a:path w="6400800">
                  <a:moveTo>
                    <a:pt x="0" y="0"/>
                  </a:moveTo>
                  <a:lnTo>
                    <a:pt x="6400800" y="0"/>
                  </a:lnTo>
                </a:path>
              </a:pathLst>
            </a:custGeom>
            <a:ln w="9344">
              <a:solidFill>
                <a:srgbClr val="003366"/>
              </a:solidFill>
            </a:ln>
          </p:spPr>
          <p:txBody>
            <a:bodyPr wrap="square" lIns="0" tIns="0" rIns="0" bIns="0" rtlCol="0"/>
            <a:lstStyle/>
            <a:p>
              <a:endParaRPr/>
            </a:p>
          </p:txBody>
        </p:sp>
        <p:sp>
          <p:nvSpPr>
            <p:cNvPr id="15" name="object 15"/>
            <p:cNvSpPr/>
            <p:nvPr/>
          </p:nvSpPr>
          <p:spPr>
            <a:xfrm>
              <a:off x="1714500" y="3514089"/>
              <a:ext cx="6477000" cy="228600"/>
            </a:xfrm>
            <a:custGeom>
              <a:avLst/>
              <a:gdLst/>
              <a:ahLst/>
              <a:cxnLst/>
              <a:rect l="l" t="t" r="r" b="b"/>
              <a:pathLst>
                <a:path w="6477000" h="228600">
                  <a:moveTo>
                    <a:pt x="76200" y="153670"/>
                  </a:moveTo>
                  <a:lnTo>
                    <a:pt x="43180" y="153670"/>
                  </a:lnTo>
                  <a:lnTo>
                    <a:pt x="43180" y="0"/>
                  </a:lnTo>
                  <a:lnTo>
                    <a:pt x="33020" y="0"/>
                  </a:lnTo>
                  <a:lnTo>
                    <a:pt x="33020" y="153670"/>
                  </a:lnTo>
                  <a:lnTo>
                    <a:pt x="0" y="153670"/>
                  </a:lnTo>
                  <a:lnTo>
                    <a:pt x="38100" y="228600"/>
                  </a:lnTo>
                  <a:lnTo>
                    <a:pt x="76200" y="153670"/>
                  </a:lnTo>
                  <a:close/>
                </a:path>
                <a:path w="6477000" h="228600">
                  <a:moveTo>
                    <a:pt x="3276600" y="153670"/>
                  </a:moveTo>
                  <a:lnTo>
                    <a:pt x="3243580" y="153670"/>
                  </a:lnTo>
                  <a:lnTo>
                    <a:pt x="3243580" y="0"/>
                  </a:lnTo>
                  <a:lnTo>
                    <a:pt x="3233420" y="0"/>
                  </a:lnTo>
                  <a:lnTo>
                    <a:pt x="3233420" y="153670"/>
                  </a:lnTo>
                  <a:lnTo>
                    <a:pt x="3200400" y="153670"/>
                  </a:lnTo>
                  <a:lnTo>
                    <a:pt x="3238500" y="228600"/>
                  </a:lnTo>
                  <a:lnTo>
                    <a:pt x="3276600" y="153670"/>
                  </a:lnTo>
                  <a:close/>
                </a:path>
                <a:path w="6477000" h="228600">
                  <a:moveTo>
                    <a:pt x="6477000" y="153670"/>
                  </a:moveTo>
                  <a:lnTo>
                    <a:pt x="6443980" y="153670"/>
                  </a:lnTo>
                  <a:lnTo>
                    <a:pt x="6443980" y="0"/>
                  </a:lnTo>
                  <a:lnTo>
                    <a:pt x="6433820" y="0"/>
                  </a:lnTo>
                  <a:lnTo>
                    <a:pt x="6433820" y="153670"/>
                  </a:lnTo>
                  <a:lnTo>
                    <a:pt x="6400800" y="153670"/>
                  </a:lnTo>
                  <a:lnTo>
                    <a:pt x="6438900" y="228600"/>
                  </a:lnTo>
                  <a:lnTo>
                    <a:pt x="6477000" y="153670"/>
                  </a:lnTo>
                  <a:close/>
                </a:path>
              </a:pathLst>
            </a:custGeom>
            <a:solidFill>
              <a:srgbClr val="003366"/>
            </a:solidFill>
          </p:spPr>
          <p:txBody>
            <a:bodyPr wrap="square" lIns="0" tIns="0" rIns="0" bIns="0" rtlCol="0"/>
            <a:lstStyle/>
            <a:p>
              <a:endParaRPr/>
            </a:p>
          </p:txBody>
        </p:sp>
        <p:sp>
          <p:nvSpPr>
            <p:cNvPr id="16" name="object 16"/>
            <p:cNvSpPr/>
            <p:nvPr/>
          </p:nvSpPr>
          <p:spPr>
            <a:xfrm>
              <a:off x="4953000" y="3362959"/>
              <a:ext cx="0" cy="151130"/>
            </a:xfrm>
            <a:custGeom>
              <a:avLst/>
              <a:gdLst/>
              <a:ahLst/>
              <a:cxnLst/>
              <a:rect l="l" t="t" r="r" b="b"/>
              <a:pathLst>
                <a:path h="151129">
                  <a:moveTo>
                    <a:pt x="0" y="0"/>
                  </a:moveTo>
                  <a:lnTo>
                    <a:pt x="0" y="151129"/>
                  </a:lnTo>
                </a:path>
              </a:pathLst>
            </a:custGeom>
            <a:ln w="9344">
              <a:solidFill>
                <a:srgbClr val="003366"/>
              </a:solidFill>
            </a:ln>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354070" cy="574040"/>
          </a:xfrm>
          <a:prstGeom prst="rect">
            <a:avLst/>
          </a:prstGeom>
        </p:spPr>
        <p:txBody>
          <a:bodyPr vert="horz" wrap="square" lIns="0" tIns="12700" rIns="0" bIns="0" rtlCol="0">
            <a:spAutoFit/>
          </a:bodyPr>
          <a:lstStyle/>
          <a:p>
            <a:pPr marL="12700">
              <a:lnSpc>
                <a:spcPct val="100000"/>
              </a:lnSpc>
              <a:spcBef>
                <a:spcPts val="100"/>
              </a:spcBef>
            </a:pPr>
            <a:r>
              <a:rPr spc="-5" dirty="0"/>
              <a:t>Issue</a:t>
            </a:r>
            <a:r>
              <a:rPr spc="-40" dirty="0"/>
              <a:t> </a:t>
            </a:r>
            <a:r>
              <a:rPr spc="-10" dirty="0"/>
              <a:t>of</a:t>
            </a:r>
            <a:r>
              <a:rPr spc="-35" dirty="0"/>
              <a:t> </a:t>
            </a:r>
            <a:r>
              <a:rPr spc="-5" dirty="0"/>
              <a:t>shares</a:t>
            </a:r>
          </a:p>
        </p:txBody>
      </p:sp>
      <p:sp>
        <p:nvSpPr>
          <p:cNvPr id="3" name="object 3"/>
          <p:cNvSpPr txBox="1"/>
          <p:nvPr/>
        </p:nvSpPr>
        <p:spPr>
          <a:xfrm>
            <a:off x="966469" y="2428240"/>
            <a:ext cx="7766050" cy="3743960"/>
          </a:xfrm>
          <a:prstGeom prst="rect">
            <a:avLst/>
          </a:prstGeom>
        </p:spPr>
        <p:txBody>
          <a:bodyPr vert="horz" wrap="square" lIns="0" tIns="55244" rIns="0" bIns="0" rtlCol="0">
            <a:spAutoFit/>
          </a:bodyPr>
          <a:lstStyle/>
          <a:p>
            <a:pPr marL="381000" marR="30480" indent="-342900" algn="just">
              <a:lnSpc>
                <a:spcPct val="90000"/>
              </a:lnSpc>
              <a:spcBef>
                <a:spcPts val="434"/>
              </a:spcBef>
              <a:buSzPct val="75000"/>
              <a:buFont typeface="Wingdings"/>
              <a:buChar char=""/>
              <a:tabLst>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company’s </a:t>
            </a:r>
            <a:r>
              <a:rPr sz="2800" spc="-5" dirty="0">
                <a:solidFill>
                  <a:srgbClr val="003366"/>
                </a:solidFill>
                <a:latin typeface="Arial MT"/>
                <a:cs typeface="Arial MT"/>
              </a:rPr>
              <a:t>owned </a:t>
            </a:r>
            <a:r>
              <a:rPr sz="2800" dirty="0">
                <a:solidFill>
                  <a:srgbClr val="003366"/>
                </a:solidFill>
                <a:latin typeface="Arial MT"/>
                <a:cs typeface="Arial MT"/>
              </a:rPr>
              <a:t>capital is split into large </a:t>
            </a:r>
            <a:r>
              <a:rPr sz="2800" spc="-765" dirty="0">
                <a:solidFill>
                  <a:srgbClr val="003366"/>
                </a:solidFill>
                <a:latin typeface="Arial MT"/>
                <a:cs typeface="Arial MT"/>
              </a:rPr>
              <a:t> </a:t>
            </a:r>
            <a:r>
              <a:rPr sz="2800" spc="-5" dirty="0">
                <a:solidFill>
                  <a:srgbClr val="003366"/>
                </a:solidFill>
                <a:latin typeface="Arial MT"/>
                <a:cs typeface="Arial MT"/>
              </a:rPr>
              <a:t>number </a:t>
            </a:r>
            <a:r>
              <a:rPr sz="2800" dirty="0">
                <a:solidFill>
                  <a:srgbClr val="003366"/>
                </a:solidFill>
                <a:latin typeface="Arial MT"/>
                <a:cs typeface="Arial MT"/>
              </a:rPr>
              <a:t>of equal parts,such a part </a:t>
            </a:r>
            <a:r>
              <a:rPr sz="2800" spc="-5" dirty="0">
                <a:solidFill>
                  <a:srgbClr val="003366"/>
                </a:solidFill>
                <a:latin typeface="Arial MT"/>
                <a:cs typeface="Arial MT"/>
              </a:rPr>
              <a:t>being </a:t>
            </a:r>
            <a:r>
              <a:rPr sz="2800" dirty="0">
                <a:solidFill>
                  <a:srgbClr val="003366"/>
                </a:solidFill>
                <a:latin typeface="Arial MT"/>
                <a:cs typeface="Arial MT"/>
              </a:rPr>
              <a:t>called </a:t>
            </a:r>
            <a:r>
              <a:rPr sz="2800" spc="-765" dirty="0">
                <a:solidFill>
                  <a:srgbClr val="003366"/>
                </a:solidFill>
                <a:latin typeface="Arial MT"/>
                <a:cs typeface="Arial MT"/>
              </a:rPr>
              <a:t> </a:t>
            </a:r>
            <a:r>
              <a:rPr sz="2800" dirty="0">
                <a:solidFill>
                  <a:srgbClr val="003366"/>
                </a:solidFill>
                <a:latin typeface="Arial MT"/>
                <a:cs typeface="Arial MT"/>
              </a:rPr>
              <a:t>a “share”.</a:t>
            </a:r>
            <a:endParaRPr sz="2800">
              <a:latin typeface="Arial MT"/>
              <a:cs typeface="Arial MT"/>
            </a:endParaRPr>
          </a:p>
          <a:p>
            <a:pPr marL="381000" marR="285750" indent="-342900" algn="just">
              <a:lnSpc>
                <a:spcPct val="100000"/>
              </a:lnSpc>
              <a:spcBef>
                <a:spcPts val="1390"/>
              </a:spcBef>
              <a:buSzPct val="75000"/>
              <a:buFont typeface="Wingdings"/>
              <a:buChar char=""/>
              <a:tabLst>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person holding the share as shareholder </a:t>
            </a:r>
            <a:r>
              <a:rPr sz="2800" spc="-765" dirty="0">
                <a:solidFill>
                  <a:srgbClr val="003366"/>
                </a:solidFill>
                <a:latin typeface="Arial MT"/>
                <a:cs typeface="Arial MT"/>
              </a:rPr>
              <a:t> </a:t>
            </a:r>
            <a:r>
              <a:rPr sz="2800" dirty="0">
                <a:solidFill>
                  <a:srgbClr val="003366"/>
                </a:solidFill>
                <a:latin typeface="Arial MT"/>
                <a:cs typeface="Arial MT"/>
              </a:rPr>
              <a:t>and</a:t>
            </a:r>
            <a:r>
              <a:rPr sz="2800" spc="5" dirty="0">
                <a:solidFill>
                  <a:srgbClr val="003366"/>
                </a:solidFill>
                <a:latin typeface="Arial MT"/>
                <a:cs typeface="Arial MT"/>
              </a:rPr>
              <a:t> </a:t>
            </a:r>
            <a:r>
              <a:rPr sz="2800" spc="-5" dirty="0">
                <a:solidFill>
                  <a:srgbClr val="003366"/>
                </a:solidFill>
                <a:latin typeface="Arial MT"/>
                <a:cs typeface="Arial MT"/>
              </a:rPr>
              <a:t>becomes</a:t>
            </a:r>
            <a:r>
              <a:rPr sz="2800" dirty="0">
                <a:solidFill>
                  <a:srgbClr val="003366"/>
                </a:solidFill>
                <a:latin typeface="Arial MT"/>
                <a:cs typeface="Arial MT"/>
              </a:rPr>
              <a:t> </a:t>
            </a:r>
            <a:r>
              <a:rPr sz="2800" spc="-5" dirty="0">
                <a:solidFill>
                  <a:srgbClr val="003366"/>
                </a:solidFill>
                <a:latin typeface="Arial MT"/>
                <a:cs typeface="Arial MT"/>
              </a:rPr>
              <a:t>part-owner</a:t>
            </a:r>
            <a:r>
              <a:rPr sz="2800" spc="10"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company.</a:t>
            </a:r>
            <a:endParaRPr sz="2800">
              <a:latin typeface="Arial MT"/>
              <a:cs typeface="Arial MT"/>
            </a:endParaRPr>
          </a:p>
          <a:p>
            <a:pPr marL="381000" marR="147955" indent="-342900">
              <a:lnSpc>
                <a:spcPct val="100000"/>
              </a:lnSpc>
              <a:spcBef>
                <a:spcPts val="1680"/>
              </a:spcBef>
              <a:buSzPct val="75000"/>
              <a:buFont typeface="Wingdings"/>
              <a:buChar char=""/>
              <a:tabLst>
                <a:tab pos="380365" algn="l"/>
                <a:tab pos="381000" algn="l"/>
              </a:tabLst>
            </a:pPr>
            <a:r>
              <a:rPr sz="2800" spc="-5" dirty="0">
                <a:solidFill>
                  <a:srgbClr val="003366"/>
                </a:solidFill>
                <a:latin typeface="Arial MT"/>
                <a:cs typeface="Arial MT"/>
              </a:rPr>
              <a:t>For</a:t>
            </a:r>
            <a:r>
              <a:rPr sz="2800" spc="5" dirty="0">
                <a:solidFill>
                  <a:srgbClr val="003366"/>
                </a:solidFill>
                <a:latin typeface="Arial MT"/>
                <a:cs typeface="Arial MT"/>
              </a:rPr>
              <a:t> </a:t>
            </a:r>
            <a:r>
              <a:rPr sz="2800" spc="-5" dirty="0">
                <a:solidFill>
                  <a:srgbClr val="003366"/>
                </a:solidFill>
                <a:latin typeface="Arial MT"/>
                <a:cs typeface="Arial MT"/>
              </a:rPr>
              <a:t>this</a:t>
            </a:r>
            <a:r>
              <a:rPr sz="2800" spc="5" dirty="0">
                <a:solidFill>
                  <a:srgbClr val="003366"/>
                </a:solidFill>
                <a:latin typeface="Arial MT"/>
                <a:cs typeface="Arial MT"/>
              </a:rPr>
              <a:t> </a:t>
            </a:r>
            <a:r>
              <a:rPr sz="2800" dirty="0">
                <a:solidFill>
                  <a:srgbClr val="003366"/>
                </a:solidFill>
                <a:latin typeface="Arial MT"/>
                <a:cs typeface="Arial MT"/>
              </a:rPr>
              <a:t>reason,</a:t>
            </a:r>
            <a:r>
              <a:rPr sz="2800" spc="-10" dirty="0">
                <a:solidFill>
                  <a:srgbClr val="003366"/>
                </a:solidFill>
                <a:latin typeface="Arial MT"/>
                <a:cs typeface="Arial MT"/>
              </a:rPr>
              <a:t> </a:t>
            </a:r>
            <a:r>
              <a:rPr sz="2800" dirty="0">
                <a:solidFill>
                  <a:srgbClr val="003366"/>
                </a:solidFill>
                <a:latin typeface="Arial MT"/>
                <a:cs typeface="Arial MT"/>
              </a:rPr>
              <a:t>the</a:t>
            </a:r>
            <a:r>
              <a:rPr sz="2800" spc="-15" dirty="0">
                <a:solidFill>
                  <a:srgbClr val="003366"/>
                </a:solidFill>
                <a:latin typeface="Arial MT"/>
                <a:cs typeface="Arial MT"/>
              </a:rPr>
              <a:t> </a:t>
            </a:r>
            <a:r>
              <a:rPr sz="2800" dirty="0">
                <a:solidFill>
                  <a:srgbClr val="003366"/>
                </a:solidFill>
                <a:latin typeface="Arial MT"/>
                <a:cs typeface="Arial MT"/>
              </a:rPr>
              <a:t>capital</a:t>
            </a:r>
            <a:r>
              <a:rPr sz="2800" spc="5" dirty="0">
                <a:solidFill>
                  <a:srgbClr val="003366"/>
                </a:solidFill>
                <a:latin typeface="Arial MT"/>
                <a:cs typeface="Arial MT"/>
              </a:rPr>
              <a:t> </a:t>
            </a:r>
            <a:r>
              <a:rPr sz="2800" dirty="0">
                <a:solidFill>
                  <a:srgbClr val="003366"/>
                </a:solidFill>
                <a:latin typeface="Arial MT"/>
                <a:cs typeface="Arial MT"/>
              </a:rPr>
              <a:t>so raised</a:t>
            </a:r>
            <a:r>
              <a:rPr sz="2800" spc="5" dirty="0">
                <a:solidFill>
                  <a:srgbClr val="003366"/>
                </a:solidFill>
                <a:latin typeface="Arial MT"/>
                <a:cs typeface="Arial MT"/>
              </a:rPr>
              <a:t> </a:t>
            </a:r>
            <a:r>
              <a:rPr sz="2800" spc="-5" dirty="0">
                <a:solidFill>
                  <a:srgbClr val="003366"/>
                </a:solidFill>
                <a:latin typeface="Arial MT"/>
                <a:cs typeface="Arial MT"/>
              </a:rPr>
              <a:t>is known </a:t>
            </a:r>
            <a:r>
              <a:rPr sz="2800" spc="-765" dirty="0">
                <a:solidFill>
                  <a:srgbClr val="003366"/>
                </a:solidFill>
                <a:latin typeface="Arial MT"/>
                <a:cs typeface="Arial MT"/>
              </a:rPr>
              <a:t> </a:t>
            </a:r>
            <a:r>
              <a:rPr sz="2800" dirty="0">
                <a:solidFill>
                  <a:srgbClr val="003366"/>
                </a:solidFill>
                <a:latin typeface="Arial MT"/>
                <a:cs typeface="Arial MT"/>
              </a:rPr>
              <a:t>as</a:t>
            </a:r>
            <a:r>
              <a:rPr sz="2800" spc="-10" dirty="0">
                <a:solidFill>
                  <a:srgbClr val="003366"/>
                </a:solidFill>
                <a:latin typeface="Arial MT"/>
                <a:cs typeface="Arial MT"/>
              </a:rPr>
              <a:t> </a:t>
            </a:r>
            <a:r>
              <a:rPr sz="2800" spc="-5" dirty="0">
                <a:solidFill>
                  <a:srgbClr val="003366"/>
                </a:solidFill>
                <a:latin typeface="Arial MT"/>
                <a:cs typeface="Arial MT"/>
              </a:rPr>
              <a:t>“owned</a:t>
            </a:r>
            <a:r>
              <a:rPr sz="2800" dirty="0">
                <a:solidFill>
                  <a:srgbClr val="003366"/>
                </a:solidFill>
                <a:latin typeface="Arial MT"/>
                <a:cs typeface="Arial MT"/>
              </a:rPr>
              <a:t> capital” and the shares </a:t>
            </a:r>
            <a:r>
              <a:rPr sz="2800" spc="-5" dirty="0">
                <a:solidFill>
                  <a:srgbClr val="003366"/>
                </a:solidFill>
                <a:latin typeface="Arial MT"/>
                <a:cs typeface="Arial MT"/>
              </a:rPr>
              <a:t>are</a:t>
            </a:r>
            <a:r>
              <a:rPr sz="2800" dirty="0">
                <a:solidFill>
                  <a:srgbClr val="003366"/>
                </a:solidFill>
                <a:latin typeface="Arial MT"/>
                <a:cs typeface="Arial MT"/>
              </a:rPr>
              <a:t> called </a:t>
            </a:r>
            <a:r>
              <a:rPr sz="2800" spc="5" dirty="0">
                <a:solidFill>
                  <a:srgbClr val="003366"/>
                </a:solidFill>
                <a:latin typeface="Arial MT"/>
                <a:cs typeface="Arial MT"/>
              </a:rPr>
              <a:t> </a:t>
            </a:r>
            <a:r>
              <a:rPr sz="2800" spc="-5" dirty="0">
                <a:solidFill>
                  <a:srgbClr val="003366"/>
                </a:solidFill>
                <a:latin typeface="Arial MT"/>
                <a:cs typeface="Arial MT"/>
              </a:rPr>
              <a:t>“ownership</a:t>
            </a:r>
            <a:r>
              <a:rPr sz="2800" dirty="0">
                <a:solidFill>
                  <a:srgbClr val="003366"/>
                </a:solidFill>
                <a:latin typeface="Arial MT"/>
                <a:cs typeface="Arial MT"/>
              </a:rPr>
              <a:t> securities”.</a:t>
            </a:r>
            <a:endParaRPr sz="28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354070" cy="574040"/>
          </a:xfrm>
          <a:prstGeom prst="rect">
            <a:avLst/>
          </a:prstGeom>
        </p:spPr>
        <p:txBody>
          <a:bodyPr vert="horz" wrap="square" lIns="0" tIns="12700" rIns="0" bIns="0" rtlCol="0">
            <a:spAutoFit/>
          </a:bodyPr>
          <a:lstStyle/>
          <a:p>
            <a:pPr marL="12700">
              <a:lnSpc>
                <a:spcPct val="100000"/>
              </a:lnSpc>
              <a:spcBef>
                <a:spcPts val="100"/>
              </a:spcBef>
            </a:pPr>
            <a:r>
              <a:rPr spc="-5" dirty="0"/>
              <a:t>Issue</a:t>
            </a:r>
            <a:r>
              <a:rPr spc="-40" dirty="0"/>
              <a:t> </a:t>
            </a:r>
            <a:r>
              <a:rPr spc="-10" dirty="0"/>
              <a:t>of</a:t>
            </a:r>
            <a:r>
              <a:rPr spc="-35" dirty="0"/>
              <a:t> </a:t>
            </a:r>
            <a:r>
              <a:rPr spc="-5" dirty="0"/>
              <a:t>shares</a:t>
            </a:r>
          </a:p>
        </p:txBody>
      </p:sp>
      <p:sp>
        <p:nvSpPr>
          <p:cNvPr id="3" name="object 3"/>
          <p:cNvSpPr txBox="1"/>
          <p:nvPr/>
        </p:nvSpPr>
        <p:spPr>
          <a:xfrm>
            <a:off x="966469" y="2472690"/>
            <a:ext cx="7410450" cy="3088640"/>
          </a:xfrm>
          <a:prstGeom prst="rect">
            <a:avLst/>
          </a:prstGeom>
        </p:spPr>
        <p:txBody>
          <a:bodyPr vert="horz" wrap="square" lIns="0" tIns="12700" rIns="0" bIns="0" rtlCol="0">
            <a:spAutoFit/>
          </a:bodyPr>
          <a:lstStyle/>
          <a:p>
            <a:pPr marL="381000" marR="3048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The</a:t>
            </a:r>
            <a:r>
              <a:rPr sz="2800" dirty="0">
                <a:solidFill>
                  <a:srgbClr val="003366"/>
                </a:solidFill>
                <a:latin typeface="Arial MT"/>
                <a:cs typeface="Arial MT"/>
              </a:rPr>
              <a:t> share capital</a:t>
            </a:r>
            <a:r>
              <a:rPr sz="2800" spc="-5" dirty="0">
                <a:solidFill>
                  <a:srgbClr val="003366"/>
                </a:solidFill>
                <a:latin typeface="Arial MT"/>
                <a:cs typeface="Arial MT"/>
              </a:rPr>
              <a:t> </a:t>
            </a:r>
            <a:r>
              <a:rPr sz="2800"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the </a:t>
            </a:r>
            <a:r>
              <a:rPr sz="2800" spc="-5" dirty="0">
                <a:solidFill>
                  <a:srgbClr val="003366"/>
                </a:solidFill>
                <a:latin typeface="Arial MT"/>
                <a:cs typeface="Arial MT"/>
              </a:rPr>
              <a:t>company</a:t>
            </a:r>
            <a:r>
              <a:rPr sz="2800" spc="5" dirty="0">
                <a:solidFill>
                  <a:srgbClr val="003366"/>
                </a:solidFill>
                <a:latin typeface="Arial MT"/>
                <a:cs typeface="Arial MT"/>
              </a:rPr>
              <a:t> </a:t>
            </a:r>
            <a:r>
              <a:rPr sz="2800" spc="-5" dirty="0">
                <a:solidFill>
                  <a:srgbClr val="003366"/>
                </a:solidFill>
                <a:latin typeface="Arial MT"/>
                <a:cs typeface="Arial MT"/>
              </a:rPr>
              <a:t>is</a:t>
            </a:r>
            <a:r>
              <a:rPr sz="2800" spc="5" dirty="0">
                <a:solidFill>
                  <a:srgbClr val="003366"/>
                </a:solidFill>
                <a:latin typeface="Arial MT"/>
                <a:cs typeface="Arial MT"/>
              </a:rPr>
              <a:t> </a:t>
            </a:r>
            <a:r>
              <a:rPr sz="2800" spc="-5" dirty="0">
                <a:solidFill>
                  <a:srgbClr val="003366"/>
                </a:solidFill>
                <a:latin typeface="Arial MT"/>
                <a:cs typeface="Arial MT"/>
              </a:rPr>
              <a:t>ideal</a:t>
            </a:r>
            <a:r>
              <a:rPr sz="2800" spc="5" dirty="0">
                <a:solidFill>
                  <a:srgbClr val="003366"/>
                </a:solidFill>
                <a:latin typeface="Arial MT"/>
                <a:cs typeface="Arial MT"/>
              </a:rPr>
              <a:t> </a:t>
            </a:r>
            <a:r>
              <a:rPr sz="2800" spc="-5" dirty="0">
                <a:solidFill>
                  <a:srgbClr val="003366"/>
                </a:solidFill>
                <a:latin typeface="Arial MT"/>
                <a:cs typeface="Arial MT"/>
              </a:rPr>
              <a:t>for </a:t>
            </a:r>
            <a:r>
              <a:rPr sz="2800" spc="-765" dirty="0">
                <a:solidFill>
                  <a:srgbClr val="003366"/>
                </a:solidFill>
                <a:latin typeface="Arial MT"/>
                <a:cs typeface="Arial MT"/>
              </a:rPr>
              <a:t> </a:t>
            </a:r>
            <a:r>
              <a:rPr sz="2800" spc="-5" dirty="0">
                <a:solidFill>
                  <a:srgbClr val="003366"/>
                </a:solidFill>
                <a:latin typeface="Arial MT"/>
                <a:cs typeface="Arial MT"/>
              </a:rPr>
              <a:t>meeting</a:t>
            </a:r>
            <a:r>
              <a:rPr sz="2800" dirty="0">
                <a:solidFill>
                  <a:srgbClr val="003366"/>
                </a:solidFill>
                <a:latin typeface="Arial MT"/>
                <a:cs typeface="Arial MT"/>
              </a:rPr>
              <a:t> the </a:t>
            </a:r>
            <a:r>
              <a:rPr sz="2800" spc="-5" dirty="0">
                <a:solidFill>
                  <a:srgbClr val="003366"/>
                </a:solidFill>
                <a:latin typeface="Arial MT"/>
                <a:cs typeface="Arial MT"/>
              </a:rPr>
              <a:t>long</a:t>
            </a:r>
            <a:r>
              <a:rPr sz="2800" spc="5" dirty="0">
                <a:solidFill>
                  <a:srgbClr val="003366"/>
                </a:solidFill>
                <a:latin typeface="Arial MT"/>
                <a:cs typeface="Arial MT"/>
              </a:rPr>
              <a:t> </a:t>
            </a:r>
            <a:r>
              <a:rPr sz="2800" dirty="0">
                <a:solidFill>
                  <a:srgbClr val="003366"/>
                </a:solidFill>
                <a:latin typeface="Arial MT"/>
                <a:cs typeface="Arial MT"/>
              </a:rPr>
              <a:t>term</a:t>
            </a:r>
            <a:r>
              <a:rPr sz="2800" spc="-5" dirty="0">
                <a:solidFill>
                  <a:srgbClr val="003366"/>
                </a:solidFill>
                <a:latin typeface="Arial MT"/>
                <a:cs typeface="Arial MT"/>
              </a:rPr>
              <a:t> </a:t>
            </a:r>
            <a:r>
              <a:rPr sz="2800" dirty="0">
                <a:solidFill>
                  <a:srgbClr val="003366"/>
                </a:solidFill>
                <a:latin typeface="Arial MT"/>
                <a:cs typeface="Arial MT"/>
              </a:rPr>
              <a:t>requirements.</a:t>
            </a:r>
            <a:endParaRPr sz="2800">
              <a:latin typeface="Arial MT"/>
              <a:cs typeface="Arial MT"/>
            </a:endParaRPr>
          </a:p>
          <a:p>
            <a:pPr marL="381000" marR="66675" indent="-342900">
              <a:lnSpc>
                <a:spcPct val="100000"/>
              </a:lnSpc>
              <a:spcBef>
                <a:spcPts val="1680"/>
              </a:spcBef>
              <a:buSzPct val="75000"/>
              <a:buFont typeface="Wingdings"/>
              <a:buChar char=""/>
              <a:tabLst>
                <a:tab pos="380365" algn="l"/>
                <a:tab pos="381000" algn="l"/>
              </a:tabLst>
            </a:pPr>
            <a:r>
              <a:rPr sz="2800" dirty="0">
                <a:solidFill>
                  <a:srgbClr val="003366"/>
                </a:solidFill>
                <a:latin typeface="Arial MT"/>
                <a:cs typeface="Arial MT"/>
              </a:rPr>
              <a:t>It need not be </a:t>
            </a:r>
            <a:r>
              <a:rPr sz="2800" spc="-5" dirty="0">
                <a:solidFill>
                  <a:srgbClr val="003366"/>
                </a:solidFill>
                <a:latin typeface="Arial MT"/>
                <a:cs typeface="Arial MT"/>
              </a:rPr>
              <a:t>paid </a:t>
            </a:r>
            <a:r>
              <a:rPr sz="2800" dirty="0">
                <a:solidFill>
                  <a:srgbClr val="003366"/>
                </a:solidFill>
                <a:latin typeface="Arial MT"/>
                <a:cs typeface="Arial MT"/>
              </a:rPr>
              <a:t>back to the shareholders </a:t>
            </a:r>
            <a:r>
              <a:rPr sz="2800" spc="-765" dirty="0">
                <a:solidFill>
                  <a:srgbClr val="003366"/>
                </a:solidFill>
                <a:latin typeface="Arial MT"/>
                <a:cs typeface="Arial MT"/>
              </a:rPr>
              <a:t> </a:t>
            </a:r>
            <a:r>
              <a:rPr sz="2800" spc="-5" dirty="0">
                <a:solidFill>
                  <a:srgbClr val="003366"/>
                </a:solidFill>
                <a:latin typeface="Arial MT"/>
                <a:cs typeface="Arial MT"/>
              </a:rPr>
              <a:t>within</a:t>
            </a:r>
            <a:r>
              <a:rPr sz="2800" dirty="0">
                <a:solidFill>
                  <a:srgbClr val="003366"/>
                </a:solidFill>
                <a:latin typeface="Arial MT"/>
                <a:cs typeface="Arial MT"/>
              </a:rPr>
              <a:t> the life</a:t>
            </a:r>
            <a:r>
              <a:rPr sz="2800" spc="5" dirty="0">
                <a:solidFill>
                  <a:srgbClr val="003366"/>
                </a:solidFill>
                <a:latin typeface="Arial MT"/>
                <a:cs typeface="Arial MT"/>
              </a:rPr>
              <a:t> </a:t>
            </a:r>
            <a:r>
              <a:rPr sz="2800" spc="-5" dirty="0">
                <a:solidFill>
                  <a:srgbClr val="003366"/>
                </a:solidFill>
                <a:latin typeface="Arial MT"/>
                <a:cs typeface="Arial MT"/>
              </a:rPr>
              <a:t>time</a:t>
            </a:r>
            <a:r>
              <a:rPr sz="2800" dirty="0">
                <a:solidFill>
                  <a:srgbClr val="003366"/>
                </a:solidFill>
                <a:latin typeface="Arial MT"/>
                <a:cs typeface="Arial MT"/>
              </a:rPr>
              <a:t> of the</a:t>
            </a:r>
            <a:r>
              <a:rPr sz="2800" spc="5" dirty="0">
                <a:solidFill>
                  <a:srgbClr val="003366"/>
                </a:solidFill>
                <a:latin typeface="Arial MT"/>
                <a:cs typeface="Arial MT"/>
              </a:rPr>
              <a:t> </a:t>
            </a:r>
            <a:r>
              <a:rPr sz="2800" dirty="0">
                <a:solidFill>
                  <a:srgbClr val="003366"/>
                </a:solidFill>
                <a:latin typeface="Arial MT"/>
                <a:cs typeface="Arial MT"/>
              </a:rPr>
              <a:t>company.</a:t>
            </a:r>
            <a:endParaRPr sz="2800">
              <a:latin typeface="Arial MT"/>
              <a:cs typeface="Arial MT"/>
            </a:endParaRPr>
          </a:p>
          <a:p>
            <a:pPr marL="381000" marR="168275" indent="-342900">
              <a:lnSpc>
                <a:spcPct val="100000"/>
              </a:lnSpc>
              <a:spcBef>
                <a:spcPts val="2280"/>
              </a:spcBef>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only exception </a:t>
            </a:r>
            <a:r>
              <a:rPr sz="2800" spc="-5" dirty="0">
                <a:solidFill>
                  <a:srgbClr val="003366"/>
                </a:solidFill>
                <a:latin typeface="Arial MT"/>
                <a:cs typeface="Arial MT"/>
              </a:rPr>
              <a:t>is </a:t>
            </a:r>
            <a:r>
              <a:rPr sz="2800" dirty="0">
                <a:solidFill>
                  <a:srgbClr val="003366"/>
                </a:solidFill>
                <a:latin typeface="Arial MT"/>
                <a:cs typeface="Arial MT"/>
              </a:rPr>
              <a:t>the sum raised </a:t>
            </a:r>
            <a:r>
              <a:rPr sz="2800" spc="5" dirty="0">
                <a:solidFill>
                  <a:srgbClr val="003366"/>
                </a:solidFill>
                <a:latin typeface="Arial MT"/>
                <a:cs typeface="Arial MT"/>
              </a:rPr>
              <a:t>by </a:t>
            </a:r>
            <a:r>
              <a:rPr sz="2800" dirty="0">
                <a:solidFill>
                  <a:srgbClr val="003366"/>
                </a:solidFill>
                <a:latin typeface="Arial MT"/>
                <a:cs typeface="Arial MT"/>
              </a:rPr>
              <a:t>the </a:t>
            </a:r>
            <a:r>
              <a:rPr sz="2800" spc="-765" dirty="0">
                <a:solidFill>
                  <a:srgbClr val="003366"/>
                </a:solidFill>
                <a:latin typeface="Arial MT"/>
                <a:cs typeface="Arial MT"/>
              </a:rPr>
              <a:t> </a:t>
            </a:r>
            <a:r>
              <a:rPr sz="2800" dirty="0">
                <a:solidFill>
                  <a:srgbClr val="003366"/>
                </a:solidFill>
                <a:latin typeface="Arial MT"/>
                <a:cs typeface="Arial MT"/>
              </a:rPr>
              <a:t>issue of </a:t>
            </a:r>
            <a:r>
              <a:rPr sz="2800" spc="-5" dirty="0">
                <a:solidFill>
                  <a:srgbClr val="003366"/>
                </a:solidFill>
                <a:latin typeface="Arial MT"/>
                <a:cs typeface="Arial MT"/>
              </a:rPr>
              <a:t>redeemable</a:t>
            </a:r>
            <a:r>
              <a:rPr sz="2800" dirty="0">
                <a:solidFill>
                  <a:srgbClr val="003366"/>
                </a:solidFill>
                <a:latin typeface="Arial MT"/>
                <a:cs typeface="Arial MT"/>
              </a:rPr>
              <a:t> preference</a:t>
            </a:r>
            <a:r>
              <a:rPr sz="2800" spc="5" dirty="0">
                <a:solidFill>
                  <a:srgbClr val="003366"/>
                </a:solidFill>
                <a:latin typeface="Arial MT"/>
                <a:cs typeface="Arial MT"/>
              </a:rPr>
              <a:t> </a:t>
            </a:r>
            <a:r>
              <a:rPr sz="2800" dirty="0">
                <a:solidFill>
                  <a:srgbClr val="003366"/>
                </a:solidFill>
                <a:latin typeface="Arial MT"/>
                <a:cs typeface="Arial MT"/>
              </a:rPr>
              <a:t>shares.</a:t>
            </a:r>
            <a:endParaRPr sz="28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506470" cy="574040"/>
          </a:xfrm>
          <a:prstGeom prst="rect">
            <a:avLst/>
          </a:prstGeom>
        </p:spPr>
        <p:txBody>
          <a:bodyPr vert="horz" wrap="square" lIns="0" tIns="12700" rIns="0" bIns="0" rtlCol="0">
            <a:spAutoFit/>
          </a:bodyPr>
          <a:lstStyle/>
          <a:p>
            <a:pPr marL="12700">
              <a:lnSpc>
                <a:spcPct val="100000"/>
              </a:lnSpc>
              <a:spcBef>
                <a:spcPts val="100"/>
              </a:spcBef>
            </a:pPr>
            <a:r>
              <a:rPr spc="-5" dirty="0"/>
              <a:t>Types</a:t>
            </a:r>
            <a:r>
              <a:rPr spc="-40" dirty="0"/>
              <a:t> </a:t>
            </a:r>
            <a:r>
              <a:rPr spc="-10" dirty="0"/>
              <a:t>of</a:t>
            </a:r>
            <a:r>
              <a:rPr spc="-30" dirty="0"/>
              <a:t> </a:t>
            </a:r>
            <a:r>
              <a:rPr spc="-5" dirty="0"/>
              <a:t>shares</a:t>
            </a:r>
          </a:p>
        </p:txBody>
      </p:sp>
      <p:sp>
        <p:nvSpPr>
          <p:cNvPr id="3" name="object 3"/>
          <p:cNvSpPr txBox="1"/>
          <p:nvPr/>
        </p:nvSpPr>
        <p:spPr>
          <a:xfrm>
            <a:off x="966469" y="2472690"/>
            <a:ext cx="6833870" cy="2052320"/>
          </a:xfrm>
          <a:prstGeom prst="rect">
            <a:avLst/>
          </a:prstGeom>
        </p:spPr>
        <p:txBody>
          <a:bodyPr vert="horz" wrap="square" lIns="0" tIns="12700" rIns="0" bIns="0" rtlCol="0">
            <a:spAutoFit/>
          </a:bodyPr>
          <a:lstStyle/>
          <a:p>
            <a:pPr marL="381000" marR="30480" indent="-342900">
              <a:lnSpc>
                <a:spcPct val="100000"/>
              </a:lnSpc>
              <a:spcBef>
                <a:spcPts val="100"/>
              </a:spcBef>
              <a:buSzPct val="75000"/>
              <a:buFont typeface="Wingdings"/>
              <a:buChar char=""/>
              <a:tabLst>
                <a:tab pos="380365" algn="l"/>
                <a:tab pos="381000" algn="l"/>
              </a:tabLst>
            </a:pPr>
            <a:r>
              <a:rPr sz="2800" dirty="0">
                <a:solidFill>
                  <a:srgbClr val="003366"/>
                </a:solidFill>
                <a:latin typeface="Arial MT"/>
                <a:cs typeface="Arial MT"/>
              </a:rPr>
              <a:t>A public </a:t>
            </a:r>
            <a:r>
              <a:rPr sz="2800" spc="-5" dirty="0">
                <a:solidFill>
                  <a:srgbClr val="003366"/>
                </a:solidFill>
                <a:latin typeface="Arial MT"/>
                <a:cs typeface="Arial MT"/>
              </a:rPr>
              <a:t>company </a:t>
            </a:r>
            <a:r>
              <a:rPr sz="2800" dirty="0">
                <a:solidFill>
                  <a:srgbClr val="003366"/>
                </a:solidFill>
                <a:latin typeface="Arial MT"/>
                <a:cs typeface="Arial MT"/>
              </a:rPr>
              <a:t>can issue </a:t>
            </a:r>
            <a:r>
              <a:rPr sz="2800" spc="-5" dirty="0">
                <a:solidFill>
                  <a:srgbClr val="003366"/>
                </a:solidFill>
                <a:latin typeface="Arial MT"/>
                <a:cs typeface="Arial MT"/>
              </a:rPr>
              <a:t>two </a:t>
            </a:r>
            <a:r>
              <a:rPr sz="2800" dirty="0">
                <a:solidFill>
                  <a:srgbClr val="003366"/>
                </a:solidFill>
                <a:latin typeface="Arial MT"/>
                <a:cs typeface="Arial MT"/>
              </a:rPr>
              <a:t>types of </a:t>
            </a:r>
            <a:r>
              <a:rPr sz="2800" spc="-765" dirty="0">
                <a:solidFill>
                  <a:srgbClr val="003366"/>
                </a:solidFill>
                <a:latin typeface="Arial MT"/>
                <a:cs typeface="Arial MT"/>
              </a:rPr>
              <a:t> </a:t>
            </a:r>
            <a:r>
              <a:rPr sz="2800" dirty="0">
                <a:solidFill>
                  <a:srgbClr val="003366"/>
                </a:solidFill>
                <a:latin typeface="Arial MT"/>
                <a:cs typeface="Arial MT"/>
              </a:rPr>
              <a:t>share.</a:t>
            </a:r>
            <a:endParaRPr sz="2800">
              <a:latin typeface="Arial MT"/>
              <a:cs typeface="Arial MT"/>
            </a:endParaRPr>
          </a:p>
          <a:p>
            <a:pPr marL="2209800" lvl="1" indent="-342900">
              <a:lnSpc>
                <a:spcPct val="100000"/>
              </a:lnSpc>
              <a:spcBef>
                <a:spcPts val="1080"/>
              </a:spcBef>
              <a:buSzPct val="75000"/>
              <a:buFont typeface="Wingdings"/>
              <a:buChar char=""/>
              <a:tabLst>
                <a:tab pos="2209165" algn="l"/>
                <a:tab pos="2209800" algn="l"/>
              </a:tabLst>
            </a:pPr>
            <a:r>
              <a:rPr sz="2800" spc="-5" dirty="0">
                <a:solidFill>
                  <a:srgbClr val="003366"/>
                </a:solidFill>
                <a:latin typeface="Arial MT"/>
                <a:cs typeface="Arial MT"/>
              </a:rPr>
              <a:t>Equity</a:t>
            </a:r>
            <a:r>
              <a:rPr sz="2800" spc="-30" dirty="0">
                <a:solidFill>
                  <a:srgbClr val="003366"/>
                </a:solidFill>
                <a:latin typeface="Arial MT"/>
                <a:cs typeface="Arial MT"/>
              </a:rPr>
              <a:t> </a:t>
            </a:r>
            <a:r>
              <a:rPr sz="2800" dirty="0">
                <a:solidFill>
                  <a:srgbClr val="003366"/>
                </a:solidFill>
                <a:latin typeface="Arial MT"/>
                <a:cs typeface="Arial MT"/>
              </a:rPr>
              <a:t>share</a:t>
            </a:r>
            <a:endParaRPr sz="2800">
              <a:latin typeface="Arial MT"/>
              <a:cs typeface="Arial MT"/>
            </a:endParaRPr>
          </a:p>
          <a:p>
            <a:pPr marL="2209800" lvl="1" indent="-342900">
              <a:lnSpc>
                <a:spcPct val="100000"/>
              </a:lnSpc>
              <a:spcBef>
                <a:spcPts val="1440"/>
              </a:spcBef>
              <a:buSzPct val="75000"/>
              <a:buFont typeface="Wingdings"/>
              <a:buChar char=""/>
              <a:tabLst>
                <a:tab pos="2209165" algn="l"/>
                <a:tab pos="2209800" algn="l"/>
              </a:tabLst>
            </a:pPr>
            <a:r>
              <a:rPr sz="2800" spc="-5" dirty="0">
                <a:solidFill>
                  <a:srgbClr val="003366"/>
                </a:solidFill>
                <a:latin typeface="Arial MT"/>
                <a:cs typeface="Arial MT"/>
              </a:rPr>
              <a:t>Preference</a:t>
            </a:r>
            <a:r>
              <a:rPr sz="2800" spc="-25" dirty="0">
                <a:solidFill>
                  <a:srgbClr val="003366"/>
                </a:solidFill>
                <a:latin typeface="Arial MT"/>
                <a:cs typeface="Arial MT"/>
              </a:rPr>
              <a:t> </a:t>
            </a:r>
            <a:r>
              <a:rPr sz="2800" dirty="0">
                <a:solidFill>
                  <a:srgbClr val="003366"/>
                </a:solidFill>
                <a:latin typeface="Arial MT"/>
                <a:cs typeface="Arial MT"/>
              </a:rPr>
              <a:t>share</a:t>
            </a:r>
            <a:endParaRPr sz="28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2768600" cy="574040"/>
          </a:xfrm>
          <a:prstGeom prst="rect">
            <a:avLst/>
          </a:prstGeom>
        </p:spPr>
        <p:txBody>
          <a:bodyPr vert="horz" wrap="square" lIns="0" tIns="12700" rIns="0" bIns="0" rtlCol="0">
            <a:spAutoFit/>
          </a:bodyPr>
          <a:lstStyle/>
          <a:p>
            <a:pPr marL="12700">
              <a:lnSpc>
                <a:spcPct val="100000"/>
              </a:lnSpc>
              <a:spcBef>
                <a:spcPts val="100"/>
              </a:spcBef>
            </a:pPr>
            <a:r>
              <a:rPr spc="-5" dirty="0"/>
              <a:t>Equity</a:t>
            </a:r>
            <a:r>
              <a:rPr spc="-85" dirty="0"/>
              <a:t> </a:t>
            </a:r>
            <a:r>
              <a:rPr spc="-5" dirty="0"/>
              <a:t>share</a:t>
            </a:r>
          </a:p>
        </p:txBody>
      </p:sp>
      <p:sp>
        <p:nvSpPr>
          <p:cNvPr id="3" name="object 3"/>
          <p:cNvSpPr txBox="1"/>
          <p:nvPr/>
        </p:nvSpPr>
        <p:spPr>
          <a:xfrm>
            <a:off x="966469" y="2701290"/>
            <a:ext cx="7887334" cy="3439160"/>
          </a:xfrm>
          <a:prstGeom prst="rect">
            <a:avLst/>
          </a:prstGeom>
        </p:spPr>
        <p:txBody>
          <a:bodyPr vert="horz" wrap="square" lIns="0" tIns="12700" rIns="0" bIns="0" rtlCol="0">
            <a:spAutoFit/>
          </a:bodyPr>
          <a:lstStyle/>
          <a:p>
            <a:pPr marL="38100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Equity</a:t>
            </a:r>
            <a:r>
              <a:rPr sz="2800" spc="5" dirty="0">
                <a:solidFill>
                  <a:srgbClr val="003366"/>
                </a:solidFill>
                <a:latin typeface="Arial MT"/>
                <a:cs typeface="Arial MT"/>
              </a:rPr>
              <a:t> </a:t>
            </a:r>
            <a:r>
              <a:rPr sz="2800" dirty="0">
                <a:solidFill>
                  <a:srgbClr val="003366"/>
                </a:solidFill>
                <a:latin typeface="Arial MT"/>
                <a:cs typeface="Arial MT"/>
              </a:rPr>
              <a:t>share</a:t>
            </a:r>
            <a:r>
              <a:rPr sz="2800" spc="-10" dirty="0">
                <a:solidFill>
                  <a:srgbClr val="003366"/>
                </a:solidFill>
                <a:latin typeface="Arial MT"/>
                <a:cs typeface="Arial MT"/>
              </a:rPr>
              <a:t> </a:t>
            </a:r>
            <a:r>
              <a:rPr sz="2800" dirty="0">
                <a:solidFill>
                  <a:srgbClr val="003366"/>
                </a:solidFill>
                <a:latin typeface="Arial MT"/>
                <a:cs typeface="Arial MT"/>
              </a:rPr>
              <a:t>has</a:t>
            </a:r>
            <a:r>
              <a:rPr sz="2800" spc="-5" dirty="0">
                <a:solidFill>
                  <a:srgbClr val="003366"/>
                </a:solidFill>
                <a:latin typeface="Arial MT"/>
                <a:cs typeface="Arial MT"/>
              </a:rPr>
              <a:t> number</a:t>
            </a:r>
            <a:r>
              <a:rPr sz="2800" dirty="0">
                <a:solidFill>
                  <a:srgbClr val="003366"/>
                </a:solidFill>
                <a:latin typeface="Arial MT"/>
                <a:cs typeface="Arial MT"/>
              </a:rPr>
              <a:t> of special</a:t>
            </a:r>
            <a:r>
              <a:rPr sz="2800" spc="-5" dirty="0">
                <a:solidFill>
                  <a:srgbClr val="003366"/>
                </a:solidFill>
                <a:latin typeface="Arial MT"/>
                <a:cs typeface="Arial MT"/>
              </a:rPr>
              <a:t> </a:t>
            </a:r>
            <a:r>
              <a:rPr sz="2800" dirty="0">
                <a:solidFill>
                  <a:srgbClr val="003366"/>
                </a:solidFill>
                <a:latin typeface="Arial MT"/>
                <a:cs typeface="Arial MT"/>
              </a:rPr>
              <a:t>features</a:t>
            </a:r>
            <a:endParaRPr sz="2800">
              <a:latin typeface="Arial MT"/>
              <a:cs typeface="Arial MT"/>
            </a:endParaRPr>
          </a:p>
          <a:p>
            <a:pPr>
              <a:lnSpc>
                <a:spcPct val="100000"/>
              </a:lnSpc>
              <a:spcBef>
                <a:spcPts val="20"/>
              </a:spcBef>
              <a:buClr>
                <a:srgbClr val="003366"/>
              </a:buClr>
              <a:buFont typeface="Wingdings"/>
              <a:buChar char=""/>
            </a:pPr>
            <a:endParaRPr sz="2800">
              <a:latin typeface="Arial MT"/>
              <a:cs typeface="Arial MT"/>
            </a:endParaRPr>
          </a:p>
          <a:p>
            <a:pPr marL="381000" marR="30480" indent="-342900">
              <a:lnSpc>
                <a:spcPct val="100000"/>
              </a:lnSpc>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dividend on these shares are </a:t>
            </a:r>
            <a:r>
              <a:rPr sz="2800" spc="-5" dirty="0">
                <a:solidFill>
                  <a:srgbClr val="003366"/>
                </a:solidFill>
                <a:latin typeface="Arial MT"/>
                <a:cs typeface="Arial MT"/>
              </a:rPr>
              <a:t>paid </a:t>
            </a:r>
            <a:r>
              <a:rPr sz="2800" dirty="0">
                <a:solidFill>
                  <a:srgbClr val="003366"/>
                </a:solidFill>
                <a:latin typeface="Arial MT"/>
                <a:cs typeface="Arial MT"/>
              </a:rPr>
              <a:t>after the </a:t>
            </a:r>
            <a:r>
              <a:rPr sz="2800" spc="-765" dirty="0">
                <a:solidFill>
                  <a:srgbClr val="003366"/>
                </a:solidFill>
                <a:latin typeface="Arial MT"/>
                <a:cs typeface="Arial MT"/>
              </a:rPr>
              <a:t> </a:t>
            </a:r>
            <a:r>
              <a:rPr sz="2800" dirty="0">
                <a:solidFill>
                  <a:srgbClr val="003366"/>
                </a:solidFill>
                <a:latin typeface="Arial MT"/>
                <a:cs typeface="Arial MT"/>
              </a:rPr>
              <a:t>dividend</a:t>
            </a:r>
            <a:r>
              <a:rPr sz="2800" spc="-5" dirty="0">
                <a:solidFill>
                  <a:srgbClr val="003366"/>
                </a:solidFill>
                <a:latin typeface="Arial MT"/>
                <a:cs typeface="Arial MT"/>
              </a:rPr>
              <a:t> </a:t>
            </a:r>
            <a:r>
              <a:rPr sz="2800" dirty="0">
                <a:solidFill>
                  <a:srgbClr val="003366"/>
                </a:solidFill>
                <a:latin typeface="Arial MT"/>
                <a:cs typeface="Arial MT"/>
              </a:rPr>
              <a:t>on preference</a:t>
            </a:r>
            <a:r>
              <a:rPr sz="2800" spc="-10" dirty="0">
                <a:solidFill>
                  <a:srgbClr val="003366"/>
                </a:solidFill>
                <a:latin typeface="Arial MT"/>
                <a:cs typeface="Arial MT"/>
              </a:rPr>
              <a:t> </a:t>
            </a:r>
            <a:r>
              <a:rPr sz="2800" dirty="0">
                <a:solidFill>
                  <a:srgbClr val="003366"/>
                </a:solidFill>
                <a:latin typeface="Arial MT"/>
                <a:cs typeface="Arial MT"/>
              </a:rPr>
              <a:t>share</a:t>
            </a:r>
            <a:r>
              <a:rPr sz="2800" spc="5" dirty="0">
                <a:solidFill>
                  <a:srgbClr val="003366"/>
                </a:solidFill>
                <a:latin typeface="Arial MT"/>
                <a:cs typeface="Arial MT"/>
              </a:rPr>
              <a:t> </a:t>
            </a:r>
            <a:r>
              <a:rPr sz="2800" dirty="0">
                <a:solidFill>
                  <a:srgbClr val="003366"/>
                </a:solidFill>
                <a:latin typeface="Arial MT"/>
                <a:cs typeface="Arial MT"/>
              </a:rPr>
              <a:t>has</a:t>
            </a:r>
            <a:r>
              <a:rPr sz="2800" spc="-5" dirty="0">
                <a:solidFill>
                  <a:srgbClr val="003366"/>
                </a:solidFill>
                <a:latin typeface="Arial MT"/>
                <a:cs typeface="Arial MT"/>
              </a:rPr>
              <a:t> </a:t>
            </a:r>
            <a:r>
              <a:rPr sz="2800" dirty="0">
                <a:solidFill>
                  <a:srgbClr val="003366"/>
                </a:solidFill>
                <a:latin typeface="Arial MT"/>
                <a:cs typeface="Arial MT"/>
              </a:rPr>
              <a:t>been </a:t>
            </a:r>
            <a:r>
              <a:rPr sz="2800" spc="-5" dirty="0">
                <a:solidFill>
                  <a:srgbClr val="003366"/>
                </a:solidFill>
                <a:latin typeface="Arial MT"/>
                <a:cs typeface="Arial MT"/>
              </a:rPr>
              <a:t>paid.</a:t>
            </a:r>
            <a:endParaRPr sz="2800">
              <a:latin typeface="Arial MT"/>
              <a:cs typeface="Arial MT"/>
            </a:endParaRPr>
          </a:p>
          <a:p>
            <a:pPr>
              <a:lnSpc>
                <a:spcPct val="100000"/>
              </a:lnSpc>
              <a:spcBef>
                <a:spcPts val="30"/>
              </a:spcBef>
              <a:buClr>
                <a:srgbClr val="003366"/>
              </a:buClr>
              <a:buFont typeface="Wingdings"/>
              <a:buChar char=""/>
            </a:pPr>
            <a:endParaRPr sz="3000">
              <a:latin typeface="Arial MT"/>
              <a:cs typeface="Arial MT"/>
            </a:endParaRPr>
          </a:p>
          <a:p>
            <a:pPr marL="381000" marR="112395" indent="-342900">
              <a:lnSpc>
                <a:spcPct val="100000"/>
              </a:lnSpc>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rate of dividend depends upon the </a:t>
            </a:r>
            <a:r>
              <a:rPr sz="2800" spc="-5" dirty="0">
                <a:solidFill>
                  <a:srgbClr val="003366"/>
                </a:solidFill>
                <a:latin typeface="Arial MT"/>
                <a:cs typeface="Arial MT"/>
              </a:rPr>
              <a:t>amount </a:t>
            </a:r>
            <a:r>
              <a:rPr sz="2800" spc="-765" dirty="0">
                <a:solidFill>
                  <a:srgbClr val="003366"/>
                </a:solidFill>
                <a:latin typeface="Arial MT"/>
                <a:cs typeface="Arial MT"/>
              </a:rPr>
              <a:t> </a:t>
            </a:r>
            <a:r>
              <a:rPr sz="2800" dirty="0">
                <a:solidFill>
                  <a:srgbClr val="003366"/>
                </a:solidFill>
                <a:latin typeface="Arial MT"/>
                <a:cs typeface="Arial MT"/>
              </a:rPr>
              <a:t>of profits</a:t>
            </a:r>
            <a:r>
              <a:rPr sz="2800" spc="-5" dirty="0">
                <a:solidFill>
                  <a:srgbClr val="003366"/>
                </a:solidFill>
                <a:latin typeface="Arial MT"/>
                <a:cs typeface="Arial MT"/>
              </a:rPr>
              <a:t> </a:t>
            </a:r>
            <a:r>
              <a:rPr sz="2800" dirty="0">
                <a:solidFill>
                  <a:srgbClr val="003366"/>
                </a:solidFill>
                <a:latin typeface="Arial MT"/>
                <a:cs typeface="Arial MT"/>
              </a:rPr>
              <a:t>available</a:t>
            </a:r>
            <a:r>
              <a:rPr sz="2800" spc="5" dirty="0">
                <a:solidFill>
                  <a:srgbClr val="003366"/>
                </a:solidFill>
                <a:latin typeface="Arial MT"/>
                <a:cs typeface="Arial MT"/>
              </a:rPr>
              <a:t> </a:t>
            </a:r>
            <a:r>
              <a:rPr sz="2800" dirty="0">
                <a:solidFill>
                  <a:srgbClr val="003366"/>
                </a:solidFill>
                <a:latin typeface="Arial MT"/>
                <a:cs typeface="Arial MT"/>
              </a:rPr>
              <a:t>and the</a:t>
            </a:r>
            <a:r>
              <a:rPr sz="2800" spc="5" dirty="0">
                <a:solidFill>
                  <a:srgbClr val="003366"/>
                </a:solidFill>
                <a:latin typeface="Arial MT"/>
                <a:cs typeface="Arial MT"/>
              </a:rPr>
              <a:t> </a:t>
            </a:r>
            <a:r>
              <a:rPr sz="2800" spc="-5" dirty="0">
                <a:solidFill>
                  <a:srgbClr val="003366"/>
                </a:solidFill>
                <a:latin typeface="Arial MT"/>
                <a:cs typeface="Arial MT"/>
              </a:rPr>
              <a:t>intention</a:t>
            </a:r>
            <a:r>
              <a:rPr sz="2800" spc="5" dirty="0">
                <a:solidFill>
                  <a:srgbClr val="003366"/>
                </a:solidFill>
                <a:latin typeface="Arial MT"/>
                <a:cs typeface="Arial MT"/>
              </a:rPr>
              <a:t> </a:t>
            </a:r>
            <a:r>
              <a:rPr sz="2800" dirty="0">
                <a:solidFill>
                  <a:srgbClr val="003366"/>
                </a:solidFill>
                <a:latin typeface="Arial MT"/>
                <a:cs typeface="Arial MT"/>
              </a:rPr>
              <a:t>of </a:t>
            </a:r>
            <a:r>
              <a:rPr sz="2800" spc="5" dirty="0">
                <a:solidFill>
                  <a:srgbClr val="003366"/>
                </a:solidFill>
                <a:latin typeface="Arial MT"/>
                <a:cs typeface="Arial MT"/>
              </a:rPr>
              <a:t> </a:t>
            </a:r>
            <a:r>
              <a:rPr sz="2800" dirty="0">
                <a:solidFill>
                  <a:srgbClr val="003366"/>
                </a:solidFill>
                <a:latin typeface="Arial MT"/>
                <a:cs typeface="Arial MT"/>
              </a:rPr>
              <a:t>directors.</a:t>
            </a:r>
            <a:endParaRPr sz="28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2768600" cy="574040"/>
          </a:xfrm>
          <a:prstGeom prst="rect">
            <a:avLst/>
          </a:prstGeom>
        </p:spPr>
        <p:txBody>
          <a:bodyPr vert="horz" wrap="square" lIns="0" tIns="12700" rIns="0" bIns="0" rtlCol="0">
            <a:spAutoFit/>
          </a:bodyPr>
          <a:lstStyle/>
          <a:p>
            <a:pPr marL="12700">
              <a:lnSpc>
                <a:spcPct val="100000"/>
              </a:lnSpc>
              <a:spcBef>
                <a:spcPts val="100"/>
              </a:spcBef>
            </a:pPr>
            <a:r>
              <a:rPr spc="-5" dirty="0"/>
              <a:t>Equity</a:t>
            </a:r>
            <a:r>
              <a:rPr spc="-85" dirty="0"/>
              <a:t> </a:t>
            </a:r>
            <a:r>
              <a:rPr spc="-5" dirty="0"/>
              <a:t>share</a:t>
            </a:r>
          </a:p>
        </p:txBody>
      </p:sp>
      <p:sp>
        <p:nvSpPr>
          <p:cNvPr id="3" name="object 3"/>
          <p:cNvSpPr txBox="1"/>
          <p:nvPr/>
        </p:nvSpPr>
        <p:spPr>
          <a:xfrm>
            <a:off x="966469" y="2505709"/>
            <a:ext cx="7787005" cy="4244340"/>
          </a:xfrm>
          <a:prstGeom prst="rect">
            <a:avLst/>
          </a:prstGeom>
        </p:spPr>
        <p:txBody>
          <a:bodyPr vert="horz" wrap="square" lIns="0" tIns="55244" rIns="0" bIns="0" rtlCol="0">
            <a:spAutoFit/>
          </a:bodyPr>
          <a:lstStyle/>
          <a:p>
            <a:pPr marL="381000" marR="266065" indent="-342900" algn="just">
              <a:lnSpc>
                <a:spcPct val="90000"/>
              </a:lnSpc>
              <a:spcBef>
                <a:spcPts val="434"/>
              </a:spcBef>
              <a:buSzPct val="75000"/>
              <a:buFont typeface="Wingdings"/>
              <a:buChar char=""/>
              <a:tabLst>
                <a:tab pos="381000" algn="l"/>
              </a:tabLst>
            </a:pPr>
            <a:r>
              <a:rPr sz="2800" spc="-5" dirty="0">
                <a:solidFill>
                  <a:srgbClr val="003366"/>
                </a:solidFill>
                <a:latin typeface="Arial MT"/>
                <a:cs typeface="Arial MT"/>
              </a:rPr>
              <a:t>The Equity </a:t>
            </a:r>
            <a:r>
              <a:rPr sz="2800" dirty="0">
                <a:solidFill>
                  <a:srgbClr val="003366"/>
                </a:solidFill>
                <a:latin typeface="Arial MT"/>
                <a:cs typeface="Arial MT"/>
              </a:rPr>
              <a:t>shareholders have the chance </a:t>
            </a:r>
            <a:r>
              <a:rPr sz="2800" spc="-5" dirty="0">
                <a:solidFill>
                  <a:srgbClr val="003366"/>
                </a:solidFill>
                <a:latin typeface="Arial MT"/>
                <a:cs typeface="Arial MT"/>
              </a:rPr>
              <a:t>of </a:t>
            </a:r>
            <a:r>
              <a:rPr sz="2800" dirty="0">
                <a:solidFill>
                  <a:srgbClr val="003366"/>
                </a:solidFill>
                <a:latin typeface="Arial MT"/>
                <a:cs typeface="Arial MT"/>
              </a:rPr>
              <a:t> earning good dividends in </a:t>
            </a:r>
            <a:r>
              <a:rPr sz="2800" spc="-5" dirty="0">
                <a:solidFill>
                  <a:srgbClr val="003366"/>
                </a:solidFill>
                <a:latin typeface="Arial MT"/>
                <a:cs typeface="Arial MT"/>
              </a:rPr>
              <a:t>times </a:t>
            </a:r>
            <a:r>
              <a:rPr sz="2800" dirty="0">
                <a:solidFill>
                  <a:srgbClr val="003366"/>
                </a:solidFill>
                <a:latin typeface="Arial MT"/>
                <a:cs typeface="Arial MT"/>
              </a:rPr>
              <a:t>of prosperity </a:t>
            </a:r>
            <a:r>
              <a:rPr sz="2800" spc="-765" dirty="0">
                <a:solidFill>
                  <a:srgbClr val="003366"/>
                </a:solidFill>
                <a:latin typeface="Arial MT"/>
                <a:cs typeface="Arial MT"/>
              </a:rPr>
              <a:t> </a:t>
            </a:r>
            <a:r>
              <a:rPr sz="2800" dirty="0">
                <a:solidFill>
                  <a:srgbClr val="003366"/>
                </a:solidFill>
                <a:latin typeface="Arial MT"/>
                <a:cs typeface="Arial MT"/>
              </a:rPr>
              <a:t>and </a:t>
            </a:r>
            <a:r>
              <a:rPr sz="2800" spc="-5" dirty="0">
                <a:solidFill>
                  <a:srgbClr val="003366"/>
                </a:solidFill>
                <a:latin typeface="Arial MT"/>
                <a:cs typeface="Arial MT"/>
              </a:rPr>
              <a:t>run </a:t>
            </a:r>
            <a:r>
              <a:rPr sz="2800" dirty="0">
                <a:solidFill>
                  <a:srgbClr val="003366"/>
                </a:solidFill>
                <a:latin typeface="Arial MT"/>
                <a:cs typeface="Arial MT"/>
              </a:rPr>
              <a:t>the risk of earning nothing in </a:t>
            </a:r>
            <a:r>
              <a:rPr sz="2800" spc="-5" dirty="0">
                <a:solidFill>
                  <a:srgbClr val="003366"/>
                </a:solidFill>
                <a:latin typeface="Arial MT"/>
                <a:cs typeface="Arial MT"/>
              </a:rPr>
              <a:t>times </a:t>
            </a:r>
            <a:r>
              <a:rPr sz="2800" spc="5" dirty="0">
                <a:solidFill>
                  <a:srgbClr val="003366"/>
                </a:solidFill>
                <a:latin typeface="Arial MT"/>
                <a:cs typeface="Arial MT"/>
              </a:rPr>
              <a:t>of </a:t>
            </a:r>
            <a:r>
              <a:rPr sz="2800" spc="-765" dirty="0">
                <a:solidFill>
                  <a:srgbClr val="003366"/>
                </a:solidFill>
                <a:latin typeface="Arial MT"/>
                <a:cs typeface="Arial MT"/>
              </a:rPr>
              <a:t> </a:t>
            </a:r>
            <a:r>
              <a:rPr sz="2800" dirty="0">
                <a:solidFill>
                  <a:srgbClr val="003366"/>
                </a:solidFill>
                <a:latin typeface="Arial MT"/>
                <a:cs typeface="Arial MT"/>
              </a:rPr>
              <a:t>adversity</a:t>
            </a:r>
            <a:r>
              <a:rPr sz="2400" dirty="0">
                <a:solidFill>
                  <a:srgbClr val="003366"/>
                </a:solidFill>
                <a:latin typeface="Arial MT"/>
                <a:cs typeface="Arial MT"/>
              </a:rPr>
              <a:t>.</a:t>
            </a:r>
            <a:endParaRPr sz="2400">
              <a:latin typeface="Arial MT"/>
              <a:cs typeface="Arial MT"/>
            </a:endParaRPr>
          </a:p>
          <a:p>
            <a:pPr marL="381000" marR="30480" indent="-342900">
              <a:lnSpc>
                <a:spcPct val="100000"/>
              </a:lnSpc>
              <a:spcBef>
                <a:spcPts val="1710"/>
              </a:spcBef>
              <a:buSzPct val="75000"/>
              <a:buFont typeface="Wingdings"/>
              <a:buChar char=""/>
              <a:tabLst>
                <a:tab pos="380365" algn="l"/>
                <a:tab pos="381000" algn="l"/>
                <a:tab pos="2241550" algn="l"/>
              </a:tabLst>
            </a:pP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equity	</a:t>
            </a:r>
            <a:r>
              <a:rPr sz="2800" dirty="0">
                <a:solidFill>
                  <a:srgbClr val="003366"/>
                </a:solidFill>
                <a:latin typeface="Arial MT"/>
                <a:cs typeface="Arial MT"/>
              </a:rPr>
              <a:t>shareholders</a:t>
            </a:r>
            <a:r>
              <a:rPr sz="2800" spc="-20" dirty="0">
                <a:solidFill>
                  <a:srgbClr val="003366"/>
                </a:solidFill>
                <a:latin typeface="Arial MT"/>
                <a:cs typeface="Arial MT"/>
              </a:rPr>
              <a:t> </a:t>
            </a:r>
            <a:r>
              <a:rPr sz="2800" dirty="0">
                <a:solidFill>
                  <a:srgbClr val="003366"/>
                </a:solidFill>
                <a:latin typeface="Arial MT"/>
                <a:cs typeface="Arial MT"/>
              </a:rPr>
              <a:t>have</a:t>
            </a:r>
            <a:r>
              <a:rPr sz="2800" spc="-15" dirty="0">
                <a:solidFill>
                  <a:srgbClr val="003366"/>
                </a:solidFill>
                <a:latin typeface="Arial MT"/>
                <a:cs typeface="Arial MT"/>
              </a:rPr>
              <a:t> </a:t>
            </a:r>
            <a:r>
              <a:rPr sz="2800" dirty="0">
                <a:solidFill>
                  <a:srgbClr val="003366"/>
                </a:solidFill>
                <a:latin typeface="Arial MT"/>
                <a:cs typeface="Arial MT"/>
              </a:rPr>
              <a:t>a</a:t>
            </a:r>
            <a:r>
              <a:rPr sz="2800" spc="-15" dirty="0">
                <a:solidFill>
                  <a:srgbClr val="003366"/>
                </a:solidFill>
                <a:latin typeface="Arial MT"/>
                <a:cs typeface="Arial MT"/>
              </a:rPr>
              <a:t> </a:t>
            </a:r>
            <a:r>
              <a:rPr sz="2800" dirty="0">
                <a:solidFill>
                  <a:srgbClr val="003366"/>
                </a:solidFill>
                <a:latin typeface="Arial MT"/>
                <a:cs typeface="Arial MT"/>
              </a:rPr>
              <a:t>residual</a:t>
            </a:r>
            <a:r>
              <a:rPr sz="2800" spc="-10" dirty="0">
                <a:solidFill>
                  <a:srgbClr val="003366"/>
                </a:solidFill>
                <a:latin typeface="Arial MT"/>
                <a:cs typeface="Arial MT"/>
              </a:rPr>
              <a:t> </a:t>
            </a:r>
            <a:r>
              <a:rPr sz="2800" dirty="0">
                <a:solidFill>
                  <a:srgbClr val="003366"/>
                </a:solidFill>
                <a:latin typeface="Arial MT"/>
                <a:cs typeface="Arial MT"/>
              </a:rPr>
              <a:t>claim </a:t>
            </a:r>
            <a:r>
              <a:rPr sz="2800" spc="-765" dirty="0">
                <a:solidFill>
                  <a:srgbClr val="003366"/>
                </a:solidFill>
                <a:latin typeface="Arial MT"/>
                <a:cs typeface="Arial MT"/>
              </a:rPr>
              <a:t> </a:t>
            </a:r>
            <a:r>
              <a:rPr sz="2800" dirty="0">
                <a:solidFill>
                  <a:srgbClr val="003366"/>
                </a:solidFill>
                <a:latin typeface="Arial MT"/>
                <a:cs typeface="Arial MT"/>
              </a:rPr>
              <a:t>on</a:t>
            </a:r>
            <a:r>
              <a:rPr sz="2800" spc="-5" dirty="0">
                <a:solidFill>
                  <a:srgbClr val="003366"/>
                </a:solidFill>
                <a:latin typeface="Arial MT"/>
                <a:cs typeface="Arial MT"/>
              </a:rPr>
              <a:t> </a:t>
            </a:r>
            <a:r>
              <a:rPr sz="2800" dirty="0">
                <a:solidFill>
                  <a:srgbClr val="003366"/>
                </a:solidFill>
                <a:latin typeface="Arial MT"/>
                <a:cs typeface="Arial MT"/>
              </a:rPr>
              <a:t>the</a:t>
            </a:r>
            <a:r>
              <a:rPr sz="2800" spc="-5" dirty="0">
                <a:solidFill>
                  <a:srgbClr val="003366"/>
                </a:solidFill>
                <a:latin typeface="Arial MT"/>
                <a:cs typeface="Arial MT"/>
              </a:rPr>
              <a:t> </a:t>
            </a:r>
            <a:r>
              <a:rPr sz="2800" dirty="0">
                <a:solidFill>
                  <a:srgbClr val="003366"/>
                </a:solidFill>
                <a:latin typeface="Arial MT"/>
                <a:cs typeface="Arial MT"/>
              </a:rPr>
              <a:t>company’s</a:t>
            </a:r>
            <a:r>
              <a:rPr sz="2800" spc="-5" dirty="0">
                <a:solidFill>
                  <a:srgbClr val="003366"/>
                </a:solidFill>
                <a:latin typeface="Arial MT"/>
                <a:cs typeface="Arial MT"/>
              </a:rPr>
              <a:t> </a:t>
            </a:r>
            <a:r>
              <a:rPr sz="2800" dirty="0">
                <a:solidFill>
                  <a:srgbClr val="003366"/>
                </a:solidFill>
                <a:latin typeface="Arial MT"/>
                <a:cs typeface="Arial MT"/>
              </a:rPr>
              <a:t>asset</a:t>
            </a:r>
            <a:r>
              <a:rPr sz="2800" spc="-5" dirty="0">
                <a:solidFill>
                  <a:srgbClr val="003366"/>
                </a:solidFill>
                <a:latin typeface="Arial MT"/>
                <a:cs typeface="Arial MT"/>
              </a:rPr>
              <a:t> in </a:t>
            </a:r>
            <a:r>
              <a:rPr sz="2800" dirty="0">
                <a:solidFill>
                  <a:srgbClr val="003366"/>
                </a:solidFill>
                <a:latin typeface="Arial MT"/>
                <a:cs typeface="Arial MT"/>
              </a:rPr>
              <a:t>case of</a:t>
            </a:r>
            <a:r>
              <a:rPr sz="2800" spc="-5" dirty="0">
                <a:solidFill>
                  <a:srgbClr val="003366"/>
                </a:solidFill>
                <a:latin typeface="Arial MT"/>
                <a:cs typeface="Arial MT"/>
              </a:rPr>
              <a:t> </a:t>
            </a:r>
            <a:r>
              <a:rPr sz="2800" dirty="0">
                <a:solidFill>
                  <a:srgbClr val="003366"/>
                </a:solidFill>
                <a:latin typeface="Arial MT"/>
                <a:cs typeface="Arial MT"/>
              </a:rPr>
              <a:t>liquidation.</a:t>
            </a:r>
            <a:endParaRPr sz="2800">
              <a:latin typeface="Arial MT"/>
              <a:cs typeface="Arial MT"/>
            </a:endParaRPr>
          </a:p>
          <a:p>
            <a:pPr marL="381000" marR="463550" indent="-342900">
              <a:lnSpc>
                <a:spcPct val="100000"/>
              </a:lnSpc>
              <a:spcBef>
                <a:spcPts val="2280"/>
              </a:spcBef>
              <a:buSzPct val="75000"/>
              <a:buFont typeface="Wingdings"/>
              <a:buChar char=""/>
              <a:tabLst>
                <a:tab pos="380365" algn="l"/>
                <a:tab pos="381000" algn="l"/>
              </a:tabLst>
            </a:pPr>
            <a:r>
              <a:rPr sz="2800" spc="-5"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company</a:t>
            </a:r>
            <a:r>
              <a:rPr sz="2800" spc="10" dirty="0">
                <a:solidFill>
                  <a:srgbClr val="003366"/>
                </a:solidFill>
                <a:latin typeface="Arial MT"/>
                <a:cs typeface="Arial MT"/>
              </a:rPr>
              <a:t> </a:t>
            </a:r>
            <a:r>
              <a:rPr sz="2800" spc="-5" dirty="0">
                <a:solidFill>
                  <a:srgbClr val="003366"/>
                </a:solidFill>
                <a:latin typeface="Arial MT"/>
                <a:cs typeface="Arial MT"/>
              </a:rPr>
              <a:t>is</a:t>
            </a:r>
            <a:r>
              <a:rPr sz="2800" spc="10" dirty="0">
                <a:solidFill>
                  <a:srgbClr val="003366"/>
                </a:solidFill>
                <a:latin typeface="Arial MT"/>
                <a:cs typeface="Arial MT"/>
              </a:rPr>
              <a:t> </a:t>
            </a:r>
            <a:r>
              <a:rPr sz="2800" spc="-5" dirty="0">
                <a:solidFill>
                  <a:srgbClr val="003366"/>
                </a:solidFill>
                <a:latin typeface="Arial MT"/>
                <a:cs typeface="Arial MT"/>
              </a:rPr>
              <a:t>controlled</a:t>
            </a:r>
            <a:r>
              <a:rPr sz="2800" spc="5" dirty="0">
                <a:solidFill>
                  <a:srgbClr val="003366"/>
                </a:solidFill>
                <a:latin typeface="Arial MT"/>
                <a:cs typeface="Arial MT"/>
              </a:rPr>
              <a:t> </a:t>
            </a:r>
            <a:r>
              <a:rPr sz="2800" dirty="0">
                <a:solidFill>
                  <a:srgbClr val="003366"/>
                </a:solidFill>
                <a:latin typeface="Arial MT"/>
                <a:cs typeface="Arial MT"/>
              </a:rPr>
              <a:t>by</a:t>
            </a:r>
            <a:r>
              <a:rPr sz="2800" spc="10" dirty="0">
                <a:solidFill>
                  <a:srgbClr val="003366"/>
                </a:solidFill>
                <a:latin typeface="Arial MT"/>
                <a:cs typeface="Arial MT"/>
              </a:rPr>
              <a:t> </a:t>
            </a:r>
            <a:r>
              <a:rPr sz="2800"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equity </a:t>
            </a:r>
            <a:r>
              <a:rPr sz="2800" dirty="0">
                <a:solidFill>
                  <a:srgbClr val="003366"/>
                </a:solidFill>
                <a:latin typeface="Arial MT"/>
                <a:cs typeface="Arial MT"/>
              </a:rPr>
              <a:t> shareholders and they are entitled to vote in </a:t>
            </a:r>
            <a:r>
              <a:rPr sz="2800" spc="-765" dirty="0">
                <a:solidFill>
                  <a:srgbClr val="003366"/>
                </a:solidFill>
                <a:latin typeface="Arial MT"/>
                <a:cs typeface="Arial MT"/>
              </a:rPr>
              <a:t> </a:t>
            </a:r>
            <a:r>
              <a:rPr sz="2800" dirty="0">
                <a:solidFill>
                  <a:srgbClr val="003366"/>
                </a:solidFill>
                <a:latin typeface="Arial MT"/>
                <a:cs typeface="Arial MT"/>
              </a:rPr>
              <a:t>the </a:t>
            </a:r>
            <a:r>
              <a:rPr sz="2800" spc="-5" dirty="0">
                <a:solidFill>
                  <a:srgbClr val="003366"/>
                </a:solidFill>
                <a:latin typeface="Arial MT"/>
                <a:cs typeface="Arial MT"/>
              </a:rPr>
              <a:t>meetings</a:t>
            </a:r>
            <a:r>
              <a:rPr sz="2800" dirty="0">
                <a:solidFill>
                  <a:srgbClr val="003366"/>
                </a:solidFill>
                <a:latin typeface="Arial MT"/>
                <a:cs typeface="Arial MT"/>
              </a:rPr>
              <a:t> of the</a:t>
            </a:r>
            <a:r>
              <a:rPr sz="2800" spc="5" dirty="0">
                <a:solidFill>
                  <a:srgbClr val="003366"/>
                </a:solidFill>
                <a:latin typeface="Arial MT"/>
                <a:cs typeface="Arial MT"/>
              </a:rPr>
              <a:t> </a:t>
            </a:r>
            <a:r>
              <a:rPr sz="2800" dirty="0">
                <a:solidFill>
                  <a:srgbClr val="003366"/>
                </a:solidFill>
                <a:latin typeface="Arial MT"/>
                <a:cs typeface="Arial MT"/>
              </a:rPr>
              <a:t>company.</a:t>
            </a:r>
            <a:endParaRPr sz="28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994150" cy="574040"/>
          </a:xfrm>
          <a:prstGeom prst="rect">
            <a:avLst/>
          </a:prstGeom>
        </p:spPr>
        <p:txBody>
          <a:bodyPr vert="horz" wrap="square" lIns="0" tIns="12700" rIns="0" bIns="0" rtlCol="0">
            <a:spAutoFit/>
          </a:bodyPr>
          <a:lstStyle/>
          <a:p>
            <a:pPr marL="12700">
              <a:lnSpc>
                <a:spcPct val="100000"/>
              </a:lnSpc>
              <a:spcBef>
                <a:spcPts val="100"/>
              </a:spcBef>
            </a:pPr>
            <a:r>
              <a:rPr dirty="0"/>
              <a:t>Preference</a:t>
            </a:r>
            <a:r>
              <a:rPr spc="-85" dirty="0"/>
              <a:t> </a:t>
            </a:r>
            <a:r>
              <a:rPr spc="-5" dirty="0"/>
              <a:t>shares</a:t>
            </a:r>
          </a:p>
        </p:txBody>
      </p:sp>
      <p:sp>
        <p:nvSpPr>
          <p:cNvPr id="3" name="object 3"/>
          <p:cNvSpPr txBox="1"/>
          <p:nvPr/>
        </p:nvSpPr>
        <p:spPr>
          <a:xfrm>
            <a:off x="966469" y="2505709"/>
            <a:ext cx="7510145" cy="2750820"/>
          </a:xfrm>
          <a:prstGeom prst="rect">
            <a:avLst/>
          </a:prstGeom>
        </p:spPr>
        <p:txBody>
          <a:bodyPr vert="horz" wrap="square" lIns="0" tIns="55244" rIns="0" bIns="0" rtlCol="0">
            <a:spAutoFit/>
          </a:bodyPr>
          <a:lstStyle/>
          <a:p>
            <a:pPr marL="381000" marR="364490" indent="-342900">
              <a:lnSpc>
                <a:spcPct val="90000"/>
              </a:lnSpc>
              <a:spcBef>
                <a:spcPts val="434"/>
              </a:spcBef>
              <a:buSzPct val="75000"/>
              <a:buFont typeface="Wingdings"/>
              <a:buChar char=""/>
              <a:tabLst>
                <a:tab pos="380365" algn="l"/>
                <a:tab pos="381000" algn="l"/>
              </a:tabLst>
            </a:pPr>
            <a:r>
              <a:rPr sz="2800" spc="-5" dirty="0">
                <a:solidFill>
                  <a:srgbClr val="003366"/>
                </a:solidFill>
                <a:latin typeface="Arial MT"/>
                <a:cs typeface="Arial MT"/>
              </a:rPr>
              <a:t>Preference</a:t>
            </a:r>
            <a:r>
              <a:rPr sz="2800" dirty="0">
                <a:solidFill>
                  <a:srgbClr val="003366"/>
                </a:solidFill>
                <a:latin typeface="Arial MT"/>
                <a:cs typeface="Arial MT"/>
              </a:rPr>
              <a:t> shares</a:t>
            </a:r>
            <a:r>
              <a:rPr sz="2800" spc="10" dirty="0">
                <a:solidFill>
                  <a:srgbClr val="003366"/>
                </a:solidFill>
                <a:latin typeface="Arial MT"/>
                <a:cs typeface="Arial MT"/>
              </a:rPr>
              <a:t> </a:t>
            </a:r>
            <a:r>
              <a:rPr sz="2800" spc="-5" dirty="0">
                <a:solidFill>
                  <a:srgbClr val="003366"/>
                </a:solidFill>
                <a:latin typeface="Arial MT"/>
                <a:cs typeface="Arial MT"/>
              </a:rPr>
              <a:t>are</a:t>
            </a:r>
            <a:r>
              <a:rPr sz="2800" spc="5" dirty="0">
                <a:solidFill>
                  <a:srgbClr val="003366"/>
                </a:solidFill>
                <a:latin typeface="Arial MT"/>
                <a:cs typeface="Arial MT"/>
              </a:rPr>
              <a:t> </a:t>
            </a:r>
            <a:r>
              <a:rPr sz="2800" dirty="0">
                <a:solidFill>
                  <a:srgbClr val="003366"/>
                </a:solidFill>
                <a:latin typeface="Arial MT"/>
                <a:cs typeface="Arial MT"/>
              </a:rPr>
              <a:t>those</a:t>
            </a:r>
            <a:r>
              <a:rPr sz="2800" spc="5" dirty="0">
                <a:solidFill>
                  <a:srgbClr val="003366"/>
                </a:solidFill>
                <a:latin typeface="Arial MT"/>
                <a:cs typeface="Arial MT"/>
              </a:rPr>
              <a:t> </a:t>
            </a:r>
            <a:r>
              <a:rPr sz="2800" spc="-5" dirty="0">
                <a:solidFill>
                  <a:srgbClr val="003366"/>
                </a:solidFill>
                <a:latin typeface="Arial MT"/>
                <a:cs typeface="Arial MT"/>
              </a:rPr>
              <a:t>which</a:t>
            </a:r>
            <a:r>
              <a:rPr sz="2800" dirty="0">
                <a:solidFill>
                  <a:srgbClr val="003366"/>
                </a:solidFill>
                <a:latin typeface="Arial MT"/>
                <a:cs typeface="Arial MT"/>
              </a:rPr>
              <a:t> carry </a:t>
            </a:r>
            <a:r>
              <a:rPr sz="2800" spc="5" dirty="0">
                <a:solidFill>
                  <a:srgbClr val="003366"/>
                </a:solidFill>
                <a:latin typeface="Arial MT"/>
                <a:cs typeface="Arial MT"/>
              </a:rPr>
              <a:t> </a:t>
            </a:r>
            <a:r>
              <a:rPr sz="2800" spc="-5" dirty="0">
                <a:solidFill>
                  <a:srgbClr val="003366"/>
                </a:solidFill>
                <a:latin typeface="Arial MT"/>
                <a:cs typeface="Arial MT"/>
              </a:rPr>
              <a:t>preferential</a:t>
            </a:r>
            <a:r>
              <a:rPr sz="2800" dirty="0">
                <a:solidFill>
                  <a:srgbClr val="003366"/>
                </a:solidFill>
                <a:latin typeface="Arial MT"/>
                <a:cs typeface="Arial MT"/>
              </a:rPr>
              <a:t> right over</a:t>
            </a:r>
            <a:r>
              <a:rPr sz="2800" spc="5" dirty="0">
                <a:solidFill>
                  <a:srgbClr val="003366"/>
                </a:solidFill>
                <a:latin typeface="Arial MT"/>
                <a:cs typeface="Arial MT"/>
              </a:rPr>
              <a:t> </a:t>
            </a:r>
            <a:r>
              <a:rPr sz="2800" dirty="0">
                <a:solidFill>
                  <a:srgbClr val="003366"/>
                </a:solidFill>
                <a:latin typeface="Arial MT"/>
                <a:cs typeface="Arial MT"/>
              </a:rPr>
              <a:t>other</a:t>
            </a:r>
            <a:r>
              <a:rPr sz="2800" spc="-5" dirty="0">
                <a:solidFill>
                  <a:srgbClr val="003366"/>
                </a:solidFill>
                <a:latin typeface="Arial MT"/>
                <a:cs typeface="Arial MT"/>
              </a:rPr>
              <a:t> </a:t>
            </a:r>
            <a:r>
              <a:rPr sz="2800" dirty="0">
                <a:solidFill>
                  <a:srgbClr val="003366"/>
                </a:solidFill>
                <a:latin typeface="Arial MT"/>
                <a:cs typeface="Arial MT"/>
              </a:rPr>
              <a:t>class</a:t>
            </a:r>
            <a:r>
              <a:rPr sz="2800" spc="5" dirty="0">
                <a:solidFill>
                  <a:srgbClr val="003366"/>
                </a:solidFill>
                <a:latin typeface="Arial MT"/>
                <a:cs typeface="Arial MT"/>
              </a:rPr>
              <a:t> </a:t>
            </a:r>
            <a:r>
              <a:rPr sz="2800" dirty="0">
                <a:solidFill>
                  <a:srgbClr val="003366"/>
                </a:solidFill>
                <a:latin typeface="Arial MT"/>
                <a:cs typeface="Arial MT"/>
              </a:rPr>
              <a:t>of shares </a:t>
            </a:r>
            <a:r>
              <a:rPr sz="2800" spc="-765" dirty="0">
                <a:solidFill>
                  <a:srgbClr val="003366"/>
                </a:solidFill>
                <a:latin typeface="Arial MT"/>
                <a:cs typeface="Arial MT"/>
              </a:rPr>
              <a:t> </a:t>
            </a:r>
            <a:r>
              <a:rPr sz="2800" spc="-5" dirty="0">
                <a:solidFill>
                  <a:srgbClr val="003366"/>
                </a:solidFill>
                <a:latin typeface="Arial MT"/>
                <a:cs typeface="Arial MT"/>
              </a:rPr>
              <a:t>with</a:t>
            </a:r>
            <a:r>
              <a:rPr sz="2800" dirty="0">
                <a:solidFill>
                  <a:srgbClr val="003366"/>
                </a:solidFill>
                <a:latin typeface="Arial MT"/>
                <a:cs typeface="Arial MT"/>
              </a:rPr>
              <a:t> regard to </a:t>
            </a:r>
            <a:r>
              <a:rPr sz="2800" spc="-5" dirty="0">
                <a:solidFill>
                  <a:srgbClr val="003366"/>
                </a:solidFill>
                <a:latin typeface="Arial MT"/>
                <a:cs typeface="Arial MT"/>
              </a:rPr>
              <a:t>payment</a:t>
            </a:r>
            <a:r>
              <a:rPr sz="2800" dirty="0">
                <a:solidFill>
                  <a:srgbClr val="003366"/>
                </a:solidFill>
                <a:latin typeface="Arial MT"/>
                <a:cs typeface="Arial MT"/>
              </a:rPr>
              <a:t> of dividend and </a:t>
            </a:r>
            <a:r>
              <a:rPr sz="2800" spc="5" dirty="0">
                <a:solidFill>
                  <a:srgbClr val="003366"/>
                </a:solidFill>
                <a:latin typeface="Arial MT"/>
                <a:cs typeface="Arial MT"/>
              </a:rPr>
              <a:t> </a:t>
            </a:r>
            <a:r>
              <a:rPr sz="2800" spc="-5" dirty="0">
                <a:solidFill>
                  <a:srgbClr val="003366"/>
                </a:solidFill>
                <a:latin typeface="Arial MT"/>
                <a:cs typeface="Arial MT"/>
              </a:rPr>
              <a:t>repayment</a:t>
            </a:r>
            <a:r>
              <a:rPr sz="2800" spc="5" dirty="0">
                <a:solidFill>
                  <a:srgbClr val="003366"/>
                </a:solidFill>
                <a:latin typeface="Arial MT"/>
                <a:cs typeface="Arial MT"/>
              </a:rPr>
              <a:t> </a:t>
            </a:r>
            <a:r>
              <a:rPr sz="2800" spc="-5"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capital.</a:t>
            </a:r>
            <a:endParaRPr sz="2800">
              <a:latin typeface="Arial MT"/>
              <a:cs typeface="Arial MT"/>
            </a:endParaRPr>
          </a:p>
          <a:p>
            <a:pPr marL="381000" marR="30480" indent="-342900">
              <a:lnSpc>
                <a:spcPct val="100000"/>
              </a:lnSpc>
              <a:spcBef>
                <a:spcPts val="2310"/>
              </a:spcBef>
              <a:buSzPct val="75000"/>
              <a:buFont typeface="Wingdings"/>
              <a:buChar char=""/>
              <a:tabLst>
                <a:tab pos="380365" algn="l"/>
                <a:tab pos="381000" algn="l"/>
              </a:tabLst>
            </a:pPr>
            <a:r>
              <a:rPr sz="2800" spc="-5" dirty="0">
                <a:solidFill>
                  <a:srgbClr val="003366"/>
                </a:solidFill>
                <a:latin typeface="Arial MT"/>
                <a:cs typeface="Arial MT"/>
              </a:rPr>
              <a:t>The </a:t>
            </a:r>
            <a:r>
              <a:rPr sz="2800" dirty="0">
                <a:solidFill>
                  <a:srgbClr val="003366"/>
                </a:solidFill>
                <a:latin typeface="Arial MT"/>
                <a:cs typeface="Arial MT"/>
              </a:rPr>
              <a:t>rate of dividend on preference share </a:t>
            </a:r>
            <a:r>
              <a:rPr sz="2800" spc="-5" dirty="0">
                <a:solidFill>
                  <a:srgbClr val="003366"/>
                </a:solidFill>
                <a:latin typeface="Arial MT"/>
                <a:cs typeface="Arial MT"/>
              </a:rPr>
              <a:t>is </a:t>
            </a:r>
            <a:r>
              <a:rPr sz="2800" dirty="0">
                <a:solidFill>
                  <a:srgbClr val="003366"/>
                </a:solidFill>
                <a:latin typeface="Arial MT"/>
                <a:cs typeface="Arial MT"/>
              </a:rPr>
              <a:t>a </a:t>
            </a:r>
            <a:r>
              <a:rPr sz="2800" spc="-765" dirty="0">
                <a:solidFill>
                  <a:srgbClr val="003366"/>
                </a:solidFill>
                <a:latin typeface="Arial MT"/>
                <a:cs typeface="Arial MT"/>
              </a:rPr>
              <a:t> </a:t>
            </a:r>
            <a:r>
              <a:rPr sz="2800" dirty="0">
                <a:solidFill>
                  <a:srgbClr val="003366"/>
                </a:solidFill>
                <a:latin typeface="Arial MT"/>
                <a:cs typeface="Arial MT"/>
              </a:rPr>
              <a:t>fixed</a:t>
            </a:r>
            <a:r>
              <a:rPr sz="2800" spc="-10" dirty="0">
                <a:solidFill>
                  <a:srgbClr val="003366"/>
                </a:solidFill>
                <a:latin typeface="Arial MT"/>
                <a:cs typeface="Arial MT"/>
              </a:rPr>
              <a:t> </a:t>
            </a:r>
            <a:r>
              <a:rPr sz="2800" dirty="0">
                <a:solidFill>
                  <a:srgbClr val="003366"/>
                </a:solidFill>
                <a:latin typeface="Arial MT"/>
                <a:cs typeface="Arial MT"/>
              </a:rPr>
              <a:t>one.</a:t>
            </a:r>
            <a:endParaRPr sz="2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545330" cy="574040"/>
          </a:xfrm>
          <a:prstGeom prst="rect">
            <a:avLst/>
          </a:prstGeom>
        </p:spPr>
        <p:txBody>
          <a:bodyPr vert="horz" wrap="square" lIns="0" tIns="12700" rIns="0" bIns="0" rtlCol="0">
            <a:spAutoFit/>
          </a:bodyPr>
          <a:lstStyle/>
          <a:p>
            <a:pPr marL="12700">
              <a:lnSpc>
                <a:spcPct val="100000"/>
              </a:lnSpc>
              <a:spcBef>
                <a:spcPts val="100"/>
              </a:spcBef>
            </a:pPr>
            <a:r>
              <a:rPr spc="-5" dirty="0"/>
              <a:t>Traditional</a:t>
            </a:r>
            <a:r>
              <a:rPr spc="-80" dirty="0"/>
              <a:t> </a:t>
            </a:r>
            <a:r>
              <a:rPr spc="-5" dirty="0"/>
              <a:t>approach</a:t>
            </a:r>
          </a:p>
        </p:txBody>
      </p:sp>
      <p:sp>
        <p:nvSpPr>
          <p:cNvPr id="3" name="object 3"/>
          <p:cNvSpPr txBox="1"/>
          <p:nvPr/>
        </p:nvSpPr>
        <p:spPr>
          <a:xfrm>
            <a:off x="991869" y="2766059"/>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Wingdings"/>
                <a:cs typeface="Wingdings"/>
              </a:rPr>
              <a:t></a:t>
            </a:r>
            <a:endParaRPr sz="1800">
              <a:latin typeface="Wingdings"/>
              <a:cs typeface="Wingdings"/>
            </a:endParaRPr>
          </a:p>
        </p:txBody>
      </p:sp>
      <p:sp>
        <p:nvSpPr>
          <p:cNvPr id="4" name="object 4"/>
          <p:cNvSpPr txBox="1"/>
          <p:nvPr/>
        </p:nvSpPr>
        <p:spPr>
          <a:xfrm>
            <a:off x="1334769" y="2733040"/>
            <a:ext cx="7038340" cy="112268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3366"/>
                </a:solidFill>
                <a:latin typeface="Arial MT"/>
                <a:cs typeface="Arial MT"/>
              </a:rPr>
              <a:t>According </a:t>
            </a:r>
            <a:r>
              <a:rPr sz="2400" spc="5" dirty="0">
                <a:solidFill>
                  <a:srgbClr val="003366"/>
                </a:solidFill>
                <a:latin typeface="Arial MT"/>
                <a:cs typeface="Arial MT"/>
              </a:rPr>
              <a:t>to </a:t>
            </a:r>
            <a:r>
              <a:rPr sz="2400" spc="-5" dirty="0">
                <a:solidFill>
                  <a:srgbClr val="003366"/>
                </a:solidFill>
                <a:latin typeface="Arial MT"/>
                <a:cs typeface="Arial MT"/>
              </a:rPr>
              <a:t>this approach, </a:t>
            </a:r>
            <a:r>
              <a:rPr sz="2400" dirty="0">
                <a:solidFill>
                  <a:srgbClr val="003366"/>
                </a:solidFill>
                <a:latin typeface="Arial MT"/>
                <a:cs typeface="Arial MT"/>
              </a:rPr>
              <a:t>the </a:t>
            </a:r>
            <a:r>
              <a:rPr sz="2400" spc="-5" dirty="0">
                <a:solidFill>
                  <a:srgbClr val="003366"/>
                </a:solidFill>
                <a:latin typeface="Arial MT"/>
                <a:cs typeface="Arial MT"/>
              </a:rPr>
              <a:t>scope of the finance </a:t>
            </a:r>
            <a:r>
              <a:rPr sz="2400" spc="-655" dirty="0">
                <a:solidFill>
                  <a:srgbClr val="003366"/>
                </a:solidFill>
                <a:latin typeface="Arial MT"/>
                <a:cs typeface="Arial MT"/>
              </a:rPr>
              <a:t> </a:t>
            </a:r>
            <a:r>
              <a:rPr sz="2400" spc="-5" dirty="0">
                <a:solidFill>
                  <a:srgbClr val="003366"/>
                </a:solidFill>
                <a:latin typeface="Arial MT"/>
                <a:cs typeface="Arial MT"/>
              </a:rPr>
              <a:t>function</a:t>
            </a:r>
            <a:r>
              <a:rPr sz="2400" dirty="0">
                <a:solidFill>
                  <a:srgbClr val="003366"/>
                </a:solidFill>
                <a:latin typeface="Arial MT"/>
                <a:cs typeface="Arial MT"/>
              </a:rPr>
              <a:t> </a:t>
            </a:r>
            <a:r>
              <a:rPr sz="2400" spc="-5" dirty="0">
                <a:solidFill>
                  <a:srgbClr val="003366"/>
                </a:solidFill>
                <a:latin typeface="Arial MT"/>
                <a:cs typeface="Arial MT"/>
              </a:rPr>
              <a:t>is</a:t>
            </a:r>
            <a:r>
              <a:rPr sz="2400" dirty="0">
                <a:solidFill>
                  <a:srgbClr val="003366"/>
                </a:solidFill>
                <a:latin typeface="Arial MT"/>
                <a:cs typeface="Arial MT"/>
              </a:rPr>
              <a:t> </a:t>
            </a:r>
            <a:r>
              <a:rPr sz="2400" spc="-5" dirty="0">
                <a:solidFill>
                  <a:srgbClr val="003366"/>
                </a:solidFill>
                <a:latin typeface="Arial MT"/>
                <a:cs typeface="Arial MT"/>
              </a:rPr>
              <a:t>restricted</a:t>
            </a:r>
            <a:r>
              <a:rPr sz="2400" spc="5" dirty="0">
                <a:solidFill>
                  <a:srgbClr val="003366"/>
                </a:solidFill>
                <a:latin typeface="Arial MT"/>
                <a:cs typeface="Arial MT"/>
              </a:rPr>
              <a:t> </a:t>
            </a:r>
            <a:r>
              <a:rPr sz="2400" dirty="0">
                <a:solidFill>
                  <a:srgbClr val="003366"/>
                </a:solidFill>
                <a:latin typeface="Arial MT"/>
                <a:cs typeface="Arial MT"/>
              </a:rPr>
              <a:t>to</a:t>
            </a:r>
            <a:r>
              <a:rPr sz="2400" spc="-5" dirty="0">
                <a:solidFill>
                  <a:srgbClr val="003366"/>
                </a:solidFill>
                <a:latin typeface="Arial MT"/>
                <a:cs typeface="Arial MT"/>
              </a:rPr>
              <a:t> “procurement</a:t>
            </a:r>
            <a:r>
              <a:rPr sz="2400" spc="10" dirty="0">
                <a:solidFill>
                  <a:srgbClr val="003366"/>
                </a:solidFill>
                <a:latin typeface="Arial MT"/>
                <a:cs typeface="Arial MT"/>
              </a:rPr>
              <a:t> </a:t>
            </a:r>
            <a:r>
              <a:rPr sz="2400" spc="-5" dirty="0">
                <a:solidFill>
                  <a:srgbClr val="003366"/>
                </a:solidFill>
                <a:latin typeface="Arial MT"/>
                <a:cs typeface="Arial MT"/>
              </a:rPr>
              <a:t>of</a:t>
            </a:r>
            <a:r>
              <a:rPr sz="2400" spc="5" dirty="0">
                <a:solidFill>
                  <a:srgbClr val="003366"/>
                </a:solidFill>
                <a:latin typeface="Arial MT"/>
                <a:cs typeface="Arial MT"/>
              </a:rPr>
              <a:t> </a:t>
            </a:r>
            <a:r>
              <a:rPr sz="2400" spc="-5" dirty="0">
                <a:solidFill>
                  <a:srgbClr val="003366"/>
                </a:solidFill>
                <a:latin typeface="Arial MT"/>
                <a:cs typeface="Arial MT"/>
              </a:rPr>
              <a:t>funds</a:t>
            </a:r>
            <a:r>
              <a:rPr sz="2400" dirty="0">
                <a:solidFill>
                  <a:srgbClr val="003366"/>
                </a:solidFill>
                <a:latin typeface="Arial MT"/>
                <a:cs typeface="Arial MT"/>
              </a:rPr>
              <a:t> </a:t>
            </a:r>
            <a:r>
              <a:rPr sz="2400" spc="-5" dirty="0">
                <a:solidFill>
                  <a:srgbClr val="003366"/>
                </a:solidFill>
                <a:latin typeface="Arial MT"/>
                <a:cs typeface="Arial MT"/>
              </a:rPr>
              <a:t>by </a:t>
            </a:r>
            <a:r>
              <a:rPr sz="2400" dirty="0">
                <a:solidFill>
                  <a:srgbClr val="003366"/>
                </a:solidFill>
                <a:latin typeface="Arial MT"/>
                <a:cs typeface="Arial MT"/>
              </a:rPr>
              <a:t> </a:t>
            </a:r>
            <a:r>
              <a:rPr sz="2400" spc="-5" dirty="0">
                <a:solidFill>
                  <a:srgbClr val="003366"/>
                </a:solidFill>
                <a:latin typeface="Arial MT"/>
                <a:cs typeface="Arial MT"/>
              </a:rPr>
              <a:t>corporate</a:t>
            </a:r>
            <a:r>
              <a:rPr sz="2400" dirty="0">
                <a:solidFill>
                  <a:srgbClr val="003366"/>
                </a:solidFill>
                <a:latin typeface="Arial MT"/>
                <a:cs typeface="Arial MT"/>
              </a:rPr>
              <a:t> </a:t>
            </a:r>
            <a:r>
              <a:rPr sz="2400" spc="-5" dirty="0">
                <a:solidFill>
                  <a:srgbClr val="003366"/>
                </a:solidFill>
                <a:latin typeface="Arial MT"/>
                <a:cs typeface="Arial MT"/>
              </a:rPr>
              <a:t>enterprise </a:t>
            </a:r>
            <a:r>
              <a:rPr sz="2400" dirty="0">
                <a:solidFill>
                  <a:srgbClr val="003366"/>
                </a:solidFill>
                <a:latin typeface="Arial MT"/>
                <a:cs typeface="Arial MT"/>
              </a:rPr>
              <a:t>to</a:t>
            </a:r>
            <a:r>
              <a:rPr sz="2400" spc="5" dirty="0">
                <a:solidFill>
                  <a:srgbClr val="003366"/>
                </a:solidFill>
                <a:latin typeface="Arial MT"/>
                <a:cs typeface="Arial MT"/>
              </a:rPr>
              <a:t> </a:t>
            </a:r>
            <a:r>
              <a:rPr sz="2400" spc="-5" dirty="0">
                <a:solidFill>
                  <a:srgbClr val="003366"/>
                </a:solidFill>
                <a:latin typeface="Arial MT"/>
                <a:cs typeface="Arial MT"/>
              </a:rPr>
              <a:t>meet</a:t>
            </a:r>
            <a:r>
              <a:rPr sz="2400" spc="15" dirty="0">
                <a:solidFill>
                  <a:srgbClr val="003366"/>
                </a:solidFill>
                <a:latin typeface="Arial MT"/>
                <a:cs typeface="Arial MT"/>
              </a:rPr>
              <a:t> </a:t>
            </a:r>
            <a:r>
              <a:rPr sz="2400" spc="-5" dirty="0">
                <a:solidFill>
                  <a:srgbClr val="003366"/>
                </a:solidFill>
                <a:latin typeface="Arial MT"/>
                <a:cs typeface="Arial MT"/>
              </a:rPr>
              <a:t>their</a:t>
            </a:r>
            <a:r>
              <a:rPr sz="2400" spc="10" dirty="0">
                <a:solidFill>
                  <a:srgbClr val="003366"/>
                </a:solidFill>
                <a:latin typeface="Arial MT"/>
                <a:cs typeface="Arial MT"/>
              </a:rPr>
              <a:t> </a:t>
            </a:r>
            <a:r>
              <a:rPr sz="2400" spc="-10" dirty="0">
                <a:solidFill>
                  <a:srgbClr val="003366"/>
                </a:solidFill>
                <a:latin typeface="Arial MT"/>
                <a:cs typeface="Arial MT"/>
              </a:rPr>
              <a:t>financial</a:t>
            </a:r>
            <a:r>
              <a:rPr sz="2400" dirty="0">
                <a:solidFill>
                  <a:srgbClr val="003366"/>
                </a:solidFill>
                <a:latin typeface="Arial MT"/>
                <a:cs typeface="Arial MT"/>
              </a:rPr>
              <a:t> </a:t>
            </a:r>
            <a:r>
              <a:rPr sz="2400" spc="-5" dirty="0">
                <a:solidFill>
                  <a:srgbClr val="003366"/>
                </a:solidFill>
                <a:latin typeface="Arial MT"/>
                <a:cs typeface="Arial MT"/>
              </a:rPr>
              <a:t>needs.</a:t>
            </a:r>
            <a:endParaRPr sz="2400">
              <a:latin typeface="Arial MT"/>
              <a:cs typeface="Arial MT"/>
            </a:endParaRPr>
          </a:p>
        </p:txBody>
      </p:sp>
      <p:sp>
        <p:nvSpPr>
          <p:cNvPr id="5" name="object 5"/>
          <p:cNvSpPr txBox="1"/>
          <p:nvPr/>
        </p:nvSpPr>
        <p:spPr>
          <a:xfrm>
            <a:off x="991869" y="4290059"/>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Wingdings"/>
                <a:cs typeface="Wingdings"/>
              </a:rPr>
              <a:t></a:t>
            </a:r>
            <a:endParaRPr sz="1800">
              <a:latin typeface="Wingdings"/>
              <a:cs typeface="Wingdings"/>
            </a:endParaRPr>
          </a:p>
        </p:txBody>
      </p:sp>
      <p:sp>
        <p:nvSpPr>
          <p:cNvPr id="6" name="object 6"/>
          <p:cNvSpPr txBox="1"/>
          <p:nvPr/>
        </p:nvSpPr>
        <p:spPr>
          <a:xfrm>
            <a:off x="1334769" y="4257040"/>
            <a:ext cx="7410450" cy="112268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003366"/>
                </a:solidFill>
                <a:latin typeface="Arial MT"/>
                <a:cs typeface="Arial MT"/>
              </a:rPr>
              <a:t>The</a:t>
            </a:r>
            <a:r>
              <a:rPr sz="2400" dirty="0">
                <a:solidFill>
                  <a:srgbClr val="003366"/>
                </a:solidFill>
                <a:latin typeface="Arial MT"/>
                <a:cs typeface="Arial MT"/>
              </a:rPr>
              <a:t> term </a:t>
            </a:r>
            <a:r>
              <a:rPr sz="2400" spc="-5" dirty="0">
                <a:solidFill>
                  <a:srgbClr val="003366"/>
                </a:solidFill>
                <a:latin typeface="Arial MT"/>
                <a:cs typeface="Arial MT"/>
              </a:rPr>
              <a:t>‘procurement’</a:t>
            </a:r>
            <a:r>
              <a:rPr sz="2400" spc="5" dirty="0">
                <a:solidFill>
                  <a:srgbClr val="003366"/>
                </a:solidFill>
                <a:latin typeface="Arial MT"/>
                <a:cs typeface="Arial MT"/>
              </a:rPr>
              <a:t> </a:t>
            </a:r>
            <a:r>
              <a:rPr sz="2400" spc="-5" dirty="0">
                <a:solidFill>
                  <a:srgbClr val="003366"/>
                </a:solidFill>
                <a:latin typeface="Arial MT"/>
                <a:cs typeface="Arial MT"/>
              </a:rPr>
              <a:t>refers</a:t>
            </a:r>
            <a:r>
              <a:rPr sz="2400" dirty="0">
                <a:solidFill>
                  <a:srgbClr val="003366"/>
                </a:solidFill>
                <a:latin typeface="Arial MT"/>
                <a:cs typeface="Arial MT"/>
              </a:rPr>
              <a:t> to </a:t>
            </a:r>
            <a:r>
              <a:rPr sz="2400" spc="-5" dirty="0">
                <a:solidFill>
                  <a:srgbClr val="003366"/>
                </a:solidFill>
                <a:latin typeface="Arial MT"/>
                <a:cs typeface="Arial MT"/>
              </a:rPr>
              <a:t>raising </a:t>
            </a:r>
            <a:r>
              <a:rPr sz="2400" dirty="0">
                <a:solidFill>
                  <a:srgbClr val="003366"/>
                </a:solidFill>
                <a:latin typeface="Arial MT"/>
                <a:cs typeface="Arial MT"/>
              </a:rPr>
              <a:t>of</a:t>
            </a:r>
            <a:r>
              <a:rPr sz="2400" spc="5" dirty="0">
                <a:solidFill>
                  <a:srgbClr val="003366"/>
                </a:solidFill>
                <a:latin typeface="Arial MT"/>
                <a:cs typeface="Arial MT"/>
              </a:rPr>
              <a:t> </a:t>
            </a:r>
            <a:r>
              <a:rPr sz="2400" spc="-5" dirty="0">
                <a:solidFill>
                  <a:srgbClr val="003366"/>
                </a:solidFill>
                <a:latin typeface="Arial MT"/>
                <a:cs typeface="Arial MT"/>
              </a:rPr>
              <a:t>funds </a:t>
            </a:r>
            <a:r>
              <a:rPr sz="2400" dirty="0">
                <a:solidFill>
                  <a:srgbClr val="003366"/>
                </a:solidFill>
                <a:latin typeface="Arial MT"/>
                <a:cs typeface="Arial MT"/>
              </a:rPr>
              <a:t> </a:t>
            </a:r>
            <a:r>
              <a:rPr sz="2400" spc="-5" dirty="0">
                <a:solidFill>
                  <a:srgbClr val="003366"/>
                </a:solidFill>
                <a:latin typeface="Arial MT"/>
                <a:cs typeface="Arial MT"/>
              </a:rPr>
              <a:t>externally as well as </a:t>
            </a:r>
            <a:r>
              <a:rPr sz="2400" dirty="0">
                <a:solidFill>
                  <a:srgbClr val="003366"/>
                </a:solidFill>
                <a:latin typeface="Arial MT"/>
                <a:cs typeface="Arial MT"/>
              </a:rPr>
              <a:t>the</a:t>
            </a:r>
            <a:r>
              <a:rPr sz="2400" spc="-10" dirty="0">
                <a:solidFill>
                  <a:srgbClr val="003366"/>
                </a:solidFill>
                <a:latin typeface="Arial MT"/>
                <a:cs typeface="Arial MT"/>
              </a:rPr>
              <a:t> </a:t>
            </a:r>
            <a:r>
              <a:rPr sz="2400" spc="-5" dirty="0">
                <a:solidFill>
                  <a:srgbClr val="003366"/>
                </a:solidFill>
                <a:latin typeface="Arial MT"/>
                <a:cs typeface="Arial MT"/>
              </a:rPr>
              <a:t>inter related</a:t>
            </a:r>
            <a:r>
              <a:rPr sz="2400" dirty="0">
                <a:solidFill>
                  <a:srgbClr val="003366"/>
                </a:solidFill>
                <a:latin typeface="Arial MT"/>
                <a:cs typeface="Arial MT"/>
              </a:rPr>
              <a:t> </a:t>
            </a:r>
            <a:r>
              <a:rPr sz="2400" spc="-5" dirty="0">
                <a:solidFill>
                  <a:srgbClr val="003366"/>
                </a:solidFill>
                <a:latin typeface="Arial MT"/>
                <a:cs typeface="Arial MT"/>
              </a:rPr>
              <a:t>aspects</a:t>
            </a:r>
            <a:r>
              <a:rPr sz="2400" spc="5" dirty="0">
                <a:solidFill>
                  <a:srgbClr val="003366"/>
                </a:solidFill>
                <a:latin typeface="Arial MT"/>
                <a:cs typeface="Arial MT"/>
              </a:rPr>
              <a:t> </a:t>
            </a:r>
            <a:r>
              <a:rPr sz="2400" spc="-5" dirty="0">
                <a:solidFill>
                  <a:srgbClr val="003366"/>
                </a:solidFill>
                <a:latin typeface="Arial MT"/>
                <a:cs typeface="Arial MT"/>
              </a:rPr>
              <a:t>of</a:t>
            </a:r>
            <a:r>
              <a:rPr sz="2400" dirty="0">
                <a:solidFill>
                  <a:srgbClr val="003366"/>
                </a:solidFill>
                <a:latin typeface="Arial MT"/>
                <a:cs typeface="Arial MT"/>
              </a:rPr>
              <a:t> </a:t>
            </a:r>
            <a:r>
              <a:rPr sz="2400" spc="-5" dirty="0">
                <a:solidFill>
                  <a:srgbClr val="003366"/>
                </a:solidFill>
                <a:latin typeface="Arial MT"/>
                <a:cs typeface="Arial MT"/>
              </a:rPr>
              <a:t>raising </a:t>
            </a:r>
            <a:r>
              <a:rPr sz="2400" spc="-655" dirty="0">
                <a:solidFill>
                  <a:srgbClr val="003366"/>
                </a:solidFill>
                <a:latin typeface="Arial MT"/>
                <a:cs typeface="Arial MT"/>
              </a:rPr>
              <a:t> </a:t>
            </a:r>
            <a:r>
              <a:rPr sz="2400" spc="-5" dirty="0">
                <a:solidFill>
                  <a:srgbClr val="003366"/>
                </a:solidFill>
                <a:latin typeface="Arial MT"/>
                <a:cs typeface="Arial MT"/>
              </a:rPr>
              <a:t>funds.</a:t>
            </a:r>
            <a:endParaRPr sz="24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E20FB0-5759-852C-EFC9-FDF5FB545BBE}"/>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26EA88-0A0F-81FC-7A06-2C62094DA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1"/>
            <a:ext cx="9144001"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srgbClr val="FFFFFF"/>
              </a:solidFill>
              <a:latin typeface="Franklin Gothic Book" panose="020F0502020204030204"/>
            </a:endParaRPr>
          </a:p>
        </p:txBody>
      </p:sp>
      <p:sp>
        <p:nvSpPr>
          <p:cNvPr id="2" name="Title 1">
            <a:extLst>
              <a:ext uri="{FF2B5EF4-FFF2-40B4-BE49-F238E27FC236}">
                <a16:creationId xmlns:a16="http://schemas.microsoft.com/office/drawing/2014/main" id="{6FAC9681-59A3-15B6-39BC-1A94274919E5}"/>
              </a:ext>
            </a:extLst>
          </p:cNvPr>
          <p:cNvSpPr>
            <a:spLocks noGrp="1"/>
          </p:cNvSpPr>
          <p:nvPr>
            <p:ph type="ctrTitle"/>
          </p:nvPr>
        </p:nvSpPr>
        <p:spPr>
          <a:xfrm>
            <a:off x="3967316" y="1336573"/>
            <a:ext cx="4689988" cy="2764511"/>
          </a:xfrm>
        </p:spPr>
        <p:txBody>
          <a:bodyPr>
            <a:normAutofit/>
          </a:bodyPr>
          <a:lstStyle/>
          <a:p>
            <a:r>
              <a:rPr lang="en-US" dirty="0"/>
              <a:t>Stocks and Break even</a:t>
            </a:r>
          </a:p>
        </p:txBody>
      </p:sp>
      <p:sp>
        <p:nvSpPr>
          <p:cNvPr id="3" name="Subtitle 2">
            <a:extLst>
              <a:ext uri="{FF2B5EF4-FFF2-40B4-BE49-F238E27FC236}">
                <a16:creationId xmlns:a16="http://schemas.microsoft.com/office/drawing/2014/main" id="{5643F4E0-0B97-27AB-A5EE-27649EBD0D5B}"/>
              </a:ext>
            </a:extLst>
          </p:cNvPr>
          <p:cNvSpPr>
            <a:spLocks noGrp="1"/>
          </p:cNvSpPr>
          <p:nvPr>
            <p:ph type="subTitle" idx="1"/>
          </p:nvPr>
        </p:nvSpPr>
        <p:spPr>
          <a:xfrm>
            <a:off x="3967315" y="4361804"/>
            <a:ext cx="4702010" cy="766124"/>
          </a:xfrm>
        </p:spPr>
        <p:txBody>
          <a:bodyPr>
            <a:normAutofit/>
          </a:bodyPr>
          <a:lstStyle/>
          <a:p>
            <a:endParaRPr lang="en-US"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092108AB-AD8E-BF6F-55BD-56991B882F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857251"/>
            <a:ext cx="3476486" cy="5143499"/>
          </a:xfrm>
          <a:prstGeom prst="rect">
            <a:avLst/>
          </a:prstGeom>
        </p:spPr>
      </p:pic>
      <p:cxnSp>
        <p:nvCxnSpPr>
          <p:cNvPr id="24" name="Straight Connector 23">
            <a:extLst>
              <a:ext uri="{FF2B5EF4-FFF2-40B4-BE49-F238E27FC236}">
                <a16:creationId xmlns:a16="http://schemas.microsoft.com/office/drawing/2014/main" id="{F870EEA6-1C43-AAD3-89F3-A69D0ED97B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0816" y="4231444"/>
            <a:ext cx="4227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46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F0D3F-A9FB-5682-89F6-07ED5398A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4B97A-976D-C4F2-B9D1-556295A2097E}"/>
              </a:ext>
            </a:extLst>
          </p:cNvPr>
          <p:cNvSpPr>
            <a:spLocks noGrp="1"/>
          </p:cNvSpPr>
          <p:nvPr>
            <p:ph type="title"/>
          </p:nvPr>
        </p:nvSpPr>
        <p:spPr>
          <a:xfrm>
            <a:off x="800100" y="762000"/>
            <a:ext cx="7543800" cy="1156648"/>
          </a:xfrm>
        </p:spPr>
        <p:txBody>
          <a:bodyPr>
            <a:noAutofit/>
          </a:bodyPr>
          <a:lstStyle/>
          <a:p>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US" sz="2700" b="1" cap="all"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br>
              <a:rPr lang="en-IN"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3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Why Do we Invest?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94EF67-034E-A650-F5C7-B9763EBC4B7F}"/>
              </a:ext>
            </a:extLst>
          </p:cNvPr>
          <p:cNvSpPr>
            <a:spLocks noGrp="1"/>
          </p:cNvSpPr>
          <p:nvPr>
            <p:ph idx="1"/>
          </p:nvPr>
        </p:nvSpPr>
        <p:spPr/>
        <p:txBody>
          <a:bodyPr>
            <a:normAutofit/>
          </a:bodyPr>
          <a:lstStyle/>
          <a:p>
            <a:pPr marL="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1</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  Purpose of Investment </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Investing is essential to combat inflation and ensure financial preparedness for the future.</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Historical Background Stock </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Markets have a rich history dating back to the 1800s when brokers conducted trades under Banyan trees. In 1854, they relocated to Dalal Street, where the Bombay Stock Exchange (BSE), Asia's oldest stock exchange, is located.</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Evolution of Stock Exchanges </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BSE played a pivotal role in India's financial landscape. In 1993, the National Stock Exchange (NSE) was formed, marking a significant development in India's stock market infrastructure. Both exchanges transitioned from open outcry systems to automated trading environments, enhancing efficiency.</a:t>
            </a:r>
          </a:p>
        </p:txBody>
      </p:sp>
    </p:spTree>
    <p:extLst>
      <p:ext uri="{BB962C8B-B14F-4D97-AF65-F5344CB8AC3E}">
        <p14:creationId xmlns:p14="http://schemas.microsoft.com/office/powerpoint/2010/main" val="97734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E5514-EF82-28B7-3B80-D2431F376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15481-DED7-37E3-A7D6-A7A38CFB9BA9}"/>
              </a:ext>
            </a:extLst>
          </p:cNvPr>
          <p:cNvSpPr>
            <a:spLocks noGrp="1"/>
          </p:cNvSpPr>
          <p:nvPr>
            <p:ph type="title"/>
          </p:nvPr>
        </p:nvSpPr>
        <p:spPr/>
        <p:txBody>
          <a:bodyPr>
            <a:normAutofit/>
          </a:bodyPr>
          <a:lstStyle/>
          <a:p>
            <a:br>
              <a:rPr lang="en-IN" sz="40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33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Why Do we Invest?</a:t>
            </a:r>
            <a:endParaRPr lang="en-IN" dirty="0">
              <a:solidFill>
                <a:schemeClr val="tx1"/>
              </a:solidFill>
            </a:endParaRPr>
          </a:p>
        </p:txBody>
      </p:sp>
      <p:sp>
        <p:nvSpPr>
          <p:cNvPr id="3" name="Content Placeholder 2">
            <a:extLst>
              <a:ext uri="{FF2B5EF4-FFF2-40B4-BE49-F238E27FC236}">
                <a16:creationId xmlns:a16="http://schemas.microsoft.com/office/drawing/2014/main" id="{5604CDD5-E34E-13A0-490C-4A1E13B3B070}"/>
              </a:ext>
            </a:extLst>
          </p:cNvPr>
          <p:cNvSpPr>
            <a:spLocks noGrp="1"/>
          </p:cNvSpPr>
          <p:nvPr>
            <p:ph idx="1"/>
          </p:nvPr>
        </p:nvSpPr>
        <p:spPr>
          <a:xfrm>
            <a:off x="822960" y="3789396"/>
            <a:ext cx="7543800" cy="1469674"/>
          </a:xfrm>
        </p:spPr>
        <p:txBody>
          <a:bodyPr/>
          <a:lstStyle/>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Significance of BSE Sensex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BSE Sensex serves as a key indicator of India's economic and financial health, reflecting the performance of major stocks listed on the BSE.</a:t>
            </a:r>
          </a:p>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Investment</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 Perception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Despite its historical significance, investing in the stock market can seem daunting. However, understanding investment fundamentals can demystify the process and empower investors to navigate the market confidently.</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descr="Evolution &amp; History of Indian Share Market By Kotak Securities®">
            <a:extLst>
              <a:ext uri="{FF2B5EF4-FFF2-40B4-BE49-F238E27FC236}">
                <a16:creationId xmlns:a16="http://schemas.microsoft.com/office/drawing/2014/main" id="{64794401-F97A-7FFA-31E9-51914B8720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5094" y="2333768"/>
            <a:ext cx="5853813" cy="1469674"/>
          </a:xfrm>
          <a:prstGeom prst="rect">
            <a:avLst/>
          </a:prstGeom>
          <a:noFill/>
          <a:ln>
            <a:noFill/>
          </a:ln>
        </p:spPr>
      </p:pic>
    </p:spTree>
    <p:extLst>
      <p:ext uri="{BB962C8B-B14F-4D97-AF65-F5344CB8AC3E}">
        <p14:creationId xmlns:p14="http://schemas.microsoft.com/office/powerpoint/2010/main" val="166915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6A88-D061-E269-04AB-C25B1CC03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FB79-17F0-0046-404E-9F24F0E6E695}"/>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is Stock Market?</a:t>
            </a:r>
          </a:p>
        </p:txBody>
      </p:sp>
      <p:sp>
        <p:nvSpPr>
          <p:cNvPr id="3" name="Content Placeholder 2">
            <a:extLst>
              <a:ext uri="{FF2B5EF4-FFF2-40B4-BE49-F238E27FC236}">
                <a16:creationId xmlns:a16="http://schemas.microsoft.com/office/drawing/2014/main" id="{6FDCA3F1-F05B-5D31-E4AC-BC721A578343}"/>
              </a:ext>
            </a:extLst>
          </p:cNvPr>
          <p:cNvSpPr>
            <a:spLocks noGrp="1"/>
          </p:cNvSpPr>
          <p:nvPr>
            <p:ph idx="1"/>
          </p:nvPr>
        </p:nvSpPr>
        <p:spPr/>
        <p:txBody>
          <a:bodyPr>
            <a:noAutofit/>
          </a:bodyPr>
          <a:lstStyle/>
          <a:p>
            <a:pPr marL="0" indent="0">
              <a:buNone/>
            </a:pPr>
            <a:r>
              <a:rPr lang="en-US" sz="1350" b="1" i="1" dirty="0">
                <a:latin typeface="Calibri" panose="020F0502020204030204" pitchFamily="34" charset="0"/>
                <a:ea typeface="Calibri" panose="020F0502020204030204" pitchFamily="34" charset="0"/>
                <a:cs typeface="Calibri" panose="020F0502020204030204" pitchFamily="34" charset="0"/>
              </a:rPr>
              <a:t>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Definition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A share market is a marketplace where shares of publicly-traded companies are issued and traded.</a:t>
            </a:r>
          </a:p>
          <a:p>
            <a:pPr marL="0" indent="0">
              <a:buNone/>
            </a:pP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 Comparison with Stock Market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While share market specifically deals with the trading of shares, a stock market encompasses a broader range of financial instruments such as bonds, mutual funds, and derivatives in addition to shares.</a:t>
            </a:r>
          </a:p>
          <a:p>
            <a:pPr marL="0" indent="0">
              <a:buNone/>
            </a:pP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Role of Stock Exchanges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Stock exchanges serve as the fundamental platforms facilitating the trading of company stocks and other securities. Companies must be listed on an exchange for their stocks to be bought or sold.</a:t>
            </a:r>
          </a:p>
          <a:p>
            <a:pPr marL="0" indent="0">
              <a:buNone/>
            </a:pP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 Prominent Stock Exchanges in India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India's major stock exchanges include the Bombay Stock Exchange (BSE) and the National Stock Exchange (NSE), which serve as key meeting places for buyers and sellers of stocks.</a:t>
            </a:r>
            <a:endParaRPr lang="en-IN" sz="135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932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3433-97E7-CC35-4C0E-03029EAB32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6A1DE-10DC-A85E-5205-B8602D389A49}"/>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Types of Share Market </a:t>
            </a:r>
          </a:p>
        </p:txBody>
      </p:sp>
      <p:pic>
        <p:nvPicPr>
          <p:cNvPr id="4" name="Content Placeholder 3" descr="Types of Share Market By Kotak Securities®">
            <a:extLst>
              <a:ext uri="{FF2B5EF4-FFF2-40B4-BE49-F238E27FC236}">
                <a16:creationId xmlns:a16="http://schemas.microsoft.com/office/drawing/2014/main" id="{12734164-01C3-74A4-EE90-407B7B51C5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026" y="2526716"/>
            <a:ext cx="8201948" cy="1804568"/>
          </a:xfrm>
          <a:prstGeom prst="rect">
            <a:avLst/>
          </a:prstGeom>
          <a:noFill/>
          <a:ln>
            <a:noFill/>
          </a:ln>
        </p:spPr>
      </p:pic>
    </p:spTree>
    <p:extLst>
      <p:ext uri="{BB962C8B-B14F-4D97-AF65-F5344CB8AC3E}">
        <p14:creationId xmlns:p14="http://schemas.microsoft.com/office/powerpoint/2010/main" val="571032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F82B0-99EB-6AD1-235E-82CC63423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1C8DF-AC1B-3896-94A6-2E3161E23C9A}"/>
              </a:ext>
            </a:extLst>
          </p:cNvPr>
          <p:cNvSpPr>
            <a:spLocks noGrp="1"/>
          </p:cNvSpPr>
          <p:nvPr>
            <p:ph type="title"/>
          </p:nvPr>
        </p:nvSpPr>
        <p:spPr/>
        <p:txBody>
          <a:bodyPr/>
          <a:lstStyle/>
          <a:p>
            <a:r>
              <a:rPr lang="en-IN" sz="3300" b="1" dirty="0">
                <a:solidFill>
                  <a:schemeClr val="tx1"/>
                </a:solidFill>
                <a:latin typeface="Times New Roman" panose="02020603050405020304" pitchFamily="18" charset="0"/>
                <a:cs typeface="Times New Roman" panose="02020603050405020304" pitchFamily="18" charset="0"/>
              </a:rPr>
              <a:t>Types of Share Market </a:t>
            </a:r>
            <a:endParaRPr lang="en-IN" dirty="0">
              <a:solidFill>
                <a:schemeClr val="tx1"/>
              </a:solidFill>
            </a:endParaRPr>
          </a:p>
        </p:txBody>
      </p:sp>
      <p:sp>
        <p:nvSpPr>
          <p:cNvPr id="3" name="Content Placeholder 2">
            <a:extLst>
              <a:ext uri="{FF2B5EF4-FFF2-40B4-BE49-F238E27FC236}">
                <a16:creationId xmlns:a16="http://schemas.microsoft.com/office/drawing/2014/main" id="{8F5A5741-69C0-9467-CDFB-893F45B867DF}"/>
              </a:ext>
            </a:extLst>
          </p:cNvPr>
          <p:cNvSpPr>
            <a:spLocks noGrp="1"/>
          </p:cNvSpPr>
          <p:nvPr>
            <p:ph idx="1"/>
          </p:nvPr>
        </p:nvSpPr>
        <p:spPr/>
        <p:txBody>
          <a:bodyPr>
            <a:normAutofit/>
          </a:bodyPr>
          <a:lstStyle/>
          <a:p>
            <a:r>
              <a:rPr lang="en-US" sz="1350" b="1" u="sng" dirty="0">
                <a:solidFill>
                  <a:schemeClr val="tx1"/>
                </a:solidFill>
                <a:latin typeface="Calibri" panose="020F0502020204030204" pitchFamily="34" charset="0"/>
                <a:ea typeface="Calibri" panose="020F0502020204030204" pitchFamily="34" charset="0"/>
                <a:cs typeface="Calibri" panose="020F0502020204030204" pitchFamily="34" charset="0"/>
              </a:rPr>
              <a:t>Primary Market</a:t>
            </a:r>
          </a:p>
          <a:p>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Definition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market is where companies issue new shares to raise capital by getting listed on a stock exchange.</a:t>
            </a:r>
          </a:p>
          <a:p>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Initial Public Offering (IPO)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When a company sells shares to the public for the first time, it's termed as an IPO, marking its transition to a publicly traded entity.</a:t>
            </a:r>
          </a:p>
          <a:p>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Purpose </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Companies enter the primary market to raise funds for various purposes such as expansion, research and development, debt repayment, or general corporate purposes.</a:t>
            </a:r>
          </a:p>
          <a:p>
            <a:r>
              <a:rPr lang="en-US" sz="1350" b="1" i="1" dirty="0">
                <a:solidFill>
                  <a:schemeClr val="tx1"/>
                </a:solidFill>
                <a:latin typeface="Calibri" panose="020F0502020204030204" pitchFamily="34" charset="0"/>
                <a:ea typeface="Calibri" panose="020F0502020204030204" pitchFamily="34" charset="0"/>
                <a:cs typeface="Calibri" panose="020F0502020204030204" pitchFamily="34" charset="0"/>
              </a:rPr>
              <a:t>Becoming Public</a:t>
            </a:r>
            <a:r>
              <a:rPr lang="en-US" sz="1350" dirty="0">
                <a:solidFill>
                  <a:schemeClr val="tx1"/>
                </a:solidFill>
                <a:latin typeface="Calibri" panose="020F0502020204030204" pitchFamily="34" charset="0"/>
                <a:ea typeface="Calibri" panose="020F0502020204030204" pitchFamily="34" charset="0"/>
                <a:cs typeface="Calibri" panose="020F0502020204030204" pitchFamily="34" charset="0"/>
              </a:rPr>
              <a:t> Through the primary market, a company becomes publicly owned, allowing investors to participate in its ownership by purchasing shares.</a:t>
            </a:r>
          </a:p>
          <a:p>
            <a:endParaRPr lang="en-IN" dirty="0"/>
          </a:p>
        </p:txBody>
      </p:sp>
    </p:spTree>
    <p:extLst>
      <p:ext uri="{BB962C8B-B14F-4D97-AF65-F5344CB8AC3E}">
        <p14:creationId xmlns:p14="http://schemas.microsoft.com/office/powerpoint/2010/main" val="1253878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C6937-3C68-4B18-BBA9-99B66C6AA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62E86-97E2-B23E-1E23-F74C2B95FDC2}"/>
              </a:ext>
            </a:extLst>
          </p:cNvPr>
          <p:cNvSpPr>
            <a:spLocks noGrp="1"/>
          </p:cNvSpPr>
          <p:nvPr>
            <p:ph type="title"/>
          </p:nvPr>
        </p:nvSpPr>
        <p:spPr/>
        <p:txBody>
          <a:bodyPr/>
          <a:lstStyle/>
          <a:p>
            <a:r>
              <a:rPr lang="en-IN" sz="3300" b="1" dirty="0">
                <a:solidFill>
                  <a:schemeClr val="tx1"/>
                </a:solidFill>
                <a:latin typeface="Times New Roman" panose="02020603050405020304" pitchFamily="18" charset="0"/>
                <a:cs typeface="Times New Roman" panose="02020603050405020304" pitchFamily="18" charset="0"/>
              </a:rPr>
              <a:t>Types of Share Market </a:t>
            </a:r>
            <a:endParaRPr lang="en-IN" dirty="0">
              <a:solidFill>
                <a:schemeClr val="tx1"/>
              </a:solidFill>
            </a:endParaRPr>
          </a:p>
        </p:txBody>
      </p:sp>
      <p:sp>
        <p:nvSpPr>
          <p:cNvPr id="3" name="Content Placeholder 2">
            <a:extLst>
              <a:ext uri="{FF2B5EF4-FFF2-40B4-BE49-F238E27FC236}">
                <a16:creationId xmlns:a16="http://schemas.microsoft.com/office/drawing/2014/main" id="{DC647190-A99D-DB1A-C30C-D4A2A684DAEB}"/>
              </a:ext>
            </a:extLst>
          </p:cNvPr>
          <p:cNvSpPr>
            <a:spLocks noGrp="1"/>
          </p:cNvSpPr>
          <p:nvPr>
            <p:ph idx="1"/>
          </p:nvPr>
        </p:nvSpPr>
        <p:spPr/>
        <p:txBody>
          <a:bodyPr>
            <a:normAutofit/>
          </a:bodyPr>
          <a:lstStyle/>
          <a:p>
            <a:pPr marL="0" indent="0">
              <a:buNone/>
            </a:pPr>
            <a:r>
              <a:rPr lang="en-US" b="1" i="1" u="sng" dirty="0">
                <a:solidFill>
                  <a:schemeClr val="tx1"/>
                </a:solidFill>
              </a:rPr>
              <a:t>Secondary Market</a:t>
            </a:r>
          </a:p>
          <a:p>
            <a:pPr marL="0" indent="0">
              <a:buNone/>
            </a:pPr>
            <a:r>
              <a:rPr lang="en-US" b="1" i="1" dirty="0">
                <a:solidFill>
                  <a:schemeClr val="tx1"/>
                </a:solidFill>
              </a:rPr>
              <a:t>Definition</a:t>
            </a:r>
            <a:r>
              <a:rPr lang="en-US" i="1" dirty="0">
                <a:solidFill>
                  <a:schemeClr val="tx1"/>
                </a:solidFill>
              </a:rPr>
              <a:t> The secondary market is where already issued securities, including shares, are traded among investors.</a:t>
            </a:r>
          </a:p>
          <a:p>
            <a:pPr marL="0" indent="0">
              <a:buNone/>
            </a:pPr>
            <a:r>
              <a:rPr lang="en-US" b="1" i="1" dirty="0">
                <a:solidFill>
                  <a:schemeClr val="tx1"/>
                </a:solidFill>
              </a:rPr>
              <a:t>Purpose</a:t>
            </a:r>
            <a:r>
              <a:rPr lang="en-US" i="1" dirty="0">
                <a:solidFill>
                  <a:schemeClr val="tx1"/>
                </a:solidFill>
              </a:rPr>
              <a:t> It provides liquidity to investors by offering them the opportunity to buy and sell shares after the initial issuance.</a:t>
            </a:r>
          </a:p>
          <a:p>
            <a:pPr marL="0" indent="0">
              <a:buNone/>
            </a:pPr>
            <a:r>
              <a:rPr lang="en-US" b="1" i="1" dirty="0">
                <a:solidFill>
                  <a:schemeClr val="tx1"/>
                </a:solidFill>
              </a:rPr>
              <a:t>Transactions</a:t>
            </a:r>
            <a:r>
              <a:rPr lang="en-US" i="1" dirty="0">
                <a:solidFill>
                  <a:schemeClr val="tx1"/>
                </a:solidFill>
              </a:rPr>
              <a:t> Secondary market transactions involve investors buying shares from or selling shares to other investors, rather than directly from the issuing company.</a:t>
            </a:r>
          </a:p>
          <a:p>
            <a:pPr marL="0" indent="0">
              <a:buNone/>
            </a:pPr>
            <a:r>
              <a:rPr lang="en-US" b="1" i="1" dirty="0">
                <a:solidFill>
                  <a:schemeClr val="tx1"/>
                </a:solidFill>
              </a:rPr>
              <a:t>Intermediaries</a:t>
            </a:r>
            <a:r>
              <a:rPr lang="en-US" i="1" dirty="0">
                <a:solidFill>
                  <a:schemeClr val="tx1"/>
                </a:solidFill>
              </a:rPr>
              <a:t> Investors typically use intermediaries like brokers to facilitate transactions in the secondary market, ensuring smooth and regulated trading.</a:t>
            </a:r>
            <a:endParaRPr lang="en-IN" i="1" dirty="0">
              <a:solidFill>
                <a:schemeClr val="tx1"/>
              </a:solidFill>
            </a:endParaRPr>
          </a:p>
        </p:txBody>
      </p:sp>
    </p:spTree>
    <p:extLst>
      <p:ext uri="{BB962C8B-B14F-4D97-AF65-F5344CB8AC3E}">
        <p14:creationId xmlns:p14="http://schemas.microsoft.com/office/powerpoint/2010/main" val="1159620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9AF5B-6092-4750-8AD7-ABBBB621F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8A8A3-1CD9-E497-0BF7-5F92BD82BD09}"/>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How To Buy Shares?</a:t>
            </a:r>
          </a:p>
        </p:txBody>
      </p:sp>
      <p:sp>
        <p:nvSpPr>
          <p:cNvPr id="3" name="Content Placeholder 2">
            <a:extLst>
              <a:ext uri="{FF2B5EF4-FFF2-40B4-BE49-F238E27FC236}">
                <a16:creationId xmlns:a16="http://schemas.microsoft.com/office/drawing/2014/main" id="{398B5CC8-DE67-1671-FBF7-8091D79B9AFB}"/>
              </a:ext>
            </a:extLst>
          </p:cNvPr>
          <p:cNvSpPr>
            <a:spLocks noGrp="1"/>
          </p:cNvSpPr>
          <p:nvPr>
            <p:ph idx="1"/>
          </p:nvPr>
        </p:nvSpPr>
        <p:spPr/>
        <p:txBody>
          <a:bodyPr>
            <a:normAutofit/>
          </a:bodyPr>
          <a:lstStyle/>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First, you need to open a trading account and a demat account. This trading and demat account will be linked to your savings account to facilitate smooth transfer of money and shares.</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We offer various trading tools to buy and sell shares that caters to our diversified set of traders and investors </a:t>
            </a:r>
            <a:endParaRPr lang="en-IN" sz="2400" dirty="0">
              <a:solidFill>
                <a:schemeClr val="tx1"/>
              </a:solidFill>
            </a:endParaRPr>
          </a:p>
        </p:txBody>
      </p:sp>
    </p:spTree>
    <p:extLst>
      <p:ext uri="{BB962C8B-B14F-4D97-AF65-F5344CB8AC3E}">
        <p14:creationId xmlns:p14="http://schemas.microsoft.com/office/powerpoint/2010/main" val="1638056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AC13F-06E6-64CA-C012-010D5BF0E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681A-EC91-6BA6-16D7-E1D5967AE563}"/>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are Financial Instrument traded?</a:t>
            </a:r>
          </a:p>
        </p:txBody>
      </p:sp>
      <p:pic>
        <p:nvPicPr>
          <p:cNvPr id="4" name="Content Placeholder 3" descr="Financial Instruments Traded in Share Market By Kotak Securities®">
            <a:extLst>
              <a:ext uri="{FF2B5EF4-FFF2-40B4-BE49-F238E27FC236}">
                <a16:creationId xmlns:a16="http://schemas.microsoft.com/office/drawing/2014/main" id="{EA6F91A9-66A6-A97A-1598-B1CB4D4D0A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Photocopy trans="0" detail="5"/>
                    </a14:imgEffect>
                  </a14:imgLayer>
                </a14:imgProps>
              </a:ext>
              <a:ext uri="{28A0092B-C50C-407E-A947-70E740481C1C}">
                <a14:useLocalDpi xmlns:a14="http://schemas.microsoft.com/office/drawing/2010/main" val="0"/>
              </a:ext>
            </a:extLst>
          </a:blip>
          <a:srcRect/>
          <a:stretch>
            <a:fillRect/>
          </a:stretch>
        </p:blipFill>
        <p:spPr bwMode="auto">
          <a:xfrm>
            <a:off x="2826544" y="2386000"/>
            <a:ext cx="3281363" cy="3271328"/>
          </a:xfrm>
          <a:prstGeom prst="rect">
            <a:avLst/>
          </a:prstGeom>
          <a:gradFill>
            <a:gsLst>
              <a:gs pos="1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4133760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26994-4F3E-E78F-4E85-7A5481865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BB105-D3A0-6696-1288-50D30FF11BCA}"/>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are Financial Instrument traded?</a:t>
            </a:r>
          </a:p>
        </p:txBody>
      </p:sp>
      <p:sp>
        <p:nvSpPr>
          <p:cNvPr id="5" name="Content Placeholder 4">
            <a:extLst>
              <a:ext uri="{FF2B5EF4-FFF2-40B4-BE49-F238E27FC236}">
                <a16:creationId xmlns:a16="http://schemas.microsoft.com/office/drawing/2014/main" id="{A511674A-D826-0B6E-62E4-5D129A53E898}"/>
              </a:ext>
            </a:extLst>
          </p:cNvPr>
          <p:cNvSpPr>
            <a:spLocks noGrp="1"/>
          </p:cNvSpPr>
          <p:nvPr>
            <p:ph idx="1"/>
          </p:nvPr>
        </p:nvSpPr>
        <p:spPr/>
        <p:txBody>
          <a:bodyPr>
            <a:normAutofit/>
          </a:bodyPr>
          <a:lstStyle/>
          <a:p>
            <a:pPr marL="0" indent="0">
              <a:buNone/>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Bonds</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Definition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Bonds are debt instruments used by companies to raise funds from multiple investors in exchange for regular interest payments and repayment of the principal amount at maturity.</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Investment Mechanism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Investors lend money to the issuer (company) by purchasing bonds, and in return, they receive periodic interest payments and the principal amount at the bond's maturity.</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Characteristics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Bonds feature face value (the borrowed amount), coupon rate (interest rate), coupon payments (interest payments), and maturity date (deadline for repayment).</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Debt Instrument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Bonds are considered debt instruments because they represent a loan from investors to the issuer.</a:t>
            </a:r>
          </a:p>
          <a:p>
            <a:endParaRPr lang="en-US" dirty="0"/>
          </a:p>
        </p:txBody>
      </p:sp>
    </p:spTree>
    <p:extLst>
      <p:ext uri="{BB962C8B-B14F-4D97-AF65-F5344CB8AC3E}">
        <p14:creationId xmlns:p14="http://schemas.microsoft.com/office/powerpoint/2010/main" val="137715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4545330" cy="574040"/>
          </a:xfrm>
          <a:prstGeom prst="rect">
            <a:avLst/>
          </a:prstGeom>
        </p:spPr>
        <p:txBody>
          <a:bodyPr vert="horz" wrap="square" lIns="0" tIns="12700" rIns="0" bIns="0" rtlCol="0">
            <a:spAutoFit/>
          </a:bodyPr>
          <a:lstStyle/>
          <a:p>
            <a:pPr marL="12700">
              <a:lnSpc>
                <a:spcPct val="100000"/>
              </a:lnSpc>
              <a:spcBef>
                <a:spcPts val="100"/>
              </a:spcBef>
            </a:pPr>
            <a:r>
              <a:rPr spc="-5" dirty="0"/>
              <a:t>Traditional</a:t>
            </a:r>
            <a:r>
              <a:rPr spc="-80" dirty="0"/>
              <a:t> </a:t>
            </a:r>
            <a:r>
              <a:rPr spc="-5" dirty="0"/>
              <a:t>approach</a:t>
            </a:r>
          </a:p>
        </p:txBody>
      </p:sp>
      <p:sp>
        <p:nvSpPr>
          <p:cNvPr id="3" name="object 3"/>
          <p:cNvSpPr txBox="1"/>
          <p:nvPr/>
        </p:nvSpPr>
        <p:spPr>
          <a:xfrm>
            <a:off x="914400" y="2810509"/>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Wingdings"/>
                <a:cs typeface="Wingdings"/>
              </a:rPr>
              <a:t></a:t>
            </a:r>
            <a:endParaRPr sz="1800">
              <a:latin typeface="Wingdings"/>
              <a:cs typeface="Wingdings"/>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708025" marR="5080">
              <a:lnSpc>
                <a:spcPct val="100000"/>
              </a:lnSpc>
              <a:spcBef>
                <a:spcPts val="100"/>
              </a:spcBef>
            </a:pPr>
            <a:r>
              <a:rPr sz="2400" spc="-10" dirty="0"/>
              <a:t>The</a:t>
            </a:r>
            <a:r>
              <a:rPr sz="2400" dirty="0"/>
              <a:t> </a:t>
            </a:r>
            <a:r>
              <a:rPr sz="2400" spc="-5" dirty="0"/>
              <a:t>inter</a:t>
            </a:r>
            <a:r>
              <a:rPr sz="2400" spc="10" dirty="0"/>
              <a:t> </a:t>
            </a:r>
            <a:r>
              <a:rPr sz="2400" spc="-5" dirty="0"/>
              <a:t>related</a:t>
            </a:r>
            <a:r>
              <a:rPr sz="2400" spc="-10" dirty="0"/>
              <a:t> </a:t>
            </a:r>
            <a:r>
              <a:rPr sz="2400" spc="-5" dirty="0"/>
              <a:t>aspects</a:t>
            </a:r>
            <a:r>
              <a:rPr sz="2400" dirty="0"/>
              <a:t> are</a:t>
            </a:r>
            <a:r>
              <a:rPr sz="2400" spc="-10" dirty="0"/>
              <a:t> </a:t>
            </a:r>
            <a:r>
              <a:rPr sz="2400" dirty="0"/>
              <a:t>the</a:t>
            </a:r>
            <a:r>
              <a:rPr sz="2400" spc="-5" dirty="0"/>
              <a:t> institutional </a:t>
            </a:r>
            <a:r>
              <a:rPr sz="2400" dirty="0"/>
              <a:t> </a:t>
            </a:r>
            <a:r>
              <a:rPr sz="2400" spc="-5" dirty="0"/>
              <a:t>arrangement</a:t>
            </a:r>
            <a:r>
              <a:rPr sz="2400" dirty="0"/>
              <a:t> </a:t>
            </a:r>
            <a:r>
              <a:rPr sz="2400" spc="-5" dirty="0"/>
              <a:t>for</a:t>
            </a:r>
            <a:r>
              <a:rPr sz="2400" spc="5" dirty="0"/>
              <a:t> </a:t>
            </a:r>
            <a:r>
              <a:rPr sz="2400" spc="-5" dirty="0"/>
              <a:t>finance,</a:t>
            </a:r>
            <a:r>
              <a:rPr sz="2400" spc="5" dirty="0"/>
              <a:t> </a:t>
            </a:r>
            <a:r>
              <a:rPr sz="2400" spc="-5" dirty="0"/>
              <a:t>financial instruments</a:t>
            </a:r>
            <a:r>
              <a:rPr sz="2400" dirty="0"/>
              <a:t> </a:t>
            </a:r>
            <a:r>
              <a:rPr sz="2400" spc="-5" dirty="0"/>
              <a:t>through </a:t>
            </a:r>
            <a:r>
              <a:rPr sz="2400" spc="-655" dirty="0"/>
              <a:t> </a:t>
            </a:r>
            <a:r>
              <a:rPr sz="2400" spc="-5" dirty="0"/>
              <a:t>which funds </a:t>
            </a:r>
            <a:r>
              <a:rPr sz="2400" dirty="0"/>
              <a:t>are </a:t>
            </a:r>
            <a:r>
              <a:rPr sz="2400" spc="-5" dirty="0"/>
              <a:t>raised and </a:t>
            </a:r>
            <a:r>
              <a:rPr sz="2400" spc="-10" dirty="0"/>
              <a:t>legal </a:t>
            </a:r>
            <a:r>
              <a:rPr sz="2400" spc="-5" dirty="0"/>
              <a:t>and accounting </a:t>
            </a:r>
            <a:r>
              <a:rPr sz="2400" dirty="0"/>
              <a:t> </a:t>
            </a:r>
            <a:r>
              <a:rPr sz="2400" spc="-5" dirty="0"/>
              <a:t>aspects</a:t>
            </a:r>
            <a:r>
              <a:rPr sz="2400" spc="5" dirty="0"/>
              <a:t> </a:t>
            </a:r>
            <a:r>
              <a:rPr sz="2400" spc="-5" dirty="0"/>
              <a:t>between the</a:t>
            </a:r>
            <a:r>
              <a:rPr sz="2400" dirty="0"/>
              <a:t> </a:t>
            </a:r>
            <a:r>
              <a:rPr sz="2400" spc="-5" dirty="0"/>
              <a:t>firm</a:t>
            </a:r>
            <a:r>
              <a:rPr sz="2400" spc="10" dirty="0"/>
              <a:t> </a:t>
            </a:r>
            <a:r>
              <a:rPr sz="2400" spc="-10" dirty="0"/>
              <a:t>and</a:t>
            </a:r>
            <a:r>
              <a:rPr sz="2400" spc="5" dirty="0"/>
              <a:t> </a:t>
            </a:r>
            <a:r>
              <a:rPr sz="2400" spc="-5" dirty="0"/>
              <a:t>its sources</a:t>
            </a:r>
            <a:r>
              <a:rPr sz="2400" dirty="0"/>
              <a:t> </a:t>
            </a:r>
            <a:r>
              <a:rPr sz="2400" spc="-5" dirty="0"/>
              <a:t>of</a:t>
            </a:r>
            <a:r>
              <a:rPr sz="2400" spc="15" dirty="0"/>
              <a:t> </a:t>
            </a:r>
            <a:r>
              <a:rPr sz="2400" spc="-5" dirty="0"/>
              <a:t>funds.</a:t>
            </a:r>
            <a:endParaRPr sz="2400"/>
          </a:p>
        </p:txBody>
      </p:sp>
      <p:sp>
        <p:nvSpPr>
          <p:cNvPr id="5" name="object 5"/>
          <p:cNvSpPr txBox="1"/>
          <p:nvPr/>
        </p:nvSpPr>
        <p:spPr>
          <a:xfrm>
            <a:off x="914400" y="4639309"/>
            <a:ext cx="7601584" cy="1220470"/>
          </a:xfrm>
          <a:prstGeom prst="rect">
            <a:avLst/>
          </a:prstGeom>
        </p:spPr>
        <p:txBody>
          <a:bodyPr vert="horz" wrap="square" lIns="0" tIns="55244" rIns="0" bIns="0" rtlCol="0">
            <a:spAutoFit/>
          </a:bodyPr>
          <a:lstStyle/>
          <a:p>
            <a:pPr marL="355600" marR="5080" indent="-342900">
              <a:lnSpc>
                <a:spcPct val="90000"/>
              </a:lnSpc>
              <a:spcBef>
                <a:spcPts val="434"/>
              </a:spcBef>
              <a:buSzPct val="75000"/>
              <a:buFont typeface="Wingdings"/>
              <a:buChar char=""/>
              <a:tabLst>
                <a:tab pos="354965" algn="l"/>
                <a:tab pos="355600" algn="l"/>
              </a:tabLst>
            </a:pPr>
            <a:r>
              <a:rPr sz="2800" dirty="0">
                <a:solidFill>
                  <a:srgbClr val="003366"/>
                </a:solidFill>
                <a:latin typeface="Arial MT"/>
                <a:cs typeface="Arial MT"/>
              </a:rPr>
              <a:t>In </a:t>
            </a:r>
            <a:r>
              <a:rPr sz="2800" spc="-5" dirty="0">
                <a:solidFill>
                  <a:srgbClr val="003366"/>
                </a:solidFill>
                <a:latin typeface="Arial MT"/>
                <a:cs typeface="Arial MT"/>
              </a:rPr>
              <a:t>traditional </a:t>
            </a:r>
            <a:r>
              <a:rPr sz="2800" dirty="0">
                <a:solidFill>
                  <a:srgbClr val="003366"/>
                </a:solidFill>
                <a:latin typeface="Arial MT"/>
                <a:cs typeface="Arial MT"/>
              </a:rPr>
              <a:t>approach the resources</a:t>
            </a:r>
            <a:r>
              <a:rPr sz="2800" spc="5" dirty="0">
                <a:solidFill>
                  <a:srgbClr val="003366"/>
                </a:solidFill>
                <a:latin typeface="Arial MT"/>
                <a:cs typeface="Arial MT"/>
              </a:rPr>
              <a:t> </a:t>
            </a:r>
            <a:r>
              <a:rPr sz="2800" dirty="0">
                <a:solidFill>
                  <a:srgbClr val="003366"/>
                </a:solidFill>
                <a:latin typeface="Arial MT"/>
                <a:cs typeface="Arial MT"/>
              </a:rPr>
              <a:t>could be </a:t>
            </a:r>
            <a:r>
              <a:rPr sz="2800" spc="-765" dirty="0">
                <a:solidFill>
                  <a:srgbClr val="003366"/>
                </a:solidFill>
                <a:latin typeface="Arial MT"/>
                <a:cs typeface="Arial MT"/>
              </a:rPr>
              <a:t> </a:t>
            </a:r>
            <a:r>
              <a:rPr sz="2800" dirty="0">
                <a:solidFill>
                  <a:srgbClr val="003366"/>
                </a:solidFill>
                <a:latin typeface="Arial MT"/>
                <a:cs typeface="Arial MT"/>
              </a:rPr>
              <a:t>raised</a:t>
            </a:r>
            <a:r>
              <a:rPr sz="2800" spc="5" dirty="0">
                <a:solidFill>
                  <a:srgbClr val="003366"/>
                </a:solidFill>
                <a:latin typeface="Arial MT"/>
                <a:cs typeface="Arial MT"/>
              </a:rPr>
              <a:t> </a:t>
            </a:r>
            <a:r>
              <a:rPr sz="2800" dirty="0">
                <a:solidFill>
                  <a:srgbClr val="003366"/>
                </a:solidFill>
                <a:latin typeface="Arial MT"/>
                <a:cs typeface="Arial MT"/>
              </a:rPr>
              <a:t>from </a:t>
            </a:r>
            <a:r>
              <a:rPr sz="2800" spc="-5" dirty="0">
                <a:solidFill>
                  <a:srgbClr val="003366"/>
                </a:solidFill>
                <a:latin typeface="Arial MT"/>
                <a:cs typeface="Arial MT"/>
              </a:rPr>
              <a:t>the</a:t>
            </a:r>
            <a:r>
              <a:rPr sz="2800" spc="15" dirty="0">
                <a:solidFill>
                  <a:srgbClr val="003366"/>
                </a:solidFill>
                <a:latin typeface="Arial MT"/>
                <a:cs typeface="Arial MT"/>
              </a:rPr>
              <a:t> </a:t>
            </a:r>
            <a:r>
              <a:rPr sz="2800" spc="-5" dirty="0">
                <a:solidFill>
                  <a:srgbClr val="003366"/>
                </a:solidFill>
                <a:latin typeface="Arial MT"/>
                <a:cs typeface="Arial MT"/>
              </a:rPr>
              <a:t>combination</a:t>
            </a:r>
            <a:r>
              <a:rPr sz="2800" spc="5" dirty="0">
                <a:solidFill>
                  <a:srgbClr val="003366"/>
                </a:solidFill>
                <a:latin typeface="Arial MT"/>
                <a:cs typeface="Arial MT"/>
              </a:rPr>
              <a:t> </a:t>
            </a:r>
            <a:r>
              <a:rPr sz="2800" spc="-5" dirty="0">
                <a:solidFill>
                  <a:srgbClr val="003366"/>
                </a:solidFill>
                <a:latin typeface="Arial MT"/>
                <a:cs typeface="Arial MT"/>
              </a:rPr>
              <a:t>of</a:t>
            </a:r>
            <a:r>
              <a:rPr sz="2800" spc="10" dirty="0">
                <a:solidFill>
                  <a:srgbClr val="003366"/>
                </a:solidFill>
                <a:latin typeface="Arial MT"/>
                <a:cs typeface="Arial MT"/>
              </a:rPr>
              <a:t> </a:t>
            </a:r>
            <a:r>
              <a:rPr sz="2800" dirty="0">
                <a:solidFill>
                  <a:srgbClr val="003366"/>
                </a:solidFill>
                <a:latin typeface="Arial MT"/>
                <a:cs typeface="Arial MT"/>
              </a:rPr>
              <a:t>the</a:t>
            </a:r>
            <a:r>
              <a:rPr sz="2800" spc="5" dirty="0">
                <a:solidFill>
                  <a:srgbClr val="003366"/>
                </a:solidFill>
                <a:latin typeface="Arial MT"/>
                <a:cs typeface="Arial MT"/>
              </a:rPr>
              <a:t> </a:t>
            </a:r>
            <a:r>
              <a:rPr sz="2800" spc="-5" dirty="0">
                <a:solidFill>
                  <a:srgbClr val="003366"/>
                </a:solidFill>
                <a:latin typeface="Arial MT"/>
                <a:cs typeface="Arial MT"/>
              </a:rPr>
              <a:t>available </a:t>
            </a:r>
            <a:r>
              <a:rPr sz="2800" dirty="0">
                <a:solidFill>
                  <a:srgbClr val="003366"/>
                </a:solidFill>
                <a:latin typeface="Arial MT"/>
                <a:cs typeface="Arial MT"/>
              </a:rPr>
              <a:t> sources.</a:t>
            </a:r>
            <a:endParaRPr sz="280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3650-4686-432E-1886-71DBA199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D05DC-D578-4B7A-D06D-8DA72D3D3331}"/>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are Financial Instrument traded?</a:t>
            </a:r>
          </a:p>
        </p:txBody>
      </p:sp>
      <p:sp>
        <p:nvSpPr>
          <p:cNvPr id="5" name="Content Placeholder 4">
            <a:extLst>
              <a:ext uri="{FF2B5EF4-FFF2-40B4-BE49-F238E27FC236}">
                <a16:creationId xmlns:a16="http://schemas.microsoft.com/office/drawing/2014/main" id="{12E89A11-D0E4-FE81-2CF4-D6D1D2D12677}"/>
              </a:ext>
            </a:extLst>
          </p:cNvPr>
          <p:cNvSpPr>
            <a:spLocks noGrp="1"/>
          </p:cNvSpPr>
          <p:nvPr>
            <p:ph idx="1"/>
          </p:nvPr>
        </p:nvSpPr>
        <p:spPr/>
        <p:txBody>
          <a:bodyPr>
            <a:normAutofit/>
          </a:bodyPr>
          <a:lstStyle/>
          <a:p>
            <a:pPr marL="0" indent="0">
              <a:buNone/>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Shares (Stocks)</a:t>
            </a:r>
          </a:p>
          <a:p>
            <a:pPr marL="0" indent="0">
              <a:buNone/>
            </a:pP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 Ownership Certificate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Shares represent ownership in a corporation, with each share entitling the holder to a portion of the company's profits and losses.</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Secondary Market Trading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Shares are bought and sold in the secondary market, allowing investors to trade ownership stakes in companies.</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Risks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Share ownership carries risk as the value of shares can fluctuate, impacting the investor's returns.</a:t>
            </a:r>
          </a:p>
          <a:p>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Potential for Growth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companies perform well, the value of their shares typically increases, offering potential for capital appreciation to shareholders</a:t>
            </a:r>
            <a:r>
              <a:rPr lang="en-US" dirty="0">
                <a:solidFill>
                  <a:schemeClr val="tx1"/>
                </a:solidFill>
              </a:rPr>
              <a:t>.</a:t>
            </a:r>
          </a:p>
          <a:p>
            <a:endParaRPr lang="en-US" dirty="0"/>
          </a:p>
        </p:txBody>
      </p:sp>
    </p:spTree>
    <p:extLst>
      <p:ext uri="{BB962C8B-B14F-4D97-AF65-F5344CB8AC3E}">
        <p14:creationId xmlns:p14="http://schemas.microsoft.com/office/powerpoint/2010/main" val="4232007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1EF35-7921-71F8-492A-E54BF62F5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01E0-594F-ACA0-0F66-7D8140F9534B}"/>
              </a:ext>
            </a:extLst>
          </p:cNvPr>
          <p:cNvSpPr>
            <a:spLocks noGrp="1"/>
          </p:cNvSpPr>
          <p:nvPr>
            <p:ph type="title"/>
          </p:nvPr>
        </p:nvSpPr>
        <p:spPr/>
        <p:txBody>
          <a:bodyPr>
            <a:normAutofit/>
          </a:bodyPr>
          <a:lstStyle/>
          <a:p>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What are Financial Instrument traded?</a:t>
            </a:r>
          </a:p>
        </p:txBody>
      </p:sp>
      <p:sp>
        <p:nvSpPr>
          <p:cNvPr id="5" name="Content Placeholder 4">
            <a:extLst>
              <a:ext uri="{FF2B5EF4-FFF2-40B4-BE49-F238E27FC236}">
                <a16:creationId xmlns:a16="http://schemas.microsoft.com/office/drawing/2014/main" id="{E74EE8C8-A07B-8990-F739-C1130E7C34DD}"/>
              </a:ext>
            </a:extLst>
          </p:cNvPr>
          <p:cNvSpPr>
            <a:spLocks noGrp="1"/>
          </p:cNvSpPr>
          <p:nvPr>
            <p:ph idx="1"/>
          </p:nvPr>
        </p:nvSpPr>
        <p:spPr/>
        <p:txBody>
          <a:bodyPr>
            <a:normAutofit/>
          </a:bodyPr>
          <a:lstStyle/>
          <a:p>
            <a:pPr marL="0" indent="0">
              <a:buNone/>
            </a:pPr>
            <a:r>
              <a:rPr lang="en-US"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Mutual Funds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Investment Pooling</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Mutual funds pool money from multiple investors to invest in a diversified portfolio of stocks, bonds, or other financial instruments.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Professional Management</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Managed by professional fund managers who make investment decisions on behalf of investors.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Unit Holders</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Investors in mutual funds are known as unit holders and receive returns through capital gains or dividends distributed by the mutual fund scheme.</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Diversification</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Mutual funds offer diversification benefits, spreading investment risk across various assets.</a:t>
            </a:r>
          </a:p>
          <a:p>
            <a:endParaRPr lang="en-US" dirty="0"/>
          </a:p>
        </p:txBody>
      </p:sp>
    </p:spTree>
    <p:extLst>
      <p:ext uri="{BB962C8B-B14F-4D97-AF65-F5344CB8AC3E}">
        <p14:creationId xmlns:p14="http://schemas.microsoft.com/office/powerpoint/2010/main" val="934307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61DDC-190A-FC58-5839-AA57867E4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599B4-8AF2-34E1-65FB-46BD40CDA4EF}"/>
              </a:ext>
            </a:extLst>
          </p:cNvPr>
          <p:cNvSpPr>
            <a:spLocks noGrp="1"/>
          </p:cNvSpPr>
          <p:nvPr>
            <p:ph type="title"/>
          </p:nvPr>
        </p:nvSpPr>
        <p:spPr/>
        <p:txBody>
          <a:bodyPr>
            <a:normAutofit/>
          </a:bodyPr>
          <a:lstStyle/>
          <a:p>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What are Financial Instrument traded?</a:t>
            </a:r>
          </a:p>
        </p:txBody>
      </p:sp>
      <p:sp>
        <p:nvSpPr>
          <p:cNvPr id="5" name="Content Placeholder 4">
            <a:extLst>
              <a:ext uri="{FF2B5EF4-FFF2-40B4-BE49-F238E27FC236}">
                <a16:creationId xmlns:a16="http://schemas.microsoft.com/office/drawing/2014/main" id="{A4B1EBD1-6519-2F18-2D3C-39240FAAF6C5}"/>
              </a:ext>
            </a:extLst>
          </p:cNvPr>
          <p:cNvSpPr>
            <a:spLocks noGrp="1"/>
          </p:cNvSpPr>
          <p:nvPr>
            <p:ph idx="1"/>
          </p:nvPr>
        </p:nvSpPr>
        <p:spPr/>
        <p:txBody>
          <a:bodyPr>
            <a:normAutofit/>
          </a:bodyPr>
          <a:lstStyle/>
          <a:p>
            <a:pPr marL="0" indent="0">
              <a:buNone/>
            </a:pPr>
            <a:r>
              <a:rPr lang="en-US"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Derivatives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Risk Management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Tool Derivatives are financial instruments used for managing risk associated with price fluctuations of underlying assets such as stocks or commodities.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Agreements for Future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Transactions Derivatives allow investors to enter into agreements to buy or sell assets at predetermined prices in the future.</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Hedging and Speculation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Investors use derivatives for both hedging against price risks and speculating on future price movements.</a:t>
            </a:r>
          </a:p>
          <a:p>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Complexity and Risk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Derivatives can be complex and involve inherent risks, requiring a thorough understanding of the market and underlying assets.</a:t>
            </a:r>
            <a:endPar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34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29AF3-3B17-3502-51B4-E633886D3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AA3521-721E-EA06-773B-71EE210A9E58}"/>
              </a:ext>
            </a:extLst>
          </p:cNvPr>
          <p:cNvSpPr>
            <a:spLocks noGrp="1"/>
          </p:cNvSpPr>
          <p:nvPr>
            <p:ph type="title"/>
          </p:nvPr>
        </p:nvSpPr>
        <p:spPr/>
        <p:txBody>
          <a:bodyPr>
            <a:normAutofit/>
          </a:bodyPr>
          <a:lstStyle/>
          <a:p>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What Does SEBI DO?</a:t>
            </a:r>
          </a:p>
        </p:txBody>
      </p:sp>
      <p:pic>
        <p:nvPicPr>
          <p:cNvPr id="3" name="Content Placeholder 2" descr="Participants in the Share Market By Kotak Securities®">
            <a:extLst>
              <a:ext uri="{FF2B5EF4-FFF2-40B4-BE49-F238E27FC236}">
                <a16:creationId xmlns:a16="http://schemas.microsoft.com/office/drawing/2014/main" id="{DBC02DE8-5414-6FC6-6BD6-BE126B2361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7196" y="2366185"/>
            <a:ext cx="3393979" cy="3208007"/>
          </a:xfrm>
          <a:prstGeom prst="rect">
            <a:avLst/>
          </a:prstGeom>
          <a:noFill/>
          <a:ln>
            <a:noFill/>
          </a:ln>
        </p:spPr>
      </p:pic>
    </p:spTree>
    <p:extLst>
      <p:ext uri="{BB962C8B-B14F-4D97-AF65-F5344CB8AC3E}">
        <p14:creationId xmlns:p14="http://schemas.microsoft.com/office/powerpoint/2010/main" val="1371203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60A10-3C37-5B2F-BE0A-27A479AB5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B4E47-6ED9-5A23-2BE7-B9F66158A617}"/>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Does SEBI DO?</a:t>
            </a:r>
          </a:p>
        </p:txBody>
      </p:sp>
      <p:sp>
        <p:nvSpPr>
          <p:cNvPr id="5" name="Content Placeholder 4">
            <a:extLst>
              <a:ext uri="{FF2B5EF4-FFF2-40B4-BE49-F238E27FC236}">
                <a16:creationId xmlns:a16="http://schemas.microsoft.com/office/drawing/2014/main" id="{24EEC524-1A86-F4AD-843E-83767590031F}"/>
              </a:ext>
            </a:extLst>
          </p:cNvPr>
          <p:cNvSpPr>
            <a:spLocks noGrp="1"/>
          </p:cNvSpPr>
          <p:nvPr>
            <p:ph idx="1"/>
          </p:nvPr>
        </p:nvSpPr>
        <p:spPr/>
        <p:txBody>
          <a:bodyPr>
            <a:normAutofit/>
          </a:bodyPr>
          <a:lstStyle/>
          <a:p>
            <a:r>
              <a:rPr lang="en-US" sz="1500" b="1" u="sng" dirty="0">
                <a:solidFill>
                  <a:schemeClr val="tx1"/>
                </a:solidFill>
                <a:latin typeface="Calibri" panose="020F0502020204030204" pitchFamily="34" charset="0"/>
                <a:ea typeface="Calibri" panose="020F0502020204030204" pitchFamily="34" charset="0"/>
                <a:cs typeface="Calibri" panose="020F0502020204030204" pitchFamily="34" charset="0"/>
              </a:rPr>
              <a:t>Regulation of Stock Markets by SEBI</a:t>
            </a:r>
          </a:p>
          <a:p>
            <a:pPr marL="0" indent="0">
              <a:buNone/>
            </a:pPr>
            <a:r>
              <a:rPr lang="en-US" sz="1500" b="1" i="1" dirty="0">
                <a:solidFill>
                  <a:schemeClr val="tx1"/>
                </a:solidFill>
                <a:latin typeface="Calibri" panose="020F0502020204030204" pitchFamily="34" charset="0"/>
                <a:ea typeface="Calibri" panose="020F0502020204030204" pitchFamily="34" charset="0"/>
                <a:cs typeface="Calibri" panose="020F0502020204030204" pitchFamily="34" charset="0"/>
              </a:rPr>
              <a:t>Establishment and Mandate </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The Securities and Exchange Board of India (SEBI) was established in 1988 by the Government of India to regulate the securities markets. It became an autonomous body under the SEBI Act of 1992.</a:t>
            </a:r>
          </a:p>
          <a:p>
            <a:pPr marL="0" indent="0">
              <a:buNone/>
            </a:pPr>
            <a:r>
              <a:rPr lang="en-US" sz="1500" b="1" i="1" dirty="0">
                <a:solidFill>
                  <a:schemeClr val="tx1"/>
                </a:solidFill>
                <a:latin typeface="Calibri" panose="020F0502020204030204" pitchFamily="34" charset="0"/>
                <a:ea typeface="Calibri" panose="020F0502020204030204" pitchFamily="34" charset="0"/>
                <a:cs typeface="Calibri" panose="020F0502020204030204" pitchFamily="34" charset="0"/>
              </a:rPr>
              <a:t>  Responsibilities</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SEBI is entrusted with the oversight of both the primary and secondary markets in India.</a:t>
            </a:r>
          </a:p>
          <a:p>
            <a:pPr marL="0"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500" b="1" i="1" dirty="0">
                <a:solidFill>
                  <a:schemeClr val="tx1"/>
                </a:solidFill>
                <a:latin typeface="Calibri" panose="020F0502020204030204" pitchFamily="34" charset="0"/>
                <a:ea typeface="Calibri" panose="020F0502020204030204" pitchFamily="34" charset="0"/>
                <a:cs typeface="Calibri" panose="020F0502020204030204" pitchFamily="34" charset="0"/>
              </a:rPr>
              <a:t>Autonomy and Authority</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SEBI operates independently and exercises significant authority in regulating and overseeing market activities.</a:t>
            </a:r>
          </a:p>
          <a:p>
            <a:endParaRPr lang="en-US" dirty="0">
              <a:solidFill>
                <a:schemeClr val="tx1"/>
              </a:solidFill>
            </a:endParaRPr>
          </a:p>
        </p:txBody>
      </p:sp>
    </p:spTree>
    <p:extLst>
      <p:ext uri="{BB962C8B-B14F-4D97-AF65-F5344CB8AC3E}">
        <p14:creationId xmlns:p14="http://schemas.microsoft.com/office/powerpoint/2010/main" val="2214681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D549A-59BE-6969-E8E3-B16DFF5FB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998A70-4852-D4F8-EB34-8D21C59A5C59}"/>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What Does SEBI DO?</a:t>
            </a:r>
          </a:p>
        </p:txBody>
      </p:sp>
      <p:sp>
        <p:nvSpPr>
          <p:cNvPr id="5" name="Content Placeholder 4">
            <a:extLst>
              <a:ext uri="{FF2B5EF4-FFF2-40B4-BE49-F238E27FC236}">
                <a16:creationId xmlns:a16="http://schemas.microsoft.com/office/drawing/2014/main" id="{65E5C300-84D4-E2AF-6193-F40E6D0168D2}"/>
              </a:ext>
            </a:extLst>
          </p:cNvPr>
          <p:cNvSpPr>
            <a:spLocks noGrp="1"/>
          </p:cNvSpPr>
          <p:nvPr>
            <p:ph idx="1"/>
          </p:nvPr>
        </p:nvSpPr>
        <p:spPr/>
        <p:txBody>
          <a:bodyPr>
            <a:normAutofit fontScale="77500" lnSpcReduction="20000"/>
          </a:bodyPr>
          <a:lstStyle/>
          <a:p>
            <a:pPr marL="0" indent="0">
              <a:buNone/>
            </a:pP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 Regulatory</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Measures</a:t>
            </a:r>
          </a:p>
          <a:p>
            <a:pPr marL="0" indent="0">
              <a:buNone/>
            </a:pP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SEBI regularly formulates and implements comprehensive regulatory measures to ensure the safety and transparency of securities dealings. These measures are aimed at safeguarding the interests of investors and promoting the development of the stock market.</a:t>
            </a:r>
          </a:p>
          <a:p>
            <a:pPr marL="0" indent="0">
              <a:buNone/>
            </a:pP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 Objectives</a:t>
            </a:r>
            <a:endPar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Protecting</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Investor</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Interests</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SEBI works to safeguard the interests of investors in stocks by enforcing regulations that promote fair and transparent market practices.</a:t>
            </a:r>
          </a:p>
          <a:p>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Promoting Market Development</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SEBI plays a pivotal role in fostering the growth and development of the stock market by implementing policies that encourage investor confidence and market participation.</a:t>
            </a:r>
          </a:p>
          <a:p>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950" b="1" i="1" dirty="0">
                <a:solidFill>
                  <a:schemeClr val="tx1"/>
                </a:solidFill>
                <a:latin typeface="Calibri" panose="020F0502020204030204" pitchFamily="34" charset="0"/>
                <a:ea typeface="Calibri" panose="020F0502020204030204" pitchFamily="34" charset="0"/>
                <a:cs typeface="Calibri" panose="020F0502020204030204" pitchFamily="34" charset="0"/>
              </a:rPr>
              <a:t>Regulating Market Activities</a:t>
            </a:r>
            <a:r>
              <a:rPr lang="en-US" sz="1950" dirty="0">
                <a:solidFill>
                  <a:schemeClr val="tx1"/>
                </a:solidFill>
                <a:latin typeface="Calibri" panose="020F0502020204030204" pitchFamily="34" charset="0"/>
                <a:ea typeface="Calibri" panose="020F0502020204030204" pitchFamily="34" charset="0"/>
                <a:cs typeface="Calibri" panose="020F0502020204030204" pitchFamily="34" charset="0"/>
              </a:rPr>
              <a:t> SEBI regulates various aspects of the stock market, including securities issuance, trading, and market intermediaries, to maintain market integrity and stability.</a:t>
            </a:r>
          </a:p>
          <a:p>
            <a:endParaRPr lang="en-US" dirty="0"/>
          </a:p>
          <a:p>
            <a:endParaRPr lang="en-US" dirty="0"/>
          </a:p>
        </p:txBody>
      </p:sp>
    </p:spTree>
    <p:extLst>
      <p:ext uri="{BB962C8B-B14F-4D97-AF65-F5344CB8AC3E}">
        <p14:creationId xmlns:p14="http://schemas.microsoft.com/office/powerpoint/2010/main" val="193823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FB7C-691A-4532-D16E-4E20F32F5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95CBF-8250-9A4C-CA8B-74A741D6FD1F}"/>
              </a:ext>
            </a:extLst>
          </p:cNvPr>
          <p:cNvSpPr>
            <a:spLocks noGrp="1"/>
          </p:cNvSpPr>
          <p:nvPr>
            <p:ph type="title"/>
          </p:nvPr>
        </p:nvSpPr>
        <p:spPr/>
        <p:txBody>
          <a:bodyPr>
            <a:normAutofit/>
          </a:bodyPr>
          <a:lstStyle/>
          <a:p>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What Does SEBI DO?</a:t>
            </a:r>
          </a:p>
        </p:txBody>
      </p:sp>
      <p:sp>
        <p:nvSpPr>
          <p:cNvPr id="5" name="Content Placeholder 4">
            <a:extLst>
              <a:ext uri="{FF2B5EF4-FFF2-40B4-BE49-F238E27FC236}">
                <a16:creationId xmlns:a16="http://schemas.microsoft.com/office/drawing/2014/main" id="{EBA96487-E0BA-5FB5-04CA-4F317270C9E6}"/>
              </a:ext>
            </a:extLst>
          </p:cNvPr>
          <p:cNvSpPr>
            <a:spLocks noGrp="1"/>
          </p:cNvSpPr>
          <p:nvPr>
            <p:ph idx="1"/>
          </p:nvPr>
        </p:nvSpPr>
        <p:spPr/>
        <p:txBody>
          <a:bodyPr>
            <a:normAutofit/>
          </a:bodyPr>
          <a:lstStyle/>
          <a:p>
            <a:pPr marL="0" indent="0">
              <a:buNone/>
            </a:pPr>
            <a:r>
              <a:rPr lang="en-US" dirty="0">
                <a:solidFill>
                  <a:schemeClr val="tx1">
                    <a:lumMod val="95000"/>
                    <a:lumOff val="5000"/>
                  </a:schemeClr>
                </a:solidFill>
              </a:rPr>
              <a:t> </a:t>
            </a:r>
            <a:r>
              <a:rPr lang="en-US" sz="15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Compliance and Enforcement</a:t>
            </a: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SEBI monitors compliance with its regulations and takes enforcement actions against violations to maintain market discipline and integrity.</a:t>
            </a:r>
          </a:p>
          <a:p>
            <a:endPar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15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Continuous Improvement</a:t>
            </a: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SEBI continually evaluates market dynamics and investor needs to adapt its regulatory framework and ensure the effectiveness of its oversight functions.</a:t>
            </a:r>
          </a:p>
          <a:p>
            <a:pPr marL="0" indent="0">
              <a:buNone/>
            </a:pP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Overall, SEBI plays a critical role in maintaining the integrity and stability of the Indian securities markets, thereby fostering investor confidence and facilitating market development.</a:t>
            </a:r>
            <a:endParaRPr lang="en-IN"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374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41B68-B67B-10BF-28C9-EE64C2BF6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76F13-9FAF-3C04-17C7-5F6C099E2253}"/>
              </a:ext>
            </a:extLst>
          </p:cNvPr>
          <p:cNvSpPr>
            <a:spLocks noGrp="1"/>
          </p:cNvSpPr>
          <p:nvPr>
            <p:ph type="title"/>
          </p:nvPr>
        </p:nvSpPr>
        <p:spPr/>
        <p:txBody>
          <a:bodyPr>
            <a:normAutofit/>
          </a:bodyPr>
          <a:lstStyle/>
          <a:p>
            <a:r>
              <a:rPr lang="en-IN" sz="3600" dirty="0">
                <a:solidFill>
                  <a:schemeClr val="tx1">
                    <a:lumMod val="95000"/>
                    <a:lumOff val="5000"/>
                  </a:schemeClr>
                </a:solidFill>
                <a:latin typeface="Times New Roman" panose="02020603050405020304" pitchFamily="18" charset="0"/>
                <a:cs typeface="Times New Roman" panose="02020603050405020304" pitchFamily="18" charset="0"/>
              </a:rPr>
              <a:t>Break even Analysis</a:t>
            </a:r>
          </a:p>
        </p:txBody>
      </p:sp>
      <p:sp>
        <p:nvSpPr>
          <p:cNvPr id="3" name="Content Placeholder 2">
            <a:extLst>
              <a:ext uri="{FF2B5EF4-FFF2-40B4-BE49-F238E27FC236}">
                <a16:creationId xmlns:a16="http://schemas.microsoft.com/office/drawing/2014/main" id="{F6B1701D-A01E-CA96-DB4E-A4AC585E902B}"/>
              </a:ext>
            </a:extLst>
          </p:cNvPr>
          <p:cNvSpPr>
            <a:spLocks noGrp="1"/>
          </p:cNvSpPr>
          <p:nvPr>
            <p:ph idx="1"/>
          </p:nvPr>
        </p:nvSpPr>
        <p:spPr/>
        <p:txBody>
          <a:bodyPr>
            <a:normAutofit/>
          </a:bodyPr>
          <a:lstStyle/>
          <a:p>
            <a:pPr marL="0" indent="0">
              <a:buNone/>
            </a:pPr>
            <a:r>
              <a:rPr lang="en-US" sz="15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Definition</a:t>
            </a:r>
          </a:p>
          <a:p>
            <a:pPr marL="0" indent="0">
              <a:buNone/>
            </a:pP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Break-even analysis is a financial tool used to determine the point at which a company's total revenue equals its total costs, resulting in neither a profit nor a loss.</a:t>
            </a:r>
          </a:p>
          <a:p>
            <a:pPr marL="0" indent="0">
              <a:buNone/>
            </a:pPr>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sz="1500"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Break-even Point (BEP)</a:t>
            </a:r>
          </a:p>
          <a:p>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break-even point is the level of sales at which a company covers all its costs and earns zero profit.</a:t>
            </a:r>
          </a:p>
          <a:p>
            <a:r>
              <a:rPr lang="en-US" sz="15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signifies the point where total revenue equals total costs, resulting in a net income of zero.</a:t>
            </a:r>
          </a:p>
          <a:p>
            <a:endParaRPr lang="en-US" dirty="0"/>
          </a:p>
        </p:txBody>
      </p:sp>
    </p:spTree>
    <p:extLst>
      <p:ext uri="{BB962C8B-B14F-4D97-AF65-F5344CB8AC3E}">
        <p14:creationId xmlns:p14="http://schemas.microsoft.com/office/powerpoint/2010/main" val="3620542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B9FE-8F2A-C22F-7183-D52608BD3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79BCA-08FD-180D-DD15-50128A69996A}"/>
              </a:ext>
            </a:extLst>
          </p:cNvPr>
          <p:cNvSpPr>
            <a:spLocks noGrp="1"/>
          </p:cNvSpPr>
          <p:nvPr>
            <p:ph type="title"/>
          </p:nvPr>
        </p:nvSpPr>
        <p:spPr/>
        <p:txBody>
          <a:bodyPr>
            <a:normAutofit/>
          </a:bodyPr>
          <a:lstStyle/>
          <a:p>
            <a:r>
              <a:rPr lang="en-IN" sz="3600" dirty="0">
                <a:solidFill>
                  <a:schemeClr val="tx1">
                    <a:lumMod val="95000"/>
                    <a:lumOff val="5000"/>
                  </a:schemeClr>
                </a:solidFill>
                <a:latin typeface="Times New Roman" panose="02020603050405020304" pitchFamily="18" charset="0"/>
                <a:cs typeface="Times New Roman" panose="02020603050405020304" pitchFamily="18" charset="0"/>
              </a:rPr>
              <a:t>Break even Analysis</a:t>
            </a:r>
          </a:p>
        </p:txBody>
      </p:sp>
      <p:sp>
        <p:nvSpPr>
          <p:cNvPr id="3" name="Content Placeholder 2">
            <a:extLst>
              <a:ext uri="{FF2B5EF4-FFF2-40B4-BE49-F238E27FC236}">
                <a16:creationId xmlns:a16="http://schemas.microsoft.com/office/drawing/2014/main" id="{DE21408E-2E4D-9F76-0254-12BAE4B79F88}"/>
              </a:ext>
            </a:extLst>
          </p:cNvPr>
          <p:cNvSpPr>
            <a:spLocks noGrp="1"/>
          </p:cNvSpPr>
          <p:nvPr>
            <p:ph idx="1"/>
          </p:nvPr>
        </p:nvSpPr>
        <p:spPr/>
        <p:txBody>
          <a:bodyPr>
            <a:normAutofit/>
          </a:bodyPr>
          <a:lstStyle/>
          <a:p>
            <a:pPr marL="0" indent="0">
              <a:buNone/>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Key Aspects of Break-even Analysis</a:t>
            </a:r>
          </a:p>
          <a:p>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Single Product Focus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Break-even analysis is typically applied to a single product to assess its profitability by comparing revenue and costs related to its production and sales.</a:t>
            </a:r>
          </a:p>
          <a:p>
            <a:pPr marL="0" indent="0">
              <a:buNone/>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Profit/Loss Estimation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addition to identifying the break-even point, break-even analysis also helps in estimating the amount of profit or loss at different levels of activity.</a:t>
            </a:r>
          </a:p>
          <a:p>
            <a:pPr marL="0" indent="0">
              <a:buNone/>
            </a:pPr>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Assumptions</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Several assumptions are made when conducting break-even analysis, including having only one product, classifying costs as fixed or variable, constant costs and selling price, equal production and sales, and no changes in materials, labor, design, or manufacturing methods.</a:t>
            </a:r>
          </a:p>
          <a:p>
            <a:pPr marL="0" indent="0">
              <a:buNone/>
            </a:pPr>
            <a:r>
              <a:rPr lang="en-US" b="1"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Fixed and Variable Costs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Break-even analysis distinguishes between fixed costs (e.g., rent) and variable costs (e.g., raw materials). Fixed costs remain constant regardless of production levels, while variable costs fluctuate with changes in production</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p>
          <a:p>
            <a:endParaRPr lang="en-IN" dirty="0"/>
          </a:p>
        </p:txBody>
      </p:sp>
    </p:spTree>
    <p:extLst>
      <p:ext uri="{BB962C8B-B14F-4D97-AF65-F5344CB8AC3E}">
        <p14:creationId xmlns:p14="http://schemas.microsoft.com/office/powerpoint/2010/main" val="1121958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B7AA-1372-F6A4-6576-767AF1D5C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5B993-0456-B411-BDF5-3A6903FDBAB3}"/>
              </a:ext>
            </a:extLst>
          </p:cNvPr>
          <p:cNvSpPr>
            <a:spLocks noGrp="1"/>
          </p:cNvSpPr>
          <p:nvPr>
            <p:ph type="title"/>
          </p:nvPr>
        </p:nvSpPr>
        <p:spPr/>
        <p:txBody>
          <a:bodyPr>
            <a:normAutofit/>
          </a:bodyPr>
          <a:lstStyle/>
          <a:p>
            <a:r>
              <a:rPr lang="en-IN" sz="3600" dirty="0">
                <a:solidFill>
                  <a:schemeClr val="tx1"/>
                </a:solidFill>
                <a:latin typeface="Times New Roman" panose="02020603050405020304" pitchFamily="18" charset="0"/>
                <a:cs typeface="Times New Roman" panose="02020603050405020304" pitchFamily="18" charset="0"/>
              </a:rPr>
              <a:t>Break even Analysis</a:t>
            </a:r>
          </a:p>
        </p:txBody>
      </p:sp>
      <p:sp>
        <p:nvSpPr>
          <p:cNvPr id="3" name="Content Placeholder 2">
            <a:extLst>
              <a:ext uri="{FF2B5EF4-FFF2-40B4-BE49-F238E27FC236}">
                <a16:creationId xmlns:a16="http://schemas.microsoft.com/office/drawing/2014/main" id="{B79B4550-75AC-2870-B206-097AC8E66791}"/>
              </a:ext>
            </a:extLst>
          </p:cNvPr>
          <p:cNvSpPr>
            <a:spLocks noGrp="1"/>
          </p:cNvSpPr>
          <p:nvPr>
            <p:ph idx="1"/>
          </p:nvPr>
        </p:nvSpPr>
        <p:spPr/>
        <p:txBody>
          <a:bodyPr>
            <a:noAutofit/>
          </a:bodyPr>
          <a:lstStyle/>
          <a:p>
            <a:pPr marL="0" indent="0">
              <a:buNone/>
            </a:pPr>
            <a:r>
              <a:rPr lang="en-US" sz="1200" b="1" u="sng" dirty="0">
                <a:solidFill>
                  <a:schemeClr val="tx1"/>
                </a:solidFill>
                <a:latin typeface="Calibri" panose="020F0502020204030204" pitchFamily="34" charset="0"/>
                <a:ea typeface="Calibri" panose="020F0502020204030204" pitchFamily="34" charset="0"/>
                <a:cs typeface="Calibri" panose="020F0502020204030204" pitchFamily="34" charset="0"/>
              </a:rPr>
              <a:t>Components of Break-even Analysis</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Increasing Levels of Activity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Analysis involves assessing different levels of production or sales.</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Estimated Production Costs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Determining the costs associated with producing the product at various activity levels.</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Estimated Revenue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Calculating the expected revenue generated from sales at different activity levels.</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Profit/Loss Calculation</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Analyzing the resulting profit or loss for each level of activity based on the comparison of revenue and costs.</a:t>
            </a:r>
          </a:p>
          <a:p>
            <a:pPr marL="0" indent="0">
              <a:buNone/>
            </a:pP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u="sng"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a:p>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Break-even analysis provides valuable insights for management accountants by offering a comprehensive understanding of a product's profitability and the level of sales required to achieve breakeven. Despite its simplicity, break-even analysis serves as a fundamental tool for decision-making, aiding businesses in determining pricing strategies, production levels, and overall financial viability.</a:t>
            </a:r>
            <a:endPar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02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3065">
              <a:lnSpc>
                <a:spcPct val="100000"/>
              </a:lnSpc>
              <a:spcBef>
                <a:spcPts val="100"/>
              </a:spcBef>
            </a:pPr>
            <a:r>
              <a:rPr spc="-5" dirty="0"/>
              <a:t>Limitations</a:t>
            </a:r>
            <a:r>
              <a:rPr spc="-20" dirty="0"/>
              <a:t> </a:t>
            </a:r>
            <a:r>
              <a:rPr dirty="0"/>
              <a:t>of</a:t>
            </a:r>
            <a:r>
              <a:rPr spc="-10" dirty="0"/>
              <a:t> </a:t>
            </a:r>
            <a:r>
              <a:rPr spc="-5" dirty="0"/>
              <a:t>traditional</a:t>
            </a:r>
            <a:r>
              <a:rPr spc="-20" dirty="0"/>
              <a:t> </a:t>
            </a:r>
            <a:r>
              <a:rPr spc="-5" dirty="0"/>
              <a:t>approach</a:t>
            </a:r>
          </a:p>
        </p:txBody>
      </p:sp>
      <p:sp>
        <p:nvSpPr>
          <p:cNvPr id="3" name="object 3"/>
          <p:cNvSpPr txBox="1"/>
          <p:nvPr/>
        </p:nvSpPr>
        <p:spPr>
          <a:xfrm>
            <a:off x="966469" y="2472690"/>
            <a:ext cx="7666355" cy="3317240"/>
          </a:xfrm>
          <a:prstGeom prst="rect">
            <a:avLst/>
          </a:prstGeom>
        </p:spPr>
        <p:txBody>
          <a:bodyPr vert="horz" wrap="square" lIns="0" tIns="12700" rIns="0" bIns="0" rtlCol="0">
            <a:spAutoFit/>
          </a:bodyPr>
          <a:lstStyle/>
          <a:p>
            <a:pPr marL="381000" marR="30480"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This</a:t>
            </a:r>
            <a:r>
              <a:rPr sz="2800" spc="-10" dirty="0">
                <a:solidFill>
                  <a:srgbClr val="003366"/>
                </a:solidFill>
                <a:latin typeface="Arial MT"/>
                <a:cs typeface="Arial MT"/>
              </a:rPr>
              <a:t> </a:t>
            </a:r>
            <a:r>
              <a:rPr sz="2800" dirty="0">
                <a:solidFill>
                  <a:srgbClr val="003366"/>
                </a:solidFill>
                <a:latin typeface="Arial MT"/>
                <a:cs typeface="Arial MT"/>
              </a:rPr>
              <a:t>approach </a:t>
            </a:r>
            <a:r>
              <a:rPr sz="2800" spc="-5" dirty="0">
                <a:solidFill>
                  <a:srgbClr val="003366"/>
                </a:solidFill>
                <a:latin typeface="Arial MT"/>
                <a:cs typeface="Arial MT"/>
              </a:rPr>
              <a:t>is</a:t>
            </a:r>
            <a:r>
              <a:rPr sz="2800" spc="5" dirty="0">
                <a:solidFill>
                  <a:srgbClr val="003366"/>
                </a:solidFill>
                <a:latin typeface="Arial MT"/>
                <a:cs typeface="Arial MT"/>
              </a:rPr>
              <a:t> </a:t>
            </a:r>
            <a:r>
              <a:rPr sz="2800" spc="-5" dirty="0">
                <a:solidFill>
                  <a:srgbClr val="003366"/>
                </a:solidFill>
                <a:latin typeface="Arial MT"/>
                <a:cs typeface="Arial MT"/>
              </a:rPr>
              <a:t>confirmed </a:t>
            </a:r>
            <a:r>
              <a:rPr sz="2800" dirty="0">
                <a:solidFill>
                  <a:srgbClr val="003366"/>
                </a:solidFill>
                <a:latin typeface="Arial MT"/>
                <a:cs typeface="Arial MT"/>
              </a:rPr>
              <a:t>to ‘procurement of </a:t>
            </a:r>
            <a:r>
              <a:rPr sz="2800" spc="-765" dirty="0">
                <a:solidFill>
                  <a:srgbClr val="003366"/>
                </a:solidFill>
                <a:latin typeface="Arial MT"/>
                <a:cs typeface="Arial MT"/>
              </a:rPr>
              <a:t> </a:t>
            </a:r>
            <a:r>
              <a:rPr sz="2800" dirty="0">
                <a:solidFill>
                  <a:srgbClr val="003366"/>
                </a:solidFill>
                <a:latin typeface="Arial MT"/>
                <a:cs typeface="Arial MT"/>
              </a:rPr>
              <a:t>funds’</a:t>
            </a:r>
            <a:r>
              <a:rPr sz="2800" spc="5" dirty="0">
                <a:solidFill>
                  <a:srgbClr val="003366"/>
                </a:solidFill>
                <a:latin typeface="Arial MT"/>
                <a:cs typeface="Arial MT"/>
              </a:rPr>
              <a:t> </a:t>
            </a:r>
            <a:r>
              <a:rPr sz="2800" spc="-5" dirty="0">
                <a:solidFill>
                  <a:srgbClr val="003366"/>
                </a:solidFill>
                <a:latin typeface="Arial MT"/>
                <a:cs typeface="Arial MT"/>
              </a:rPr>
              <a:t>only.</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marR="521970" indent="-342900">
              <a:lnSpc>
                <a:spcPct val="100000"/>
              </a:lnSpc>
              <a:buSzPct val="75000"/>
              <a:buFont typeface="Wingdings"/>
              <a:buChar char=""/>
              <a:tabLst>
                <a:tab pos="380365" algn="l"/>
                <a:tab pos="381000" algn="l"/>
              </a:tabLst>
            </a:pPr>
            <a:r>
              <a:rPr sz="2800" dirty="0">
                <a:solidFill>
                  <a:srgbClr val="003366"/>
                </a:solidFill>
                <a:latin typeface="Arial MT"/>
                <a:cs typeface="Arial MT"/>
              </a:rPr>
              <a:t>It </a:t>
            </a:r>
            <a:r>
              <a:rPr sz="2800" spc="-5" dirty="0">
                <a:solidFill>
                  <a:srgbClr val="003366"/>
                </a:solidFill>
                <a:latin typeface="Arial MT"/>
                <a:cs typeface="Arial MT"/>
              </a:rPr>
              <a:t>fails</a:t>
            </a:r>
            <a:r>
              <a:rPr sz="2800" spc="10" dirty="0">
                <a:solidFill>
                  <a:srgbClr val="003366"/>
                </a:solidFill>
                <a:latin typeface="Arial MT"/>
                <a:cs typeface="Arial MT"/>
              </a:rPr>
              <a:t> </a:t>
            </a:r>
            <a:r>
              <a:rPr sz="2800" dirty="0">
                <a:solidFill>
                  <a:srgbClr val="003366"/>
                </a:solidFill>
                <a:latin typeface="Arial MT"/>
                <a:cs typeface="Arial MT"/>
              </a:rPr>
              <a:t>to</a:t>
            </a:r>
            <a:r>
              <a:rPr sz="2800" spc="5" dirty="0">
                <a:solidFill>
                  <a:srgbClr val="003366"/>
                </a:solidFill>
                <a:latin typeface="Arial MT"/>
                <a:cs typeface="Arial MT"/>
              </a:rPr>
              <a:t> </a:t>
            </a:r>
            <a:r>
              <a:rPr sz="2800" dirty="0">
                <a:solidFill>
                  <a:srgbClr val="003366"/>
                </a:solidFill>
                <a:latin typeface="Arial MT"/>
                <a:cs typeface="Arial MT"/>
              </a:rPr>
              <a:t>consider</a:t>
            </a:r>
            <a:r>
              <a:rPr sz="2800" spc="5" dirty="0">
                <a:solidFill>
                  <a:srgbClr val="003366"/>
                </a:solidFill>
                <a:latin typeface="Arial MT"/>
                <a:cs typeface="Arial MT"/>
              </a:rPr>
              <a:t> </a:t>
            </a:r>
            <a:r>
              <a:rPr sz="2800" dirty="0">
                <a:solidFill>
                  <a:srgbClr val="003366"/>
                </a:solidFill>
                <a:latin typeface="Arial MT"/>
                <a:cs typeface="Arial MT"/>
              </a:rPr>
              <a:t>an</a:t>
            </a:r>
            <a:r>
              <a:rPr sz="2800" spc="5" dirty="0">
                <a:solidFill>
                  <a:srgbClr val="003366"/>
                </a:solidFill>
                <a:latin typeface="Arial MT"/>
                <a:cs typeface="Arial MT"/>
              </a:rPr>
              <a:t> </a:t>
            </a:r>
            <a:r>
              <a:rPr sz="2800" spc="-5" dirty="0">
                <a:solidFill>
                  <a:srgbClr val="003366"/>
                </a:solidFill>
                <a:latin typeface="Arial MT"/>
                <a:cs typeface="Arial MT"/>
              </a:rPr>
              <a:t>important </a:t>
            </a:r>
            <a:r>
              <a:rPr sz="2800" dirty="0">
                <a:solidFill>
                  <a:srgbClr val="003366"/>
                </a:solidFill>
                <a:latin typeface="Arial MT"/>
                <a:cs typeface="Arial MT"/>
              </a:rPr>
              <a:t>aspects</a:t>
            </a:r>
            <a:r>
              <a:rPr sz="2800" spc="10" dirty="0">
                <a:solidFill>
                  <a:srgbClr val="003366"/>
                </a:solidFill>
                <a:latin typeface="Arial MT"/>
                <a:cs typeface="Arial MT"/>
              </a:rPr>
              <a:t> </a:t>
            </a:r>
            <a:r>
              <a:rPr sz="2800" spc="-5" dirty="0">
                <a:solidFill>
                  <a:srgbClr val="003366"/>
                </a:solidFill>
                <a:latin typeface="Arial MT"/>
                <a:cs typeface="Arial MT"/>
              </a:rPr>
              <a:t>i.e. </a:t>
            </a:r>
            <a:r>
              <a:rPr sz="2800" spc="-765" dirty="0">
                <a:solidFill>
                  <a:srgbClr val="003366"/>
                </a:solidFill>
                <a:latin typeface="Arial MT"/>
                <a:cs typeface="Arial MT"/>
              </a:rPr>
              <a:t> </a:t>
            </a:r>
            <a:r>
              <a:rPr sz="2800" spc="-5" dirty="0">
                <a:solidFill>
                  <a:srgbClr val="003366"/>
                </a:solidFill>
                <a:latin typeface="Arial MT"/>
                <a:cs typeface="Arial MT"/>
              </a:rPr>
              <a:t>allocation</a:t>
            </a:r>
            <a:r>
              <a:rPr sz="2800" dirty="0">
                <a:solidFill>
                  <a:srgbClr val="003366"/>
                </a:solidFill>
                <a:latin typeface="Arial MT"/>
                <a:cs typeface="Arial MT"/>
              </a:rPr>
              <a:t> of</a:t>
            </a:r>
            <a:r>
              <a:rPr sz="2800" spc="5" dirty="0">
                <a:solidFill>
                  <a:srgbClr val="003366"/>
                </a:solidFill>
                <a:latin typeface="Arial MT"/>
                <a:cs typeface="Arial MT"/>
              </a:rPr>
              <a:t> </a:t>
            </a:r>
            <a:r>
              <a:rPr sz="2800" dirty="0">
                <a:solidFill>
                  <a:srgbClr val="003366"/>
                </a:solidFill>
                <a:latin typeface="Arial MT"/>
                <a:cs typeface="Arial MT"/>
              </a:rPr>
              <a:t>funds.</a:t>
            </a:r>
            <a:endParaRPr sz="2800">
              <a:latin typeface="Arial MT"/>
              <a:cs typeface="Arial MT"/>
            </a:endParaRPr>
          </a:p>
          <a:p>
            <a:pPr>
              <a:lnSpc>
                <a:spcPct val="100000"/>
              </a:lnSpc>
              <a:spcBef>
                <a:spcPts val="5"/>
              </a:spcBef>
              <a:buClr>
                <a:srgbClr val="003366"/>
              </a:buClr>
              <a:buFont typeface="Wingdings"/>
              <a:buChar char=""/>
            </a:pPr>
            <a:endParaRPr sz="2500">
              <a:latin typeface="Arial MT"/>
              <a:cs typeface="Arial MT"/>
            </a:endParaRPr>
          </a:p>
          <a:p>
            <a:pPr marL="381000" marR="1176655" indent="-342900">
              <a:lnSpc>
                <a:spcPct val="100000"/>
              </a:lnSpc>
              <a:buSzPct val="75000"/>
              <a:buFont typeface="Wingdings"/>
              <a:buChar char=""/>
              <a:tabLst>
                <a:tab pos="380365" algn="l"/>
                <a:tab pos="381000" algn="l"/>
              </a:tabLst>
            </a:pPr>
            <a:r>
              <a:rPr sz="2800" dirty="0">
                <a:solidFill>
                  <a:srgbClr val="003366"/>
                </a:solidFill>
                <a:latin typeface="Arial MT"/>
                <a:cs typeface="Arial MT"/>
              </a:rPr>
              <a:t>It </a:t>
            </a:r>
            <a:r>
              <a:rPr sz="2800" spc="-5" dirty="0">
                <a:solidFill>
                  <a:srgbClr val="003366"/>
                </a:solidFill>
                <a:latin typeface="Arial MT"/>
                <a:cs typeface="Arial MT"/>
              </a:rPr>
              <a:t>deals </a:t>
            </a:r>
            <a:r>
              <a:rPr sz="2800" dirty="0">
                <a:solidFill>
                  <a:srgbClr val="003366"/>
                </a:solidFill>
                <a:latin typeface="Arial MT"/>
                <a:cs typeface="Arial MT"/>
              </a:rPr>
              <a:t>with only outside I.e. investors, </a:t>
            </a:r>
            <a:r>
              <a:rPr sz="2800" spc="-765" dirty="0">
                <a:solidFill>
                  <a:srgbClr val="003366"/>
                </a:solidFill>
                <a:latin typeface="Arial MT"/>
                <a:cs typeface="Arial MT"/>
              </a:rPr>
              <a:t> </a:t>
            </a:r>
            <a:r>
              <a:rPr sz="2800" dirty="0">
                <a:solidFill>
                  <a:srgbClr val="003366"/>
                </a:solidFill>
                <a:latin typeface="Arial MT"/>
                <a:cs typeface="Arial MT"/>
              </a:rPr>
              <a:t>investment bankers.</a:t>
            </a:r>
            <a:endParaRPr sz="2800">
              <a:latin typeface="Arial MT"/>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7864F-C0C9-3236-B9F0-F1B14E921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D5B3FF-2F10-452E-A408-ABA43F240064}"/>
              </a:ext>
            </a:extLst>
          </p:cNvPr>
          <p:cNvSpPr>
            <a:spLocks noGrp="1"/>
          </p:cNvSpPr>
          <p:nvPr>
            <p:ph type="title"/>
          </p:nvPr>
        </p:nvSpPr>
        <p:spPr>
          <a:xfrm>
            <a:off x="4107801" y="2627734"/>
            <a:ext cx="258925" cy="146956"/>
          </a:xfrm>
        </p:spPr>
        <p:txBody>
          <a:bodyPr>
            <a:normAutofit fontScale="90000"/>
          </a:bodyPr>
          <a:lstStyle/>
          <a:p>
            <a:r>
              <a:rPr lang="en-IN" sz="3600" dirty="0">
                <a:latin typeface="Times New Roman" panose="02020603050405020304" pitchFamily="18" charset="0"/>
                <a:cs typeface="Times New Roman" panose="02020603050405020304" pitchFamily="18" charset="0"/>
              </a:rPr>
              <a:t>.</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64A5D9-50F9-D8B2-B849-83FDD33122A3}"/>
              </a:ext>
            </a:extLst>
          </p:cNvPr>
          <p:cNvSpPr>
            <a:spLocks noGrp="1"/>
          </p:cNvSpPr>
          <p:nvPr>
            <p:ph idx="1"/>
          </p:nvPr>
        </p:nvSpPr>
        <p:spPr>
          <a:xfrm>
            <a:off x="727788" y="1150777"/>
            <a:ext cx="7543800" cy="2820668"/>
          </a:xfrm>
        </p:spPr>
        <p:txBody>
          <a:bodyPr>
            <a:noAutofit/>
          </a:bodyPr>
          <a:lstStyle/>
          <a:p>
            <a:pPr algn="just">
              <a:lnSpc>
                <a:spcPct val="107000"/>
              </a:lnSpc>
              <a:spcAft>
                <a:spcPts val="600"/>
              </a:spcAft>
            </a:pPr>
            <a:r>
              <a:rPr lang="en-US"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 1: The following figures have been supplied by A Gardiner, who is considering making plant pots. He is particularly concerned to know how many he must make before the product becomes profitable. Total fixed costs £1,000 </a:t>
            </a:r>
            <a:r>
              <a:rPr lang="en-IN"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Variable costs per unit £3 </a:t>
            </a:r>
            <a:r>
              <a:rPr lang="en-IN"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Selling price per unit £8 </a:t>
            </a:r>
            <a:endParaRPr lang="en-IN" sz="135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350" dirty="0">
                <a:solidFill>
                  <a:schemeClr val="tx1"/>
                </a:solidFill>
                <a:latin typeface="Calibri" panose="020F0502020204030204" pitchFamily="34" charset="0"/>
                <a:ea typeface="Calibri" panose="020F0502020204030204" pitchFamily="34" charset="0"/>
                <a:cs typeface="Times New Roman" panose="02020603050405020304" pitchFamily="18" charset="0"/>
              </a:rPr>
              <a:t> We can draw up a table to show the information.</a:t>
            </a:r>
            <a:endPar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E59EA00-58DB-9FE1-E575-AA9C0523BA32}"/>
              </a:ext>
            </a:extLst>
          </p:cNvPr>
          <p:cNvPicPr>
            <a:picLocks noChangeAspect="1"/>
          </p:cNvPicPr>
          <p:nvPr/>
        </p:nvPicPr>
        <p:blipFill>
          <a:blip r:embed="rId2"/>
          <a:stretch>
            <a:fillRect/>
          </a:stretch>
        </p:blipFill>
        <p:spPr>
          <a:xfrm>
            <a:off x="2380983" y="2305487"/>
            <a:ext cx="3836194" cy="3296380"/>
          </a:xfrm>
          <a:prstGeom prst="rect">
            <a:avLst/>
          </a:prstGeom>
        </p:spPr>
      </p:pic>
    </p:spTree>
    <p:extLst>
      <p:ext uri="{BB962C8B-B14F-4D97-AF65-F5344CB8AC3E}">
        <p14:creationId xmlns:p14="http://schemas.microsoft.com/office/powerpoint/2010/main" val="915710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5CE32-E799-6490-6000-54942283A1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91EFB2-CE33-60F2-756B-E017AEB1DE62}"/>
              </a:ext>
            </a:extLst>
          </p:cNvPr>
          <p:cNvSpPr txBox="1"/>
          <p:nvPr/>
        </p:nvSpPr>
        <p:spPr>
          <a:xfrm>
            <a:off x="0" y="961880"/>
            <a:ext cx="9144000" cy="1500154"/>
          </a:xfrm>
          <a:prstGeom prst="rect">
            <a:avLst/>
          </a:prstGeom>
          <a:noFill/>
        </p:spPr>
        <p:txBody>
          <a:bodyPr wrap="square">
            <a:spAutoFit/>
          </a:bodyPr>
          <a:lstStyle/>
          <a:p>
            <a:pPr algn="just" defTabSz="685800">
              <a:lnSpc>
                <a:spcPct val="107000"/>
              </a:lnSpc>
              <a:spcAft>
                <a:spcPts val="600"/>
              </a:spcAft>
            </a:pPr>
            <a:r>
              <a:rPr lang="en-US" sz="1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Profit/loss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defTabSz="685800">
              <a:lnSpc>
                <a:spcPct val="107000"/>
              </a:lnSpc>
              <a:spcAft>
                <a:spcPts val="600"/>
              </a:spcAft>
            </a:pPr>
            <a:r>
              <a:rPr lang="en-US"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Profit/loss (the difference between sales revenue and total costs) at various output levels. At 100 units of output the loss is (£500) and at 400 units of output a profit of £1,000 is made. Break-even analysis is thus useful in forecasting profit/loss figures for different production levels.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defTabSz="685800">
              <a:lnSpc>
                <a:spcPct val="107000"/>
              </a:lnSpc>
              <a:spcAft>
                <a:spcPts val="600"/>
              </a:spcAft>
            </a:pPr>
            <a:r>
              <a:rPr lang="en-US" sz="12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Margin of safety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defTabSz="685800">
              <a:lnSpc>
                <a:spcPct val="107000"/>
              </a:lnSpc>
              <a:spcAft>
                <a:spcPts val="600"/>
              </a:spcAft>
            </a:pPr>
            <a:r>
              <a:rPr lang="en-US"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Output above BEP which gives a profit is the margin of safety. This margin can be measured by comparing the level of output with BEP and it can be expressed in units or in sales revenue.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781873B-79A2-83B6-9197-504C1F43F4CD}"/>
              </a:ext>
            </a:extLst>
          </p:cNvPr>
          <p:cNvPicPr>
            <a:picLocks noChangeAspect="1"/>
          </p:cNvPicPr>
          <p:nvPr/>
        </p:nvPicPr>
        <p:blipFill>
          <a:blip r:embed="rId2"/>
          <a:stretch>
            <a:fillRect/>
          </a:stretch>
        </p:blipFill>
        <p:spPr>
          <a:xfrm>
            <a:off x="2809907" y="2243891"/>
            <a:ext cx="3236916" cy="3406961"/>
          </a:xfrm>
          <a:prstGeom prst="rect">
            <a:avLst/>
          </a:prstGeom>
        </p:spPr>
      </p:pic>
    </p:spTree>
    <p:extLst>
      <p:ext uri="{BB962C8B-B14F-4D97-AF65-F5344CB8AC3E}">
        <p14:creationId xmlns:p14="http://schemas.microsoft.com/office/powerpoint/2010/main" val="3214923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21D41-2719-C825-CCBD-C46BC46D35B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3A34549-644A-46E1-6805-2E386B838F83}"/>
              </a:ext>
            </a:extLst>
          </p:cNvPr>
          <p:cNvPicPr>
            <a:picLocks noChangeAspect="1"/>
          </p:cNvPicPr>
          <p:nvPr/>
        </p:nvPicPr>
        <p:blipFill>
          <a:blip r:embed="rId2"/>
          <a:stretch>
            <a:fillRect/>
          </a:stretch>
        </p:blipFill>
        <p:spPr>
          <a:xfrm>
            <a:off x="1896447" y="857250"/>
            <a:ext cx="5038460" cy="4736379"/>
          </a:xfrm>
          <a:prstGeom prst="rect">
            <a:avLst/>
          </a:prstGeom>
        </p:spPr>
      </p:pic>
    </p:spTree>
    <p:extLst>
      <p:ext uri="{BB962C8B-B14F-4D97-AF65-F5344CB8AC3E}">
        <p14:creationId xmlns:p14="http://schemas.microsoft.com/office/powerpoint/2010/main" val="2220658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4642C-A816-B4FC-A836-90C86F98F9E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B3D5FAC-73F6-B3C1-0117-80CBA4971836}"/>
              </a:ext>
            </a:extLst>
          </p:cNvPr>
          <p:cNvPicPr>
            <a:picLocks noChangeAspect="1"/>
          </p:cNvPicPr>
          <p:nvPr/>
        </p:nvPicPr>
        <p:blipFill>
          <a:blip r:embed="rId2"/>
          <a:stretch>
            <a:fillRect/>
          </a:stretch>
        </p:blipFill>
        <p:spPr>
          <a:xfrm>
            <a:off x="1763486" y="1116175"/>
            <a:ext cx="5831946" cy="4461245"/>
          </a:xfrm>
          <a:prstGeom prst="rect">
            <a:avLst/>
          </a:prstGeom>
        </p:spPr>
      </p:pic>
    </p:spTree>
    <p:extLst>
      <p:ext uri="{BB962C8B-B14F-4D97-AF65-F5344CB8AC3E}">
        <p14:creationId xmlns:p14="http://schemas.microsoft.com/office/powerpoint/2010/main" val="946773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5297B-8E83-AED9-CF0D-630ADC28AF7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480CD29-BF69-3063-0104-450F3E19BFF6}"/>
              </a:ext>
            </a:extLst>
          </p:cNvPr>
          <p:cNvPicPr>
            <a:picLocks noChangeAspect="1"/>
          </p:cNvPicPr>
          <p:nvPr/>
        </p:nvPicPr>
        <p:blipFill>
          <a:blip r:embed="rId2"/>
          <a:stretch>
            <a:fillRect/>
          </a:stretch>
        </p:blipFill>
        <p:spPr>
          <a:xfrm>
            <a:off x="1616529" y="1726455"/>
            <a:ext cx="6421783" cy="3225553"/>
          </a:xfrm>
          <a:prstGeom prst="rect">
            <a:avLst/>
          </a:prstGeom>
        </p:spPr>
      </p:pic>
    </p:spTree>
    <p:extLst>
      <p:ext uri="{BB962C8B-B14F-4D97-AF65-F5344CB8AC3E}">
        <p14:creationId xmlns:p14="http://schemas.microsoft.com/office/powerpoint/2010/main" val="4287687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74036-B18A-CF48-F70E-3B70F034EAF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10CFFF7-5C0D-4F42-D5C1-3B89C6FC1D81}"/>
              </a:ext>
            </a:extLst>
          </p:cNvPr>
          <p:cNvPicPr>
            <a:picLocks noChangeAspect="1"/>
          </p:cNvPicPr>
          <p:nvPr/>
        </p:nvPicPr>
        <p:blipFill>
          <a:blip r:embed="rId2"/>
          <a:stretch>
            <a:fillRect/>
          </a:stretch>
        </p:blipFill>
        <p:spPr>
          <a:xfrm>
            <a:off x="1691330" y="1053193"/>
            <a:ext cx="5761340" cy="4352731"/>
          </a:xfrm>
          <a:prstGeom prst="rect">
            <a:avLst/>
          </a:prstGeom>
        </p:spPr>
      </p:pic>
    </p:spTree>
    <p:extLst>
      <p:ext uri="{BB962C8B-B14F-4D97-AF65-F5344CB8AC3E}">
        <p14:creationId xmlns:p14="http://schemas.microsoft.com/office/powerpoint/2010/main" val="421826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93065">
              <a:lnSpc>
                <a:spcPct val="100000"/>
              </a:lnSpc>
              <a:spcBef>
                <a:spcPts val="100"/>
              </a:spcBef>
            </a:pPr>
            <a:r>
              <a:rPr spc="-5" dirty="0"/>
              <a:t>Limitations</a:t>
            </a:r>
            <a:r>
              <a:rPr spc="-20" dirty="0"/>
              <a:t> </a:t>
            </a:r>
            <a:r>
              <a:rPr dirty="0"/>
              <a:t>of</a:t>
            </a:r>
            <a:r>
              <a:rPr spc="-10" dirty="0"/>
              <a:t> </a:t>
            </a:r>
            <a:r>
              <a:rPr spc="-5" dirty="0"/>
              <a:t>traditional</a:t>
            </a:r>
            <a:r>
              <a:rPr spc="-20" dirty="0"/>
              <a:t> </a:t>
            </a:r>
            <a:r>
              <a:rPr spc="-5" dirty="0"/>
              <a:t>approach</a:t>
            </a:r>
          </a:p>
        </p:txBody>
      </p:sp>
      <p:sp>
        <p:nvSpPr>
          <p:cNvPr id="3" name="object 3"/>
          <p:cNvSpPr txBox="1"/>
          <p:nvPr/>
        </p:nvSpPr>
        <p:spPr>
          <a:xfrm>
            <a:off x="953769" y="2625090"/>
            <a:ext cx="7635240" cy="4124960"/>
          </a:xfrm>
          <a:prstGeom prst="rect">
            <a:avLst/>
          </a:prstGeom>
        </p:spPr>
        <p:txBody>
          <a:bodyPr vert="horz" wrap="square" lIns="0" tIns="12700" rIns="0" bIns="0" rtlCol="0">
            <a:spAutoFit/>
          </a:bodyPr>
          <a:lstStyle/>
          <a:p>
            <a:pPr marL="393700" marR="543560" indent="-342900">
              <a:lnSpc>
                <a:spcPct val="100000"/>
              </a:lnSpc>
              <a:spcBef>
                <a:spcPts val="100"/>
              </a:spcBef>
              <a:buSzPct val="75000"/>
              <a:buFont typeface="Wingdings"/>
              <a:buChar char=""/>
              <a:tabLst>
                <a:tab pos="393065" algn="l"/>
                <a:tab pos="393700" algn="l"/>
              </a:tabLst>
            </a:pPr>
            <a:r>
              <a:rPr sz="2800" spc="-5" dirty="0">
                <a:solidFill>
                  <a:srgbClr val="003366"/>
                </a:solidFill>
                <a:latin typeface="Arial MT"/>
                <a:cs typeface="Arial MT"/>
              </a:rPr>
              <a:t>The </a:t>
            </a:r>
            <a:r>
              <a:rPr sz="2800" dirty="0">
                <a:solidFill>
                  <a:srgbClr val="003366"/>
                </a:solidFill>
                <a:latin typeface="Arial MT"/>
                <a:cs typeface="Arial MT"/>
              </a:rPr>
              <a:t>internal decision making </a:t>
            </a:r>
            <a:r>
              <a:rPr sz="2800" spc="-5" dirty="0">
                <a:solidFill>
                  <a:srgbClr val="003366"/>
                </a:solidFill>
                <a:latin typeface="Arial MT"/>
                <a:cs typeface="Arial MT"/>
              </a:rPr>
              <a:t>is completely </a:t>
            </a:r>
            <a:r>
              <a:rPr sz="2800" spc="-765" dirty="0">
                <a:solidFill>
                  <a:srgbClr val="003366"/>
                </a:solidFill>
                <a:latin typeface="Arial MT"/>
                <a:cs typeface="Arial MT"/>
              </a:rPr>
              <a:t> </a:t>
            </a:r>
            <a:r>
              <a:rPr sz="2800" dirty="0">
                <a:solidFill>
                  <a:srgbClr val="003366"/>
                </a:solidFill>
                <a:latin typeface="Arial MT"/>
                <a:cs typeface="Arial MT"/>
              </a:rPr>
              <a:t>ignored </a:t>
            </a:r>
            <a:r>
              <a:rPr sz="2800" spc="-5" dirty="0">
                <a:solidFill>
                  <a:srgbClr val="003366"/>
                </a:solidFill>
                <a:latin typeface="Arial MT"/>
                <a:cs typeface="Arial MT"/>
              </a:rPr>
              <a:t>in</a:t>
            </a:r>
            <a:r>
              <a:rPr sz="2800" spc="5" dirty="0">
                <a:solidFill>
                  <a:srgbClr val="003366"/>
                </a:solidFill>
                <a:latin typeface="Arial MT"/>
                <a:cs typeface="Arial MT"/>
              </a:rPr>
              <a:t> </a:t>
            </a:r>
            <a:r>
              <a:rPr sz="2800" spc="-5" dirty="0">
                <a:solidFill>
                  <a:srgbClr val="003366"/>
                </a:solidFill>
                <a:latin typeface="Arial MT"/>
                <a:cs typeface="Arial MT"/>
              </a:rPr>
              <a:t>this</a:t>
            </a:r>
            <a:r>
              <a:rPr sz="2800" spc="5" dirty="0">
                <a:solidFill>
                  <a:srgbClr val="003366"/>
                </a:solidFill>
                <a:latin typeface="Arial MT"/>
                <a:cs typeface="Arial MT"/>
              </a:rPr>
              <a:t> </a:t>
            </a:r>
            <a:r>
              <a:rPr sz="2800" dirty="0">
                <a:solidFill>
                  <a:srgbClr val="003366"/>
                </a:solidFill>
                <a:latin typeface="Arial MT"/>
                <a:cs typeface="Arial MT"/>
              </a:rPr>
              <a:t>approach.</a:t>
            </a:r>
            <a:endParaRPr sz="2800">
              <a:latin typeface="Arial MT"/>
              <a:cs typeface="Arial MT"/>
            </a:endParaRPr>
          </a:p>
          <a:p>
            <a:pPr>
              <a:lnSpc>
                <a:spcPct val="100000"/>
              </a:lnSpc>
              <a:spcBef>
                <a:spcPts val="30"/>
              </a:spcBef>
              <a:buClr>
                <a:srgbClr val="003366"/>
              </a:buClr>
              <a:buFont typeface="Wingdings"/>
              <a:buChar char=""/>
            </a:pPr>
            <a:endParaRPr sz="3000">
              <a:latin typeface="Arial MT"/>
              <a:cs typeface="Arial MT"/>
            </a:endParaRPr>
          </a:p>
          <a:p>
            <a:pPr marL="393700" marR="220345" indent="-342900">
              <a:lnSpc>
                <a:spcPct val="100000"/>
              </a:lnSpc>
              <a:buSzPct val="75000"/>
              <a:buFont typeface="Wingdings"/>
              <a:buChar char=""/>
              <a:tabLst>
                <a:tab pos="393065" algn="l"/>
                <a:tab pos="393700" algn="l"/>
              </a:tabLst>
            </a:pPr>
            <a:r>
              <a:rPr sz="2800" spc="-5" dirty="0">
                <a:solidFill>
                  <a:srgbClr val="003366"/>
                </a:solidFill>
                <a:latin typeface="Arial MT"/>
                <a:cs typeface="Arial MT"/>
              </a:rPr>
              <a:t>The traditional</a:t>
            </a:r>
            <a:r>
              <a:rPr sz="2800" spc="5" dirty="0">
                <a:solidFill>
                  <a:srgbClr val="003366"/>
                </a:solidFill>
                <a:latin typeface="Arial MT"/>
                <a:cs typeface="Arial MT"/>
              </a:rPr>
              <a:t> </a:t>
            </a:r>
            <a:r>
              <a:rPr sz="2800" dirty="0">
                <a:solidFill>
                  <a:srgbClr val="003366"/>
                </a:solidFill>
                <a:latin typeface="Arial MT"/>
                <a:cs typeface="Arial MT"/>
              </a:rPr>
              <a:t>approach fails</a:t>
            </a:r>
            <a:r>
              <a:rPr sz="2800" spc="-10" dirty="0">
                <a:solidFill>
                  <a:srgbClr val="003366"/>
                </a:solidFill>
                <a:latin typeface="Arial MT"/>
                <a:cs typeface="Arial MT"/>
              </a:rPr>
              <a:t> </a:t>
            </a:r>
            <a:r>
              <a:rPr sz="2800" dirty="0">
                <a:solidFill>
                  <a:srgbClr val="003366"/>
                </a:solidFill>
                <a:latin typeface="Arial MT"/>
                <a:cs typeface="Arial MT"/>
              </a:rPr>
              <a:t>to consider</a:t>
            </a:r>
            <a:r>
              <a:rPr sz="2800" spc="5" dirty="0">
                <a:solidFill>
                  <a:srgbClr val="003366"/>
                </a:solidFill>
                <a:latin typeface="Arial MT"/>
                <a:cs typeface="Arial MT"/>
              </a:rPr>
              <a:t> </a:t>
            </a:r>
            <a:r>
              <a:rPr sz="2800" dirty="0">
                <a:solidFill>
                  <a:srgbClr val="003366"/>
                </a:solidFill>
                <a:latin typeface="Arial MT"/>
                <a:cs typeface="Arial MT"/>
              </a:rPr>
              <a:t>the </a:t>
            </a:r>
            <a:r>
              <a:rPr sz="2800" spc="-765" dirty="0">
                <a:solidFill>
                  <a:srgbClr val="003366"/>
                </a:solidFill>
                <a:latin typeface="Arial MT"/>
                <a:cs typeface="Arial MT"/>
              </a:rPr>
              <a:t> </a:t>
            </a:r>
            <a:r>
              <a:rPr sz="2800" spc="-5" dirty="0">
                <a:solidFill>
                  <a:srgbClr val="003366"/>
                </a:solidFill>
                <a:latin typeface="Arial MT"/>
                <a:cs typeface="Arial MT"/>
              </a:rPr>
              <a:t>problems </a:t>
            </a:r>
            <a:r>
              <a:rPr sz="2800" dirty="0">
                <a:solidFill>
                  <a:srgbClr val="003366"/>
                </a:solidFill>
                <a:latin typeface="Arial MT"/>
                <a:cs typeface="Arial MT"/>
              </a:rPr>
              <a:t>involved</a:t>
            </a:r>
            <a:r>
              <a:rPr sz="2800" spc="15" dirty="0">
                <a:solidFill>
                  <a:srgbClr val="003366"/>
                </a:solidFill>
                <a:latin typeface="Arial MT"/>
                <a:cs typeface="Arial MT"/>
              </a:rPr>
              <a:t> </a:t>
            </a:r>
            <a:r>
              <a:rPr sz="2800" spc="-5" dirty="0">
                <a:solidFill>
                  <a:srgbClr val="003366"/>
                </a:solidFill>
                <a:latin typeface="Arial MT"/>
                <a:cs typeface="Arial MT"/>
              </a:rPr>
              <a:t>in</a:t>
            </a:r>
            <a:r>
              <a:rPr sz="2800" spc="5" dirty="0">
                <a:solidFill>
                  <a:srgbClr val="003366"/>
                </a:solidFill>
                <a:latin typeface="Arial MT"/>
                <a:cs typeface="Arial MT"/>
              </a:rPr>
              <a:t> </a:t>
            </a:r>
            <a:r>
              <a:rPr sz="2800" spc="-5" dirty="0">
                <a:solidFill>
                  <a:srgbClr val="003366"/>
                </a:solidFill>
                <a:latin typeface="Arial MT"/>
                <a:cs typeface="Arial MT"/>
              </a:rPr>
              <a:t>working</a:t>
            </a:r>
            <a:r>
              <a:rPr sz="2800" dirty="0">
                <a:solidFill>
                  <a:srgbClr val="003366"/>
                </a:solidFill>
                <a:latin typeface="Arial MT"/>
                <a:cs typeface="Arial MT"/>
              </a:rPr>
              <a:t> capital </a:t>
            </a:r>
            <a:r>
              <a:rPr sz="2800" spc="5" dirty="0">
                <a:solidFill>
                  <a:srgbClr val="003366"/>
                </a:solidFill>
                <a:latin typeface="Arial MT"/>
                <a:cs typeface="Arial MT"/>
              </a:rPr>
              <a:t> </a:t>
            </a:r>
            <a:r>
              <a:rPr sz="2800" spc="-5" dirty="0">
                <a:solidFill>
                  <a:srgbClr val="003366"/>
                </a:solidFill>
                <a:latin typeface="Arial MT"/>
                <a:cs typeface="Arial MT"/>
              </a:rPr>
              <a:t>management.</a:t>
            </a:r>
            <a:endParaRPr sz="2800">
              <a:latin typeface="Arial MT"/>
              <a:cs typeface="Arial MT"/>
            </a:endParaRPr>
          </a:p>
          <a:p>
            <a:pPr marL="393700" marR="43180" indent="-342900">
              <a:lnSpc>
                <a:spcPct val="100000"/>
              </a:lnSpc>
              <a:spcBef>
                <a:spcPts val="1920"/>
              </a:spcBef>
              <a:buSzPct val="75000"/>
              <a:buFont typeface="Wingdings"/>
              <a:buChar char=""/>
              <a:tabLst>
                <a:tab pos="393065" algn="l"/>
                <a:tab pos="393700" algn="l"/>
              </a:tabLst>
            </a:pPr>
            <a:r>
              <a:rPr sz="2800" spc="-5" dirty="0">
                <a:solidFill>
                  <a:srgbClr val="003366"/>
                </a:solidFill>
                <a:latin typeface="Arial MT"/>
                <a:cs typeface="Arial MT"/>
              </a:rPr>
              <a:t>The traditional</a:t>
            </a:r>
            <a:r>
              <a:rPr sz="2800" spc="5" dirty="0">
                <a:solidFill>
                  <a:srgbClr val="003366"/>
                </a:solidFill>
                <a:latin typeface="Arial MT"/>
                <a:cs typeface="Arial MT"/>
              </a:rPr>
              <a:t> </a:t>
            </a:r>
            <a:r>
              <a:rPr sz="2800" dirty="0">
                <a:solidFill>
                  <a:srgbClr val="003366"/>
                </a:solidFill>
                <a:latin typeface="Arial MT"/>
                <a:cs typeface="Arial MT"/>
              </a:rPr>
              <a:t>approach</a:t>
            </a:r>
            <a:r>
              <a:rPr sz="2800" spc="-5" dirty="0">
                <a:solidFill>
                  <a:srgbClr val="003366"/>
                </a:solidFill>
                <a:latin typeface="Arial MT"/>
                <a:cs typeface="Arial MT"/>
              </a:rPr>
              <a:t> </a:t>
            </a:r>
            <a:r>
              <a:rPr sz="2800" dirty="0">
                <a:solidFill>
                  <a:srgbClr val="003366"/>
                </a:solidFill>
                <a:latin typeface="Arial MT"/>
                <a:cs typeface="Arial MT"/>
              </a:rPr>
              <a:t>neglected the issues </a:t>
            </a:r>
            <a:r>
              <a:rPr sz="2800" spc="-765" dirty="0">
                <a:solidFill>
                  <a:srgbClr val="003366"/>
                </a:solidFill>
                <a:latin typeface="Arial MT"/>
                <a:cs typeface="Arial MT"/>
              </a:rPr>
              <a:t> </a:t>
            </a:r>
            <a:r>
              <a:rPr sz="2800" spc="-5" dirty="0">
                <a:solidFill>
                  <a:srgbClr val="003366"/>
                </a:solidFill>
                <a:latin typeface="Arial MT"/>
                <a:cs typeface="Arial MT"/>
              </a:rPr>
              <a:t>relating</a:t>
            </a:r>
            <a:r>
              <a:rPr sz="2800" dirty="0">
                <a:solidFill>
                  <a:srgbClr val="003366"/>
                </a:solidFill>
                <a:latin typeface="Arial MT"/>
                <a:cs typeface="Arial MT"/>
              </a:rPr>
              <a:t> to the allocation and</a:t>
            </a:r>
            <a:r>
              <a:rPr sz="2800" spc="5" dirty="0">
                <a:solidFill>
                  <a:srgbClr val="003366"/>
                </a:solidFill>
                <a:latin typeface="Arial MT"/>
                <a:cs typeface="Arial MT"/>
              </a:rPr>
              <a:t> </a:t>
            </a:r>
            <a:r>
              <a:rPr sz="2800" spc="-5" dirty="0">
                <a:solidFill>
                  <a:srgbClr val="003366"/>
                </a:solidFill>
                <a:latin typeface="Arial MT"/>
                <a:cs typeface="Arial MT"/>
              </a:rPr>
              <a:t>management</a:t>
            </a:r>
            <a:r>
              <a:rPr sz="2800" dirty="0">
                <a:solidFill>
                  <a:srgbClr val="003366"/>
                </a:solidFill>
                <a:latin typeface="Arial MT"/>
                <a:cs typeface="Arial MT"/>
              </a:rPr>
              <a:t> of </a:t>
            </a:r>
            <a:r>
              <a:rPr sz="2800" spc="5" dirty="0">
                <a:solidFill>
                  <a:srgbClr val="003366"/>
                </a:solidFill>
                <a:latin typeface="Arial MT"/>
                <a:cs typeface="Arial MT"/>
              </a:rPr>
              <a:t> </a:t>
            </a:r>
            <a:r>
              <a:rPr sz="2800" dirty="0">
                <a:solidFill>
                  <a:srgbClr val="003366"/>
                </a:solidFill>
                <a:latin typeface="Arial MT"/>
                <a:cs typeface="Arial MT"/>
              </a:rPr>
              <a:t>funds</a:t>
            </a:r>
            <a:r>
              <a:rPr sz="2800" spc="-10" dirty="0">
                <a:solidFill>
                  <a:srgbClr val="003366"/>
                </a:solidFill>
                <a:latin typeface="Arial MT"/>
                <a:cs typeface="Arial MT"/>
              </a:rPr>
              <a:t> </a:t>
            </a:r>
            <a:r>
              <a:rPr sz="2800" dirty="0">
                <a:solidFill>
                  <a:srgbClr val="003366"/>
                </a:solidFill>
                <a:latin typeface="Arial MT"/>
                <a:cs typeface="Arial MT"/>
              </a:rPr>
              <a:t>and</a:t>
            </a:r>
            <a:r>
              <a:rPr sz="2800" spc="-5" dirty="0">
                <a:solidFill>
                  <a:srgbClr val="003366"/>
                </a:solidFill>
                <a:latin typeface="Arial MT"/>
                <a:cs typeface="Arial MT"/>
              </a:rPr>
              <a:t> </a:t>
            </a:r>
            <a:r>
              <a:rPr sz="2800" dirty="0">
                <a:solidFill>
                  <a:srgbClr val="003366"/>
                </a:solidFill>
                <a:latin typeface="Arial MT"/>
                <a:cs typeface="Arial MT"/>
              </a:rPr>
              <a:t>failed</a:t>
            </a:r>
            <a:r>
              <a:rPr sz="2800" spc="-5" dirty="0">
                <a:solidFill>
                  <a:srgbClr val="003366"/>
                </a:solidFill>
                <a:latin typeface="Arial MT"/>
                <a:cs typeface="Arial MT"/>
              </a:rPr>
              <a:t> </a:t>
            </a:r>
            <a:r>
              <a:rPr sz="2800" dirty="0">
                <a:solidFill>
                  <a:srgbClr val="003366"/>
                </a:solidFill>
                <a:latin typeface="Arial MT"/>
                <a:cs typeface="Arial MT"/>
              </a:rPr>
              <a:t>to</a:t>
            </a:r>
            <a:r>
              <a:rPr sz="2800" spc="-5" dirty="0">
                <a:solidFill>
                  <a:srgbClr val="003366"/>
                </a:solidFill>
                <a:latin typeface="Arial MT"/>
                <a:cs typeface="Arial MT"/>
              </a:rPr>
              <a:t> make </a:t>
            </a:r>
            <a:r>
              <a:rPr sz="2800" dirty="0">
                <a:solidFill>
                  <a:srgbClr val="003366"/>
                </a:solidFill>
                <a:latin typeface="Arial MT"/>
                <a:cs typeface="Arial MT"/>
              </a:rPr>
              <a:t>financial</a:t>
            </a:r>
            <a:r>
              <a:rPr sz="2800" spc="5" dirty="0">
                <a:solidFill>
                  <a:srgbClr val="003366"/>
                </a:solidFill>
                <a:latin typeface="Arial MT"/>
                <a:cs typeface="Arial MT"/>
              </a:rPr>
              <a:t> </a:t>
            </a:r>
            <a:r>
              <a:rPr sz="2800" dirty="0">
                <a:solidFill>
                  <a:srgbClr val="003366"/>
                </a:solidFill>
                <a:latin typeface="Arial MT"/>
                <a:cs typeface="Arial MT"/>
              </a:rPr>
              <a:t>decisions.</a:t>
            </a:r>
            <a:endParaRPr sz="28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3860800" cy="574040"/>
          </a:xfrm>
          <a:prstGeom prst="rect">
            <a:avLst/>
          </a:prstGeom>
        </p:spPr>
        <p:txBody>
          <a:bodyPr vert="horz" wrap="square" lIns="0" tIns="12700" rIns="0" bIns="0" rtlCol="0">
            <a:spAutoFit/>
          </a:bodyPr>
          <a:lstStyle/>
          <a:p>
            <a:pPr marL="12700">
              <a:lnSpc>
                <a:spcPct val="100000"/>
              </a:lnSpc>
              <a:spcBef>
                <a:spcPts val="100"/>
              </a:spcBef>
            </a:pPr>
            <a:r>
              <a:rPr spc="-5" dirty="0"/>
              <a:t>Modern</a:t>
            </a:r>
            <a:r>
              <a:rPr spc="-75" dirty="0"/>
              <a:t> </a:t>
            </a:r>
            <a:r>
              <a:rPr spc="-5" dirty="0"/>
              <a:t>approach</a:t>
            </a:r>
          </a:p>
        </p:txBody>
      </p:sp>
      <p:sp>
        <p:nvSpPr>
          <p:cNvPr id="3" name="object 3"/>
          <p:cNvSpPr txBox="1"/>
          <p:nvPr/>
        </p:nvSpPr>
        <p:spPr>
          <a:xfrm>
            <a:off x="966469" y="2625090"/>
            <a:ext cx="7750809" cy="3972560"/>
          </a:xfrm>
          <a:prstGeom prst="rect">
            <a:avLst/>
          </a:prstGeom>
        </p:spPr>
        <p:txBody>
          <a:bodyPr vert="horz" wrap="square" lIns="0" tIns="12700" rIns="0" bIns="0" rtlCol="0">
            <a:spAutoFit/>
          </a:bodyPr>
          <a:lstStyle/>
          <a:p>
            <a:pPr marL="381000" marR="294005" indent="-342900">
              <a:lnSpc>
                <a:spcPct val="100000"/>
              </a:lnSpc>
              <a:spcBef>
                <a:spcPts val="100"/>
              </a:spcBef>
              <a:buSzPct val="75000"/>
              <a:buFont typeface="Wingdings"/>
              <a:buChar char=""/>
              <a:tabLst>
                <a:tab pos="380365" algn="l"/>
                <a:tab pos="381000" algn="l"/>
              </a:tabLst>
            </a:pPr>
            <a:r>
              <a:rPr sz="2800" spc="-5" dirty="0">
                <a:solidFill>
                  <a:srgbClr val="003366"/>
                </a:solidFill>
                <a:latin typeface="Arial MT"/>
                <a:cs typeface="Arial MT"/>
              </a:rPr>
              <a:t>The</a:t>
            </a:r>
            <a:r>
              <a:rPr sz="2800" dirty="0">
                <a:solidFill>
                  <a:srgbClr val="003366"/>
                </a:solidFill>
                <a:latin typeface="Arial MT"/>
                <a:cs typeface="Arial MT"/>
              </a:rPr>
              <a:t> </a:t>
            </a:r>
            <a:r>
              <a:rPr sz="2800" spc="-5" dirty="0">
                <a:solidFill>
                  <a:srgbClr val="003366"/>
                </a:solidFill>
                <a:latin typeface="Arial MT"/>
                <a:cs typeface="Arial MT"/>
              </a:rPr>
              <a:t>modern</a:t>
            </a:r>
            <a:r>
              <a:rPr sz="2800" spc="15" dirty="0">
                <a:solidFill>
                  <a:srgbClr val="003366"/>
                </a:solidFill>
                <a:latin typeface="Arial MT"/>
                <a:cs typeface="Arial MT"/>
              </a:rPr>
              <a:t> </a:t>
            </a:r>
            <a:r>
              <a:rPr sz="2800" spc="-5" dirty="0">
                <a:solidFill>
                  <a:srgbClr val="003366"/>
                </a:solidFill>
                <a:latin typeface="Arial MT"/>
                <a:cs typeface="Arial MT"/>
              </a:rPr>
              <a:t>approach</a:t>
            </a:r>
            <a:r>
              <a:rPr sz="2800" spc="5" dirty="0">
                <a:solidFill>
                  <a:srgbClr val="003366"/>
                </a:solidFill>
                <a:latin typeface="Arial MT"/>
                <a:cs typeface="Arial MT"/>
              </a:rPr>
              <a:t> </a:t>
            </a:r>
            <a:r>
              <a:rPr sz="2800" spc="-5" dirty="0">
                <a:solidFill>
                  <a:srgbClr val="003366"/>
                </a:solidFill>
                <a:latin typeface="Arial MT"/>
                <a:cs typeface="Arial MT"/>
              </a:rPr>
              <a:t>is</a:t>
            </a:r>
            <a:r>
              <a:rPr sz="2800" dirty="0">
                <a:solidFill>
                  <a:srgbClr val="003366"/>
                </a:solidFill>
                <a:latin typeface="Arial MT"/>
                <a:cs typeface="Arial MT"/>
              </a:rPr>
              <a:t> an analytical </a:t>
            </a:r>
            <a:r>
              <a:rPr sz="2800" spc="-5" dirty="0">
                <a:solidFill>
                  <a:srgbClr val="003366"/>
                </a:solidFill>
                <a:latin typeface="Arial MT"/>
                <a:cs typeface="Arial MT"/>
              </a:rPr>
              <a:t>way</a:t>
            </a:r>
            <a:r>
              <a:rPr sz="2800" dirty="0">
                <a:solidFill>
                  <a:srgbClr val="003366"/>
                </a:solidFill>
                <a:latin typeface="Arial MT"/>
                <a:cs typeface="Arial MT"/>
              </a:rPr>
              <a:t> of </a:t>
            </a:r>
            <a:r>
              <a:rPr sz="2800" spc="-765" dirty="0">
                <a:solidFill>
                  <a:srgbClr val="003366"/>
                </a:solidFill>
                <a:latin typeface="Arial MT"/>
                <a:cs typeface="Arial MT"/>
              </a:rPr>
              <a:t> </a:t>
            </a:r>
            <a:r>
              <a:rPr sz="2800" dirty="0">
                <a:solidFill>
                  <a:srgbClr val="003366"/>
                </a:solidFill>
                <a:latin typeface="Arial MT"/>
                <a:cs typeface="Arial MT"/>
              </a:rPr>
              <a:t>looking </a:t>
            </a:r>
            <a:r>
              <a:rPr sz="2800" spc="-5" dirty="0">
                <a:solidFill>
                  <a:srgbClr val="003366"/>
                </a:solidFill>
                <a:latin typeface="Arial MT"/>
                <a:cs typeface="Arial MT"/>
              </a:rPr>
              <a:t>into</a:t>
            </a:r>
            <a:r>
              <a:rPr sz="2800" dirty="0">
                <a:solidFill>
                  <a:srgbClr val="003366"/>
                </a:solidFill>
                <a:latin typeface="Arial MT"/>
                <a:cs typeface="Arial MT"/>
              </a:rPr>
              <a:t> financial</a:t>
            </a:r>
            <a:r>
              <a:rPr sz="2800" spc="10" dirty="0">
                <a:solidFill>
                  <a:srgbClr val="003366"/>
                </a:solidFill>
                <a:latin typeface="Arial MT"/>
                <a:cs typeface="Arial MT"/>
              </a:rPr>
              <a:t> </a:t>
            </a:r>
            <a:r>
              <a:rPr sz="2800" spc="-5" dirty="0">
                <a:solidFill>
                  <a:srgbClr val="003366"/>
                </a:solidFill>
                <a:latin typeface="Arial MT"/>
                <a:cs typeface="Arial MT"/>
              </a:rPr>
              <a:t>problems </a:t>
            </a:r>
            <a:r>
              <a:rPr sz="2800" dirty="0">
                <a:solidFill>
                  <a:srgbClr val="003366"/>
                </a:solidFill>
                <a:latin typeface="Arial MT"/>
                <a:cs typeface="Arial MT"/>
              </a:rPr>
              <a:t>of</a:t>
            </a:r>
            <a:r>
              <a:rPr sz="2800" spc="5" dirty="0">
                <a:solidFill>
                  <a:srgbClr val="003366"/>
                </a:solidFill>
                <a:latin typeface="Arial MT"/>
                <a:cs typeface="Arial MT"/>
              </a:rPr>
              <a:t> </a:t>
            </a:r>
            <a:r>
              <a:rPr sz="2800" dirty="0">
                <a:solidFill>
                  <a:srgbClr val="003366"/>
                </a:solidFill>
                <a:latin typeface="Arial MT"/>
                <a:cs typeface="Arial MT"/>
              </a:rPr>
              <a:t>the </a:t>
            </a:r>
            <a:r>
              <a:rPr sz="2800" spc="-5" dirty="0">
                <a:solidFill>
                  <a:srgbClr val="003366"/>
                </a:solidFill>
                <a:latin typeface="Arial MT"/>
                <a:cs typeface="Arial MT"/>
              </a:rPr>
              <a:t>firm.</a:t>
            </a:r>
            <a:endParaRPr sz="2800">
              <a:latin typeface="Arial MT"/>
              <a:cs typeface="Arial MT"/>
            </a:endParaRPr>
          </a:p>
          <a:p>
            <a:pPr marL="381000" marR="110489" indent="-342900">
              <a:lnSpc>
                <a:spcPct val="100000"/>
              </a:lnSpc>
              <a:spcBef>
                <a:spcPts val="2280"/>
              </a:spcBef>
              <a:buSzPct val="75000"/>
              <a:buFont typeface="Wingdings"/>
              <a:buChar char=""/>
              <a:tabLst>
                <a:tab pos="380365" algn="l"/>
                <a:tab pos="381000" algn="l"/>
              </a:tabLst>
            </a:pPr>
            <a:r>
              <a:rPr sz="2800" spc="-5" dirty="0">
                <a:solidFill>
                  <a:srgbClr val="003366"/>
                </a:solidFill>
                <a:latin typeface="Arial MT"/>
                <a:cs typeface="Arial MT"/>
              </a:rPr>
              <a:t>According</a:t>
            </a:r>
            <a:r>
              <a:rPr sz="2800" spc="5" dirty="0">
                <a:solidFill>
                  <a:srgbClr val="003366"/>
                </a:solidFill>
                <a:latin typeface="Arial MT"/>
                <a:cs typeface="Arial MT"/>
              </a:rPr>
              <a:t> </a:t>
            </a:r>
            <a:r>
              <a:rPr sz="2800" dirty="0">
                <a:solidFill>
                  <a:srgbClr val="003366"/>
                </a:solidFill>
                <a:latin typeface="Arial MT"/>
                <a:cs typeface="Arial MT"/>
              </a:rPr>
              <a:t>to</a:t>
            </a:r>
            <a:r>
              <a:rPr sz="2800" spc="-10" dirty="0">
                <a:solidFill>
                  <a:srgbClr val="003366"/>
                </a:solidFill>
                <a:latin typeface="Arial MT"/>
                <a:cs typeface="Arial MT"/>
              </a:rPr>
              <a:t> </a:t>
            </a:r>
            <a:r>
              <a:rPr sz="2800" dirty="0">
                <a:solidFill>
                  <a:srgbClr val="003366"/>
                </a:solidFill>
                <a:latin typeface="Arial MT"/>
                <a:cs typeface="Arial MT"/>
              </a:rPr>
              <a:t>this approach, the finance </a:t>
            </a:r>
            <a:r>
              <a:rPr sz="2800" spc="5" dirty="0">
                <a:solidFill>
                  <a:srgbClr val="003366"/>
                </a:solidFill>
                <a:latin typeface="Arial MT"/>
                <a:cs typeface="Arial MT"/>
              </a:rPr>
              <a:t> </a:t>
            </a:r>
            <a:r>
              <a:rPr sz="2800" dirty="0">
                <a:solidFill>
                  <a:srgbClr val="003366"/>
                </a:solidFill>
                <a:latin typeface="Arial MT"/>
                <a:cs typeface="Arial MT"/>
              </a:rPr>
              <a:t>function covers both acquisition of funds as </a:t>
            </a:r>
            <a:r>
              <a:rPr sz="2800" spc="5" dirty="0">
                <a:solidFill>
                  <a:srgbClr val="003366"/>
                </a:solidFill>
                <a:latin typeface="Arial MT"/>
                <a:cs typeface="Arial MT"/>
              </a:rPr>
              <a:t> </a:t>
            </a:r>
            <a:r>
              <a:rPr sz="2800" spc="-5" dirty="0">
                <a:solidFill>
                  <a:srgbClr val="003366"/>
                </a:solidFill>
                <a:latin typeface="Arial MT"/>
                <a:cs typeface="Arial MT"/>
              </a:rPr>
              <a:t>well </a:t>
            </a:r>
            <a:r>
              <a:rPr sz="2800" dirty="0">
                <a:solidFill>
                  <a:srgbClr val="003366"/>
                </a:solidFill>
                <a:latin typeface="Arial MT"/>
                <a:cs typeface="Arial MT"/>
              </a:rPr>
              <a:t>as</a:t>
            </a:r>
            <a:r>
              <a:rPr sz="2800" spc="10" dirty="0">
                <a:solidFill>
                  <a:srgbClr val="003366"/>
                </a:solidFill>
                <a:latin typeface="Arial MT"/>
                <a:cs typeface="Arial MT"/>
              </a:rPr>
              <a:t> </a:t>
            </a:r>
            <a:r>
              <a:rPr sz="2800" spc="-5" dirty="0">
                <a:solidFill>
                  <a:srgbClr val="003366"/>
                </a:solidFill>
                <a:latin typeface="Arial MT"/>
                <a:cs typeface="Arial MT"/>
              </a:rPr>
              <a:t>the</a:t>
            </a:r>
            <a:r>
              <a:rPr sz="2800" spc="10" dirty="0">
                <a:solidFill>
                  <a:srgbClr val="003366"/>
                </a:solidFill>
                <a:latin typeface="Arial MT"/>
                <a:cs typeface="Arial MT"/>
              </a:rPr>
              <a:t> </a:t>
            </a:r>
            <a:r>
              <a:rPr sz="2800" spc="-5" dirty="0">
                <a:solidFill>
                  <a:srgbClr val="003366"/>
                </a:solidFill>
                <a:latin typeface="Arial MT"/>
                <a:cs typeface="Arial MT"/>
              </a:rPr>
              <a:t>allocation</a:t>
            </a:r>
            <a:r>
              <a:rPr sz="2800" spc="5" dirty="0">
                <a:solidFill>
                  <a:srgbClr val="003366"/>
                </a:solidFill>
                <a:latin typeface="Arial MT"/>
                <a:cs typeface="Arial MT"/>
              </a:rPr>
              <a:t> </a:t>
            </a:r>
            <a:r>
              <a:rPr sz="2800" dirty="0">
                <a:solidFill>
                  <a:srgbClr val="003366"/>
                </a:solidFill>
                <a:latin typeface="Arial MT"/>
                <a:cs typeface="Arial MT"/>
              </a:rPr>
              <a:t>of funds</a:t>
            </a:r>
            <a:r>
              <a:rPr sz="2800" spc="10" dirty="0">
                <a:solidFill>
                  <a:srgbClr val="003366"/>
                </a:solidFill>
                <a:latin typeface="Arial MT"/>
                <a:cs typeface="Arial MT"/>
              </a:rPr>
              <a:t> </a:t>
            </a:r>
            <a:r>
              <a:rPr sz="2800" dirty="0">
                <a:solidFill>
                  <a:srgbClr val="003366"/>
                </a:solidFill>
                <a:latin typeface="Arial MT"/>
                <a:cs typeface="Arial MT"/>
              </a:rPr>
              <a:t>to</a:t>
            </a:r>
            <a:r>
              <a:rPr sz="2800" spc="-10" dirty="0">
                <a:solidFill>
                  <a:srgbClr val="003366"/>
                </a:solidFill>
                <a:latin typeface="Arial MT"/>
                <a:cs typeface="Arial MT"/>
              </a:rPr>
              <a:t> </a:t>
            </a:r>
            <a:r>
              <a:rPr sz="2800" dirty="0">
                <a:solidFill>
                  <a:srgbClr val="003366"/>
                </a:solidFill>
                <a:latin typeface="Arial MT"/>
                <a:cs typeface="Arial MT"/>
              </a:rPr>
              <a:t>various uses.</a:t>
            </a:r>
            <a:endParaRPr sz="2800">
              <a:latin typeface="Arial MT"/>
              <a:cs typeface="Arial MT"/>
            </a:endParaRPr>
          </a:p>
          <a:p>
            <a:pPr marL="381000" marR="30480" indent="-342900">
              <a:lnSpc>
                <a:spcPct val="100000"/>
              </a:lnSpc>
              <a:spcBef>
                <a:spcPts val="1920"/>
              </a:spcBef>
              <a:buSzPct val="75000"/>
              <a:buFont typeface="Wingdings"/>
              <a:buChar char=""/>
              <a:tabLst>
                <a:tab pos="380365" algn="l"/>
                <a:tab pos="381000" algn="l"/>
              </a:tabLst>
            </a:pPr>
            <a:r>
              <a:rPr sz="2800" spc="-5" dirty="0">
                <a:solidFill>
                  <a:srgbClr val="003366"/>
                </a:solidFill>
                <a:latin typeface="Arial MT"/>
                <a:cs typeface="Arial MT"/>
              </a:rPr>
              <a:t>Financial management </a:t>
            </a:r>
            <a:r>
              <a:rPr sz="2800" dirty="0">
                <a:solidFill>
                  <a:srgbClr val="003366"/>
                </a:solidFill>
                <a:latin typeface="Arial MT"/>
                <a:cs typeface="Arial MT"/>
              </a:rPr>
              <a:t>is concerned with the </a:t>
            </a:r>
            <a:r>
              <a:rPr sz="2800" spc="5" dirty="0">
                <a:solidFill>
                  <a:srgbClr val="003366"/>
                </a:solidFill>
                <a:latin typeface="Arial MT"/>
                <a:cs typeface="Arial MT"/>
              </a:rPr>
              <a:t> </a:t>
            </a:r>
            <a:r>
              <a:rPr sz="2800" dirty="0">
                <a:solidFill>
                  <a:srgbClr val="003366"/>
                </a:solidFill>
                <a:latin typeface="Arial MT"/>
                <a:cs typeface="Arial MT"/>
              </a:rPr>
              <a:t>issues involved </a:t>
            </a:r>
            <a:r>
              <a:rPr sz="2800" spc="-5" dirty="0">
                <a:solidFill>
                  <a:srgbClr val="003366"/>
                </a:solidFill>
                <a:latin typeface="Arial MT"/>
                <a:cs typeface="Arial MT"/>
              </a:rPr>
              <a:t>in </a:t>
            </a:r>
            <a:r>
              <a:rPr sz="2800" dirty="0">
                <a:solidFill>
                  <a:srgbClr val="003366"/>
                </a:solidFill>
                <a:latin typeface="Arial MT"/>
                <a:cs typeface="Arial MT"/>
              </a:rPr>
              <a:t>raising of funds and efficient </a:t>
            </a:r>
            <a:r>
              <a:rPr sz="2800" spc="-765" dirty="0">
                <a:solidFill>
                  <a:srgbClr val="003366"/>
                </a:solidFill>
                <a:latin typeface="Arial MT"/>
                <a:cs typeface="Arial MT"/>
              </a:rPr>
              <a:t> </a:t>
            </a:r>
            <a:r>
              <a:rPr sz="2800" dirty="0">
                <a:solidFill>
                  <a:srgbClr val="003366"/>
                </a:solidFill>
                <a:latin typeface="Arial MT"/>
                <a:cs typeface="Arial MT"/>
              </a:rPr>
              <a:t>and </a:t>
            </a:r>
            <a:r>
              <a:rPr sz="2800" spc="-5" dirty="0">
                <a:solidFill>
                  <a:srgbClr val="003366"/>
                </a:solidFill>
                <a:latin typeface="Arial MT"/>
                <a:cs typeface="Arial MT"/>
              </a:rPr>
              <a:t>wise</a:t>
            </a:r>
            <a:r>
              <a:rPr sz="2800" dirty="0">
                <a:solidFill>
                  <a:srgbClr val="003366"/>
                </a:solidFill>
                <a:latin typeface="Arial MT"/>
                <a:cs typeface="Arial MT"/>
              </a:rPr>
              <a:t> allocation</a:t>
            </a:r>
            <a:r>
              <a:rPr sz="2800" spc="5" dirty="0">
                <a:solidFill>
                  <a:srgbClr val="003366"/>
                </a:solidFill>
                <a:latin typeface="Arial MT"/>
                <a:cs typeface="Arial MT"/>
              </a:rPr>
              <a:t> </a:t>
            </a:r>
            <a:r>
              <a:rPr sz="2800" dirty="0">
                <a:solidFill>
                  <a:srgbClr val="003366"/>
                </a:solidFill>
                <a:latin typeface="Arial MT"/>
                <a:cs typeface="Arial MT"/>
              </a:rPr>
              <a:t>of funds.</a:t>
            </a:r>
            <a:endParaRPr sz="2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869" y="1297940"/>
            <a:ext cx="7694295" cy="574040"/>
          </a:xfrm>
          <a:prstGeom prst="rect">
            <a:avLst/>
          </a:prstGeom>
        </p:spPr>
        <p:txBody>
          <a:bodyPr vert="horz" wrap="square" lIns="0" tIns="12700" rIns="0" bIns="0" rtlCol="0">
            <a:spAutoFit/>
          </a:bodyPr>
          <a:lstStyle/>
          <a:p>
            <a:pPr marL="12700">
              <a:lnSpc>
                <a:spcPct val="100000"/>
              </a:lnSpc>
              <a:spcBef>
                <a:spcPts val="100"/>
              </a:spcBef>
            </a:pPr>
            <a:r>
              <a:rPr dirty="0"/>
              <a:t>Main</a:t>
            </a:r>
            <a:r>
              <a:rPr spc="-20" dirty="0"/>
              <a:t> </a:t>
            </a:r>
            <a:r>
              <a:rPr spc="-5" dirty="0"/>
              <a:t>Contents</a:t>
            </a:r>
            <a:r>
              <a:rPr spc="-10" dirty="0"/>
              <a:t> of </a:t>
            </a:r>
            <a:r>
              <a:rPr spc="-5" dirty="0"/>
              <a:t>Modern</a:t>
            </a:r>
            <a:r>
              <a:rPr spc="-20" dirty="0"/>
              <a:t> </a:t>
            </a:r>
            <a:r>
              <a:rPr spc="-5" dirty="0"/>
              <a:t>approach</a:t>
            </a:r>
          </a:p>
        </p:txBody>
      </p:sp>
      <p:sp>
        <p:nvSpPr>
          <p:cNvPr id="3" name="object 3"/>
          <p:cNvSpPr txBox="1"/>
          <p:nvPr/>
        </p:nvSpPr>
        <p:spPr>
          <a:xfrm>
            <a:off x="941069" y="2472690"/>
            <a:ext cx="7854950" cy="3545840"/>
          </a:xfrm>
          <a:prstGeom prst="rect">
            <a:avLst/>
          </a:prstGeom>
        </p:spPr>
        <p:txBody>
          <a:bodyPr vert="horz" wrap="square" lIns="0" tIns="12700" rIns="0" bIns="0" rtlCol="0">
            <a:spAutoFit/>
          </a:bodyPr>
          <a:lstStyle/>
          <a:p>
            <a:pPr marL="406400" marR="55880" indent="-342900">
              <a:lnSpc>
                <a:spcPct val="100000"/>
              </a:lnSpc>
              <a:spcBef>
                <a:spcPts val="100"/>
              </a:spcBef>
              <a:buSzPct val="75000"/>
              <a:buFont typeface="Wingdings"/>
              <a:buChar char=""/>
              <a:tabLst>
                <a:tab pos="405765" algn="l"/>
                <a:tab pos="406400" algn="l"/>
              </a:tabLst>
            </a:pPr>
            <a:r>
              <a:rPr sz="2800" spc="-5" dirty="0">
                <a:solidFill>
                  <a:srgbClr val="003366"/>
                </a:solidFill>
                <a:latin typeface="Arial MT"/>
                <a:cs typeface="Arial MT"/>
              </a:rPr>
              <a:t>How </a:t>
            </a:r>
            <a:r>
              <a:rPr sz="2800" dirty="0">
                <a:solidFill>
                  <a:srgbClr val="003366"/>
                </a:solidFill>
                <a:latin typeface="Arial MT"/>
                <a:cs typeface="Arial MT"/>
              </a:rPr>
              <a:t>large should an enterprise be and how far </a:t>
            </a:r>
            <a:r>
              <a:rPr sz="2800" spc="-765" dirty="0">
                <a:solidFill>
                  <a:srgbClr val="003366"/>
                </a:solidFill>
                <a:latin typeface="Arial MT"/>
                <a:cs typeface="Arial MT"/>
              </a:rPr>
              <a:t> </a:t>
            </a:r>
            <a:r>
              <a:rPr sz="2800" spc="-5" dirty="0">
                <a:solidFill>
                  <a:srgbClr val="003366"/>
                </a:solidFill>
                <a:latin typeface="Arial MT"/>
                <a:cs typeface="Arial MT"/>
              </a:rPr>
              <a:t>it</a:t>
            </a:r>
            <a:r>
              <a:rPr sz="2800" dirty="0">
                <a:solidFill>
                  <a:srgbClr val="003366"/>
                </a:solidFill>
                <a:latin typeface="Arial MT"/>
                <a:cs typeface="Arial MT"/>
              </a:rPr>
              <a:t> should</a:t>
            </a:r>
            <a:r>
              <a:rPr sz="2800" spc="5" dirty="0">
                <a:solidFill>
                  <a:srgbClr val="003366"/>
                </a:solidFill>
                <a:latin typeface="Arial MT"/>
                <a:cs typeface="Arial MT"/>
              </a:rPr>
              <a:t> </a:t>
            </a:r>
            <a:r>
              <a:rPr sz="2800" spc="-5" dirty="0">
                <a:solidFill>
                  <a:srgbClr val="003366"/>
                </a:solidFill>
                <a:latin typeface="Arial MT"/>
                <a:cs typeface="Arial MT"/>
              </a:rPr>
              <a:t>grow?</a:t>
            </a:r>
            <a:endParaRPr sz="2800">
              <a:latin typeface="Arial MT"/>
              <a:cs typeface="Arial MT"/>
            </a:endParaRPr>
          </a:p>
          <a:p>
            <a:pPr marL="406400" indent="-342900">
              <a:lnSpc>
                <a:spcPct val="100000"/>
              </a:lnSpc>
              <a:spcBef>
                <a:spcPts val="2270"/>
              </a:spcBef>
              <a:buSzPct val="75000"/>
              <a:buFont typeface="Wingdings"/>
              <a:buChar char=""/>
              <a:tabLst>
                <a:tab pos="405765" algn="l"/>
                <a:tab pos="406400" algn="l"/>
              </a:tabLst>
            </a:pPr>
            <a:r>
              <a:rPr sz="2800" dirty="0">
                <a:solidFill>
                  <a:srgbClr val="003366"/>
                </a:solidFill>
                <a:latin typeface="Arial MT"/>
                <a:cs typeface="Arial MT"/>
              </a:rPr>
              <a:t>In </a:t>
            </a:r>
            <a:r>
              <a:rPr sz="2800" spc="-5" dirty="0">
                <a:solidFill>
                  <a:srgbClr val="003366"/>
                </a:solidFill>
                <a:latin typeface="Arial MT"/>
                <a:cs typeface="Arial MT"/>
              </a:rPr>
              <a:t>what</a:t>
            </a:r>
            <a:r>
              <a:rPr sz="2800" dirty="0">
                <a:solidFill>
                  <a:srgbClr val="003366"/>
                </a:solidFill>
                <a:latin typeface="Arial MT"/>
                <a:cs typeface="Arial MT"/>
              </a:rPr>
              <a:t> form</a:t>
            </a:r>
            <a:r>
              <a:rPr sz="2800" spc="-5" dirty="0">
                <a:solidFill>
                  <a:srgbClr val="003366"/>
                </a:solidFill>
                <a:latin typeface="Arial MT"/>
                <a:cs typeface="Arial MT"/>
              </a:rPr>
              <a:t> should</a:t>
            </a:r>
            <a:r>
              <a:rPr sz="2800" spc="15" dirty="0">
                <a:solidFill>
                  <a:srgbClr val="003366"/>
                </a:solidFill>
                <a:latin typeface="Arial MT"/>
                <a:cs typeface="Arial MT"/>
              </a:rPr>
              <a:t> </a:t>
            </a:r>
            <a:r>
              <a:rPr sz="2800" spc="-5" dirty="0">
                <a:solidFill>
                  <a:srgbClr val="003366"/>
                </a:solidFill>
                <a:latin typeface="Arial MT"/>
                <a:cs typeface="Arial MT"/>
              </a:rPr>
              <a:t>it</a:t>
            </a:r>
            <a:r>
              <a:rPr sz="2800" dirty="0">
                <a:solidFill>
                  <a:srgbClr val="003366"/>
                </a:solidFill>
                <a:latin typeface="Arial MT"/>
                <a:cs typeface="Arial MT"/>
              </a:rPr>
              <a:t> </a:t>
            </a:r>
            <a:r>
              <a:rPr sz="2800" spc="-5" dirty="0">
                <a:solidFill>
                  <a:srgbClr val="003366"/>
                </a:solidFill>
                <a:latin typeface="Arial MT"/>
                <a:cs typeface="Arial MT"/>
              </a:rPr>
              <a:t>hold</a:t>
            </a:r>
            <a:r>
              <a:rPr sz="2800" dirty="0">
                <a:solidFill>
                  <a:srgbClr val="003366"/>
                </a:solidFill>
                <a:latin typeface="Arial MT"/>
                <a:cs typeface="Arial MT"/>
              </a:rPr>
              <a:t> its</a:t>
            </a:r>
            <a:r>
              <a:rPr sz="2800" spc="-5" dirty="0">
                <a:solidFill>
                  <a:srgbClr val="003366"/>
                </a:solidFill>
                <a:latin typeface="Arial MT"/>
                <a:cs typeface="Arial MT"/>
              </a:rPr>
              <a:t> </a:t>
            </a:r>
            <a:r>
              <a:rPr sz="2800" dirty="0">
                <a:solidFill>
                  <a:srgbClr val="003366"/>
                </a:solidFill>
                <a:latin typeface="Arial MT"/>
                <a:cs typeface="Arial MT"/>
              </a:rPr>
              <a:t>assets?</a:t>
            </a:r>
            <a:endParaRPr sz="2800">
              <a:latin typeface="Arial MT"/>
              <a:cs typeface="Arial MT"/>
            </a:endParaRPr>
          </a:p>
          <a:p>
            <a:pPr marL="406400" indent="-342900">
              <a:lnSpc>
                <a:spcPct val="100000"/>
              </a:lnSpc>
              <a:spcBef>
                <a:spcPts val="2650"/>
              </a:spcBef>
              <a:buSzPct val="75000"/>
              <a:buFont typeface="Wingdings"/>
              <a:buChar char=""/>
              <a:tabLst>
                <a:tab pos="405765" algn="l"/>
                <a:tab pos="406400" algn="l"/>
              </a:tabLst>
            </a:pPr>
            <a:r>
              <a:rPr sz="2800" spc="-5" dirty="0">
                <a:solidFill>
                  <a:srgbClr val="003366"/>
                </a:solidFill>
                <a:latin typeface="Arial MT"/>
                <a:cs typeface="Arial MT"/>
              </a:rPr>
              <a:t>How</a:t>
            </a:r>
            <a:r>
              <a:rPr sz="2800" spc="-15" dirty="0">
                <a:solidFill>
                  <a:srgbClr val="003366"/>
                </a:solidFill>
                <a:latin typeface="Arial MT"/>
                <a:cs typeface="Arial MT"/>
              </a:rPr>
              <a:t> </a:t>
            </a:r>
            <a:r>
              <a:rPr sz="2800" dirty="0">
                <a:solidFill>
                  <a:srgbClr val="003366"/>
                </a:solidFill>
                <a:latin typeface="Arial MT"/>
                <a:cs typeface="Arial MT"/>
              </a:rPr>
              <a:t>should</a:t>
            </a:r>
            <a:r>
              <a:rPr sz="2800" spc="-5" dirty="0">
                <a:solidFill>
                  <a:srgbClr val="003366"/>
                </a:solidFill>
                <a:latin typeface="Arial MT"/>
                <a:cs typeface="Arial MT"/>
              </a:rPr>
              <a:t> </a:t>
            </a:r>
            <a:r>
              <a:rPr sz="2800" dirty="0">
                <a:solidFill>
                  <a:srgbClr val="003366"/>
                </a:solidFill>
                <a:latin typeface="Arial MT"/>
                <a:cs typeface="Arial MT"/>
              </a:rPr>
              <a:t>the</a:t>
            </a:r>
            <a:r>
              <a:rPr sz="2800" spc="-10" dirty="0">
                <a:solidFill>
                  <a:srgbClr val="003366"/>
                </a:solidFill>
                <a:latin typeface="Arial MT"/>
                <a:cs typeface="Arial MT"/>
              </a:rPr>
              <a:t> </a:t>
            </a:r>
            <a:r>
              <a:rPr sz="2800" dirty="0">
                <a:solidFill>
                  <a:srgbClr val="003366"/>
                </a:solidFill>
                <a:latin typeface="Arial MT"/>
                <a:cs typeface="Arial MT"/>
              </a:rPr>
              <a:t>funds</a:t>
            </a:r>
            <a:r>
              <a:rPr sz="2800" spc="-10" dirty="0">
                <a:solidFill>
                  <a:srgbClr val="003366"/>
                </a:solidFill>
                <a:latin typeface="Arial MT"/>
                <a:cs typeface="Arial MT"/>
              </a:rPr>
              <a:t> </a:t>
            </a:r>
            <a:r>
              <a:rPr sz="2800" dirty="0">
                <a:solidFill>
                  <a:srgbClr val="003366"/>
                </a:solidFill>
                <a:latin typeface="Arial MT"/>
                <a:cs typeface="Arial MT"/>
              </a:rPr>
              <a:t>required</a:t>
            </a:r>
            <a:r>
              <a:rPr sz="2800" spc="-10" dirty="0">
                <a:solidFill>
                  <a:srgbClr val="003366"/>
                </a:solidFill>
                <a:latin typeface="Arial MT"/>
                <a:cs typeface="Arial MT"/>
              </a:rPr>
              <a:t> </a:t>
            </a:r>
            <a:r>
              <a:rPr sz="2800" dirty="0">
                <a:solidFill>
                  <a:srgbClr val="003366"/>
                </a:solidFill>
                <a:latin typeface="Arial MT"/>
                <a:cs typeface="Arial MT"/>
              </a:rPr>
              <a:t>be</a:t>
            </a:r>
            <a:r>
              <a:rPr sz="2800" spc="-10" dirty="0">
                <a:solidFill>
                  <a:srgbClr val="003366"/>
                </a:solidFill>
                <a:latin typeface="Arial MT"/>
                <a:cs typeface="Arial MT"/>
              </a:rPr>
              <a:t> </a:t>
            </a:r>
            <a:r>
              <a:rPr sz="2800" dirty="0">
                <a:solidFill>
                  <a:srgbClr val="003366"/>
                </a:solidFill>
                <a:latin typeface="Arial MT"/>
                <a:cs typeface="Arial MT"/>
              </a:rPr>
              <a:t>raised?</a:t>
            </a:r>
            <a:endParaRPr sz="2800">
              <a:latin typeface="Arial MT"/>
              <a:cs typeface="Arial MT"/>
            </a:endParaRPr>
          </a:p>
          <a:p>
            <a:pPr marL="406400" marR="770255">
              <a:lnSpc>
                <a:spcPct val="100000"/>
              </a:lnSpc>
              <a:spcBef>
                <a:spcPts val="2640"/>
              </a:spcBef>
            </a:pPr>
            <a:r>
              <a:rPr sz="2800" dirty="0">
                <a:solidFill>
                  <a:srgbClr val="003366"/>
                </a:solidFill>
                <a:latin typeface="Arial MT"/>
                <a:cs typeface="Arial MT"/>
              </a:rPr>
              <a:t>- Financial </a:t>
            </a:r>
            <a:r>
              <a:rPr sz="2800" spc="-5" dirty="0">
                <a:solidFill>
                  <a:srgbClr val="003366"/>
                </a:solidFill>
                <a:latin typeface="Arial MT"/>
                <a:cs typeface="Arial MT"/>
              </a:rPr>
              <a:t>management is </a:t>
            </a:r>
            <a:r>
              <a:rPr sz="2800" dirty="0">
                <a:solidFill>
                  <a:srgbClr val="003366"/>
                </a:solidFill>
                <a:latin typeface="Arial MT"/>
                <a:cs typeface="Arial MT"/>
              </a:rPr>
              <a:t>concerned </a:t>
            </a:r>
            <a:r>
              <a:rPr sz="2800" spc="-5" dirty="0">
                <a:solidFill>
                  <a:srgbClr val="003366"/>
                </a:solidFill>
                <a:latin typeface="Arial MT"/>
                <a:cs typeface="Arial MT"/>
              </a:rPr>
              <a:t>with </a:t>
            </a:r>
            <a:r>
              <a:rPr sz="2800" spc="-765" dirty="0">
                <a:solidFill>
                  <a:srgbClr val="003366"/>
                </a:solidFill>
                <a:latin typeface="Arial MT"/>
                <a:cs typeface="Arial MT"/>
              </a:rPr>
              <a:t> </a:t>
            </a:r>
            <a:r>
              <a:rPr sz="2800" spc="-5" dirty="0">
                <a:solidFill>
                  <a:srgbClr val="003366"/>
                </a:solidFill>
                <a:latin typeface="Arial MT"/>
                <a:cs typeface="Arial MT"/>
              </a:rPr>
              <a:t>finding</a:t>
            </a:r>
            <a:r>
              <a:rPr sz="2800" spc="10" dirty="0">
                <a:solidFill>
                  <a:srgbClr val="003366"/>
                </a:solidFill>
                <a:latin typeface="Arial MT"/>
                <a:cs typeface="Arial MT"/>
              </a:rPr>
              <a:t> </a:t>
            </a:r>
            <a:r>
              <a:rPr sz="2800" spc="-5" dirty="0">
                <a:solidFill>
                  <a:srgbClr val="003366"/>
                </a:solidFill>
                <a:latin typeface="Arial MT"/>
                <a:cs typeface="Arial MT"/>
              </a:rPr>
              <a:t>answer</a:t>
            </a:r>
            <a:r>
              <a:rPr sz="2800" spc="5" dirty="0">
                <a:solidFill>
                  <a:srgbClr val="003366"/>
                </a:solidFill>
                <a:latin typeface="Arial MT"/>
                <a:cs typeface="Arial MT"/>
              </a:rPr>
              <a:t> </a:t>
            </a:r>
            <a:r>
              <a:rPr sz="2800" dirty="0">
                <a:solidFill>
                  <a:srgbClr val="003366"/>
                </a:solidFill>
                <a:latin typeface="Arial MT"/>
                <a:cs typeface="Arial MT"/>
              </a:rPr>
              <a:t>to the above</a:t>
            </a:r>
            <a:r>
              <a:rPr sz="2800" spc="-5" dirty="0">
                <a:solidFill>
                  <a:srgbClr val="003366"/>
                </a:solidFill>
                <a:latin typeface="Arial MT"/>
                <a:cs typeface="Arial MT"/>
              </a:rPr>
              <a:t> </a:t>
            </a:r>
            <a:r>
              <a:rPr sz="2800" dirty="0">
                <a:solidFill>
                  <a:srgbClr val="003366"/>
                </a:solidFill>
                <a:latin typeface="Arial MT"/>
                <a:cs typeface="Arial MT"/>
              </a:rPr>
              <a:t>problems.</a:t>
            </a:r>
            <a:endParaRPr sz="2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docProps/app.xml><?xml version="1.0" encoding="utf-8"?>
<Properties xmlns="http://schemas.openxmlformats.org/officeDocument/2006/extended-properties" xmlns:vt="http://schemas.openxmlformats.org/officeDocument/2006/docPropsVTypes">
  <Template/>
  <TotalTime>2</TotalTime>
  <Words>3520</Words>
  <Application>Microsoft Office PowerPoint</Application>
  <PresentationFormat>On-screen Show (4:3)</PresentationFormat>
  <Paragraphs>290</Paragraphs>
  <Slides>65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65</vt:i4>
      </vt:variant>
    </vt:vector>
  </HeadingPairs>
  <TitlesOfParts>
    <vt:vector size="74" baseType="lpstr">
      <vt:lpstr>Arial</vt:lpstr>
      <vt:lpstr>Arial MT</vt:lpstr>
      <vt:lpstr>Bookman Old Style</vt:lpstr>
      <vt:lpstr>Calibri</vt:lpstr>
      <vt:lpstr>Franklin Gothic Book</vt:lpstr>
      <vt:lpstr>Times New Roman</vt:lpstr>
      <vt:lpstr>Wingdings</vt:lpstr>
      <vt:lpstr>Office Theme</vt:lpstr>
      <vt:lpstr>Custom</vt:lpstr>
      <vt:lpstr>Financial Management</vt:lpstr>
      <vt:lpstr>Definition of Financial Management</vt:lpstr>
      <vt:lpstr>Scope of financial management</vt:lpstr>
      <vt:lpstr>Traditional approach</vt:lpstr>
      <vt:lpstr>Traditional approach</vt:lpstr>
      <vt:lpstr>Limitations of traditional approach</vt:lpstr>
      <vt:lpstr>Limitations of traditional approach</vt:lpstr>
      <vt:lpstr>Modern approach</vt:lpstr>
      <vt:lpstr>Main Contents of Modern approach</vt:lpstr>
      <vt:lpstr>Functions of Finance</vt:lpstr>
      <vt:lpstr>Investment Decision</vt:lpstr>
      <vt:lpstr>Investment Decision</vt:lpstr>
      <vt:lpstr>Capital Budgeting</vt:lpstr>
      <vt:lpstr>Capital Budgeting</vt:lpstr>
      <vt:lpstr>Financing Decision</vt:lpstr>
      <vt:lpstr>Working Capital Management</vt:lpstr>
      <vt:lpstr>Working Capital Management</vt:lpstr>
      <vt:lpstr>Management of Working Capital</vt:lpstr>
      <vt:lpstr>Financing Decision</vt:lpstr>
      <vt:lpstr>Dividend Decision</vt:lpstr>
      <vt:lpstr>Dividend Decision</vt:lpstr>
      <vt:lpstr>Dividend Decision</vt:lpstr>
      <vt:lpstr>Objectives of financial management</vt:lpstr>
      <vt:lpstr>Profit maximisation</vt:lpstr>
      <vt:lpstr>Profit maximisation</vt:lpstr>
      <vt:lpstr>Profit maximisation</vt:lpstr>
      <vt:lpstr>Wealth maximisation</vt:lpstr>
      <vt:lpstr>Sources of Finance</vt:lpstr>
      <vt:lpstr>Sources of Finance</vt:lpstr>
      <vt:lpstr>Sources of Finance</vt:lpstr>
      <vt:lpstr>Sources of Finance/Funds</vt:lpstr>
      <vt:lpstr>Sources of Finance/Funds</vt:lpstr>
      <vt:lpstr>Sources of Finance/Funds</vt:lpstr>
      <vt:lpstr>Issue of shares</vt:lpstr>
      <vt:lpstr>Issue of shares</vt:lpstr>
      <vt:lpstr>Types of shares</vt:lpstr>
      <vt:lpstr>Equity share</vt:lpstr>
      <vt:lpstr>Equity share</vt:lpstr>
      <vt:lpstr>Preference shares</vt:lpstr>
      <vt:lpstr>Stocks and Break even</vt:lpstr>
      <vt:lpstr>      ‘    Why Do we Invest?</vt:lpstr>
      <vt:lpstr> Why Do we Invest?</vt:lpstr>
      <vt:lpstr>What is Stock Market?</vt:lpstr>
      <vt:lpstr>Types of Share Market </vt:lpstr>
      <vt:lpstr>Types of Share Market </vt:lpstr>
      <vt:lpstr>Types of Share Market </vt:lpstr>
      <vt:lpstr>How To Buy Shares?</vt:lpstr>
      <vt:lpstr>What are Financial Instrument traded?</vt:lpstr>
      <vt:lpstr>What are Financial Instrument traded?</vt:lpstr>
      <vt:lpstr>What are Financial Instrument traded?</vt:lpstr>
      <vt:lpstr>What are Financial Instrument traded?</vt:lpstr>
      <vt:lpstr>What are Financial Instrument traded?</vt:lpstr>
      <vt:lpstr>What Does SEBI DO?</vt:lpstr>
      <vt:lpstr>What Does SEBI DO?</vt:lpstr>
      <vt:lpstr>What Does SEBI DO?</vt:lpstr>
      <vt:lpstr>What Does SEBI DO?</vt:lpstr>
      <vt:lpstr>Break even Analysis</vt:lpstr>
      <vt:lpstr>Break even Analysis</vt:lpstr>
      <vt:lpstr>Break even Analysis</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keshav bajpai</cp:lastModifiedBy>
  <cp:revision>1</cp:revision>
  <dcterms:created xsi:type="dcterms:W3CDTF">2024-02-14T10:31:26Z</dcterms:created>
  <dcterms:modified xsi:type="dcterms:W3CDTF">2024-02-14T10:33:56Z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2010-09-04T00:00:00Z</vt:filetime>
  </property>
  <property fmtid="{D5CDD505-2E9C-101B-9397-08002B2CF9AE}" pid="3" name="Creator">
    <vt:lpwstr>Impress</vt:lpwstr>
  </property>
  <property fmtid="{D5CDD505-2E9C-101B-9397-08002B2CF9AE}" pid="4" name="LastSaved">
    <vt:filetime>2010-09-04T00:00:00Z</vt:filetime>
  </property>
</Properties>
</file>