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 id="261" r:id="rId8"/>
    <p:sldId id="259" r:id="rId9"/>
    <p:sldId id="262" r:id="rId10"/>
    <p:sldId id="266"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8" r:id="rId33"/>
    <p:sldId id="286"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UNIT-4</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8A3-64DF-896F-E976-0BDFB9436E86}"/>
              </a:ext>
            </a:extLst>
          </p:cNvPr>
          <p:cNvSpPr>
            <a:spLocks noGrp="1"/>
          </p:cNvSpPr>
          <p:nvPr>
            <p:ph type="title"/>
          </p:nvPr>
        </p:nvSpPr>
        <p:spPr/>
        <p:txBody>
          <a:bodyPr/>
          <a:lstStyle/>
          <a:p>
            <a:r>
              <a:rPr lang="en-US" dirty="0"/>
              <a:t>Function of marketing</a:t>
            </a:r>
            <a:endParaRPr lang="en-IN" dirty="0"/>
          </a:p>
        </p:txBody>
      </p:sp>
      <p:sp>
        <p:nvSpPr>
          <p:cNvPr id="3" name="Content Placeholder 2">
            <a:extLst>
              <a:ext uri="{FF2B5EF4-FFF2-40B4-BE49-F238E27FC236}">
                <a16:creationId xmlns:a16="http://schemas.microsoft.com/office/drawing/2014/main" id="{5706A8B0-7E22-CA7A-C210-48FDAC38083C}"/>
              </a:ext>
            </a:extLst>
          </p:cNvPr>
          <p:cNvSpPr>
            <a:spLocks noGrp="1"/>
          </p:cNvSpPr>
          <p:nvPr>
            <p:ph idx="1"/>
          </p:nvPr>
        </p:nvSpPr>
        <p:spPr/>
        <p:txBody>
          <a:bodyPr>
            <a:normAutofit/>
          </a:bodyPr>
          <a:lstStyle/>
          <a:p>
            <a:pPr marL="0" indent="0">
              <a:buNone/>
            </a:pPr>
            <a:r>
              <a:rPr lang="en-US" dirty="0"/>
              <a:t>9. </a:t>
            </a:r>
            <a:r>
              <a:rPr lang="en-US" b="1" u="sng" dirty="0"/>
              <a:t>Integration of Functions</a:t>
            </a:r>
          </a:p>
          <a:p>
            <a:r>
              <a:rPr lang="en-US" dirty="0"/>
              <a:t>   - Marketing functions work together to achieve business objectives.</a:t>
            </a:r>
          </a:p>
          <a:p>
            <a:r>
              <a:rPr lang="en-US" dirty="0"/>
              <a:t>   - Coordination and alignment of marketing efforts are essential for success.</a:t>
            </a:r>
          </a:p>
          <a:p>
            <a:pPr marL="0" indent="0">
              <a:buNone/>
            </a:pPr>
            <a:r>
              <a:rPr lang="en-US" dirty="0"/>
              <a:t>10. </a:t>
            </a:r>
            <a:r>
              <a:rPr lang="en-US" b="1" u="sng" dirty="0"/>
              <a:t>Conclusion</a:t>
            </a:r>
          </a:p>
          <a:p>
            <a:r>
              <a:rPr lang="en-US" dirty="0"/>
              <a:t>   - Marketing plays a vital role in identifying successful products, promoting them effectively, and meeting customer needs.</a:t>
            </a:r>
          </a:p>
          <a:p>
            <a:r>
              <a:rPr lang="en-US" dirty="0"/>
              <a:t>   - Understanding and managing the seven functions of marketing are crucial for business success.</a:t>
            </a:r>
          </a:p>
          <a:p>
            <a:endParaRPr lang="en-US" dirty="0"/>
          </a:p>
        </p:txBody>
      </p:sp>
    </p:spTree>
    <p:extLst>
      <p:ext uri="{BB962C8B-B14F-4D97-AF65-F5344CB8AC3E}">
        <p14:creationId xmlns:p14="http://schemas.microsoft.com/office/powerpoint/2010/main" val="268318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E69119-2D25-9A56-D20D-4ED0472ADE95}"/>
              </a:ext>
            </a:extLst>
          </p:cNvPr>
          <p:cNvPicPr>
            <a:picLocks noChangeAspect="1"/>
          </p:cNvPicPr>
          <p:nvPr/>
        </p:nvPicPr>
        <p:blipFill rotWithShape="1">
          <a:blip r:embed="rId2">
            <a:extLst>
              <a:ext uri="{28A0092B-C50C-407E-A947-70E740481C1C}">
                <a14:useLocalDpi xmlns:a14="http://schemas.microsoft.com/office/drawing/2010/main" val="0"/>
              </a:ext>
            </a:extLst>
          </a:blip>
          <a:srcRect l="1782" t="7118" r="1575" b="7112"/>
          <a:stretch/>
        </p:blipFill>
        <p:spPr bwMode="auto">
          <a:xfrm>
            <a:off x="2817845" y="236457"/>
            <a:ext cx="6071319" cy="59963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86992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E18E-E222-3CC5-6AA5-99126E334C55}"/>
              </a:ext>
            </a:extLst>
          </p:cNvPr>
          <p:cNvSpPr>
            <a:spLocks noGrp="1"/>
          </p:cNvSpPr>
          <p:nvPr>
            <p:ph type="title"/>
          </p:nvPr>
        </p:nvSpPr>
        <p:spPr/>
        <p:txBody>
          <a:bodyPr/>
          <a:lstStyle/>
          <a:p>
            <a:r>
              <a:rPr lang="en-US" dirty="0"/>
              <a:t>Marketing Mix</a:t>
            </a:r>
            <a:endParaRPr lang="en-IN" dirty="0"/>
          </a:p>
        </p:txBody>
      </p:sp>
      <p:sp>
        <p:nvSpPr>
          <p:cNvPr id="3" name="Content Placeholder 2">
            <a:extLst>
              <a:ext uri="{FF2B5EF4-FFF2-40B4-BE49-F238E27FC236}">
                <a16:creationId xmlns:a16="http://schemas.microsoft.com/office/drawing/2014/main" id="{363B4AD6-05B6-13B9-58A0-F64CAF8CC317}"/>
              </a:ext>
            </a:extLst>
          </p:cNvPr>
          <p:cNvSpPr>
            <a:spLocks noGrp="1"/>
          </p:cNvSpPr>
          <p:nvPr>
            <p:ph idx="1"/>
          </p:nvPr>
        </p:nvSpPr>
        <p:spPr/>
        <p:txBody>
          <a:bodyPr>
            <a:normAutofit fontScale="92500" lnSpcReduction="10000"/>
          </a:bodyPr>
          <a:lstStyle/>
          <a:p>
            <a:pPr marL="0" indent="0">
              <a:buNone/>
            </a:pPr>
            <a:r>
              <a:rPr lang="en-US" dirty="0"/>
              <a:t>   1. </a:t>
            </a:r>
            <a:r>
              <a:rPr lang="en-US" b="1" u="sng" dirty="0"/>
              <a:t>Introduction to the Marketing Mix</a:t>
            </a:r>
          </a:p>
          <a:p>
            <a:r>
              <a:rPr lang="en-US" dirty="0"/>
              <a:t>   - The marketing mix consists of four key elements that are essential for making strategic decisions before launching a new product.</a:t>
            </a:r>
          </a:p>
          <a:p>
            <a:r>
              <a:rPr lang="en-US" dirty="0"/>
              <a:t>   - These elements are also known as the 4 P's of marketing: Product, Price, Place, and Promotion.</a:t>
            </a:r>
          </a:p>
          <a:p>
            <a:pPr marL="0" indent="0">
              <a:buNone/>
            </a:pPr>
            <a:r>
              <a:rPr lang="en-US" dirty="0"/>
              <a:t>   2. </a:t>
            </a:r>
            <a:r>
              <a:rPr lang="en-US" b="1" u="sng" dirty="0"/>
              <a:t>Product</a:t>
            </a:r>
          </a:p>
          <a:p>
            <a:r>
              <a:rPr lang="en-US" dirty="0"/>
              <a:t>   - Focuses on what the company is manufacturing.</a:t>
            </a:r>
          </a:p>
          <a:p>
            <a:r>
              <a:rPr lang="en-US" dirty="0"/>
              <a:t>   - Includes product design, features, quality, branding, packaging, and variety.</a:t>
            </a:r>
          </a:p>
          <a:p>
            <a:r>
              <a:rPr lang="en-US" dirty="0"/>
              <a:t>   - Key decisions involve product development, innovation, and differentiation to meet customer needs effectively.</a:t>
            </a:r>
          </a:p>
          <a:p>
            <a:endParaRPr lang="en-US" dirty="0"/>
          </a:p>
        </p:txBody>
      </p:sp>
    </p:spTree>
    <p:extLst>
      <p:ext uri="{BB962C8B-B14F-4D97-AF65-F5344CB8AC3E}">
        <p14:creationId xmlns:p14="http://schemas.microsoft.com/office/powerpoint/2010/main" val="125058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E18E-E222-3CC5-6AA5-99126E334C55}"/>
              </a:ext>
            </a:extLst>
          </p:cNvPr>
          <p:cNvSpPr>
            <a:spLocks noGrp="1"/>
          </p:cNvSpPr>
          <p:nvPr>
            <p:ph type="title"/>
          </p:nvPr>
        </p:nvSpPr>
        <p:spPr/>
        <p:txBody>
          <a:bodyPr/>
          <a:lstStyle/>
          <a:p>
            <a:r>
              <a:rPr lang="en-US" dirty="0"/>
              <a:t>Marketing Mix</a:t>
            </a:r>
            <a:endParaRPr lang="en-IN" dirty="0"/>
          </a:p>
        </p:txBody>
      </p:sp>
      <p:sp>
        <p:nvSpPr>
          <p:cNvPr id="3" name="Content Placeholder 2">
            <a:extLst>
              <a:ext uri="{FF2B5EF4-FFF2-40B4-BE49-F238E27FC236}">
                <a16:creationId xmlns:a16="http://schemas.microsoft.com/office/drawing/2014/main" id="{363B4AD6-05B6-13B9-58A0-F64CAF8CC317}"/>
              </a:ext>
            </a:extLst>
          </p:cNvPr>
          <p:cNvSpPr>
            <a:spLocks noGrp="1"/>
          </p:cNvSpPr>
          <p:nvPr>
            <p:ph idx="1"/>
          </p:nvPr>
        </p:nvSpPr>
        <p:spPr/>
        <p:txBody>
          <a:bodyPr>
            <a:normAutofit fontScale="85000" lnSpcReduction="10000"/>
          </a:bodyPr>
          <a:lstStyle/>
          <a:p>
            <a:pPr marL="0" indent="0">
              <a:buNone/>
            </a:pPr>
            <a:r>
              <a:rPr lang="en-US" dirty="0"/>
              <a:t>3. </a:t>
            </a:r>
            <a:r>
              <a:rPr lang="en-US" b="1" u="sng" dirty="0"/>
              <a:t>Price</a:t>
            </a:r>
          </a:p>
          <a:p>
            <a:r>
              <a:rPr lang="en-US" dirty="0"/>
              <a:t>   - Concerns the pricing strategy used by the company.</a:t>
            </a:r>
          </a:p>
          <a:p>
            <a:r>
              <a:rPr lang="en-US" dirty="0"/>
              <a:t>   - Involves determining the price point that customers are willing to pay while ensuring profitability.</a:t>
            </a:r>
          </a:p>
          <a:p>
            <a:r>
              <a:rPr lang="en-US" dirty="0"/>
              <a:t>   - Factors influencing pricing decisions include costs, competition, perceived value, and pricing objectives.</a:t>
            </a:r>
          </a:p>
          <a:p>
            <a:pPr marL="0" indent="0">
              <a:buNone/>
            </a:pPr>
            <a:r>
              <a:rPr lang="en-US" dirty="0"/>
              <a:t>4. </a:t>
            </a:r>
            <a:r>
              <a:rPr lang="en-US" b="1" u="sng" dirty="0"/>
              <a:t>Place</a:t>
            </a:r>
          </a:p>
          <a:p>
            <a:r>
              <a:rPr lang="en-US" dirty="0"/>
              <a:t>   - Deals with where the company is selling its products.</a:t>
            </a:r>
          </a:p>
          <a:p>
            <a:r>
              <a:rPr lang="en-US" dirty="0"/>
              <a:t>   - Involves selecting distribution channels, locations, and logistics to ensure products are available to customers when and where they need them.</a:t>
            </a:r>
          </a:p>
          <a:p>
            <a:r>
              <a:rPr lang="en-US" dirty="0"/>
              <a:t>   - Decision-making also includes inventory management and supply chain optimization.</a:t>
            </a:r>
          </a:p>
          <a:p>
            <a:endParaRPr lang="en-US" dirty="0"/>
          </a:p>
        </p:txBody>
      </p:sp>
    </p:spTree>
    <p:extLst>
      <p:ext uri="{BB962C8B-B14F-4D97-AF65-F5344CB8AC3E}">
        <p14:creationId xmlns:p14="http://schemas.microsoft.com/office/powerpoint/2010/main" val="91099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E18E-E222-3CC5-6AA5-99126E334C55}"/>
              </a:ext>
            </a:extLst>
          </p:cNvPr>
          <p:cNvSpPr>
            <a:spLocks noGrp="1"/>
          </p:cNvSpPr>
          <p:nvPr>
            <p:ph type="title"/>
          </p:nvPr>
        </p:nvSpPr>
        <p:spPr/>
        <p:txBody>
          <a:bodyPr/>
          <a:lstStyle/>
          <a:p>
            <a:r>
              <a:rPr lang="en-US" dirty="0"/>
              <a:t>Marketing Mix</a:t>
            </a:r>
            <a:endParaRPr lang="en-IN" dirty="0"/>
          </a:p>
        </p:txBody>
      </p:sp>
      <p:sp>
        <p:nvSpPr>
          <p:cNvPr id="3" name="Content Placeholder 2">
            <a:extLst>
              <a:ext uri="{FF2B5EF4-FFF2-40B4-BE49-F238E27FC236}">
                <a16:creationId xmlns:a16="http://schemas.microsoft.com/office/drawing/2014/main" id="{363B4AD6-05B6-13B9-58A0-F64CAF8CC317}"/>
              </a:ext>
            </a:extLst>
          </p:cNvPr>
          <p:cNvSpPr>
            <a:spLocks noGrp="1"/>
          </p:cNvSpPr>
          <p:nvPr>
            <p:ph idx="1"/>
          </p:nvPr>
        </p:nvSpPr>
        <p:spPr/>
        <p:txBody>
          <a:bodyPr>
            <a:normAutofit fontScale="92500" lnSpcReduction="10000"/>
          </a:bodyPr>
          <a:lstStyle/>
          <a:p>
            <a:pPr marL="0" indent="0">
              <a:buNone/>
            </a:pPr>
            <a:r>
              <a:rPr lang="en-US" dirty="0"/>
              <a:t>5. </a:t>
            </a:r>
            <a:r>
              <a:rPr lang="en-US" b="1" u="sng" dirty="0"/>
              <a:t>Promotion</a:t>
            </a:r>
          </a:p>
          <a:p>
            <a:r>
              <a:rPr lang="en-US" dirty="0"/>
              <a:t>   - Focuses on how the company is promoting the product.</a:t>
            </a:r>
          </a:p>
          <a:p>
            <a:r>
              <a:rPr lang="en-US" dirty="0"/>
              <a:t>   - Includes advertising, sales promotion, public relations, direct marketing, and personal selling.</a:t>
            </a:r>
          </a:p>
          <a:p>
            <a:r>
              <a:rPr lang="en-US" dirty="0"/>
              <a:t>   - Aimed at creating awareness, generating interest, and persuading customers to purchase the product.</a:t>
            </a:r>
          </a:p>
          <a:p>
            <a:pPr marL="0" indent="0">
              <a:buNone/>
            </a:pPr>
            <a:r>
              <a:rPr lang="en-US" dirty="0"/>
              <a:t>6. </a:t>
            </a:r>
            <a:r>
              <a:rPr lang="en-US" b="1" u="sng" dirty="0"/>
              <a:t>Integration of the Marketing Mix</a:t>
            </a:r>
          </a:p>
          <a:p>
            <a:r>
              <a:rPr lang="en-US" dirty="0"/>
              <a:t>   - The elements of the marketing mix are interconnected and should be aligned with each other.</a:t>
            </a:r>
          </a:p>
          <a:p>
            <a:r>
              <a:rPr lang="en-US" dirty="0"/>
              <a:t>   - Decisions made in one area of the marketing mix can impact other areas, requiring a cohesive strategy.</a:t>
            </a:r>
          </a:p>
          <a:p>
            <a:endParaRPr lang="en-US" dirty="0"/>
          </a:p>
        </p:txBody>
      </p:sp>
    </p:spTree>
    <p:extLst>
      <p:ext uri="{BB962C8B-B14F-4D97-AF65-F5344CB8AC3E}">
        <p14:creationId xmlns:p14="http://schemas.microsoft.com/office/powerpoint/2010/main" val="353853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E18E-E222-3CC5-6AA5-99126E334C55}"/>
              </a:ext>
            </a:extLst>
          </p:cNvPr>
          <p:cNvSpPr>
            <a:spLocks noGrp="1"/>
          </p:cNvSpPr>
          <p:nvPr>
            <p:ph type="title"/>
          </p:nvPr>
        </p:nvSpPr>
        <p:spPr/>
        <p:txBody>
          <a:bodyPr/>
          <a:lstStyle/>
          <a:p>
            <a:r>
              <a:rPr lang="en-US" dirty="0"/>
              <a:t>Marketing Mix</a:t>
            </a:r>
            <a:endParaRPr lang="en-IN" dirty="0"/>
          </a:p>
        </p:txBody>
      </p:sp>
      <p:sp>
        <p:nvSpPr>
          <p:cNvPr id="3" name="Content Placeholder 2">
            <a:extLst>
              <a:ext uri="{FF2B5EF4-FFF2-40B4-BE49-F238E27FC236}">
                <a16:creationId xmlns:a16="http://schemas.microsoft.com/office/drawing/2014/main" id="{363B4AD6-05B6-13B9-58A0-F64CAF8CC317}"/>
              </a:ext>
            </a:extLst>
          </p:cNvPr>
          <p:cNvSpPr>
            <a:spLocks noGrp="1"/>
          </p:cNvSpPr>
          <p:nvPr>
            <p:ph idx="1"/>
          </p:nvPr>
        </p:nvSpPr>
        <p:spPr/>
        <p:txBody>
          <a:bodyPr>
            <a:normAutofit fontScale="92500" lnSpcReduction="10000"/>
          </a:bodyPr>
          <a:lstStyle/>
          <a:p>
            <a:pPr marL="0" indent="0">
              <a:buNone/>
            </a:pPr>
            <a:r>
              <a:rPr lang="en-US" dirty="0"/>
              <a:t>7. </a:t>
            </a:r>
            <a:r>
              <a:rPr lang="en-US" b="1" u="sng" dirty="0"/>
              <a:t>Strategic Decisions</a:t>
            </a:r>
          </a:p>
          <a:p>
            <a:r>
              <a:rPr lang="en-US" dirty="0"/>
              <a:t>   - The marketing mix helps firms make strategic decisions necessary for the successful launch and management of products.</a:t>
            </a:r>
          </a:p>
          <a:p>
            <a:r>
              <a:rPr lang="en-US" dirty="0"/>
              <a:t>   - By carefully considering each element, companies can develop a comprehensive marketing strategy to achieve their objectives.</a:t>
            </a:r>
          </a:p>
          <a:p>
            <a:pPr marL="0" indent="0">
              <a:buNone/>
            </a:pPr>
            <a:r>
              <a:rPr lang="en-US" dirty="0"/>
              <a:t>8. </a:t>
            </a:r>
            <a:r>
              <a:rPr lang="en-US" b="1" u="sng" dirty="0"/>
              <a:t>Conclusion</a:t>
            </a:r>
          </a:p>
          <a:p>
            <a:r>
              <a:rPr lang="en-US" dirty="0"/>
              <a:t>   - The marketing mix serves as a framework for making strategic decisions related to product, price, place, and promotion.</a:t>
            </a:r>
          </a:p>
          <a:p>
            <a:r>
              <a:rPr lang="en-US" dirty="0"/>
              <a:t>   - Understanding and effectively managing these elements are crucial for the smooth running and success of any product or organization.</a:t>
            </a:r>
          </a:p>
          <a:p>
            <a:endParaRPr lang="en-US" dirty="0"/>
          </a:p>
        </p:txBody>
      </p:sp>
    </p:spTree>
    <p:extLst>
      <p:ext uri="{BB962C8B-B14F-4D97-AF65-F5344CB8AC3E}">
        <p14:creationId xmlns:p14="http://schemas.microsoft.com/office/powerpoint/2010/main" val="293892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ing Mix 2">
            <a:extLst>
              <a:ext uri="{FF2B5EF4-FFF2-40B4-BE49-F238E27FC236}">
                <a16:creationId xmlns:a16="http://schemas.microsoft.com/office/drawing/2014/main" id="{0076E1EC-3A4E-707B-9A71-EB71817AB3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1780" y="360760"/>
            <a:ext cx="5719665" cy="5745920"/>
          </a:xfrm>
          <a:prstGeom prst="rect">
            <a:avLst/>
          </a:prstGeom>
          <a:noFill/>
          <a:ln>
            <a:noFill/>
          </a:ln>
        </p:spPr>
      </p:pic>
    </p:spTree>
    <p:extLst>
      <p:ext uri="{BB962C8B-B14F-4D97-AF65-F5344CB8AC3E}">
        <p14:creationId xmlns:p14="http://schemas.microsoft.com/office/powerpoint/2010/main" val="367466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5028-91F5-3EF0-B47D-03B88A21146B}"/>
              </a:ext>
            </a:extLst>
          </p:cNvPr>
          <p:cNvSpPr>
            <a:spLocks noGrp="1"/>
          </p:cNvSpPr>
          <p:nvPr>
            <p:ph type="title"/>
          </p:nvPr>
        </p:nvSpPr>
        <p:spPr/>
        <p:txBody>
          <a:bodyPr/>
          <a:lstStyle/>
          <a:p>
            <a:r>
              <a:rPr lang="en-US" dirty="0"/>
              <a:t>T</a:t>
            </a:r>
            <a:r>
              <a:rPr lang="en-US" b="0" i="0" dirty="0">
                <a:effectLst/>
              </a:rPr>
              <a:t>he Four P's of marketing</a:t>
            </a:r>
            <a:endParaRPr lang="en-IN" dirty="0"/>
          </a:p>
        </p:txBody>
      </p:sp>
      <p:sp>
        <p:nvSpPr>
          <p:cNvPr id="3" name="Content Placeholder 2">
            <a:extLst>
              <a:ext uri="{FF2B5EF4-FFF2-40B4-BE49-F238E27FC236}">
                <a16:creationId xmlns:a16="http://schemas.microsoft.com/office/drawing/2014/main" id="{B82A83B6-F3E4-7B37-EFC3-49714970DA6D}"/>
              </a:ext>
            </a:extLst>
          </p:cNvPr>
          <p:cNvSpPr>
            <a:spLocks noGrp="1"/>
          </p:cNvSpPr>
          <p:nvPr>
            <p:ph idx="1"/>
          </p:nvPr>
        </p:nvSpPr>
        <p:spPr/>
        <p:txBody>
          <a:bodyPr>
            <a:normAutofit fontScale="85000" lnSpcReduction="20000"/>
          </a:bodyPr>
          <a:lstStyle/>
          <a:p>
            <a:pPr marL="0" indent="0">
              <a:buNone/>
            </a:pPr>
            <a:r>
              <a:rPr lang="en-US" dirty="0"/>
              <a:t>   1. </a:t>
            </a:r>
            <a:r>
              <a:rPr lang="en-US" b="1" u="sng" dirty="0"/>
              <a:t>Introduction</a:t>
            </a:r>
          </a:p>
          <a:p>
            <a:r>
              <a:rPr lang="en-US" dirty="0"/>
              <a:t>   - The Four P's of marketing (Product, Price, Place, and Promotion) play a crucial role in shaping the strategy of an organization.</a:t>
            </a:r>
          </a:p>
          <a:p>
            <a:r>
              <a:rPr lang="en-US" dirty="0"/>
              <a:t>   - They are fundamental elements that influence decisions in marketing plans and business plans.</a:t>
            </a:r>
          </a:p>
          <a:p>
            <a:pPr marL="0" indent="0">
              <a:buNone/>
            </a:pPr>
            <a:r>
              <a:rPr lang="en-US" dirty="0"/>
              <a:t>2. </a:t>
            </a:r>
            <a:r>
              <a:rPr lang="en-US" b="1" u="sng" dirty="0"/>
              <a:t>Integration with Segmentation, Targeting, and Positioning (STP)</a:t>
            </a:r>
          </a:p>
          <a:p>
            <a:r>
              <a:rPr lang="en-US" dirty="0"/>
              <a:t>   - The marketing mix decisions affect segmentation, targeting, and positioning strategies.</a:t>
            </a:r>
          </a:p>
          <a:p>
            <a:r>
              <a:rPr lang="en-US" dirty="0"/>
              <a:t>   - Segmentation and targeting are based on product offerings, while positioning can be determined by pricing strategies.</a:t>
            </a:r>
          </a:p>
          <a:p>
            <a:r>
              <a:rPr lang="en-US" dirty="0"/>
              <a:t>   - Decisions in one area of the marketing mix impact others, emphasizing the interconnectedness of STP and the Four P's.</a:t>
            </a:r>
          </a:p>
          <a:p>
            <a:r>
              <a:rPr lang="en-US" dirty="0"/>
              <a:t>.</a:t>
            </a:r>
            <a:endParaRPr lang="en-IN" dirty="0"/>
          </a:p>
        </p:txBody>
      </p:sp>
    </p:spTree>
    <p:extLst>
      <p:ext uri="{BB962C8B-B14F-4D97-AF65-F5344CB8AC3E}">
        <p14:creationId xmlns:p14="http://schemas.microsoft.com/office/powerpoint/2010/main" val="104289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5028-91F5-3EF0-B47D-03B88A21146B}"/>
              </a:ext>
            </a:extLst>
          </p:cNvPr>
          <p:cNvSpPr>
            <a:spLocks noGrp="1"/>
          </p:cNvSpPr>
          <p:nvPr>
            <p:ph type="title"/>
          </p:nvPr>
        </p:nvSpPr>
        <p:spPr/>
        <p:txBody>
          <a:bodyPr/>
          <a:lstStyle/>
          <a:p>
            <a:r>
              <a:rPr lang="en-US" dirty="0"/>
              <a:t>T</a:t>
            </a:r>
            <a:r>
              <a:rPr lang="en-US" b="0" i="0" dirty="0">
                <a:effectLst/>
              </a:rPr>
              <a:t>he Four P's of marketing</a:t>
            </a:r>
            <a:endParaRPr lang="en-IN" dirty="0"/>
          </a:p>
        </p:txBody>
      </p:sp>
      <p:sp>
        <p:nvSpPr>
          <p:cNvPr id="3" name="Content Placeholder 2">
            <a:extLst>
              <a:ext uri="{FF2B5EF4-FFF2-40B4-BE49-F238E27FC236}">
                <a16:creationId xmlns:a16="http://schemas.microsoft.com/office/drawing/2014/main" id="{B82A83B6-F3E4-7B37-EFC3-49714970DA6D}"/>
              </a:ext>
            </a:extLst>
          </p:cNvPr>
          <p:cNvSpPr>
            <a:spLocks noGrp="1"/>
          </p:cNvSpPr>
          <p:nvPr>
            <p:ph idx="1"/>
          </p:nvPr>
        </p:nvSpPr>
        <p:spPr/>
        <p:txBody>
          <a:bodyPr>
            <a:normAutofit fontScale="62500" lnSpcReduction="20000"/>
          </a:bodyPr>
          <a:lstStyle/>
          <a:p>
            <a:pPr marL="0" indent="0">
              <a:buNone/>
            </a:pPr>
            <a:r>
              <a:rPr lang="en-US" dirty="0"/>
              <a:t>3. </a:t>
            </a:r>
            <a:r>
              <a:rPr lang="en-US" b="1" u="sng" dirty="0"/>
              <a:t>Using the Four P's in Strategy Development</a:t>
            </a:r>
          </a:p>
          <a:p>
            <a:r>
              <a:rPr lang="en-US" dirty="0"/>
              <a:t>   - Identify the product or service to analyze.</a:t>
            </a:r>
          </a:p>
          <a:p>
            <a:r>
              <a:rPr lang="en-US" dirty="0"/>
              <a:t>   - Answer the 4 P's questions: Product, Price, Place, and Promotion.</a:t>
            </a:r>
          </a:p>
          <a:p>
            <a:r>
              <a:rPr lang="en-US" dirty="0"/>
              <a:t>   - Challenge your offer with "why" and "what if" questions to refine your strategy.</a:t>
            </a:r>
          </a:p>
          <a:p>
            <a:r>
              <a:rPr lang="en-US" dirty="0"/>
              <a:t>   - Test the overall offer from the customer's perspective by asking customer-focused questions.</a:t>
            </a:r>
          </a:p>
          <a:p>
            <a:r>
              <a:rPr lang="en-US" dirty="0"/>
              <a:t>   - Keep iterating and refining your marketing mix until it's optimized based on available information.</a:t>
            </a:r>
          </a:p>
          <a:p>
            <a:pPr marL="0" indent="0">
              <a:buNone/>
            </a:pPr>
            <a:r>
              <a:rPr lang="en-US" dirty="0"/>
              <a:t>4. </a:t>
            </a:r>
            <a:r>
              <a:rPr lang="en-US" b="1" u="sng" dirty="0"/>
              <a:t>Customer-Focused Testing</a:t>
            </a:r>
          </a:p>
          <a:p>
            <a:r>
              <a:rPr lang="en-US" dirty="0"/>
              <a:t>   - Evaluate if the product meets customers' needs.</a:t>
            </a:r>
          </a:p>
          <a:p>
            <a:r>
              <a:rPr lang="en-US" dirty="0"/>
              <a:t>   - Assess if customers can find the product where they shop.</a:t>
            </a:r>
          </a:p>
          <a:p>
            <a:r>
              <a:rPr lang="en-US" dirty="0"/>
              <a:t>   - Determine if the price is favorable to customers.</a:t>
            </a:r>
          </a:p>
          <a:p>
            <a:r>
              <a:rPr lang="en-US" dirty="0"/>
              <a:t>   - Ensure that marketing communications effectively reach the target audience.</a:t>
            </a:r>
          </a:p>
          <a:p>
            <a:endParaRPr lang="en-US" dirty="0"/>
          </a:p>
        </p:txBody>
      </p:sp>
    </p:spTree>
    <p:extLst>
      <p:ext uri="{BB962C8B-B14F-4D97-AF65-F5344CB8AC3E}">
        <p14:creationId xmlns:p14="http://schemas.microsoft.com/office/powerpoint/2010/main" val="61619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5028-91F5-3EF0-B47D-03B88A21146B}"/>
              </a:ext>
            </a:extLst>
          </p:cNvPr>
          <p:cNvSpPr>
            <a:spLocks noGrp="1"/>
          </p:cNvSpPr>
          <p:nvPr>
            <p:ph type="title"/>
          </p:nvPr>
        </p:nvSpPr>
        <p:spPr/>
        <p:txBody>
          <a:bodyPr/>
          <a:lstStyle/>
          <a:p>
            <a:r>
              <a:rPr lang="en-US" dirty="0"/>
              <a:t>T</a:t>
            </a:r>
            <a:r>
              <a:rPr lang="en-US" b="0" i="0" dirty="0">
                <a:effectLst/>
              </a:rPr>
              <a:t>he Four P's of marketing</a:t>
            </a:r>
            <a:endParaRPr lang="en-IN" dirty="0"/>
          </a:p>
        </p:txBody>
      </p:sp>
      <p:sp>
        <p:nvSpPr>
          <p:cNvPr id="3" name="Content Placeholder 2">
            <a:extLst>
              <a:ext uri="{FF2B5EF4-FFF2-40B4-BE49-F238E27FC236}">
                <a16:creationId xmlns:a16="http://schemas.microsoft.com/office/drawing/2014/main" id="{B82A83B6-F3E4-7B37-EFC3-49714970DA6D}"/>
              </a:ext>
            </a:extLst>
          </p:cNvPr>
          <p:cNvSpPr>
            <a:spLocks noGrp="1"/>
          </p:cNvSpPr>
          <p:nvPr>
            <p:ph idx="1"/>
          </p:nvPr>
        </p:nvSpPr>
        <p:spPr/>
        <p:txBody>
          <a:bodyPr>
            <a:normAutofit/>
          </a:bodyPr>
          <a:lstStyle/>
          <a:p>
            <a:pPr marL="0" indent="0">
              <a:buNone/>
            </a:pPr>
            <a:r>
              <a:rPr lang="en-US" dirty="0"/>
              <a:t>5. </a:t>
            </a:r>
            <a:r>
              <a:rPr lang="en-US" b="1" u="sng" dirty="0"/>
              <a:t>Continuous Review and Optimization</a:t>
            </a:r>
          </a:p>
          <a:p>
            <a:r>
              <a:rPr lang="en-US" dirty="0"/>
              <a:t>   - Regularly review the marketing mix as products, services, and markets evolve.</a:t>
            </a:r>
          </a:p>
          <a:p>
            <a:r>
              <a:rPr lang="en-US" dirty="0"/>
              <a:t>   - Adapt and make changes to the marketing mix to remain competitive in a dynamic environment.</a:t>
            </a:r>
          </a:p>
          <a:p>
            <a:pPr marL="0" indent="0">
              <a:buNone/>
            </a:pPr>
            <a:r>
              <a:rPr lang="en-US" dirty="0"/>
              <a:t>6. </a:t>
            </a:r>
            <a:r>
              <a:rPr lang="en-US" b="1" u="sng" dirty="0"/>
              <a:t>Conclusion</a:t>
            </a:r>
          </a:p>
          <a:p>
            <a:r>
              <a:rPr lang="en-US" dirty="0"/>
              <a:t>   - The Four P's of marketing are integral to developing an effective marketing strategy.</a:t>
            </a:r>
          </a:p>
          <a:p>
            <a:r>
              <a:rPr lang="en-US" dirty="0"/>
              <a:t>   - By systematically analyzing and optimizing the marketing mix, organizations can enhance their market offerings and achieve strategic objectives.</a:t>
            </a:r>
          </a:p>
        </p:txBody>
      </p:sp>
    </p:spTree>
    <p:extLst>
      <p:ext uri="{BB962C8B-B14F-4D97-AF65-F5344CB8AC3E}">
        <p14:creationId xmlns:p14="http://schemas.microsoft.com/office/powerpoint/2010/main" val="175034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499C-1A28-F9E5-27EE-CC22C1B2C160}"/>
              </a:ext>
            </a:extLst>
          </p:cNvPr>
          <p:cNvSpPr>
            <a:spLocks noGrp="1"/>
          </p:cNvSpPr>
          <p:nvPr>
            <p:ph type="title"/>
          </p:nvPr>
        </p:nvSpPr>
        <p:spPr/>
        <p:txBody>
          <a:bodyPr/>
          <a:lstStyle/>
          <a:p>
            <a:r>
              <a:rPr lang="en-US" dirty="0"/>
              <a:t>Definition of marketing</a:t>
            </a:r>
            <a:endParaRPr lang="en-IN" dirty="0"/>
          </a:p>
        </p:txBody>
      </p:sp>
      <p:sp>
        <p:nvSpPr>
          <p:cNvPr id="3" name="Content Placeholder 2">
            <a:extLst>
              <a:ext uri="{FF2B5EF4-FFF2-40B4-BE49-F238E27FC236}">
                <a16:creationId xmlns:a16="http://schemas.microsoft.com/office/drawing/2014/main" id="{A381CDFA-323E-D094-0BB6-6AA6EBABEA49}"/>
              </a:ext>
            </a:extLst>
          </p:cNvPr>
          <p:cNvSpPr>
            <a:spLocks noGrp="1"/>
          </p:cNvSpPr>
          <p:nvPr>
            <p:ph idx="1"/>
          </p:nvPr>
        </p:nvSpPr>
        <p:spPr>
          <a:xfrm>
            <a:off x="653143" y="2108201"/>
            <a:ext cx="10502537" cy="4199293"/>
          </a:xfrm>
        </p:spPr>
        <p:txBody>
          <a:bodyPr>
            <a:normAutofit fontScale="55000" lnSpcReduction="20000"/>
          </a:bodyPr>
          <a:lstStyle/>
          <a:p>
            <a:pPr marL="0" indent="0">
              <a:buNone/>
            </a:pPr>
            <a:r>
              <a:rPr lang="en-US" sz="3300" b="1" u="sng" dirty="0"/>
              <a:t> Definition of Marketing</a:t>
            </a:r>
          </a:p>
          <a:p>
            <a:r>
              <a:rPr lang="en-US" sz="3300" dirty="0"/>
              <a:t>   Marketing is the management process through which goods and services move from concept to the customer.</a:t>
            </a:r>
          </a:p>
          <a:p>
            <a:r>
              <a:rPr lang="en-US" sz="3300" dirty="0"/>
              <a:t>    It involves coordinating the four elements known as the 4 P's of marketing: product, price, place, and promotion</a:t>
            </a:r>
          </a:p>
          <a:p>
            <a:r>
              <a:rPr lang="en-US" sz="3300" b="1" u="sng" dirty="0"/>
              <a:t>The 4 P's of Marketing</a:t>
            </a:r>
          </a:p>
          <a:p>
            <a:r>
              <a:rPr lang="en-US" sz="3300" b="1" i="1" dirty="0"/>
              <a:t>   Product</a:t>
            </a:r>
            <a:r>
              <a:rPr lang="en-US" sz="3300" i="1" dirty="0"/>
              <a:t>: </a:t>
            </a:r>
            <a:r>
              <a:rPr lang="en-US" sz="3300" dirty="0"/>
              <a:t>Identification, selection, and development of a product that meets customer needs.</a:t>
            </a:r>
          </a:p>
          <a:p>
            <a:r>
              <a:rPr lang="en-US" sz="3300" b="1" i="1" dirty="0"/>
              <a:t>   Price</a:t>
            </a:r>
            <a:r>
              <a:rPr lang="en-US" sz="3300" i="1" dirty="0"/>
              <a:t>: </a:t>
            </a:r>
            <a:r>
              <a:rPr lang="en-US" sz="3300" dirty="0"/>
              <a:t>Determination of the pricing strategy based on factors like cost, competition, and perceived value.</a:t>
            </a:r>
          </a:p>
          <a:p>
            <a:r>
              <a:rPr lang="en-US" sz="3300" b="1" i="1" dirty="0"/>
              <a:t>  Place: </a:t>
            </a:r>
            <a:r>
              <a:rPr lang="en-US" sz="3300" dirty="0"/>
              <a:t>Selection of distribution channels to ensure the product reaches the target customers efficiently.</a:t>
            </a:r>
          </a:p>
          <a:p>
            <a:r>
              <a:rPr lang="en-US" sz="3300" dirty="0"/>
              <a:t>  Promotion: Development and implementation of strategies to communicate the value of the product to the customers and stimulate demand.</a:t>
            </a:r>
            <a:endParaRPr lang="en-US" dirty="0"/>
          </a:p>
        </p:txBody>
      </p:sp>
    </p:spTree>
    <p:extLst>
      <p:ext uri="{BB962C8B-B14F-4D97-AF65-F5344CB8AC3E}">
        <p14:creationId xmlns:p14="http://schemas.microsoft.com/office/powerpoint/2010/main" val="1055626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3EB9-00D9-0696-4B34-4B714F600995}"/>
              </a:ext>
            </a:extLst>
          </p:cNvPr>
          <p:cNvSpPr>
            <a:spLocks noGrp="1"/>
          </p:cNvSpPr>
          <p:nvPr>
            <p:ph type="title"/>
          </p:nvPr>
        </p:nvSpPr>
        <p:spPr/>
        <p:txBody>
          <a:bodyPr/>
          <a:lstStyle/>
          <a:p>
            <a:r>
              <a:rPr lang="en-IN" dirty="0"/>
              <a:t>Difference Between Selling &amp; Marketing</a:t>
            </a:r>
          </a:p>
        </p:txBody>
      </p:sp>
      <p:sp>
        <p:nvSpPr>
          <p:cNvPr id="3" name="Content Placeholder 2">
            <a:extLst>
              <a:ext uri="{FF2B5EF4-FFF2-40B4-BE49-F238E27FC236}">
                <a16:creationId xmlns:a16="http://schemas.microsoft.com/office/drawing/2014/main" id="{53ABEAA8-EAD9-D055-149A-BA7C6BD32DB7}"/>
              </a:ext>
            </a:extLst>
          </p:cNvPr>
          <p:cNvSpPr>
            <a:spLocks noGrp="1"/>
          </p:cNvSpPr>
          <p:nvPr>
            <p:ph idx="1"/>
          </p:nvPr>
        </p:nvSpPr>
        <p:spPr/>
        <p:txBody>
          <a:bodyPr>
            <a:normAutofit/>
          </a:bodyPr>
          <a:lstStyle/>
          <a:p>
            <a:pPr marL="457200" indent="-457200">
              <a:buAutoNum type="arabicPeriod"/>
            </a:pPr>
            <a:r>
              <a:rPr lang="en-US" b="1" u="sng" dirty="0"/>
              <a:t>Focus  </a:t>
            </a:r>
          </a:p>
          <a:p>
            <a:pPr marL="0" indent="0">
              <a:buNone/>
            </a:pPr>
            <a:r>
              <a:rPr lang="en-US" dirty="0"/>
              <a:t>      - Selling has a product focus and is mostly producer-driven.</a:t>
            </a:r>
          </a:p>
          <a:p>
            <a:r>
              <a:rPr lang="en-US" dirty="0"/>
              <a:t>   - Marketing revolves around the needs and interests of the consumer and is customer-driven.</a:t>
            </a:r>
          </a:p>
          <a:p>
            <a:pPr marL="0" indent="0">
              <a:buNone/>
            </a:pPr>
            <a:r>
              <a:rPr lang="en-US" dirty="0"/>
              <a:t>2</a:t>
            </a:r>
            <a:r>
              <a:rPr lang="en-US" b="1" dirty="0"/>
              <a:t>.  </a:t>
            </a:r>
            <a:r>
              <a:rPr lang="en-US" b="1" u="sng" dirty="0"/>
              <a:t>Goal</a:t>
            </a:r>
          </a:p>
          <a:p>
            <a:r>
              <a:rPr lang="en-US" dirty="0"/>
              <a:t>   - Selling aims for short-term goals of achieving market share and maximizing profits through sales maximization.</a:t>
            </a:r>
          </a:p>
          <a:p>
            <a:r>
              <a:rPr lang="en-US" dirty="0"/>
              <a:t>   - Marketing aims for long-term goals of building brand value, creating customer loyalty, and satisfying consumer needs.</a:t>
            </a:r>
          </a:p>
          <a:p>
            <a:endParaRPr lang="en-US" dirty="0"/>
          </a:p>
        </p:txBody>
      </p:sp>
    </p:spTree>
    <p:extLst>
      <p:ext uri="{BB962C8B-B14F-4D97-AF65-F5344CB8AC3E}">
        <p14:creationId xmlns:p14="http://schemas.microsoft.com/office/powerpoint/2010/main" val="3185273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3EB9-00D9-0696-4B34-4B714F600995}"/>
              </a:ext>
            </a:extLst>
          </p:cNvPr>
          <p:cNvSpPr>
            <a:spLocks noGrp="1"/>
          </p:cNvSpPr>
          <p:nvPr>
            <p:ph type="title"/>
          </p:nvPr>
        </p:nvSpPr>
        <p:spPr/>
        <p:txBody>
          <a:bodyPr/>
          <a:lstStyle/>
          <a:p>
            <a:r>
              <a:rPr lang="en-IN" dirty="0"/>
              <a:t>Difference Between Selling &amp; Marketing</a:t>
            </a:r>
          </a:p>
        </p:txBody>
      </p:sp>
      <p:sp>
        <p:nvSpPr>
          <p:cNvPr id="3" name="Content Placeholder 2">
            <a:extLst>
              <a:ext uri="{FF2B5EF4-FFF2-40B4-BE49-F238E27FC236}">
                <a16:creationId xmlns:a16="http://schemas.microsoft.com/office/drawing/2014/main" id="{53ABEAA8-EAD9-D055-149A-BA7C6BD32DB7}"/>
              </a:ext>
            </a:extLst>
          </p:cNvPr>
          <p:cNvSpPr>
            <a:spLocks noGrp="1"/>
          </p:cNvSpPr>
          <p:nvPr>
            <p:ph idx="1"/>
          </p:nvPr>
        </p:nvSpPr>
        <p:spPr/>
        <p:txBody>
          <a:bodyPr>
            <a:normAutofit fontScale="92500" lnSpcReduction="20000"/>
          </a:bodyPr>
          <a:lstStyle/>
          <a:p>
            <a:pPr marL="0" indent="0">
              <a:buNone/>
            </a:pPr>
            <a:r>
              <a:rPr lang="en-US" dirty="0"/>
              <a:t>3. </a:t>
            </a:r>
            <a:r>
              <a:rPr lang="en-US" b="1" u="sng" dirty="0"/>
              <a:t>Approach</a:t>
            </a:r>
          </a:p>
          <a:p>
            <a:r>
              <a:rPr lang="en-US" dirty="0"/>
              <a:t>   - Selling involves aggressive sales methods to meet short-term sales targets, often taking customer needs and satisfaction for granted.</a:t>
            </a:r>
          </a:p>
          <a:p>
            <a:r>
              <a:rPr lang="en-US" dirty="0"/>
              <a:t>   - Marketing takes a more holistic approach, considering the entire process of meeting and satisfying consumer needs from product planning to feedback on consumer satisfaction.</a:t>
            </a:r>
          </a:p>
          <a:p>
            <a:pPr marL="0" indent="0">
              <a:buNone/>
            </a:pPr>
            <a:r>
              <a:rPr lang="en-US" dirty="0"/>
              <a:t>4. </a:t>
            </a:r>
            <a:r>
              <a:rPr lang="en-US" b="1" u="sng" dirty="0"/>
              <a:t>Scope</a:t>
            </a:r>
          </a:p>
          <a:p>
            <a:r>
              <a:rPr lang="en-US" dirty="0"/>
              <a:t>   - Selling is a subset of marketing and focuses solely on converting the product into cash for the company.</a:t>
            </a:r>
          </a:p>
          <a:p>
            <a:r>
              <a:rPr lang="en-US" dirty="0"/>
              <a:t>   - Marketing consists of all activities associated with product planning, pricing, promoting, and distributing the product or service, starting from identifying consumer needs to feedback on consumer satisfaction.</a:t>
            </a:r>
          </a:p>
          <a:p>
            <a:endParaRPr lang="en-US" dirty="0"/>
          </a:p>
        </p:txBody>
      </p:sp>
    </p:spTree>
    <p:extLst>
      <p:ext uri="{BB962C8B-B14F-4D97-AF65-F5344CB8AC3E}">
        <p14:creationId xmlns:p14="http://schemas.microsoft.com/office/powerpoint/2010/main" val="305878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3EB9-00D9-0696-4B34-4B714F600995}"/>
              </a:ext>
            </a:extLst>
          </p:cNvPr>
          <p:cNvSpPr>
            <a:spLocks noGrp="1"/>
          </p:cNvSpPr>
          <p:nvPr>
            <p:ph type="title"/>
          </p:nvPr>
        </p:nvSpPr>
        <p:spPr/>
        <p:txBody>
          <a:bodyPr/>
          <a:lstStyle/>
          <a:p>
            <a:r>
              <a:rPr lang="en-IN" dirty="0"/>
              <a:t>Difference Between Selling &amp; Marketing</a:t>
            </a:r>
          </a:p>
        </p:txBody>
      </p:sp>
      <p:sp>
        <p:nvSpPr>
          <p:cNvPr id="3" name="Content Placeholder 2">
            <a:extLst>
              <a:ext uri="{FF2B5EF4-FFF2-40B4-BE49-F238E27FC236}">
                <a16:creationId xmlns:a16="http://schemas.microsoft.com/office/drawing/2014/main" id="{53ABEAA8-EAD9-D055-149A-BA7C6BD32DB7}"/>
              </a:ext>
            </a:extLst>
          </p:cNvPr>
          <p:cNvSpPr>
            <a:spLocks noGrp="1"/>
          </p:cNvSpPr>
          <p:nvPr>
            <p:ph idx="1"/>
          </p:nvPr>
        </p:nvSpPr>
        <p:spPr/>
        <p:txBody>
          <a:bodyPr>
            <a:normAutofit lnSpcReduction="10000"/>
          </a:bodyPr>
          <a:lstStyle/>
          <a:p>
            <a:pPr marL="0" indent="0">
              <a:buNone/>
            </a:pPr>
            <a:r>
              <a:rPr lang="en-US" dirty="0"/>
              <a:t>7. </a:t>
            </a:r>
            <a:r>
              <a:rPr lang="en-US" b="1" u="sng" dirty="0"/>
              <a:t>Consumer Orientation</a:t>
            </a:r>
          </a:p>
          <a:p>
            <a:r>
              <a:rPr lang="en-US" dirty="0"/>
              <a:t>   - Selling revolves around the needs and interests of the seller or producer.</a:t>
            </a:r>
          </a:p>
          <a:p>
            <a:r>
              <a:rPr lang="en-US" dirty="0"/>
              <a:t>   - Marketing revolves around the needs and interests of the consumer, with consumer needs being the guiding force behind all activities.</a:t>
            </a:r>
          </a:p>
          <a:p>
            <a:pPr marL="0" indent="0">
              <a:buNone/>
            </a:pPr>
            <a:r>
              <a:rPr lang="en-US" dirty="0"/>
              <a:t>6. </a:t>
            </a:r>
            <a:r>
              <a:rPr lang="en-US" b="1" u="sng" dirty="0"/>
              <a:t>Value Creation</a:t>
            </a:r>
          </a:p>
          <a:p>
            <a:r>
              <a:rPr lang="en-US" dirty="0"/>
              <a:t>   - Selling focuses on the exchange of cash for products and does not prioritize value satisfaction for the consumer.</a:t>
            </a:r>
          </a:p>
          <a:p>
            <a:r>
              <a:rPr lang="en-US" dirty="0"/>
              <a:t>   - Marketing aims to create value-satisfying goods and services that consumers will want to buy, with the product being a consequence of the marketing effort.</a:t>
            </a:r>
          </a:p>
          <a:p>
            <a:endParaRPr lang="en-US" dirty="0"/>
          </a:p>
        </p:txBody>
      </p:sp>
    </p:spTree>
    <p:extLst>
      <p:ext uri="{BB962C8B-B14F-4D97-AF65-F5344CB8AC3E}">
        <p14:creationId xmlns:p14="http://schemas.microsoft.com/office/powerpoint/2010/main" val="130491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3EB9-00D9-0696-4B34-4B714F600995}"/>
              </a:ext>
            </a:extLst>
          </p:cNvPr>
          <p:cNvSpPr>
            <a:spLocks noGrp="1"/>
          </p:cNvSpPr>
          <p:nvPr>
            <p:ph type="title"/>
          </p:nvPr>
        </p:nvSpPr>
        <p:spPr/>
        <p:txBody>
          <a:bodyPr/>
          <a:lstStyle/>
          <a:p>
            <a:r>
              <a:rPr lang="en-IN" dirty="0"/>
              <a:t>Difference Between Selling &amp; Marketing</a:t>
            </a:r>
          </a:p>
        </p:txBody>
      </p:sp>
      <p:sp>
        <p:nvSpPr>
          <p:cNvPr id="3" name="Content Placeholder 2">
            <a:extLst>
              <a:ext uri="{FF2B5EF4-FFF2-40B4-BE49-F238E27FC236}">
                <a16:creationId xmlns:a16="http://schemas.microsoft.com/office/drawing/2014/main" id="{53ABEAA8-EAD9-D055-149A-BA7C6BD32DB7}"/>
              </a:ext>
            </a:extLst>
          </p:cNvPr>
          <p:cNvSpPr>
            <a:spLocks noGrp="1"/>
          </p:cNvSpPr>
          <p:nvPr>
            <p:ph idx="1"/>
          </p:nvPr>
        </p:nvSpPr>
        <p:spPr/>
        <p:txBody>
          <a:bodyPr>
            <a:normAutofit/>
          </a:bodyPr>
          <a:lstStyle/>
          <a:p>
            <a:pPr marL="0" indent="0">
              <a:buNone/>
            </a:pPr>
            <a:r>
              <a:rPr lang="en-US" dirty="0"/>
              <a:t>7. </a:t>
            </a:r>
            <a:r>
              <a:rPr lang="en-US" b="1" u="sng" dirty="0"/>
              <a:t>Activities</a:t>
            </a:r>
          </a:p>
          <a:p>
            <a:r>
              <a:rPr lang="en-US" dirty="0"/>
              <a:t>   - Marketing activities include consumer research, product development, advertising, and pricing to generate interest in the product and create leads or prospects.</a:t>
            </a:r>
          </a:p>
          <a:p>
            <a:r>
              <a:rPr lang="en-US" dirty="0"/>
              <a:t>   - Sales activities involve directly interacting with prospects to persuade them to purchase the product and focus on converting prospects into paying customers.</a:t>
            </a:r>
          </a:p>
          <a:p>
            <a:pPr marL="0" indent="0">
              <a:buNone/>
            </a:pPr>
            <a:r>
              <a:rPr lang="en-US" dirty="0"/>
              <a:t>8. </a:t>
            </a:r>
            <a:r>
              <a:rPr lang="en-US" b="1" u="sng" dirty="0"/>
              <a:t>Audience </a:t>
            </a:r>
            <a:r>
              <a:rPr lang="en-US" dirty="0"/>
              <a:t>  - Marketing tends to focus on the general population or a large set of people.</a:t>
            </a:r>
          </a:p>
          <a:p>
            <a:r>
              <a:rPr lang="en-US" dirty="0"/>
              <a:t>   - Sales tends to focus on individuals or a small group of prospects.</a:t>
            </a:r>
          </a:p>
        </p:txBody>
      </p:sp>
    </p:spTree>
    <p:extLst>
      <p:ext uri="{BB962C8B-B14F-4D97-AF65-F5344CB8AC3E}">
        <p14:creationId xmlns:p14="http://schemas.microsoft.com/office/powerpoint/2010/main" val="146977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AD71C4-9E60-A4F7-3F25-62B25357EDDB}"/>
              </a:ext>
            </a:extLst>
          </p:cNvPr>
          <p:cNvGraphicFramePr>
            <a:graphicFrameLocks noGrp="1"/>
          </p:cNvGraphicFramePr>
          <p:nvPr>
            <p:extLst>
              <p:ext uri="{D42A27DB-BD31-4B8C-83A1-F6EECF244321}">
                <p14:modId xmlns:p14="http://schemas.microsoft.com/office/powerpoint/2010/main" val="3017311987"/>
              </p:ext>
            </p:extLst>
          </p:nvPr>
        </p:nvGraphicFramePr>
        <p:xfrm>
          <a:off x="2715207" y="0"/>
          <a:ext cx="6746032" cy="6237964"/>
        </p:xfrm>
        <a:graphic>
          <a:graphicData uri="http://schemas.openxmlformats.org/drawingml/2006/table">
            <a:tbl>
              <a:tblPr firstRow="1" firstCol="1" bandRow="1">
                <a:tableStyleId>{5C22544A-7EE6-4342-B048-85BDC9FD1C3A}</a:tableStyleId>
              </a:tblPr>
              <a:tblGrid>
                <a:gridCol w="3373016">
                  <a:extLst>
                    <a:ext uri="{9D8B030D-6E8A-4147-A177-3AD203B41FA5}">
                      <a16:colId xmlns:a16="http://schemas.microsoft.com/office/drawing/2014/main" val="2635159505"/>
                    </a:ext>
                  </a:extLst>
                </a:gridCol>
                <a:gridCol w="3373016">
                  <a:extLst>
                    <a:ext uri="{9D8B030D-6E8A-4147-A177-3AD203B41FA5}">
                      <a16:colId xmlns:a16="http://schemas.microsoft.com/office/drawing/2014/main" val="1552617108"/>
                    </a:ext>
                  </a:extLst>
                </a:gridCol>
              </a:tblGrid>
              <a:tr h="240928">
                <a:tc>
                  <a:txBody>
                    <a:bodyPr/>
                    <a:lstStyle/>
                    <a:p>
                      <a:pPr algn="ctr">
                        <a:lnSpc>
                          <a:spcPct val="150000"/>
                        </a:lnSpc>
                        <a:spcAft>
                          <a:spcPts val="800"/>
                        </a:spcAft>
                      </a:pPr>
                      <a:r>
                        <a:rPr lang="en-IN" sz="1200">
                          <a:effectLst/>
                        </a:rPr>
                        <a:t>SELLING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ctr">
                        <a:lnSpc>
                          <a:spcPct val="150000"/>
                        </a:lnSpc>
                        <a:spcAft>
                          <a:spcPts val="800"/>
                        </a:spcAft>
                      </a:pPr>
                      <a:r>
                        <a:rPr lang="en-IN" sz="1200">
                          <a:effectLst/>
                        </a:rPr>
                        <a:t>MARKETING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2624431901"/>
                  </a:ext>
                </a:extLst>
              </a:tr>
              <a:tr h="240928">
                <a:tc>
                  <a:txBody>
                    <a:bodyPr/>
                    <a:lstStyle/>
                    <a:p>
                      <a:pPr algn="just">
                        <a:lnSpc>
                          <a:spcPct val="150000"/>
                        </a:lnSpc>
                        <a:spcAft>
                          <a:spcPts val="800"/>
                        </a:spcAft>
                      </a:pPr>
                      <a:r>
                        <a:rPr lang="en-IN" sz="1200">
                          <a:effectLst/>
                        </a:rPr>
                        <a:t>1 Emphasis is on the product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1 Emphasis on consumer needs wants.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1581894556"/>
                  </a:ext>
                </a:extLst>
              </a:tr>
              <a:tr h="780726">
                <a:tc>
                  <a:txBody>
                    <a:bodyPr/>
                    <a:lstStyle/>
                    <a:p>
                      <a:pPr algn="just">
                        <a:lnSpc>
                          <a:spcPct val="150000"/>
                        </a:lnSpc>
                        <a:spcAft>
                          <a:spcPts val="800"/>
                        </a:spcAft>
                      </a:pPr>
                      <a:r>
                        <a:rPr lang="en-IN" sz="1200">
                          <a:effectLst/>
                        </a:rPr>
                        <a:t>2 Company Manufactures the product first.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2 Company first determines customers’ needs and wants and then decides out how to deliver a product to   satisfy these wants.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2597559344"/>
                  </a:ext>
                </a:extLst>
              </a:tr>
              <a:tr h="240928">
                <a:tc>
                  <a:txBody>
                    <a:bodyPr/>
                    <a:lstStyle/>
                    <a:p>
                      <a:pPr algn="just">
                        <a:lnSpc>
                          <a:spcPct val="150000"/>
                        </a:lnSpc>
                        <a:spcAft>
                          <a:spcPts val="800"/>
                        </a:spcAft>
                      </a:pPr>
                      <a:r>
                        <a:rPr lang="en-IN" sz="1200">
                          <a:effectLst/>
                        </a:rPr>
                        <a:t>3 Management is sales volume oriented.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3 Management is profit oriented.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1412886674"/>
                  </a:ext>
                </a:extLst>
              </a:tr>
              <a:tr h="780726">
                <a:tc>
                  <a:txBody>
                    <a:bodyPr/>
                    <a:lstStyle/>
                    <a:p>
                      <a:pPr algn="just">
                        <a:lnSpc>
                          <a:spcPct val="150000"/>
                        </a:lnSpc>
                        <a:spcAft>
                          <a:spcPts val="800"/>
                        </a:spcAft>
                      </a:pPr>
                      <a:r>
                        <a:rPr lang="en-IN" sz="1200" dirty="0">
                          <a:effectLst/>
                        </a:rPr>
                        <a:t>4 Planning is short-run-oriented in terms of today’s products and markets.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dirty="0">
                          <a:effectLst/>
                        </a:rPr>
                        <a:t>4 Planning is long-run-oriented in today’s products and terms of new products, tomorrow’s markets and   future growth.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3512665890"/>
                  </a:ext>
                </a:extLst>
              </a:tr>
              <a:tr h="240928">
                <a:tc>
                  <a:txBody>
                    <a:bodyPr/>
                    <a:lstStyle/>
                    <a:p>
                      <a:pPr algn="just">
                        <a:lnSpc>
                          <a:spcPct val="150000"/>
                        </a:lnSpc>
                        <a:spcAft>
                          <a:spcPts val="800"/>
                        </a:spcAft>
                      </a:pPr>
                      <a:r>
                        <a:rPr lang="en-IN" sz="1200">
                          <a:effectLst/>
                        </a:rPr>
                        <a:t>5 Stresses needs of seller.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5 Stresses needs and wants of buyers.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2106723884"/>
                  </a:ext>
                </a:extLst>
              </a:tr>
              <a:tr h="510827">
                <a:tc>
                  <a:txBody>
                    <a:bodyPr/>
                    <a:lstStyle/>
                    <a:p>
                      <a:pPr algn="just">
                        <a:lnSpc>
                          <a:spcPct val="150000"/>
                        </a:lnSpc>
                        <a:spcAft>
                          <a:spcPts val="800"/>
                        </a:spcAft>
                      </a:pPr>
                      <a:r>
                        <a:rPr lang="en-IN" sz="1200">
                          <a:effectLst/>
                        </a:rPr>
                        <a:t>6 Views business as a good producing process.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6 Views business as consumer producing process satisfying process.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1072557709"/>
                  </a:ext>
                </a:extLst>
              </a:tr>
              <a:tr h="1320524">
                <a:tc>
                  <a:txBody>
                    <a:bodyPr/>
                    <a:lstStyle/>
                    <a:p>
                      <a:pPr algn="just">
                        <a:lnSpc>
                          <a:spcPct val="150000"/>
                        </a:lnSpc>
                        <a:spcAft>
                          <a:spcPts val="800"/>
                        </a:spcAft>
                      </a:pPr>
                      <a:r>
                        <a:rPr lang="en-IN" sz="1200" dirty="0">
                          <a:effectLst/>
                        </a:rPr>
                        <a:t>7 Emphasis on staying with existing technology and reducing costs.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7 Emphasis on innovation on every existing technology and reducing every sphere, on providing better   costs value to the customer by adopting a superior technology.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1023909756"/>
                  </a:ext>
                </a:extLst>
              </a:tr>
              <a:tr h="780726">
                <a:tc>
                  <a:txBody>
                    <a:bodyPr/>
                    <a:lstStyle/>
                    <a:p>
                      <a:pPr algn="just">
                        <a:lnSpc>
                          <a:spcPct val="150000"/>
                        </a:lnSpc>
                        <a:spcAft>
                          <a:spcPts val="800"/>
                        </a:spcAft>
                      </a:pPr>
                      <a:r>
                        <a:rPr lang="en-IN" sz="1200">
                          <a:effectLst/>
                        </a:rPr>
                        <a:t>8 Different departments work as in a highly separate water tight compartments.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8 All departments of the business integrated manner, the sole purpose being generation of consumer    satisfaction.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4233619280"/>
                  </a:ext>
                </a:extLst>
              </a:tr>
              <a:tr h="510827">
                <a:tc>
                  <a:txBody>
                    <a:bodyPr/>
                    <a:lstStyle/>
                    <a:p>
                      <a:pPr algn="just">
                        <a:lnSpc>
                          <a:spcPct val="150000"/>
                        </a:lnSpc>
                        <a:spcAft>
                          <a:spcPts val="800"/>
                        </a:spcAft>
                      </a:pPr>
                      <a:r>
                        <a:rPr lang="en-IN" sz="1200">
                          <a:effectLst/>
                        </a:rPr>
                        <a:t>9 Cost determines Price.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a:effectLst/>
                        </a:rPr>
                        <a:t>9. Consumer determine price, price determines cost.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3785887793"/>
                  </a:ext>
                </a:extLst>
              </a:tr>
              <a:tr h="482140">
                <a:tc>
                  <a:txBody>
                    <a:bodyPr/>
                    <a:lstStyle/>
                    <a:p>
                      <a:pPr algn="just">
                        <a:lnSpc>
                          <a:spcPct val="150000"/>
                        </a:lnSpc>
                        <a:spcAft>
                          <a:spcPts val="800"/>
                        </a:spcAft>
                      </a:pPr>
                      <a:r>
                        <a:rPr lang="en-IN" sz="1200">
                          <a:effectLst/>
                        </a:rPr>
                        <a:t>10 Selling views customer as a last link in business.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tc>
                  <a:txBody>
                    <a:bodyPr/>
                    <a:lstStyle/>
                    <a:p>
                      <a:pPr algn="just">
                        <a:lnSpc>
                          <a:spcPct val="150000"/>
                        </a:lnSpc>
                        <a:spcAft>
                          <a:spcPts val="800"/>
                        </a:spcAft>
                      </a:pPr>
                      <a:r>
                        <a:rPr lang="en-IN" sz="1200" dirty="0">
                          <a:effectLst/>
                        </a:rPr>
                        <a:t>10. Marketing views the customer last link in business as the very purpose of the business.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89" marR="41189" marT="0" marB="0"/>
                </a:tc>
                <a:extLst>
                  <a:ext uri="{0D108BD9-81ED-4DB2-BD59-A6C34878D82A}">
                    <a16:rowId xmlns:a16="http://schemas.microsoft.com/office/drawing/2014/main" val="3332133413"/>
                  </a:ext>
                </a:extLst>
              </a:tr>
            </a:tbl>
          </a:graphicData>
        </a:graphic>
      </p:graphicFrame>
    </p:spTree>
    <p:extLst>
      <p:ext uri="{BB962C8B-B14F-4D97-AF65-F5344CB8AC3E}">
        <p14:creationId xmlns:p14="http://schemas.microsoft.com/office/powerpoint/2010/main" val="3783447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0502-902C-5D56-9299-25D1BC9DDB77}"/>
              </a:ext>
            </a:extLst>
          </p:cNvPr>
          <p:cNvSpPr>
            <a:spLocks noGrp="1"/>
          </p:cNvSpPr>
          <p:nvPr>
            <p:ph type="title"/>
          </p:nvPr>
        </p:nvSpPr>
        <p:spPr/>
        <p:txBody>
          <a:bodyPr/>
          <a:lstStyle/>
          <a:p>
            <a:r>
              <a:rPr lang="en-IN" dirty="0"/>
              <a:t>Interface of Marketing With other Department</a:t>
            </a:r>
          </a:p>
        </p:txBody>
      </p:sp>
      <p:sp>
        <p:nvSpPr>
          <p:cNvPr id="3" name="Content Placeholder 2">
            <a:extLst>
              <a:ext uri="{FF2B5EF4-FFF2-40B4-BE49-F238E27FC236}">
                <a16:creationId xmlns:a16="http://schemas.microsoft.com/office/drawing/2014/main" id="{07763570-5865-4DBE-2F80-0FCCD52425A4}"/>
              </a:ext>
            </a:extLst>
          </p:cNvPr>
          <p:cNvSpPr>
            <a:spLocks noGrp="1"/>
          </p:cNvSpPr>
          <p:nvPr>
            <p:ph idx="1"/>
          </p:nvPr>
        </p:nvSpPr>
        <p:spPr/>
        <p:txBody>
          <a:bodyPr>
            <a:normAutofit fontScale="77500" lnSpcReduction="20000"/>
          </a:bodyPr>
          <a:lstStyle/>
          <a:p>
            <a:pPr marL="0" indent="0">
              <a:buNone/>
            </a:pPr>
            <a:r>
              <a:rPr lang="en-US" dirty="0"/>
              <a:t>1. </a:t>
            </a:r>
            <a:r>
              <a:rPr lang="en-US" b="1" u="sng" dirty="0"/>
              <a:t>Types of Organizational Structures</a:t>
            </a:r>
          </a:p>
          <a:p>
            <a:r>
              <a:rPr lang="en-US" dirty="0"/>
              <a:t>   - Functional Marketing Organization: Marketing functions are divided into specialized areas such as marketing research, advertising, sales promotion, sales management, marketing logistics, and marketing administration.</a:t>
            </a:r>
          </a:p>
          <a:p>
            <a:r>
              <a:rPr lang="en-US" dirty="0"/>
              <a:t>   - Geographical Area Based Organization: Branch sales offices and regional sales offices are established for companies selling across the nation.</a:t>
            </a:r>
          </a:p>
          <a:p>
            <a:r>
              <a:rPr lang="en-US" dirty="0"/>
              <a:t>   - Product Based Organization (Brand Management): Each product or brand has a dedicated manager responsible for its marketing activities.</a:t>
            </a:r>
          </a:p>
          <a:p>
            <a:pPr marL="0" indent="0">
              <a:buNone/>
            </a:pPr>
            <a:r>
              <a:rPr lang="en-US" dirty="0"/>
              <a:t>2. </a:t>
            </a:r>
            <a:r>
              <a:rPr lang="en-US" b="1" u="sng" dirty="0"/>
              <a:t>Importance of Coordination</a:t>
            </a:r>
          </a:p>
          <a:p>
            <a:r>
              <a:rPr lang="en-US" dirty="0"/>
              <a:t>   - Each business function has an impact on customer satisfaction, highlighting the need for coordination between marketing and other departments.</a:t>
            </a:r>
          </a:p>
          <a:p>
            <a:r>
              <a:rPr lang="en-US" dirty="0"/>
              <a:t>   - The marketing department not only manages its own functions but also coordinates marketing specialist activities with operations, finance, and other functions within the organization.</a:t>
            </a:r>
          </a:p>
          <a:p>
            <a:endParaRPr lang="en-US" dirty="0"/>
          </a:p>
          <a:p>
            <a:endParaRPr lang="en-IN" dirty="0"/>
          </a:p>
        </p:txBody>
      </p:sp>
    </p:spTree>
    <p:extLst>
      <p:ext uri="{BB962C8B-B14F-4D97-AF65-F5344CB8AC3E}">
        <p14:creationId xmlns:p14="http://schemas.microsoft.com/office/powerpoint/2010/main" val="45752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0502-902C-5D56-9299-25D1BC9DDB77}"/>
              </a:ext>
            </a:extLst>
          </p:cNvPr>
          <p:cNvSpPr>
            <a:spLocks noGrp="1"/>
          </p:cNvSpPr>
          <p:nvPr>
            <p:ph type="title"/>
          </p:nvPr>
        </p:nvSpPr>
        <p:spPr/>
        <p:txBody>
          <a:bodyPr/>
          <a:lstStyle/>
          <a:p>
            <a:r>
              <a:rPr lang="en-IN" dirty="0"/>
              <a:t>Interface of Marketing With other Department</a:t>
            </a:r>
          </a:p>
        </p:txBody>
      </p:sp>
      <p:sp>
        <p:nvSpPr>
          <p:cNvPr id="3" name="Content Placeholder 2">
            <a:extLst>
              <a:ext uri="{FF2B5EF4-FFF2-40B4-BE49-F238E27FC236}">
                <a16:creationId xmlns:a16="http://schemas.microsoft.com/office/drawing/2014/main" id="{07763570-5865-4DBE-2F80-0FCCD52425A4}"/>
              </a:ext>
            </a:extLst>
          </p:cNvPr>
          <p:cNvSpPr>
            <a:spLocks noGrp="1"/>
          </p:cNvSpPr>
          <p:nvPr>
            <p:ph idx="1"/>
          </p:nvPr>
        </p:nvSpPr>
        <p:spPr/>
        <p:txBody>
          <a:bodyPr>
            <a:normAutofit fontScale="70000" lnSpcReduction="20000"/>
          </a:bodyPr>
          <a:lstStyle/>
          <a:p>
            <a:pPr marL="0" indent="0">
              <a:buNone/>
            </a:pPr>
            <a:r>
              <a:rPr lang="en-US" dirty="0"/>
              <a:t>3. </a:t>
            </a:r>
            <a:r>
              <a:rPr lang="en-US" b="1" u="sng" dirty="0"/>
              <a:t>Marketing as a Communicator</a:t>
            </a:r>
          </a:p>
          <a:p>
            <a:r>
              <a:rPr lang="en-US" dirty="0"/>
              <a:t>   - Marketing acts as a communicator between the company and the outside world, focusing on meeting customer needs and expectations.</a:t>
            </a:r>
          </a:p>
          <a:p>
            <a:r>
              <a:rPr lang="en-US" dirty="0"/>
              <a:t>   - Systemic interaction with other departments is fundamental for achieving organizational goals.</a:t>
            </a:r>
          </a:p>
          <a:p>
            <a:pPr marL="0" indent="0">
              <a:buNone/>
            </a:pPr>
            <a:r>
              <a:rPr lang="en-US" dirty="0"/>
              <a:t>4. </a:t>
            </a:r>
            <a:r>
              <a:rPr lang="en-US" b="1" u="sng" dirty="0"/>
              <a:t>Coordination with Other Departments</a:t>
            </a:r>
          </a:p>
          <a:p>
            <a:r>
              <a:rPr lang="en-US" dirty="0"/>
              <a:t>   - Finance/Management: Marketing provides financial information for new and existing products, supports investment decisions, and offers sales forecasts under different marketing strategy scenarios.</a:t>
            </a:r>
          </a:p>
          <a:p>
            <a:r>
              <a:rPr lang="en-US" dirty="0"/>
              <a:t>   - Production/Operational Department: Marketing assists in estimating product/service demand, stimulates market response to match production constraints, and influences demand levels and timing.</a:t>
            </a:r>
          </a:p>
          <a:p>
            <a:r>
              <a:rPr lang="en-US" dirty="0"/>
              <a:t>   - R&amp;D: Marketing assists in new product development from ideation to implementation, providing insights into marketable products and customer preferences.</a:t>
            </a:r>
          </a:p>
          <a:p>
            <a:r>
              <a:rPr lang="en-US" dirty="0"/>
              <a:t>   - Sales: Marketing offers inputs to enhance profitability and cultivates relationships with clients to make sales more effective.</a:t>
            </a:r>
          </a:p>
          <a:p>
            <a:endParaRPr lang="en-US" dirty="0"/>
          </a:p>
        </p:txBody>
      </p:sp>
    </p:spTree>
    <p:extLst>
      <p:ext uri="{BB962C8B-B14F-4D97-AF65-F5344CB8AC3E}">
        <p14:creationId xmlns:p14="http://schemas.microsoft.com/office/powerpoint/2010/main" val="3121407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0502-902C-5D56-9299-25D1BC9DDB77}"/>
              </a:ext>
            </a:extLst>
          </p:cNvPr>
          <p:cNvSpPr>
            <a:spLocks noGrp="1"/>
          </p:cNvSpPr>
          <p:nvPr>
            <p:ph type="title"/>
          </p:nvPr>
        </p:nvSpPr>
        <p:spPr/>
        <p:txBody>
          <a:bodyPr/>
          <a:lstStyle/>
          <a:p>
            <a:r>
              <a:rPr lang="en-IN" dirty="0"/>
              <a:t>Interface of Marketing With other Department</a:t>
            </a:r>
          </a:p>
        </p:txBody>
      </p:sp>
      <p:sp>
        <p:nvSpPr>
          <p:cNvPr id="3" name="Content Placeholder 2">
            <a:extLst>
              <a:ext uri="{FF2B5EF4-FFF2-40B4-BE49-F238E27FC236}">
                <a16:creationId xmlns:a16="http://schemas.microsoft.com/office/drawing/2014/main" id="{07763570-5865-4DBE-2F80-0FCCD52425A4}"/>
              </a:ext>
            </a:extLst>
          </p:cNvPr>
          <p:cNvSpPr>
            <a:spLocks noGrp="1"/>
          </p:cNvSpPr>
          <p:nvPr>
            <p:ph idx="1"/>
          </p:nvPr>
        </p:nvSpPr>
        <p:spPr/>
        <p:txBody>
          <a:bodyPr>
            <a:normAutofit fontScale="77500" lnSpcReduction="20000"/>
          </a:bodyPr>
          <a:lstStyle/>
          <a:p>
            <a:pPr marL="0" indent="0">
              <a:buNone/>
            </a:pPr>
            <a:r>
              <a:rPr lang="en-US" dirty="0"/>
              <a:t>5. </a:t>
            </a:r>
            <a:r>
              <a:rPr lang="en-US" b="1" u="sng" dirty="0"/>
              <a:t>Benefits of Coordination</a:t>
            </a:r>
          </a:p>
          <a:p>
            <a:r>
              <a:rPr lang="en-US" dirty="0"/>
              <a:t>   - Enhanced decision-making: Collaboration between marketing and other departments improves decision-making processes by integrating diverse perspectives.</a:t>
            </a:r>
          </a:p>
          <a:p>
            <a:r>
              <a:rPr lang="en-US" dirty="0"/>
              <a:t>   - Improved efficiency: Coordination streamlines processes and ensures alignment with organizational objectives, leading to improved efficiency and effectiveness.</a:t>
            </a:r>
          </a:p>
          <a:p>
            <a:r>
              <a:rPr lang="en-US" dirty="0"/>
              <a:t>   - Greater customer satisfaction: By working together, departments can better understand and fulfill customer needs, resulting in higher customer satisfaction and loyalty.</a:t>
            </a:r>
          </a:p>
          <a:p>
            <a:pPr marL="0" indent="0">
              <a:buNone/>
            </a:pPr>
            <a:r>
              <a:rPr lang="en-US" dirty="0"/>
              <a:t>6. </a:t>
            </a:r>
            <a:r>
              <a:rPr lang="en-US" b="1" u="sng" dirty="0"/>
              <a:t>Conclusion</a:t>
            </a:r>
          </a:p>
          <a:p>
            <a:r>
              <a:rPr lang="en-US" dirty="0"/>
              <a:t>   - Coordination between marketing and other departments is essential for achieving organizational goals, enhancing customer satisfaction, and driving business success.</a:t>
            </a:r>
          </a:p>
          <a:p>
            <a:r>
              <a:rPr lang="en-US" dirty="0"/>
              <a:t>   - By collaborating effectively, departments can leverage their strengths to create value for both the organization and its customers.</a:t>
            </a:r>
          </a:p>
          <a:p>
            <a:endParaRPr lang="en-US" dirty="0"/>
          </a:p>
        </p:txBody>
      </p:sp>
    </p:spTree>
    <p:extLst>
      <p:ext uri="{BB962C8B-B14F-4D97-AF65-F5344CB8AC3E}">
        <p14:creationId xmlns:p14="http://schemas.microsoft.com/office/powerpoint/2010/main" val="255119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8A7-7D7A-0FBD-D09F-5EE0370F27DA}"/>
              </a:ext>
            </a:extLst>
          </p:cNvPr>
          <p:cNvSpPr>
            <a:spLocks noGrp="1"/>
          </p:cNvSpPr>
          <p:nvPr>
            <p:ph type="title"/>
          </p:nvPr>
        </p:nvSpPr>
        <p:spPr/>
        <p:txBody>
          <a:bodyPr/>
          <a:lstStyle/>
          <a:p>
            <a:r>
              <a:rPr lang="en-IN" dirty="0"/>
              <a:t>Customer Life Time Value</a:t>
            </a:r>
          </a:p>
        </p:txBody>
      </p:sp>
      <p:sp>
        <p:nvSpPr>
          <p:cNvPr id="3" name="Content Placeholder 2">
            <a:extLst>
              <a:ext uri="{FF2B5EF4-FFF2-40B4-BE49-F238E27FC236}">
                <a16:creationId xmlns:a16="http://schemas.microsoft.com/office/drawing/2014/main" id="{4F45E54B-1924-C3E6-239E-9F6DCEB912DF}"/>
              </a:ext>
            </a:extLst>
          </p:cNvPr>
          <p:cNvSpPr>
            <a:spLocks noGrp="1"/>
          </p:cNvSpPr>
          <p:nvPr>
            <p:ph idx="1"/>
          </p:nvPr>
        </p:nvSpPr>
        <p:spPr/>
        <p:txBody>
          <a:bodyPr>
            <a:normAutofit fontScale="70000" lnSpcReduction="20000"/>
          </a:bodyPr>
          <a:lstStyle/>
          <a:p>
            <a:pPr marL="0" indent="0">
              <a:buNone/>
            </a:pPr>
            <a:r>
              <a:rPr lang="en-US" dirty="0"/>
              <a:t>1. </a:t>
            </a:r>
            <a:r>
              <a:rPr lang="en-US" b="1" u="sng" dirty="0"/>
              <a:t>Definition of CLV</a:t>
            </a:r>
          </a:p>
          <a:p>
            <a:r>
              <a:rPr lang="en-US" dirty="0"/>
              <a:t>   - CLV represents the total net profit a company makes from any given customer over their entire relationship with the business.</a:t>
            </a:r>
          </a:p>
          <a:p>
            <a:r>
              <a:rPr lang="en-US" dirty="0"/>
              <a:t>   - It factors in the value of the customer relationship over time, considering both revenue gained and costs incurred.</a:t>
            </a:r>
          </a:p>
          <a:p>
            <a:pPr marL="0" indent="0">
              <a:buNone/>
            </a:pPr>
            <a:r>
              <a:rPr lang="en-US" dirty="0"/>
              <a:t>2. </a:t>
            </a:r>
            <a:r>
              <a:rPr lang="en-US" b="1" u="sng" dirty="0"/>
              <a:t>Importance of CLV</a:t>
            </a:r>
          </a:p>
          <a:p>
            <a:r>
              <a:rPr lang="en-US" dirty="0"/>
              <a:t>   - CLV helps in determining how much money a company should spend on acquiring new customers and how much repeat business it can expect from existing customers.</a:t>
            </a:r>
          </a:p>
          <a:p>
            <a:r>
              <a:rPr lang="en-US" dirty="0"/>
              <a:t>   - It assists in optimizing customer acquisition and retention practices by focusing on efficient spending.</a:t>
            </a:r>
          </a:p>
          <a:p>
            <a:r>
              <a:rPr lang="en-US" dirty="0"/>
              <a:t>3. </a:t>
            </a:r>
            <a:r>
              <a:rPr lang="en-US" b="1" u="sng" dirty="0"/>
              <a:t>Calculation of CLV</a:t>
            </a:r>
          </a:p>
          <a:p>
            <a:r>
              <a:rPr lang="en-US" dirty="0"/>
              <a:t>   - CLV is calculated by subtracting the cost of acquiring and serving a customer from the revenue gained from the customer.</a:t>
            </a:r>
          </a:p>
          <a:p>
            <a:r>
              <a:rPr lang="en-US" dirty="0"/>
              <a:t>   - Various methods, such as average revenue per user, cohort analysis, and individualized CLV, can be used to calculate CLV.</a:t>
            </a:r>
          </a:p>
          <a:p>
            <a:endParaRPr lang="en-US" dirty="0"/>
          </a:p>
          <a:p>
            <a:endParaRPr lang="en-US" dirty="0"/>
          </a:p>
        </p:txBody>
      </p:sp>
    </p:spTree>
    <p:extLst>
      <p:ext uri="{BB962C8B-B14F-4D97-AF65-F5344CB8AC3E}">
        <p14:creationId xmlns:p14="http://schemas.microsoft.com/office/powerpoint/2010/main" val="279838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8A7-7D7A-0FBD-D09F-5EE0370F27DA}"/>
              </a:ext>
            </a:extLst>
          </p:cNvPr>
          <p:cNvSpPr>
            <a:spLocks noGrp="1"/>
          </p:cNvSpPr>
          <p:nvPr>
            <p:ph type="title"/>
          </p:nvPr>
        </p:nvSpPr>
        <p:spPr/>
        <p:txBody>
          <a:bodyPr/>
          <a:lstStyle/>
          <a:p>
            <a:r>
              <a:rPr lang="en-IN" dirty="0"/>
              <a:t>Customer Life Time Value</a:t>
            </a:r>
          </a:p>
        </p:txBody>
      </p:sp>
      <p:sp>
        <p:nvSpPr>
          <p:cNvPr id="3" name="Content Placeholder 2">
            <a:extLst>
              <a:ext uri="{FF2B5EF4-FFF2-40B4-BE49-F238E27FC236}">
                <a16:creationId xmlns:a16="http://schemas.microsoft.com/office/drawing/2014/main" id="{4F45E54B-1924-C3E6-239E-9F6DCEB912DF}"/>
              </a:ext>
            </a:extLst>
          </p:cNvPr>
          <p:cNvSpPr>
            <a:spLocks noGrp="1"/>
          </p:cNvSpPr>
          <p:nvPr>
            <p:ph idx="1"/>
          </p:nvPr>
        </p:nvSpPr>
        <p:spPr/>
        <p:txBody>
          <a:bodyPr>
            <a:normAutofit fontScale="70000" lnSpcReduction="20000"/>
          </a:bodyPr>
          <a:lstStyle/>
          <a:p>
            <a:pPr marL="0" indent="0">
              <a:buNone/>
            </a:pPr>
            <a:r>
              <a:rPr lang="en-US" dirty="0"/>
              <a:t>4. </a:t>
            </a:r>
            <a:r>
              <a:rPr lang="en-US" b="1" u="sng" dirty="0"/>
              <a:t>Uses and Advantages of CLV</a:t>
            </a:r>
          </a:p>
          <a:p>
            <a:r>
              <a:rPr lang="en-US" dirty="0"/>
              <a:t>   - Management of customer relationships as an asset.</a:t>
            </a:r>
          </a:p>
          <a:p>
            <a:r>
              <a:rPr lang="en-US" dirty="0"/>
              <a:t>   - Monitoring the impact of management strategies and marketing investments on the value of customer assets.</a:t>
            </a:r>
          </a:p>
          <a:p>
            <a:r>
              <a:rPr lang="en-US" dirty="0"/>
              <a:t>   - Determination of the optimal level of investments in marketing and sales activities.</a:t>
            </a:r>
          </a:p>
          <a:p>
            <a:r>
              <a:rPr lang="en-US" dirty="0"/>
              <a:t>   - Encouragement of focusing on the long-term value of customers.</a:t>
            </a:r>
          </a:p>
          <a:p>
            <a:r>
              <a:rPr lang="en-US" dirty="0"/>
              <a:t>   - Implementation of sensitivity analysis to determine the impact of additional spending on each customer.</a:t>
            </a:r>
          </a:p>
          <a:p>
            <a:r>
              <a:rPr lang="en-US" dirty="0"/>
              <a:t>   - Optimal allocation of resources for ongoing marketing activities to achieve maximum return.</a:t>
            </a:r>
          </a:p>
          <a:p>
            <a:r>
              <a:rPr lang="en-US" dirty="0"/>
              <a:t>   - Basis for selecting customers and decision-making regarding customer-specific communication strategies.</a:t>
            </a:r>
          </a:p>
          <a:p>
            <a:r>
              <a:rPr lang="en-US" dirty="0"/>
              <a:t>   - Decision criterion for automating customer relationship management systems.</a:t>
            </a:r>
          </a:p>
          <a:p>
            <a:r>
              <a:rPr lang="en-US" dirty="0"/>
              <a:t>   - Measurement of customer loyalty through various metrics.</a:t>
            </a:r>
          </a:p>
          <a:p>
            <a:endParaRPr lang="en-US" dirty="0"/>
          </a:p>
        </p:txBody>
      </p:sp>
    </p:spTree>
    <p:extLst>
      <p:ext uri="{BB962C8B-B14F-4D97-AF65-F5344CB8AC3E}">
        <p14:creationId xmlns:p14="http://schemas.microsoft.com/office/powerpoint/2010/main" val="405990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499C-1A28-F9E5-27EE-CC22C1B2C160}"/>
              </a:ext>
            </a:extLst>
          </p:cNvPr>
          <p:cNvSpPr>
            <a:spLocks noGrp="1"/>
          </p:cNvSpPr>
          <p:nvPr>
            <p:ph type="title"/>
          </p:nvPr>
        </p:nvSpPr>
        <p:spPr/>
        <p:txBody>
          <a:bodyPr/>
          <a:lstStyle/>
          <a:p>
            <a:r>
              <a:rPr lang="en-US" dirty="0"/>
              <a:t>Definition of marketing</a:t>
            </a:r>
            <a:endParaRPr lang="en-IN" dirty="0"/>
          </a:p>
        </p:txBody>
      </p:sp>
      <p:sp>
        <p:nvSpPr>
          <p:cNvPr id="3" name="Content Placeholder 2">
            <a:extLst>
              <a:ext uri="{FF2B5EF4-FFF2-40B4-BE49-F238E27FC236}">
                <a16:creationId xmlns:a16="http://schemas.microsoft.com/office/drawing/2014/main" id="{A381CDFA-323E-D094-0BB6-6AA6EBABEA49}"/>
              </a:ext>
            </a:extLst>
          </p:cNvPr>
          <p:cNvSpPr>
            <a:spLocks noGrp="1"/>
          </p:cNvSpPr>
          <p:nvPr>
            <p:ph idx="1"/>
          </p:nvPr>
        </p:nvSpPr>
        <p:spPr>
          <a:xfrm>
            <a:off x="653143" y="2108201"/>
            <a:ext cx="10502537" cy="4199293"/>
          </a:xfrm>
        </p:spPr>
        <p:txBody>
          <a:bodyPr>
            <a:normAutofit fontScale="70000" lnSpcReduction="20000"/>
          </a:bodyPr>
          <a:lstStyle/>
          <a:p>
            <a:pPr marL="0" indent="0">
              <a:buNone/>
            </a:pPr>
            <a:r>
              <a:rPr lang="en-US" sz="3300" b="1" u="sng" dirty="0"/>
              <a:t>Example</a:t>
            </a:r>
            <a:r>
              <a:rPr lang="en-US" sz="3300" b="1" dirty="0"/>
              <a:t>: </a:t>
            </a:r>
            <a:r>
              <a:rPr lang="en-US" sz="3300" dirty="0"/>
              <a:t>Apple Products</a:t>
            </a:r>
          </a:p>
          <a:p>
            <a:r>
              <a:rPr lang="en-US" sz="3300" dirty="0"/>
              <a:t> New Apple products are developed with improved features and capabilities to satisfy customer needs.</a:t>
            </a:r>
          </a:p>
          <a:p>
            <a:r>
              <a:rPr lang="en-US" sz="3300" dirty="0"/>
              <a:t>  Apple uses different pricing tiers to cater to different segments of customers based on their preferences and budget.</a:t>
            </a:r>
          </a:p>
          <a:p>
            <a:r>
              <a:rPr lang="en-US" sz="3300" dirty="0"/>
              <a:t>   Distribution channels include Apple stores, online platforms, and authorized retailers to ensure accessibility.</a:t>
            </a:r>
          </a:p>
          <a:p>
            <a:r>
              <a:rPr lang="en-US" sz="3300" dirty="0"/>
              <a:t> Promotion strategies involve showcasing products at tech events, extensive web, and television advertisements to create buzz and generate demand.</a:t>
            </a:r>
          </a:p>
          <a:p>
            <a:endParaRPr lang="en-US" dirty="0"/>
          </a:p>
        </p:txBody>
      </p:sp>
    </p:spTree>
    <p:extLst>
      <p:ext uri="{BB962C8B-B14F-4D97-AF65-F5344CB8AC3E}">
        <p14:creationId xmlns:p14="http://schemas.microsoft.com/office/powerpoint/2010/main" val="870916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8A7-7D7A-0FBD-D09F-5EE0370F27DA}"/>
              </a:ext>
            </a:extLst>
          </p:cNvPr>
          <p:cNvSpPr>
            <a:spLocks noGrp="1"/>
          </p:cNvSpPr>
          <p:nvPr>
            <p:ph type="title"/>
          </p:nvPr>
        </p:nvSpPr>
        <p:spPr/>
        <p:txBody>
          <a:bodyPr/>
          <a:lstStyle/>
          <a:p>
            <a:r>
              <a:rPr lang="en-IN" dirty="0"/>
              <a:t>Customer Life Time Value</a:t>
            </a:r>
          </a:p>
        </p:txBody>
      </p:sp>
      <p:sp>
        <p:nvSpPr>
          <p:cNvPr id="3" name="Content Placeholder 2">
            <a:extLst>
              <a:ext uri="{FF2B5EF4-FFF2-40B4-BE49-F238E27FC236}">
                <a16:creationId xmlns:a16="http://schemas.microsoft.com/office/drawing/2014/main" id="{4F45E54B-1924-C3E6-239E-9F6DCEB912DF}"/>
              </a:ext>
            </a:extLst>
          </p:cNvPr>
          <p:cNvSpPr>
            <a:spLocks noGrp="1"/>
          </p:cNvSpPr>
          <p:nvPr>
            <p:ph idx="1"/>
          </p:nvPr>
        </p:nvSpPr>
        <p:spPr/>
        <p:txBody>
          <a:bodyPr>
            <a:normAutofit fontScale="85000" lnSpcReduction="10000"/>
          </a:bodyPr>
          <a:lstStyle/>
          <a:p>
            <a:pPr marL="0" indent="0">
              <a:buNone/>
            </a:pPr>
            <a:r>
              <a:rPr lang="en-US" dirty="0"/>
              <a:t>5. </a:t>
            </a:r>
            <a:r>
              <a:rPr lang="en-US" b="1" u="sng" dirty="0"/>
              <a:t>Advantages of CLV</a:t>
            </a:r>
          </a:p>
          <a:p>
            <a:r>
              <a:rPr lang="en-US" dirty="0"/>
              <a:t>   - CLV allows businesses to assess the appropriateness of customer acquisition costs.</a:t>
            </a:r>
          </a:p>
          <a:p>
            <a:r>
              <a:rPr lang="en-US" dirty="0"/>
              <a:t>   - It is used to calculate customer equity and assess the profitability of acquiring additional customers.</a:t>
            </a:r>
          </a:p>
          <a:p>
            <a:r>
              <a:rPr lang="en-US" dirty="0"/>
              <a:t>   - CLV enables businesses to monitor the impact of management strategies and marketing investments on customer value.</a:t>
            </a:r>
          </a:p>
          <a:p>
            <a:r>
              <a:rPr lang="en-US" dirty="0"/>
              <a:t>   - It encourages a focus on long-term customer value and efficient spending on customer acquisition and retention.</a:t>
            </a:r>
          </a:p>
          <a:p>
            <a:pPr marL="0" indent="0">
              <a:buNone/>
            </a:pPr>
            <a:r>
              <a:rPr lang="en-US" dirty="0"/>
              <a:t>6. </a:t>
            </a:r>
            <a:r>
              <a:rPr lang="en-US" b="1" u="sng" dirty="0"/>
              <a:t>Disadvantages of CLV</a:t>
            </a:r>
          </a:p>
          <a:p>
            <a:r>
              <a:rPr lang="en-US" dirty="0"/>
              <a:t>   - Disadvantages may arise from incorrect application rather than the concept itself.</a:t>
            </a:r>
          </a:p>
          <a:p>
            <a:r>
              <a:rPr lang="en-US" dirty="0"/>
              <a:t>   - Proper modeling and interpretation are essential to avoid inaccuracies and misinterpretations of CLV data..</a:t>
            </a:r>
            <a:endParaRPr lang="en-IN" dirty="0"/>
          </a:p>
        </p:txBody>
      </p:sp>
    </p:spTree>
    <p:extLst>
      <p:ext uri="{BB962C8B-B14F-4D97-AF65-F5344CB8AC3E}">
        <p14:creationId xmlns:p14="http://schemas.microsoft.com/office/powerpoint/2010/main" val="333319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7984-9612-5587-54F2-C1E07C886A95}"/>
              </a:ext>
            </a:extLst>
          </p:cNvPr>
          <p:cNvSpPr>
            <a:spLocks noGrp="1"/>
          </p:cNvSpPr>
          <p:nvPr>
            <p:ph type="title"/>
          </p:nvPr>
        </p:nvSpPr>
        <p:spPr/>
        <p:txBody>
          <a:bodyPr/>
          <a:lstStyle/>
          <a:p>
            <a:r>
              <a:rPr lang="en-IN" dirty="0"/>
              <a:t>New Product Development</a:t>
            </a:r>
          </a:p>
        </p:txBody>
      </p:sp>
      <p:sp>
        <p:nvSpPr>
          <p:cNvPr id="3" name="Content Placeholder 2">
            <a:extLst>
              <a:ext uri="{FF2B5EF4-FFF2-40B4-BE49-F238E27FC236}">
                <a16:creationId xmlns:a16="http://schemas.microsoft.com/office/drawing/2014/main" id="{EAE175CC-F00F-9384-FD00-981397D19361}"/>
              </a:ext>
            </a:extLst>
          </p:cNvPr>
          <p:cNvSpPr>
            <a:spLocks noGrp="1"/>
          </p:cNvSpPr>
          <p:nvPr>
            <p:ph idx="1"/>
          </p:nvPr>
        </p:nvSpPr>
        <p:spPr/>
        <p:txBody>
          <a:bodyPr>
            <a:normAutofit fontScale="92500" lnSpcReduction="10000"/>
          </a:bodyPr>
          <a:lstStyle/>
          <a:p>
            <a:pPr marL="0" indent="0">
              <a:buNone/>
            </a:pPr>
            <a:r>
              <a:rPr lang="en-US" dirty="0"/>
              <a:t>1. </a:t>
            </a:r>
            <a:r>
              <a:rPr lang="en-US" b="1" u="sng" dirty="0"/>
              <a:t>Idea Generation</a:t>
            </a:r>
          </a:p>
          <a:p>
            <a:r>
              <a:rPr lang="en-US" dirty="0"/>
              <a:t>   - Systematic search for new product ideas.</a:t>
            </a:r>
          </a:p>
          <a:p>
            <a:r>
              <a:rPr lang="en-US" dirty="0"/>
              <a:t>   - Sources include internal sources, customers, competitors, distributors, and suppliers.</a:t>
            </a:r>
          </a:p>
          <a:p>
            <a:r>
              <a:rPr lang="en-US" dirty="0"/>
              <a:t>   - Companies incentivize employees and gather feedback from customers to generate ideas.</a:t>
            </a:r>
          </a:p>
          <a:p>
            <a:pPr marL="0" indent="0">
              <a:buNone/>
            </a:pPr>
            <a:r>
              <a:rPr lang="en-US" dirty="0"/>
              <a:t>2. </a:t>
            </a:r>
            <a:r>
              <a:rPr lang="en-US" b="1" u="sng" dirty="0"/>
              <a:t>Idea Screening</a:t>
            </a:r>
          </a:p>
          <a:p>
            <a:r>
              <a:rPr lang="en-US" dirty="0"/>
              <a:t>   - Purpose is to pare down a large pool of ideas to those worth pursuing.</a:t>
            </a:r>
          </a:p>
          <a:p>
            <a:r>
              <a:rPr lang="en-US" dirty="0"/>
              <a:t>   - Methods include product review committees and formal market research.</a:t>
            </a:r>
          </a:p>
          <a:p>
            <a:r>
              <a:rPr lang="en-US" dirty="0"/>
              <a:t>   - Ideas are rated based on factors required for successful market launch.</a:t>
            </a:r>
          </a:p>
          <a:p>
            <a:endParaRPr lang="en-US" dirty="0"/>
          </a:p>
        </p:txBody>
      </p:sp>
    </p:spTree>
    <p:extLst>
      <p:ext uri="{BB962C8B-B14F-4D97-AF65-F5344CB8AC3E}">
        <p14:creationId xmlns:p14="http://schemas.microsoft.com/office/powerpoint/2010/main" val="218872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7984-9612-5587-54F2-C1E07C886A95}"/>
              </a:ext>
            </a:extLst>
          </p:cNvPr>
          <p:cNvSpPr>
            <a:spLocks noGrp="1"/>
          </p:cNvSpPr>
          <p:nvPr>
            <p:ph type="title"/>
          </p:nvPr>
        </p:nvSpPr>
        <p:spPr/>
        <p:txBody>
          <a:bodyPr/>
          <a:lstStyle/>
          <a:p>
            <a:r>
              <a:rPr lang="en-IN" dirty="0"/>
              <a:t>New Product Development</a:t>
            </a:r>
          </a:p>
        </p:txBody>
      </p:sp>
      <p:sp>
        <p:nvSpPr>
          <p:cNvPr id="3" name="Content Placeholder 2">
            <a:extLst>
              <a:ext uri="{FF2B5EF4-FFF2-40B4-BE49-F238E27FC236}">
                <a16:creationId xmlns:a16="http://schemas.microsoft.com/office/drawing/2014/main" id="{EAE175CC-F00F-9384-FD00-981397D19361}"/>
              </a:ext>
            </a:extLst>
          </p:cNvPr>
          <p:cNvSpPr>
            <a:spLocks noGrp="1"/>
          </p:cNvSpPr>
          <p:nvPr>
            <p:ph idx="1"/>
          </p:nvPr>
        </p:nvSpPr>
        <p:spPr/>
        <p:txBody>
          <a:bodyPr>
            <a:normAutofit/>
          </a:bodyPr>
          <a:lstStyle/>
          <a:p>
            <a:pPr marL="0" indent="0">
              <a:buNone/>
            </a:pPr>
            <a:r>
              <a:rPr lang="en-US" dirty="0"/>
              <a:t>3. </a:t>
            </a:r>
            <a:r>
              <a:rPr lang="en-US" b="1" u="sng" dirty="0"/>
              <a:t>Concept Development and Testing</a:t>
            </a:r>
          </a:p>
          <a:p>
            <a:r>
              <a:rPr lang="en-US" dirty="0"/>
              <a:t>   - Attractive ideas are developed into product concepts.</a:t>
            </a:r>
          </a:p>
          <a:p>
            <a:r>
              <a:rPr lang="en-US" dirty="0"/>
              <a:t>   - Product concepts are tested with consumers, either symbolically or physically.</a:t>
            </a:r>
          </a:p>
          <a:p>
            <a:r>
              <a:rPr lang="en-US" dirty="0"/>
              <a:t>   - Consumers' responses help determine which concept has the strongest appeal.</a:t>
            </a:r>
          </a:p>
          <a:p>
            <a:pPr marL="0" indent="0">
              <a:buNone/>
            </a:pPr>
            <a:r>
              <a:rPr lang="en-US" dirty="0"/>
              <a:t>4. </a:t>
            </a:r>
            <a:r>
              <a:rPr lang="en-US" b="1" u="sng" dirty="0"/>
              <a:t>Marketing Strategy Development</a:t>
            </a:r>
          </a:p>
          <a:p>
            <a:r>
              <a:rPr lang="en-US" dirty="0"/>
              <a:t>   - Strategy statement includes target market, product positioning, sales goals, pricing, distribution, and marketing budget.</a:t>
            </a:r>
          </a:p>
          <a:p>
            <a:r>
              <a:rPr lang="en-US" dirty="0"/>
              <a:t>   - Long-term sales, profit goals, and marketing mix strategy are outlined.</a:t>
            </a:r>
          </a:p>
          <a:p>
            <a:endParaRPr lang="en-US" dirty="0"/>
          </a:p>
        </p:txBody>
      </p:sp>
    </p:spTree>
    <p:extLst>
      <p:ext uri="{BB962C8B-B14F-4D97-AF65-F5344CB8AC3E}">
        <p14:creationId xmlns:p14="http://schemas.microsoft.com/office/powerpoint/2010/main" val="336332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7984-9612-5587-54F2-C1E07C886A95}"/>
              </a:ext>
            </a:extLst>
          </p:cNvPr>
          <p:cNvSpPr>
            <a:spLocks noGrp="1"/>
          </p:cNvSpPr>
          <p:nvPr>
            <p:ph type="title"/>
          </p:nvPr>
        </p:nvSpPr>
        <p:spPr/>
        <p:txBody>
          <a:bodyPr/>
          <a:lstStyle/>
          <a:p>
            <a:r>
              <a:rPr lang="en-IN" dirty="0"/>
              <a:t>New Product Development</a:t>
            </a:r>
          </a:p>
        </p:txBody>
      </p:sp>
      <p:sp>
        <p:nvSpPr>
          <p:cNvPr id="3" name="Content Placeholder 2">
            <a:extLst>
              <a:ext uri="{FF2B5EF4-FFF2-40B4-BE49-F238E27FC236}">
                <a16:creationId xmlns:a16="http://schemas.microsoft.com/office/drawing/2014/main" id="{EAE175CC-F00F-9384-FD00-981397D19361}"/>
              </a:ext>
            </a:extLst>
          </p:cNvPr>
          <p:cNvSpPr>
            <a:spLocks noGrp="1"/>
          </p:cNvSpPr>
          <p:nvPr>
            <p:ph idx="1"/>
          </p:nvPr>
        </p:nvSpPr>
        <p:spPr/>
        <p:txBody>
          <a:bodyPr>
            <a:normAutofit/>
          </a:bodyPr>
          <a:lstStyle/>
          <a:p>
            <a:pPr marL="0" indent="0">
              <a:buNone/>
            </a:pPr>
            <a:r>
              <a:rPr lang="en-US" dirty="0"/>
              <a:t>5. </a:t>
            </a:r>
            <a:r>
              <a:rPr lang="en-US" b="1" u="sng" dirty="0"/>
              <a:t>Business Analysis</a:t>
            </a:r>
          </a:p>
          <a:p>
            <a:r>
              <a:rPr lang="en-US" dirty="0"/>
              <a:t>   - Evaluation of projected sales, costs, and profits to determine if they meet company objectives.</a:t>
            </a:r>
          </a:p>
          <a:p>
            <a:r>
              <a:rPr lang="en-US" dirty="0"/>
              <a:t>   - If satisfactory, the product moves to the product development stage.</a:t>
            </a:r>
          </a:p>
          <a:p>
            <a:pPr marL="0" indent="0">
              <a:buNone/>
            </a:pPr>
            <a:r>
              <a:rPr lang="en-US" dirty="0"/>
              <a:t>6. </a:t>
            </a:r>
            <a:r>
              <a:rPr lang="en-US" b="1" u="sng" dirty="0"/>
              <a:t>Product Development</a:t>
            </a:r>
          </a:p>
          <a:p>
            <a:r>
              <a:rPr lang="en-US" dirty="0"/>
              <a:t>   - R&amp;D or engineering develops the product concept into a physical product.</a:t>
            </a:r>
          </a:p>
          <a:p>
            <a:r>
              <a:rPr lang="en-US" dirty="0"/>
              <a:t>   - Prototypes are developed, tested, and refined to ensure safety, effectiveness, and customer satisfaction.</a:t>
            </a:r>
          </a:p>
          <a:p>
            <a:endParaRPr lang="en-US" dirty="0"/>
          </a:p>
        </p:txBody>
      </p:sp>
    </p:spTree>
    <p:extLst>
      <p:ext uri="{BB962C8B-B14F-4D97-AF65-F5344CB8AC3E}">
        <p14:creationId xmlns:p14="http://schemas.microsoft.com/office/powerpoint/2010/main" val="2701393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7984-9612-5587-54F2-C1E07C886A95}"/>
              </a:ext>
            </a:extLst>
          </p:cNvPr>
          <p:cNvSpPr>
            <a:spLocks noGrp="1"/>
          </p:cNvSpPr>
          <p:nvPr>
            <p:ph type="title"/>
          </p:nvPr>
        </p:nvSpPr>
        <p:spPr/>
        <p:txBody>
          <a:bodyPr/>
          <a:lstStyle/>
          <a:p>
            <a:r>
              <a:rPr lang="en-IN" dirty="0"/>
              <a:t>New Product Development</a:t>
            </a:r>
          </a:p>
        </p:txBody>
      </p:sp>
      <p:sp>
        <p:nvSpPr>
          <p:cNvPr id="3" name="Content Placeholder 2">
            <a:extLst>
              <a:ext uri="{FF2B5EF4-FFF2-40B4-BE49-F238E27FC236}">
                <a16:creationId xmlns:a16="http://schemas.microsoft.com/office/drawing/2014/main" id="{EAE175CC-F00F-9384-FD00-981397D19361}"/>
              </a:ext>
            </a:extLst>
          </p:cNvPr>
          <p:cNvSpPr>
            <a:spLocks noGrp="1"/>
          </p:cNvSpPr>
          <p:nvPr>
            <p:ph idx="1"/>
          </p:nvPr>
        </p:nvSpPr>
        <p:spPr/>
        <p:txBody>
          <a:bodyPr>
            <a:normAutofit fontScale="92500" lnSpcReduction="20000"/>
          </a:bodyPr>
          <a:lstStyle/>
          <a:p>
            <a:pPr marL="0" indent="0">
              <a:buNone/>
            </a:pPr>
            <a:r>
              <a:rPr lang="en-US" dirty="0"/>
              <a:t>7. </a:t>
            </a:r>
            <a:r>
              <a:rPr lang="en-US" b="1" u="sng" dirty="0"/>
              <a:t>Test Marketing</a:t>
            </a:r>
          </a:p>
          <a:p>
            <a:r>
              <a:rPr lang="en-US" dirty="0"/>
              <a:t>   - Product and marketing program are introduced to a realistic market setting.</a:t>
            </a:r>
          </a:p>
          <a:p>
            <a:r>
              <a:rPr lang="en-US" dirty="0"/>
              <a:t>   - Opportunity to adjust the marketing mix before full launch.</a:t>
            </a:r>
          </a:p>
          <a:p>
            <a:r>
              <a:rPr lang="en-US" dirty="0"/>
              <a:t>   - Test marketing varies in scope depending on the product type.</a:t>
            </a:r>
          </a:p>
          <a:p>
            <a:pPr marL="0" indent="0">
              <a:buNone/>
            </a:pPr>
            <a:r>
              <a:rPr lang="en-US" dirty="0"/>
              <a:t>8. </a:t>
            </a:r>
            <a:r>
              <a:rPr lang="en-US" b="1" u="sng" dirty="0"/>
              <a:t>Commercialization</a:t>
            </a:r>
          </a:p>
          <a:p>
            <a:r>
              <a:rPr lang="en-US" dirty="0"/>
              <a:t>   - Introducing the product to the market, facing high costs for manufacturing and advertising.</a:t>
            </a:r>
          </a:p>
          <a:p>
            <a:r>
              <a:rPr lang="en-US" dirty="0"/>
              <a:t>   - Timing and location of launch are crucial decisions based on risk, distribution network, and market reach.</a:t>
            </a:r>
          </a:p>
          <a:p>
            <a:r>
              <a:rPr lang="en-US" dirty="0"/>
              <a:t>   - Companies may adopt a simultaneous development approach to increase speed to market.</a:t>
            </a:r>
          </a:p>
          <a:p>
            <a:pPr marL="0" indent="0">
              <a:buNone/>
            </a:pPr>
            <a:endParaRPr lang="en-US" dirty="0"/>
          </a:p>
        </p:txBody>
      </p:sp>
    </p:spTree>
    <p:extLst>
      <p:ext uri="{BB962C8B-B14F-4D97-AF65-F5344CB8AC3E}">
        <p14:creationId xmlns:p14="http://schemas.microsoft.com/office/powerpoint/2010/main" val="1886417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90B0-D1EA-5D19-7BBA-0DD9383DBCA0}"/>
              </a:ext>
            </a:extLst>
          </p:cNvPr>
          <p:cNvSpPr>
            <a:spLocks noGrp="1"/>
          </p:cNvSpPr>
          <p:nvPr>
            <p:ph type="title"/>
          </p:nvPr>
        </p:nvSpPr>
        <p:spPr/>
        <p:txBody>
          <a:bodyPr/>
          <a:lstStyle/>
          <a:p>
            <a:r>
              <a:rPr lang="en-IN" dirty="0"/>
              <a:t>Unethical Issues In Marketing</a:t>
            </a:r>
          </a:p>
        </p:txBody>
      </p:sp>
      <p:sp>
        <p:nvSpPr>
          <p:cNvPr id="3" name="Content Placeholder 2">
            <a:extLst>
              <a:ext uri="{FF2B5EF4-FFF2-40B4-BE49-F238E27FC236}">
                <a16:creationId xmlns:a16="http://schemas.microsoft.com/office/drawing/2014/main" id="{2CD64E19-98A6-D133-0E0C-A752258E2808}"/>
              </a:ext>
            </a:extLst>
          </p:cNvPr>
          <p:cNvSpPr>
            <a:spLocks noGrp="1"/>
          </p:cNvSpPr>
          <p:nvPr>
            <p:ph idx="1"/>
          </p:nvPr>
        </p:nvSpPr>
        <p:spPr/>
        <p:txBody>
          <a:bodyPr>
            <a:normAutofit/>
          </a:bodyPr>
          <a:lstStyle/>
          <a:p>
            <a:pPr marL="0" indent="0">
              <a:buNone/>
            </a:pPr>
            <a:r>
              <a:rPr lang="en-US" dirty="0"/>
              <a:t>1. </a:t>
            </a:r>
            <a:r>
              <a:rPr lang="en-US" b="1" u="sng" dirty="0"/>
              <a:t>False, Exaggerated, or Unverified Claims</a:t>
            </a:r>
          </a:p>
          <a:p>
            <a:r>
              <a:rPr lang="en-US" dirty="0"/>
              <a:t>   - Making untrue statements or exaggerated benefits to compel customers to buy.</a:t>
            </a:r>
          </a:p>
          <a:p>
            <a:pPr marL="0" indent="0">
              <a:buNone/>
            </a:pPr>
            <a:r>
              <a:rPr lang="en-US" dirty="0"/>
              <a:t>2. </a:t>
            </a:r>
            <a:r>
              <a:rPr lang="en-US" b="1" u="sng" dirty="0"/>
              <a:t>Distortion of Facts</a:t>
            </a:r>
          </a:p>
          <a:p>
            <a:r>
              <a:rPr lang="en-US" dirty="0"/>
              <a:t>   - Misleading or confusing potential buyers by distorting facts about products or services.</a:t>
            </a:r>
          </a:p>
          <a:p>
            <a:pPr marL="0" indent="0">
              <a:buNone/>
            </a:pPr>
            <a:r>
              <a:rPr lang="en-US" dirty="0"/>
              <a:t>3. </a:t>
            </a:r>
            <a:r>
              <a:rPr lang="en-US" b="1" u="sng" dirty="0"/>
              <a:t>Concealing Side Effects</a:t>
            </a:r>
          </a:p>
          <a:p>
            <a:r>
              <a:rPr lang="en-US" dirty="0"/>
              <a:t>   - Hiding potential side effects or negative aspects of products or services from consumers.</a:t>
            </a:r>
          </a:p>
          <a:p>
            <a:r>
              <a:rPr lang="en-US" dirty="0"/>
              <a:t>   </a:t>
            </a:r>
          </a:p>
        </p:txBody>
      </p:sp>
    </p:spTree>
    <p:extLst>
      <p:ext uri="{BB962C8B-B14F-4D97-AF65-F5344CB8AC3E}">
        <p14:creationId xmlns:p14="http://schemas.microsoft.com/office/powerpoint/2010/main" val="2602820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90B0-D1EA-5D19-7BBA-0DD9383DBCA0}"/>
              </a:ext>
            </a:extLst>
          </p:cNvPr>
          <p:cNvSpPr>
            <a:spLocks noGrp="1"/>
          </p:cNvSpPr>
          <p:nvPr>
            <p:ph type="title"/>
          </p:nvPr>
        </p:nvSpPr>
        <p:spPr/>
        <p:txBody>
          <a:bodyPr/>
          <a:lstStyle/>
          <a:p>
            <a:r>
              <a:rPr lang="en-IN" dirty="0"/>
              <a:t>Unethical Issues In Marketing</a:t>
            </a:r>
          </a:p>
        </p:txBody>
      </p:sp>
      <p:sp>
        <p:nvSpPr>
          <p:cNvPr id="3" name="Content Placeholder 2">
            <a:extLst>
              <a:ext uri="{FF2B5EF4-FFF2-40B4-BE49-F238E27FC236}">
                <a16:creationId xmlns:a16="http://schemas.microsoft.com/office/drawing/2014/main" id="{2CD64E19-98A6-D133-0E0C-A752258E2808}"/>
              </a:ext>
            </a:extLst>
          </p:cNvPr>
          <p:cNvSpPr>
            <a:spLocks noGrp="1"/>
          </p:cNvSpPr>
          <p:nvPr>
            <p:ph idx="1"/>
          </p:nvPr>
        </p:nvSpPr>
        <p:spPr/>
        <p:txBody>
          <a:bodyPr>
            <a:normAutofit fontScale="92500"/>
          </a:bodyPr>
          <a:lstStyle/>
          <a:p>
            <a:r>
              <a:rPr lang="en-US" dirty="0"/>
              <a:t>4. </a:t>
            </a:r>
            <a:r>
              <a:rPr lang="en-US" b="1" u="sng" dirty="0"/>
              <a:t>Bad-Mouthing Rival Products</a:t>
            </a:r>
          </a:p>
          <a:p>
            <a:r>
              <a:rPr lang="en-US" dirty="0"/>
              <a:t>   - Emphasizing the drawbacks of competitor products rather than focusing on your own product's merits.</a:t>
            </a:r>
          </a:p>
          <a:p>
            <a:r>
              <a:rPr lang="en-US" dirty="0"/>
              <a:t>5. </a:t>
            </a:r>
            <a:r>
              <a:rPr lang="en-US" b="1" u="sng" dirty="0"/>
              <a:t>Use of Sex Symbols</a:t>
            </a:r>
          </a:p>
          <a:p>
            <a:r>
              <a:rPr lang="en-US" dirty="0"/>
              <a:t>   - Utilizing half-naked models or sexual imagery unrelated to the product being advertised.</a:t>
            </a:r>
          </a:p>
          <a:p>
            <a:r>
              <a:rPr lang="en-US" dirty="0"/>
              <a:t>6. </a:t>
            </a:r>
            <a:r>
              <a:rPr lang="en-US" b="1" u="sng" dirty="0"/>
              <a:t>Fear Tactics</a:t>
            </a:r>
          </a:p>
          <a:p>
            <a:r>
              <a:rPr lang="en-US" dirty="0"/>
              <a:t>   - Pressuring potential buyers by instilling fear of missing out on limited-time offers or price increases.</a:t>
            </a:r>
          </a:p>
          <a:p>
            <a:r>
              <a:rPr lang="en-US" dirty="0"/>
              <a:t>   </a:t>
            </a:r>
          </a:p>
        </p:txBody>
      </p:sp>
    </p:spTree>
    <p:extLst>
      <p:ext uri="{BB962C8B-B14F-4D97-AF65-F5344CB8AC3E}">
        <p14:creationId xmlns:p14="http://schemas.microsoft.com/office/powerpoint/2010/main" val="1749886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90B0-D1EA-5D19-7BBA-0DD9383DBCA0}"/>
              </a:ext>
            </a:extLst>
          </p:cNvPr>
          <p:cNvSpPr>
            <a:spLocks noGrp="1"/>
          </p:cNvSpPr>
          <p:nvPr>
            <p:ph type="title"/>
          </p:nvPr>
        </p:nvSpPr>
        <p:spPr/>
        <p:txBody>
          <a:bodyPr/>
          <a:lstStyle/>
          <a:p>
            <a:r>
              <a:rPr lang="en-IN" dirty="0"/>
              <a:t>Unethical Issues In Marketing</a:t>
            </a:r>
          </a:p>
        </p:txBody>
      </p:sp>
      <p:sp>
        <p:nvSpPr>
          <p:cNvPr id="3" name="Content Placeholder 2">
            <a:extLst>
              <a:ext uri="{FF2B5EF4-FFF2-40B4-BE49-F238E27FC236}">
                <a16:creationId xmlns:a16="http://schemas.microsoft.com/office/drawing/2014/main" id="{2CD64E19-98A6-D133-0E0C-A752258E2808}"/>
              </a:ext>
            </a:extLst>
          </p:cNvPr>
          <p:cNvSpPr>
            <a:spLocks noGrp="1"/>
          </p:cNvSpPr>
          <p:nvPr>
            <p:ph idx="1"/>
          </p:nvPr>
        </p:nvSpPr>
        <p:spPr/>
        <p:txBody>
          <a:bodyPr>
            <a:normAutofit/>
          </a:bodyPr>
          <a:lstStyle/>
          <a:p>
            <a:r>
              <a:rPr lang="en-US" dirty="0"/>
              <a:t>   </a:t>
            </a:r>
          </a:p>
          <a:p>
            <a:r>
              <a:rPr lang="en-US" dirty="0"/>
              <a:t>7. </a:t>
            </a:r>
            <a:r>
              <a:rPr lang="en-US" b="1" u="sng" dirty="0"/>
              <a:t>Plagiarism of Marketing Messages</a:t>
            </a:r>
          </a:p>
          <a:p>
            <a:r>
              <a:rPr lang="en-US" dirty="0"/>
              <a:t>   - Copying competitors' marketing messages instead of developing original content.</a:t>
            </a:r>
          </a:p>
          <a:p>
            <a:r>
              <a:rPr lang="en-US" dirty="0"/>
              <a:t>   </a:t>
            </a:r>
          </a:p>
          <a:p>
            <a:r>
              <a:rPr lang="en-US" dirty="0"/>
              <a:t>8</a:t>
            </a:r>
            <a:r>
              <a:rPr lang="en-US" b="1" u="sng" dirty="0"/>
              <a:t>. Exploitation</a:t>
            </a:r>
          </a:p>
          <a:p>
            <a:r>
              <a:rPr lang="en-US" dirty="0"/>
              <a:t>   - Charging significantly more for a product or service than its actual value.</a:t>
            </a:r>
          </a:p>
          <a:p>
            <a:r>
              <a:rPr lang="en-US" dirty="0"/>
              <a:t>   </a:t>
            </a:r>
          </a:p>
        </p:txBody>
      </p:sp>
    </p:spTree>
    <p:extLst>
      <p:ext uri="{BB962C8B-B14F-4D97-AF65-F5344CB8AC3E}">
        <p14:creationId xmlns:p14="http://schemas.microsoft.com/office/powerpoint/2010/main" val="166680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90B0-D1EA-5D19-7BBA-0DD9383DBCA0}"/>
              </a:ext>
            </a:extLst>
          </p:cNvPr>
          <p:cNvSpPr>
            <a:spLocks noGrp="1"/>
          </p:cNvSpPr>
          <p:nvPr>
            <p:ph type="title"/>
          </p:nvPr>
        </p:nvSpPr>
        <p:spPr/>
        <p:txBody>
          <a:bodyPr/>
          <a:lstStyle/>
          <a:p>
            <a:r>
              <a:rPr lang="en-IN" dirty="0"/>
              <a:t>Unethical Issues In Marketing</a:t>
            </a:r>
          </a:p>
        </p:txBody>
      </p:sp>
      <p:sp>
        <p:nvSpPr>
          <p:cNvPr id="3" name="Content Placeholder 2">
            <a:extLst>
              <a:ext uri="{FF2B5EF4-FFF2-40B4-BE49-F238E27FC236}">
                <a16:creationId xmlns:a16="http://schemas.microsoft.com/office/drawing/2014/main" id="{2CD64E19-98A6-D133-0E0C-A752258E2808}"/>
              </a:ext>
            </a:extLst>
          </p:cNvPr>
          <p:cNvSpPr>
            <a:spLocks noGrp="1"/>
          </p:cNvSpPr>
          <p:nvPr>
            <p:ph idx="1"/>
          </p:nvPr>
        </p:nvSpPr>
        <p:spPr/>
        <p:txBody>
          <a:bodyPr>
            <a:normAutofit fontScale="85000" lnSpcReduction="20000"/>
          </a:bodyPr>
          <a:lstStyle/>
          <a:p>
            <a:endParaRPr lang="en-US" dirty="0"/>
          </a:p>
          <a:p>
            <a:r>
              <a:rPr lang="en-US" dirty="0"/>
              <a:t>9. </a:t>
            </a:r>
            <a:r>
              <a:rPr lang="en-US" b="1" u="sng" dirty="0"/>
              <a:t>Demeaning References</a:t>
            </a:r>
          </a:p>
          <a:p>
            <a:r>
              <a:rPr lang="en-US" dirty="0"/>
              <a:t>   - Using discriminatory language or references to race, age, sex, religion, or nationality in marketing materials.</a:t>
            </a:r>
          </a:p>
          <a:p>
            <a:r>
              <a:rPr lang="en-US" dirty="0"/>
              <a:t>   </a:t>
            </a:r>
          </a:p>
          <a:p>
            <a:r>
              <a:rPr lang="en-US" dirty="0"/>
              <a:t>10. </a:t>
            </a:r>
            <a:r>
              <a:rPr lang="en-US" b="1" u="sng" dirty="0"/>
              <a:t>Spamming</a:t>
            </a:r>
          </a:p>
          <a:p>
            <a:r>
              <a:rPr lang="en-US" dirty="0"/>
              <a:t>    - Sending unsolicited emails or messages to potential customers without their consent.</a:t>
            </a:r>
          </a:p>
          <a:p>
            <a:endParaRPr lang="en-US" dirty="0"/>
          </a:p>
          <a:p>
            <a:r>
              <a:rPr lang="en-US" dirty="0"/>
              <a:t>These unethical practices can damage brand reputation, erode consumer trust, and may even lead to legal consequences. It's important for businesses to prioritize ethical marketing practices to maintain credibility and foster positive relationships with customers.</a:t>
            </a:r>
          </a:p>
        </p:txBody>
      </p:sp>
    </p:spTree>
    <p:extLst>
      <p:ext uri="{BB962C8B-B14F-4D97-AF65-F5344CB8AC3E}">
        <p14:creationId xmlns:p14="http://schemas.microsoft.com/office/powerpoint/2010/main" val="421695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9CD1-5F43-247B-5834-01D53C4A428A}"/>
              </a:ext>
            </a:extLst>
          </p:cNvPr>
          <p:cNvSpPr>
            <a:spLocks noGrp="1"/>
          </p:cNvSpPr>
          <p:nvPr>
            <p:ph type="title"/>
          </p:nvPr>
        </p:nvSpPr>
        <p:spPr/>
        <p:txBody>
          <a:bodyPr/>
          <a:lstStyle/>
          <a:p>
            <a:r>
              <a:rPr lang="en-US" dirty="0"/>
              <a:t>Definition of marketing</a:t>
            </a:r>
            <a:endParaRPr lang="en-IN" dirty="0"/>
          </a:p>
        </p:txBody>
      </p:sp>
      <p:sp>
        <p:nvSpPr>
          <p:cNvPr id="3" name="Content Placeholder 2">
            <a:extLst>
              <a:ext uri="{FF2B5EF4-FFF2-40B4-BE49-F238E27FC236}">
                <a16:creationId xmlns:a16="http://schemas.microsoft.com/office/drawing/2014/main" id="{36B21702-1B92-D96E-F799-E7CD1DCC9D1A}"/>
              </a:ext>
            </a:extLst>
          </p:cNvPr>
          <p:cNvSpPr>
            <a:spLocks noGrp="1"/>
          </p:cNvSpPr>
          <p:nvPr>
            <p:ph idx="1"/>
          </p:nvPr>
        </p:nvSpPr>
        <p:spPr>
          <a:xfrm>
            <a:off x="495299" y="2108201"/>
            <a:ext cx="11287125" cy="4187824"/>
          </a:xfrm>
        </p:spPr>
        <p:txBody>
          <a:bodyPr>
            <a:normAutofit fontScale="85000" lnSpcReduction="20000"/>
          </a:bodyPr>
          <a:lstStyle/>
          <a:p>
            <a:r>
              <a:rPr lang="en-US" b="1" u="sng" dirty="0"/>
              <a:t>Marketing vs. Selling</a:t>
            </a:r>
          </a:p>
          <a:p>
            <a:r>
              <a:rPr lang="en-US" dirty="0"/>
              <a:t>   - Marketing focuses on understanding and satisfying customer needs, whereas selling is primarily concerned with transactional exchange.</a:t>
            </a:r>
          </a:p>
          <a:p>
            <a:r>
              <a:rPr lang="en-US" dirty="0"/>
              <a:t>   - Marketing involves a holistic approach to the entire business process, including discovering, creating, arousing, and satisfying customer needs.</a:t>
            </a:r>
          </a:p>
          <a:p>
            <a:r>
              <a:rPr lang="en-US" dirty="0"/>
              <a:t>   - Theodore C. Levitt highlights that marketing goes beyond just selling products; it's about developing demand and fulfilling customer needs.</a:t>
            </a:r>
          </a:p>
          <a:p>
            <a:pPr marL="0" indent="0">
              <a:buNone/>
            </a:pPr>
            <a:r>
              <a:rPr lang="en-US" b="1" u="sng" dirty="0"/>
              <a:t>Key Principles of Marketing</a:t>
            </a:r>
          </a:p>
          <a:p>
            <a:r>
              <a:rPr lang="en-US" dirty="0"/>
              <a:t>   - Customer Orientation: Putting the customer at the center of all business decisions.</a:t>
            </a:r>
          </a:p>
          <a:p>
            <a:r>
              <a:rPr lang="en-US" dirty="0"/>
              <a:t>   - Integrated Marketing: Coordinating all elements of the marketing mix to deliver a cohesive message.</a:t>
            </a:r>
          </a:p>
          <a:p>
            <a:r>
              <a:rPr lang="en-US" dirty="0"/>
              <a:t>   - Value Creation: Creating value for customers through products, services, and experiences.</a:t>
            </a:r>
          </a:p>
          <a:p>
            <a:r>
              <a:rPr lang="en-US" dirty="0"/>
              <a:t>   - Relationship Building: Fostering long-term relationships with customers to drive loyalty and repeat business.</a:t>
            </a:r>
          </a:p>
          <a:p>
            <a:pPr marL="0" indent="0">
              <a:buNone/>
            </a:pPr>
            <a:endParaRPr lang="en-US" dirty="0"/>
          </a:p>
        </p:txBody>
      </p:sp>
    </p:spTree>
    <p:extLst>
      <p:ext uri="{BB962C8B-B14F-4D97-AF65-F5344CB8AC3E}">
        <p14:creationId xmlns:p14="http://schemas.microsoft.com/office/powerpoint/2010/main" val="195173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9CD1-5F43-247B-5834-01D53C4A428A}"/>
              </a:ext>
            </a:extLst>
          </p:cNvPr>
          <p:cNvSpPr>
            <a:spLocks noGrp="1"/>
          </p:cNvSpPr>
          <p:nvPr>
            <p:ph type="title"/>
          </p:nvPr>
        </p:nvSpPr>
        <p:spPr/>
        <p:txBody>
          <a:bodyPr/>
          <a:lstStyle/>
          <a:p>
            <a:r>
              <a:rPr lang="en-US" dirty="0"/>
              <a:t>Definition of marketing</a:t>
            </a:r>
            <a:endParaRPr lang="en-IN" dirty="0"/>
          </a:p>
        </p:txBody>
      </p:sp>
      <p:sp>
        <p:nvSpPr>
          <p:cNvPr id="3" name="Content Placeholder 2">
            <a:extLst>
              <a:ext uri="{FF2B5EF4-FFF2-40B4-BE49-F238E27FC236}">
                <a16:creationId xmlns:a16="http://schemas.microsoft.com/office/drawing/2014/main" id="{36B21702-1B92-D96E-F799-E7CD1DCC9D1A}"/>
              </a:ext>
            </a:extLst>
          </p:cNvPr>
          <p:cNvSpPr>
            <a:spLocks noGrp="1"/>
          </p:cNvSpPr>
          <p:nvPr>
            <p:ph idx="1"/>
          </p:nvPr>
        </p:nvSpPr>
        <p:spPr/>
        <p:txBody>
          <a:bodyPr>
            <a:normAutofit/>
          </a:bodyPr>
          <a:lstStyle/>
          <a:p>
            <a:pPr marL="0" indent="0">
              <a:buNone/>
            </a:pPr>
            <a:r>
              <a:rPr lang="en-US" b="1" u="sng" dirty="0"/>
              <a:t>Conclusion</a:t>
            </a:r>
          </a:p>
          <a:p>
            <a:r>
              <a:rPr lang="en-US" dirty="0"/>
              <a:t>   - Marketing plays a crucial role in understanding customer needs, creating demand, and delivering value.</a:t>
            </a:r>
          </a:p>
          <a:p>
            <a:r>
              <a:rPr lang="en-US" dirty="0"/>
              <a:t>   - By effectively utilizing the 4 P's and adopting customer-centric strategies, businesses can succeed in today's competitive marketplace.</a:t>
            </a:r>
          </a:p>
          <a:p>
            <a:pPr marL="0" indent="0">
              <a:buNone/>
            </a:pPr>
            <a:endParaRPr lang="en-IN" dirty="0"/>
          </a:p>
        </p:txBody>
      </p:sp>
    </p:spTree>
    <p:extLst>
      <p:ext uri="{BB962C8B-B14F-4D97-AF65-F5344CB8AC3E}">
        <p14:creationId xmlns:p14="http://schemas.microsoft.com/office/powerpoint/2010/main" val="393616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8A3-64DF-896F-E976-0BDFB9436E86}"/>
              </a:ext>
            </a:extLst>
          </p:cNvPr>
          <p:cNvSpPr>
            <a:spLocks noGrp="1"/>
          </p:cNvSpPr>
          <p:nvPr>
            <p:ph type="title"/>
          </p:nvPr>
        </p:nvSpPr>
        <p:spPr/>
        <p:txBody>
          <a:bodyPr/>
          <a:lstStyle/>
          <a:p>
            <a:r>
              <a:rPr lang="en-US" dirty="0"/>
              <a:t>Function of marketing</a:t>
            </a:r>
            <a:endParaRPr lang="en-IN" dirty="0"/>
          </a:p>
        </p:txBody>
      </p:sp>
      <p:sp>
        <p:nvSpPr>
          <p:cNvPr id="3" name="Content Placeholder 2">
            <a:extLst>
              <a:ext uri="{FF2B5EF4-FFF2-40B4-BE49-F238E27FC236}">
                <a16:creationId xmlns:a16="http://schemas.microsoft.com/office/drawing/2014/main" id="{5706A8B0-7E22-CA7A-C210-48FDAC38083C}"/>
              </a:ext>
            </a:extLst>
          </p:cNvPr>
          <p:cNvSpPr>
            <a:spLocks noGrp="1"/>
          </p:cNvSpPr>
          <p:nvPr>
            <p:ph idx="1"/>
          </p:nvPr>
        </p:nvSpPr>
        <p:spPr/>
        <p:txBody>
          <a:bodyPr>
            <a:normAutofit/>
          </a:bodyPr>
          <a:lstStyle/>
          <a:p>
            <a:pPr marL="0" indent="0">
              <a:buNone/>
            </a:pPr>
            <a:r>
              <a:rPr lang="en-US" dirty="0"/>
              <a:t>1. </a:t>
            </a:r>
            <a:r>
              <a:rPr lang="en-US" b="1" u="sng" dirty="0"/>
              <a:t>Marketing Information Management</a:t>
            </a:r>
          </a:p>
          <a:p>
            <a:r>
              <a:rPr lang="en-US" dirty="0"/>
              <a:t>   - Understanding customer needs through market research, sales team feedback, and surveys.</a:t>
            </a:r>
          </a:p>
          <a:p>
            <a:r>
              <a:rPr lang="en-US" dirty="0"/>
              <a:t>   - Monitoring product review sites and social media for consumer insights.</a:t>
            </a:r>
          </a:p>
          <a:p>
            <a:pPr marL="0" indent="0">
              <a:buNone/>
            </a:pPr>
            <a:r>
              <a:rPr lang="en-US" dirty="0"/>
              <a:t>2</a:t>
            </a:r>
            <a:r>
              <a:rPr lang="en-US" b="1" u="sng" dirty="0"/>
              <a:t>. Distribution</a:t>
            </a:r>
          </a:p>
          <a:p>
            <a:r>
              <a:rPr lang="en-US" dirty="0"/>
              <a:t>   - Determining how and where customers can obtain products.</a:t>
            </a:r>
          </a:p>
          <a:p>
            <a:r>
              <a:rPr lang="en-US" dirty="0"/>
              <a:t>   - Direct sales to business customers or distribution through local distributors or retail outlets.</a:t>
            </a:r>
          </a:p>
          <a:p>
            <a:endParaRPr lang="en-US" dirty="0"/>
          </a:p>
        </p:txBody>
      </p:sp>
    </p:spTree>
    <p:extLst>
      <p:ext uri="{BB962C8B-B14F-4D97-AF65-F5344CB8AC3E}">
        <p14:creationId xmlns:p14="http://schemas.microsoft.com/office/powerpoint/2010/main" val="24102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8A3-64DF-896F-E976-0BDFB9436E86}"/>
              </a:ext>
            </a:extLst>
          </p:cNvPr>
          <p:cNvSpPr>
            <a:spLocks noGrp="1"/>
          </p:cNvSpPr>
          <p:nvPr>
            <p:ph type="title"/>
          </p:nvPr>
        </p:nvSpPr>
        <p:spPr/>
        <p:txBody>
          <a:bodyPr/>
          <a:lstStyle/>
          <a:p>
            <a:r>
              <a:rPr lang="en-US" dirty="0"/>
              <a:t>Function of marketing</a:t>
            </a:r>
            <a:endParaRPr lang="en-IN" dirty="0"/>
          </a:p>
        </p:txBody>
      </p:sp>
      <p:sp>
        <p:nvSpPr>
          <p:cNvPr id="3" name="Content Placeholder 2">
            <a:extLst>
              <a:ext uri="{FF2B5EF4-FFF2-40B4-BE49-F238E27FC236}">
                <a16:creationId xmlns:a16="http://schemas.microsoft.com/office/drawing/2014/main" id="{5706A8B0-7E22-CA7A-C210-48FDAC38083C}"/>
              </a:ext>
            </a:extLst>
          </p:cNvPr>
          <p:cNvSpPr>
            <a:spLocks noGrp="1"/>
          </p:cNvSpPr>
          <p:nvPr>
            <p:ph idx="1"/>
          </p:nvPr>
        </p:nvSpPr>
        <p:spPr/>
        <p:txBody>
          <a:bodyPr>
            <a:normAutofit/>
          </a:bodyPr>
          <a:lstStyle/>
          <a:p>
            <a:pPr marL="0" indent="0">
              <a:buNone/>
            </a:pPr>
            <a:r>
              <a:rPr lang="en-US" dirty="0"/>
              <a:t>3. </a:t>
            </a:r>
            <a:r>
              <a:rPr lang="en-US" b="1" u="sng" dirty="0"/>
              <a:t>Product/Service Management</a:t>
            </a:r>
          </a:p>
          <a:p>
            <a:r>
              <a:rPr lang="en-US" dirty="0"/>
              <a:t>   - Incorporating customer needs into product development.</a:t>
            </a:r>
          </a:p>
          <a:p>
            <a:r>
              <a:rPr lang="en-US" dirty="0"/>
              <a:t>   - Identifying opportunities for product range extension or entry into new sectors.</a:t>
            </a:r>
          </a:p>
          <a:p>
            <a:pPr marL="0" indent="0">
              <a:buNone/>
            </a:pPr>
            <a:r>
              <a:rPr lang="en-US" dirty="0"/>
              <a:t>4. </a:t>
            </a:r>
            <a:r>
              <a:rPr lang="en-US" b="1" u="sng" dirty="0"/>
              <a:t>Pricing</a:t>
            </a:r>
          </a:p>
          <a:p>
            <a:r>
              <a:rPr lang="en-US" dirty="0"/>
              <a:t>   - Setting prices strategically to ensure market success and profitability.</a:t>
            </a:r>
          </a:p>
          <a:p>
            <a:r>
              <a:rPr lang="en-US" dirty="0"/>
              <a:t>   - Differentiating products to overcome price competition and offer unique value.</a:t>
            </a:r>
          </a:p>
          <a:p>
            <a:endParaRPr lang="en-US" dirty="0"/>
          </a:p>
          <a:p>
            <a:endParaRPr lang="en-US" dirty="0"/>
          </a:p>
        </p:txBody>
      </p:sp>
    </p:spTree>
    <p:extLst>
      <p:ext uri="{BB962C8B-B14F-4D97-AF65-F5344CB8AC3E}">
        <p14:creationId xmlns:p14="http://schemas.microsoft.com/office/powerpoint/2010/main" val="303268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8A3-64DF-896F-E976-0BDFB9436E86}"/>
              </a:ext>
            </a:extLst>
          </p:cNvPr>
          <p:cNvSpPr>
            <a:spLocks noGrp="1"/>
          </p:cNvSpPr>
          <p:nvPr>
            <p:ph type="title"/>
          </p:nvPr>
        </p:nvSpPr>
        <p:spPr/>
        <p:txBody>
          <a:bodyPr/>
          <a:lstStyle/>
          <a:p>
            <a:r>
              <a:rPr lang="en-US" dirty="0"/>
              <a:t>Function of marketing</a:t>
            </a:r>
            <a:endParaRPr lang="en-IN" dirty="0"/>
          </a:p>
        </p:txBody>
      </p:sp>
      <p:sp>
        <p:nvSpPr>
          <p:cNvPr id="3" name="Content Placeholder 2">
            <a:extLst>
              <a:ext uri="{FF2B5EF4-FFF2-40B4-BE49-F238E27FC236}">
                <a16:creationId xmlns:a16="http://schemas.microsoft.com/office/drawing/2014/main" id="{5706A8B0-7E22-CA7A-C210-48FDAC38083C}"/>
              </a:ext>
            </a:extLst>
          </p:cNvPr>
          <p:cNvSpPr>
            <a:spLocks noGrp="1"/>
          </p:cNvSpPr>
          <p:nvPr>
            <p:ph idx="1"/>
          </p:nvPr>
        </p:nvSpPr>
        <p:spPr/>
        <p:txBody>
          <a:bodyPr>
            <a:normAutofit/>
          </a:bodyPr>
          <a:lstStyle/>
          <a:p>
            <a:pPr marL="0" indent="0">
              <a:buNone/>
            </a:pPr>
            <a:r>
              <a:rPr lang="en-US" dirty="0"/>
              <a:t>5. </a:t>
            </a:r>
            <a:r>
              <a:rPr lang="en-US" b="1" u="sng" dirty="0"/>
              <a:t>Promotion</a:t>
            </a:r>
          </a:p>
          <a:p>
            <a:r>
              <a:rPr lang="en-US" dirty="0"/>
              <a:t>   - Making customers aware of products and the company through advertising, direct marketing, etc.</a:t>
            </a:r>
          </a:p>
          <a:p>
            <a:r>
              <a:rPr lang="en-US" dirty="0"/>
              <a:t>   - Communicating product benefits to build preference.</a:t>
            </a:r>
          </a:p>
          <a:p>
            <a:pPr marL="0" indent="0">
              <a:buNone/>
            </a:pPr>
            <a:r>
              <a:rPr lang="en-US" dirty="0"/>
              <a:t>6. </a:t>
            </a:r>
            <a:r>
              <a:rPr lang="en-US" b="1" u="sng" dirty="0"/>
              <a:t>Selling</a:t>
            </a:r>
          </a:p>
          <a:p>
            <a:r>
              <a:rPr lang="en-US" dirty="0"/>
              <a:t>   - Marketing creates awareness and preference, supporting sales efforts.</a:t>
            </a:r>
          </a:p>
          <a:p>
            <a:r>
              <a:rPr lang="en-US" dirty="0"/>
              <a:t>   - Generating leads for sales teams to follow up.</a:t>
            </a:r>
          </a:p>
          <a:p>
            <a:endParaRPr lang="en-US" dirty="0"/>
          </a:p>
        </p:txBody>
      </p:sp>
    </p:spTree>
    <p:extLst>
      <p:ext uri="{BB962C8B-B14F-4D97-AF65-F5344CB8AC3E}">
        <p14:creationId xmlns:p14="http://schemas.microsoft.com/office/powerpoint/2010/main" val="78665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8A3-64DF-896F-E976-0BDFB9436E86}"/>
              </a:ext>
            </a:extLst>
          </p:cNvPr>
          <p:cNvSpPr>
            <a:spLocks noGrp="1"/>
          </p:cNvSpPr>
          <p:nvPr>
            <p:ph type="title"/>
          </p:nvPr>
        </p:nvSpPr>
        <p:spPr/>
        <p:txBody>
          <a:bodyPr/>
          <a:lstStyle/>
          <a:p>
            <a:r>
              <a:rPr lang="en-US" dirty="0"/>
              <a:t>Function of marketing</a:t>
            </a:r>
            <a:endParaRPr lang="en-IN" dirty="0"/>
          </a:p>
        </p:txBody>
      </p:sp>
      <p:sp>
        <p:nvSpPr>
          <p:cNvPr id="3" name="Content Placeholder 2">
            <a:extLst>
              <a:ext uri="{FF2B5EF4-FFF2-40B4-BE49-F238E27FC236}">
                <a16:creationId xmlns:a16="http://schemas.microsoft.com/office/drawing/2014/main" id="{5706A8B0-7E22-CA7A-C210-48FDAC38083C}"/>
              </a:ext>
            </a:extLst>
          </p:cNvPr>
          <p:cNvSpPr>
            <a:spLocks noGrp="1"/>
          </p:cNvSpPr>
          <p:nvPr>
            <p:ph idx="1"/>
          </p:nvPr>
        </p:nvSpPr>
        <p:spPr/>
        <p:txBody>
          <a:bodyPr>
            <a:normAutofit/>
          </a:bodyPr>
          <a:lstStyle/>
          <a:p>
            <a:pPr marL="0" indent="0">
              <a:buNone/>
            </a:pPr>
            <a:r>
              <a:rPr lang="en-US" dirty="0"/>
              <a:t>7. </a:t>
            </a:r>
            <a:r>
              <a:rPr lang="en-US" b="1" u="sng" dirty="0"/>
              <a:t>Financing</a:t>
            </a:r>
          </a:p>
          <a:p>
            <a:r>
              <a:rPr lang="en-US" dirty="0"/>
              <a:t>   - Marketing activities generate revenue to fund business operations.</a:t>
            </a:r>
          </a:p>
          <a:p>
            <a:r>
              <a:rPr lang="en-US" dirty="0"/>
              <a:t>   - Strengthening customer loyalty for long-term revenue.</a:t>
            </a:r>
          </a:p>
          <a:p>
            <a:r>
              <a:rPr lang="en-US" dirty="0"/>
              <a:t>   - Offering alternative payment methods to facilitate sales.</a:t>
            </a:r>
          </a:p>
          <a:p>
            <a:pPr marL="0" indent="0">
              <a:buNone/>
            </a:pPr>
            <a:r>
              <a:rPr lang="en-US" dirty="0"/>
              <a:t>8. </a:t>
            </a:r>
            <a:r>
              <a:rPr lang="en-US" b="1" u="sng" dirty="0"/>
              <a:t>Importance of Marketing</a:t>
            </a:r>
          </a:p>
          <a:p>
            <a:r>
              <a:rPr lang="en-US" dirty="0"/>
              <a:t>   - Marketing helps increase revenue and profit by meeting customer needs effectively.</a:t>
            </a:r>
          </a:p>
          <a:p>
            <a:r>
              <a:rPr lang="en-US" dirty="0"/>
              <a:t>   - Every employee should understand customer needs to develop the right products and provide high-quality customer service.</a:t>
            </a:r>
          </a:p>
          <a:p>
            <a:endParaRPr lang="en-US" dirty="0"/>
          </a:p>
        </p:txBody>
      </p:sp>
    </p:spTree>
    <p:extLst>
      <p:ext uri="{BB962C8B-B14F-4D97-AF65-F5344CB8AC3E}">
        <p14:creationId xmlns:p14="http://schemas.microsoft.com/office/powerpoint/2010/main" val="41977671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{0BA7AAD4-1227-4212-91BE-DDA8F1DC56B5}tf56160789_win32</Template>
  <TotalTime>66</TotalTime>
  <Words>3596</Words>
  <Application>Microsoft Office PowerPoint</Application>
  <PresentationFormat>Widescreen</PresentationFormat>
  <Paragraphs>296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Bookman Old Style</vt:lpstr>
      <vt:lpstr>Calibri</vt:lpstr>
      <vt:lpstr>Franklin Gothic Book</vt:lpstr>
      <vt:lpstr>Custom</vt:lpstr>
      <vt:lpstr>UNIT-4</vt:lpstr>
      <vt:lpstr>Definition of marketing</vt:lpstr>
      <vt:lpstr>Definition of marketing</vt:lpstr>
      <vt:lpstr>Definition of marketing</vt:lpstr>
      <vt:lpstr>Definition of marketing</vt:lpstr>
      <vt:lpstr>Function of marketing</vt:lpstr>
      <vt:lpstr>Function of marketing</vt:lpstr>
      <vt:lpstr>Function of marketing</vt:lpstr>
      <vt:lpstr>Function of marketing</vt:lpstr>
      <vt:lpstr>Function of marketing</vt:lpstr>
      <vt:lpstr>PowerPoint Presentation</vt:lpstr>
      <vt:lpstr>Marketing Mix</vt:lpstr>
      <vt:lpstr>Marketing Mix</vt:lpstr>
      <vt:lpstr>Marketing Mix</vt:lpstr>
      <vt:lpstr>Marketing Mix</vt:lpstr>
      <vt:lpstr>PowerPoint Presentation</vt:lpstr>
      <vt:lpstr>The Four P's of marketing</vt:lpstr>
      <vt:lpstr>The Four P's of marketing</vt:lpstr>
      <vt:lpstr>The Four P's of marketing</vt:lpstr>
      <vt:lpstr>Difference Between Selling &amp; Marketing</vt:lpstr>
      <vt:lpstr>Difference Between Selling &amp; Marketing</vt:lpstr>
      <vt:lpstr>Difference Between Selling &amp; Marketing</vt:lpstr>
      <vt:lpstr>Difference Between Selling &amp; Marketing</vt:lpstr>
      <vt:lpstr>PowerPoint Presentation</vt:lpstr>
      <vt:lpstr>Interface of Marketing With other Department</vt:lpstr>
      <vt:lpstr>Interface of Marketing With other Department</vt:lpstr>
      <vt:lpstr>Interface of Marketing With other Department</vt:lpstr>
      <vt:lpstr>Customer Life Time Value</vt:lpstr>
      <vt:lpstr>Customer Life Time Value</vt:lpstr>
      <vt:lpstr>Customer Life Time Value</vt:lpstr>
      <vt:lpstr>New Product Development</vt:lpstr>
      <vt:lpstr>New Product Development</vt:lpstr>
      <vt:lpstr>New Product Development</vt:lpstr>
      <vt:lpstr>New Product Development</vt:lpstr>
      <vt:lpstr>Unethical Issues In Marketing</vt:lpstr>
      <vt:lpstr>Unethical Issues In Marketing</vt:lpstr>
      <vt:lpstr>Unethical Issues In Marketing</vt:lpstr>
      <vt:lpstr>Unethical Issues In Marketing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keshav bajpai</dc:creator>
  <cp:lastModifiedBy>keshav bajpai</cp:lastModifiedBy>
  <cp:revision>1</cp:revision>
  <dcterms:created xsi:type="dcterms:W3CDTF">2024-04-01T15:46:15Z</dcterms:created>
  <dcterms:modified xsi:type="dcterms:W3CDTF">2024-04-01T16:52:42Z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