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9"/>
  </p:notesMasterIdLst>
  <p:sldIdLst>
    <p:sldId id="288" r:id="rId2"/>
    <p:sldId id="289" r:id="rId3"/>
    <p:sldId id="301" r:id="rId4"/>
    <p:sldId id="290" r:id="rId5"/>
    <p:sldId id="302" r:id="rId6"/>
    <p:sldId id="291" r:id="rId7"/>
    <p:sldId id="303" r:id="rId8"/>
    <p:sldId id="292" r:id="rId9"/>
    <p:sldId id="293" r:id="rId10"/>
    <p:sldId id="304" r:id="rId11"/>
    <p:sldId id="342" r:id="rId12"/>
    <p:sldId id="358" r:id="rId13"/>
    <p:sldId id="380" r:id="rId14"/>
    <p:sldId id="359" r:id="rId15"/>
    <p:sldId id="381" r:id="rId16"/>
    <p:sldId id="360" r:id="rId17"/>
    <p:sldId id="382" r:id="rId18"/>
    <p:sldId id="361" r:id="rId19"/>
    <p:sldId id="383" r:id="rId20"/>
    <p:sldId id="362" r:id="rId21"/>
    <p:sldId id="384" r:id="rId22"/>
    <p:sldId id="363" r:id="rId23"/>
    <p:sldId id="385" r:id="rId24"/>
    <p:sldId id="364" r:id="rId25"/>
    <p:sldId id="386" r:id="rId26"/>
    <p:sldId id="365" r:id="rId27"/>
    <p:sldId id="387" r:id="rId28"/>
    <p:sldId id="366" r:id="rId29"/>
    <p:sldId id="388" r:id="rId30"/>
    <p:sldId id="367" r:id="rId31"/>
    <p:sldId id="389" r:id="rId32"/>
    <p:sldId id="368" r:id="rId33"/>
    <p:sldId id="390" r:id="rId34"/>
    <p:sldId id="369" r:id="rId35"/>
    <p:sldId id="391" r:id="rId36"/>
    <p:sldId id="343" r:id="rId37"/>
    <p:sldId id="345" r:id="rId38"/>
    <p:sldId id="346" r:id="rId39"/>
    <p:sldId id="340" r:id="rId40"/>
    <p:sldId id="348" r:id="rId41"/>
    <p:sldId id="350" r:id="rId42"/>
    <p:sldId id="349" r:id="rId43"/>
    <p:sldId id="352" r:id="rId44"/>
    <p:sldId id="356" r:id="rId45"/>
    <p:sldId id="353" r:id="rId46"/>
    <p:sldId id="354" r:id="rId47"/>
    <p:sldId id="280" r:id="rId48"/>
    <p:sldId id="308" r:id="rId49"/>
    <p:sldId id="261" r:id="rId50"/>
    <p:sldId id="370" r:id="rId51"/>
    <p:sldId id="392" r:id="rId52"/>
    <p:sldId id="371" r:id="rId53"/>
    <p:sldId id="393" r:id="rId54"/>
    <p:sldId id="372" r:id="rId55"/>
    <p:sldId id="373" r:id="rId56"/>
    <p:sldId id="394" r:id="rId57"/>
    <p:sldId id="374" r:id="rId58"/>
    <p:sldId id="375" r:id="rId59"/>
    <p:sldId id="395" r:id="rId60"/>
    <p:sldId id="376" r:id="rId61"/>
    <p:sldId id="396" r:id="rId62"/>
    <p:sldId id="377" r:id="rId63"/>
    <p:sldId id="399" r:id="rId64"/>
    <p:sldId id="397" r:id="rId65"/>
    <p:sldId id="378" r:id="rId66"/>
    <p:sldId id="398" r:id="rId67"/>
    <p:sldId id="379" r:id="rId6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E06"/>
    <a:srgbClr val="FFFFFF"/>
    <a:srgbClr val="2C082C"/>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96" autoAdjust="0"/>
  </p:normalViewPr>
  <p:slideViewPr>
    <p:cSldViewPr>
      <p:cViewPr varScale="1">
        <p:scale>
          <a:sx n="85" d="100"/>
          <a:sy n="85" d="100"/>
        </p:scale>
        <p:origin x="137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IN"/>
          </a:p>
        </p:txBody>
      </p:sp>
      <p:sp>
        <p:nvSpPr>
          <p:cNvPr id="1269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IN"/>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69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IN" noProof="0"/>
              <a:t>Click to edit Master text styles</a:t>
            </a:r>
          </a:p>
          <a:p>
            <a:pPr lvl="1"/>
            <a:r>
              <a:rPr lang="en-IN" noProof="0"/>
              <a:t>Second level</a:t>
            </a:r>
          </a:p>
          <a:p>
            <a:pPr lvl="2"/>
            <a:r>
              <a:rPr lang="en-IN" noProof="0"/>
              <a:t>Third level</a:t>
            </a:r>
          </a:p>
          <a:p>
            <a:pPr lvl="3"/>
            <a:r>
              <a:rPr lang="en-IN" noProof="0"/>
              <a:t>Fourth level</a:t>
            </a:r>
          </a:p>
          <a:p>
            <a:pPr lvl="4"/>
            <a:r>
              <a:rPr lang="en-IN" noProof="0"/>
              <a:t>Fifth level</a:t>
            </a:r>
          </a:p>
        </p:txBody>
      </p:sp>
      <p:sp>
        <p:nvSpPr>
          <p:cNvPr id="1269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IN"/>
          </a:p>
        </p:txBody>
      </p:sp>
      <p:sp>
        <p:nvSpPr>
          <p:cNvPr id="1269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27DDD73-EF8E-4B54-97F7-91CBD03DA00E}"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IN"/>
          </a:p>
        </p:txBody>
      </p:sp>
      <p:sp>
        <p:nvSpPr>
          <p:cNvPr id="40964" name="Slide Number Placeholder 3"/>
          <p:cNvSpPr>
            <a:spLocks noGrp="1"/>
          </p:cNvSpPr>
          <p:nvPr>
            <p:ph type="sldNum" sz="quarter" idx="5"/>
          </p:nvPr>
        </p:nvSpPr>
        <p:spPr>
          <a:noFill/>
        </p:spPr>
        <p:txBody>
          <a:bodyP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IN"/>
          </a:p>
        </p:txBody>
      </p:sp>
      <p:sp>
        <p:nvSpPr>
          <p:cNvPr id="50180" name="Slide Number Placeholder 3"/>
          <p:cNvSpPr>
            <a:spLocks noGrp="1"/>
          </p:cNvSpPr>
          <p:nvPr>
            <p:ph type="sldNum" sz="quarter" idx="5"/>
          </p:nvPr>
        </p:nvSpPr>
        <p:spPr>
          <a:noFill/>
        </p:spPr>
        <p:txBody>
          <a:bodyPr/>
          <a:lstStyle/>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IN"/>
          </a:p>
        </p:txBody>
      </p:sp>
      <p:sp>
        <p:nvSpPr>
          <p:cNvPr id="52228" name="Slide Number Placeholder 3"/>
          <p:cNvSpPr>
            <a:spLocks noGrp="1"/>
          </p:cNvSpPr>
          <p:nvPr>
            <p:ph type="sldNum" sz="quarter" idx="5"/>
          </p:nvPr>
        </p:nvSpPr>
        <p:spPr>
          <a:noFill/>
        </p:spPr>
        <p:txBody>
          <a:bodyPr/>
          <a:lstStyle/>
          <a:p>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IN"/>
          </a:p>
        </p:txBody>
      </p:sp>
      <p:sp>
        <p:nvSpPr>
          <p:cNvPr id="53252" name="Slide Number Placeholder 3"/>
          <p:cNvSpPr>
            <a:spLocks noGrp="1"/>
          </p:cNvSpPr>
          <p:nvPr>
            <p:ph type="sldNum" sz="quarter" idx="5"/>
          </p:nvPr>
        </p:nvSpPr>
        <p:spPr>
          <a:noFill/>
        </p:spPr>
        <p:txBody>
          <a:bodyPr/>
          <a:lstStyle/>
          <a:p>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IN"/>
          </a:p>
        </p:txBody>
      </p:sp>
      <p:sp>
        <p:nvSpPr>
          <p:cNvPr id="54276" name="Slide Number Placeholder 3"/>
          <p:cNvSpPr>
            <a:spLocks noGrp="1"/>
          </p:cNvSpPr>
          <p:nvPr>
            <p:ph type="sldNum" sz="quarter" idx="5"/>
          </p:nvPr>
        </p:nvSpPr>
        <p:spPr>
          <a:noFill/>
        </p:spPr>
        <p:txBody>
          <a:bodyPr/>
          <a:lstStyle/>
          <a:p>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IN"/>
          </a:p>
        </p:txBody>
      </p:sp>
      <p:sp>
        <p:nvSpPr>
          <p:cNvPr id="55300" name="Slide Number Placeholder 3"/>
          <p:cNvSpPr>
            <a:spLocks noGrp="1"/>
          </p:cNvSpPr>
          <p:nvPr>
            <p:ph type="sldNum" sz="quarter" idx="5"/>
          </p:nvPr>
        </p:nvSpPr>
        <p:spPr>
          <a:noFill/>
        </p:spPr>
        <p:txBody>
          <a:bodyPr/>
          <a:lstStyle/>
          <a:p>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IN"/>
          </a:p>
        </p:txBody>
      </p:sp>
      <p:sp>
        <p:nvSpPr>
          <p:cNvPr id="57348" name="Slide Number Placeholder 3"/>
          <p:cNvSpPr>
            <a:spLocks noGrp="1"/>
          </p:cNvSpPr>
          <p:nvPr>
            <p:ph type="sldNum" sz="quarter" idx="5"/>
          </p:nvPr>
        </p:nvSpPr>
        <p:spPr>
          <a:noFill/>
        </p:spPr>
        <p:txBody>
          <a:bodyPr/>
          <a:lstStyle/>
          <a:p>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endParaRPr lang="en-IN"/>
          </a:p>
        </p:txBody>
      </p:sp>
      <p:sp>
        <p:nvSpPr>
          <p:cNvPr id="5837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endParaRPr lang="en-US" sz="1200">
              <a:latin typeface="Times New Roman" pitchFamily="18" charset="0"/>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xfrm>
            <a:off x="914400" y="4343400"/>
            <a:ext cx="5029200" cy="4114800"/>
          </a:xfrm>
          <a:noFill/>
          <a:ln/>
        </p:spPr>
        <p:txBody>
          <a:bodyPr/>
          <a:lstStyle/>
          <a:p>
            <a:pPr eaLnBrk="1" hangingPunct="1"/>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IN"/>
          </a:p>
        </p:txBody>
      </p:sp>
      <p:sp>
        <p:nvSpPr>
          <p:cNvPr id="59396" name="Slide Number Placeholder 3"/>
          <p:cNvSpPr>
            <a:spLocks noGrp="1"/>
          </p:cNvSpPr>
          <p:nvPr>
            <p:ph type="sldNum" sz="quarter" idx="5"/>
          </p:nvPr>
        </p:nvSpPr>
        <p:spPr>
          <a:noFill/>
        </p:spPr>
        <p:txBody>
          <a:bodyPr/>
          <a:lstStyle/>
          <a:p>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endParaRPr lang="en-IN"/>
          </a:p>
        </p:txBody>
      </p:sp>
      <p:sp>
        <p:nvSpPr>
          <p:cNvPr id="6041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endParaRPr lang="en-US" sz="1200">
              <a:latin typeface="Times New Roman" pitchFamily="18" charset="0"/>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IN"/>
          </a:p>
        </p:txBody>
      </p:sp>
      <p:sp>
        <p:nvSpPr>
          <p:cNvPr id="62468" name="Slide Number Placeholder 3"/>
          <p:cNvSpPr>
            <a:spLocks noGrp="1"/>
          </p:cNvSpPr>
          <p:nvPr>
            <p:ph type="sldNum" sz="quarter" idx="5"/>
          </p:nvPr>
        </p:nvSpPr>
        <p:spPr>
          <a:noFill/>
        </p:spPr>
        <p:txBody>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endParaRPr lang="en-IN"/>
          </a:p>
        </p:txBody>
      </p:sp>
      <p:sp>
        <p:nvSpPr>
          <p:cNvPr id="41988" name="Slide Number Placeholder 3"/>
          <p:cNvSpPr>
            <a:spLocks noGrp="1"/>
          </p:cNvSpPr>
          <p:nvPr>
            <p:ph type="sldNum" sz="quarter" idx="5"/>
          </p:nvPr>
        </p:nvSpPr>
        <p:spPr>
          <a:noFill/>
        </p:spPr>
        <p:txBody>
          <a:bodyPr/>
          <a:lstStyle/>
          <a:p>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IN"/>
          </a:p>
        </p:txBody>
      </p:sp>
      <p:sp>
        <p:nvSpPr>
          <p:cNvPr id="63492" name="Slide Number Placeholder 3"/>
          <p:cNvSpPr>
            <a:spLocks noGrp="1"/>
          </p:cNvSpPr>
          <p:nvPr>
            <p:ph type="sldNum" sz="quarter" idx="5"/>
          </p:nvPr>
        </p:nvSpPr>
        <p:spPr>
          <a:noFill/>
        </p:spPr>
        <p:txBody>
          <a:bodyPr/>
          <a:lstStyle/>
          <a:p>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IN"/>
          </a:p>
        </p:txBody>
      </p:sp>
      <p:sp>
        <p:nvSpPr>
          <p:cNvPr id="64516" name="Slide Number Placeholder 3"/>
          <p:cNvSpPr>
            <a:spLocks noGrp="1"/>
          </p:cNvSpPr>
          <p:nvPr>
            <p:ph type="sldNum" sz="quarter" idx="5"/>
          </p:nvPr>
        </p:nvSpPr>
        <p:spPr>
          <a:noFill/>
        </p:spPr>
        <p:txBody>
          <a:bodyPr/>
          <a:lstStyle/>
          <a:p>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IN"/>
          </a:p>
        </p:txBody>
      </p:sp>
      <p:sp>
        <p:nvSpPr>
          <p:cNvPr id="65540" name="Slide Number Placeholder 3"/>
          <p:cNvSpPr>
            <a:spLocks noGrp="1"/>
          </p:cNvSpPr>
          <p:nvPr>
            <p:ph type="sldNum" sz="quarter" idx="5"/>
          </p:nvPr>
        </p:nvSpPr>
        <p:spPr>
          <a:noFill/>
        </p:spPr>
        <p:txBody>
          <a:bodyPr/>
          <a:lstStyle/>
          <a:p>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IN"/>
          </a:p>
        </p:txBody>
      </p:sp>
      <p:sp>
        <p:nvSpPr>
          <p:cNvPr id="66564" name="Slide Number Placeholder 3"/>
          <p:cNvSpPr>
            <a:spLocks noGrp="1"/>
          </p:cNvSpPr>
          <p:nvPr>
            <p:ph type="sldNum" sz="quarter" idx="5"/>
          </p:nvPr>
        </p:nvSpPr>
        <p:spPr>
          <a:noFill/>
        </p:spPr>
        <p:txBody>
          <a:bodyPr/>
          <a:lstStyle/>
          <a:p>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IN"/>
          </a:p>
        </p:txBody>
      </p:sp>
      <p:sp>
        <p:nvSpPr>
          <p:cNvPr id="68612" name="Slide Number Placeholder 3"/>
          <p:cNvSpPr>
            <a:spLocks noGrp="1"/>
          </p:cNvSpPr>
          <p:nvPr>
            <p:ph type="sldNum" sz="quarter" idx="5"/>
          </p:nvPr>
        </p:nvSpPr>
        <p:spPr>
          <a:noFill/>
        </p:spPr>
        <p:txBody>
          <a:bodyPr/>
          <a:lstStyle/>
          <a:p>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endParaRPr lang="en-IN"/>
          </a:p>
        </p:txBody>
      </p:sp>
      <p:sp>
        <p:nvSpPr>
          <p:cNvPr id="70660" name="Slide Number Placeholder 3"/>
          <p:cNvSpPr>
            <a:spLocks noGrp="1"/>
          </p:cNvSpPr>
          <p:nvPr>
            <p:ph type="sldNum" sz="quarter" idx="5"/>
          </p:nvPr>
        </p:nvSpPr>
        <p:spPr>
          <a:noFill/>
        </p:spPr>
        <p:txBody>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IN"/>
          </a:p>
        </p:txBody>
      </p:sp>
      <p:sp>
        <p:nvSpPr>
          <p:cNvPr id="43012" name="Slide Number Placeholder 3"/>
          <p:cNvSpPr>
            <a:spLocks noGrp="1"/>
          </p:cNvSpPr>
          <p:nvPr>
            <p:ph type="sldNum" sz="quarter" idx="5"/>
          </p:nvPr>
        </p:nvSpPr>
        <p:spPr>
          <a:noFill/>
        </p:spPr>
        <p:txBody>
          <a:bodyPr/>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IN"/>
          </a:p>
        </p:txBody>
      </p:sp>
      <p:sp>
        <p:nvSpPr>
          <p:cNvPr id="44036" name="Slide Number Placeholder 3"/>
          <p:cNvSpPr>
            <a:spLocks noGrp="1"/>
          </p:cNvSpPr>
          <p:nvPr>
            <p:ph type="sldNum" sz="quarter" idx="5"/>
          </p:nvPr>
        </p:nvSpPr>
        <p:spPr>
          <a:noFill/>
        </p:spPr>
        <p:txBody>
          <a:bodyP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IN"/>
          </a:p>
        </p:txBody>
      </p:sp>
      <p:sp>
        <p:nvSpPr>
          <p:cNvPr id="45060" name="Slide Number Placeholder 3"/>
          <p:cNvSpPr>
            <a:spLocks noGrp="1"/>
          </p:cNvSpPr>
          <p:nvPr>
            <p:ph type="sldNum" sz="quarter" idx="5"/>
          </p:nvPr>
        </p:nvSpPr>
        <p:spPr>
          <a:noFill/>
        </p:spPr>
        <p:txBody>
          <a:bodyP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IN"/>
          </a:p>
        </p:txBody>
      </p:sp>
      <p:sp>
        <p:nvSpPr>
          <p:cNvPr id="46084" name="Slide Number Placeholder 3"/>
          <p:cNvSpPr>
            <a:spLocks noGrp="1"/>
          </p:cNvSpPr>
          <p:nvPr>
            <p:ph type="sldNum" sz="quarter" idx="5"/>
          </p:nvPr>
        </p:nvSpPr>
        <p:spPr>
          <a:noFill/>
        </p:spPr>
        <p:txBody>
          <a:bodyPr/>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IN"/>
          </a:p>
        </p:txBody>
      </p:sp>
      <p:sp>
        <p:nvSpPr>
          <p:cNvPr id="47108" name="Slide Number Placeholder 3"/>
          <p:cNvSpPr>
            <a:spLocks noGrp="1"/>
          </p:cNvSpPr>
          <p:nvPr>
            <p:ph type="sldNum" sz="quarter" idx="5"/>
          </p:nvPr>
        </p:nvSpPr>
        <p:spPr>
          <a:noFill/>
        </p:spPr>
        <p:txBody>
          <a:bodyPr/>
          <a:lstStyle/>
          <a:p>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IN"/>
          </a:p>
        </p:txBody>
      </p:sp>
      <p:sp>
        <p:nvSpPr>
          <p:cNvPr id="48132" name="Slide Number Placeholder 3"/>
          <p:cNvSpPr>
            <a:spLocks noGrp="1"/>
          </p:cNvSpPr>
          <p:nvPr>
            <p:ph type="sldNum" sz="quarter" idx="5"/>
          </p:nvPr>
        </p:nvSpPr>
        <p:spPr>
          <a:noFill/>
        </p:spPr>
        <p:txBody>
          <a:bodyPr/>
          <a:lstStyle/>
          <a:p>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IN"/>
          </a:p>
        </p:txBody>
      </p:sp>
      <p:sp>
        <p:nvSpPr>
          <p:cNvPr id="49156" name="Slide Number Placeholder 3"/>
          <p:cNvSpPr>
            <a:spLocks noGrp="1"/>
          </p:cNvSpPr>
          <p:nvPr>
            <p:ph type="sldNum" sz="quarter" idx="5"/>
          </p:nvPr>
        </p:nvSpPr>
        <p:spPr>
          <a:noFill/>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4716463" y="5345113"/>
            <a:ext cx="4427537" cy="1512887"/>
            <a:chOff x="2971" y="3367"/>
            <a:chExt cx="2789" cy="953"/>
          </a:xfrm>
        </p:grpSpPr>
        <p:sp>
          <p:nvSpPr>
            <p:cNvPr id="5" name="Freeform 3"/>
            <p:cNvSpPr>
              <a:spLocks/>
            </p:cNvSpPr>
            <p:nvPr/>
          </p:nvSpPr>
          <p:spPr bwMode="ltGray">
            <a:xfrm>
              <a:off x="2971" y="3367"/>
              <a:ext cx="2789" cy="953"/>
            </a:xfrm>
            <a:custGeom>
              <a:avLst/>
              <a:gdLst/>
              <a:ahLst/>
              <a:cxnLst>
                <a:cxn ang="0">
                  <a:pos x="2768" y="18"/>
                </a:cxn>
                <a:cxn ang="0">
                  <a:pos x="2678" y="24"/>
                </a:cxn>
                <a:cxn ang="0">
                  <a:pos x="2613" y="102"/>
                </a:cxn>
                <a:cxn ang="0">
                  <a:pos x="2511" y="156"/>
                </a:cxn>
                <a:cxn ang="0">
                  <a:pos x="2505" y="222"/>
                </a:cxn>
                <a:cxn ang="0">
                  <a:pos x="2487" y="246"/>
                </a:cxn>
                <a:cxn ang="0">
                  <a:pos x="2469" y="252"/>
                </a:cxn>
                <a:cxn ang="0">
                  <a:pos x="2397" y="210"/>
                </a:cxn>
                <a:cxn ang="0">
                  <a:pos x="2260" y="192"/>
                </a:cxn>
                <a:cxn ang="0">
                  <a:pos x="2236" y="186"/>
                </a:cxn>
                <a:cxn ang="0">
                  <a:pos x="2218" y="192"/>
                </a:cxn>
                <a:cxn ang="0">
                  <a:pos x="2146" y="228"/>
                </a:cxn>
                <a:cxn ang="0">
                  <a:pos x="2110" y="240"/>
                </a:cxn>
                <a:cxn ang="0">
                  <a:pos x="2086" y="246"/>
                </a:cxn>
                <a:cxn ang="0">
                  <a:pos x="2074" y="258"/>
                </a:cxn>
                <a:cxn ang="0">
                  <a:pos x="2074" y="276"/>
                </a:cxn>
                <a:cxn ang="0">
                  <a:pos x="2051" y="300"/>
                </a:cxn>
                <a:cxn ang="0">
                  <a:pos x="2033" y="312"/>
                </a:cxn>
                <a:cxn ang="0">
                  <a:pos x="2021" y="324"/>
                </a:cxn>
                <a:cxn ang="0">
                  <a:pos x="2009" y="336"/>
                </a:cxn>
                <a:cxn ang="0">
                  <a:pos x="1979" y="342"/>
                </a:cxn>
                <a:cxn ang="0">
                  <a:pos x="1913" y="336"/>
                </a:cxn>
                <a:cxn ang="0">
                  <a:pos x="1877" y="330"/>
                </a:cxn>
                <a:cxn ang="0">
                  <a:pos x="1865" y="342"/>
                </a:cxn>
                <a:cxn ang="0">
                  <a:pos x="1853" y="354"/>
                </a:cxn>
                <a:cxn ang="0">
                  <a:pos x="1823" y="360"/>
                </a:cxn>
                <a:cxn ang="0">
                  <a:pos x="1764" y="342"/>
                </a:cxn>
                <a:cxn ang="0">
                  <a:pos x="1740" y="342"/>
                </a:cxn>
                <a:cxn ang="0">
                  <a:pos x="1716" y="354"/>
                </a:cxn>
                <a:cxn ang="0">
                  <a:pos x="1656" y="425"/>
                </a:cxn>
                <a:cxn ang="0">
                  <a:pos x="1614" y="569"/>
                </a:cxn>
                <a:cxn ang="0">
                  <a:pos x="1614" y="593"/>
                </a:cxn>
                <a:cxn ang="0">
                  <a:pos x="1620" y="641"/>
                </a:cxn>
                <a:cxn ang="0">
                  <a:pos x="1638" y="659"/>
                </a:cxn>
                <a:cxn ang="0">
                  <a:pos x="1632" y="671"/>
                </a:cxn>
                <a:cxn ang="0">
                  <a:pos x="1620" y="683"/>
                </a:cxn>
                <a:cxn ang="0">
                  <a:pos x="1542" y="689"/>
                </a:cxn>
                <a:cxn ang="0">
                  <a:pos x="1465" y="629"/>
                </a:cxn>
                <a:cxn ang="0">
                  <a:pos x="1333" y="587"/>
                </a:cxn>
                <a:cxn ang="0">
                  <a:pos x="1184" y="671"/>
                </a:cxn>
                <a:cxn ang="0">
                  <a:pos x="1016" y="731"/>
                </a:cxn>
                <a:cxn ang="0">
                  <a:pos x="813" y="743"/>
                </a:cxn>
                <a:cxn ang="0">
                  <a:pos x="628" y="701"/>
                </a:cxn>
                <a:cxn ang="0">
                  <a:pos x="568" y="695"/>
                </a:cxn>
                <a:cxn ang="0">
                  <a:pos x="556" y="701"/>
                </a:cxn>
                <a:cxn ang="0">
                  <a:pos x="520" y="731"/>
                </a:cxn>
                <a:cxn ang="0">
                  <a:pos x="436" y="809"/>
                </a:cxn>
                <a:cxn ang="0">
                  <a:pos x="406" y="821"/>
                </a:cxn>
                <a:cxn ang="0">
                  <a:pos x="382" y="821"/>
                </a:cxn>
                <a:cxn ang="0">
                  <a:pos x="335" y="827"/>
                </a:cxn>
                <a:cxn ang="0">
                  <a:pos x="209" y="851"/>
                </a:cxn>
                <a:cxn ang="0">
                  <a:pos x="173" y="857"/>
                </a:cxn>
                <a:cxn ang="0">
                  <a:pos x="125" y="851"/>
                </a:cxn>
                <a:cxn ang="0">
                  <a:pos x="107" y="857"/>
                </a:cxn>
                <a:cxn ang="0">
                  <a:pos x="101" y="875"/>
                </a:cxn>
                <a:cxn ang="0">
                  <a:pos x="83" y="887"/>
                </a:cxn>
                <a:cxn ang="0">
                  <a:pos x="48" y="899"/>
                </a:cxn>
                <a:cxn ang="0">
                  <a:pos x="2780" y="24"/>
                </a:cxn>
              </a:cxnLst>
              <a:rect l="0" t="0" r="r" b="b"/>
              <a:pathLst>
                <a:path w="2780" h="953">
                  <a:moveTo>
                    <a:pt x="2780" y="24"/>
                  </a:moveTo>
                  <a:lnTo>
                    <a:pt x="2774" y="24"/>
                  </a:lnTo>
                  <a:lnTo>
                    <a:pt x="2774" y="18"/>
                  </a:lnTo>
                  <a:lnTo>
                    <a:pt x="2768" y="18"/>
                  </a:lnTo>
                  <a:lnTo>
                    <a:pt x="2756" y="12"/>
                  </a:lnTo>
                  <a:lnTo>
                    <a:pt x="2738" y="6"/>
                  </a:lnTo>
                  <a:lnTo>
                    <a:pt x="2714" y="0"/>
                  </a:lnTo>
                  <a:lnTo>
                    <a:pt x="2678" y="24"/>
                  </a:lnTo>
                  <a:lnTo>
                    <a:pt x="2643" y="54"/>
                  </a:lnTo>
                  <a:lnTo>
                    <a:pt x="2619" y="90"/>
                  </a:lnTo>
                  <a:lnTo>
                    <a:pt x="2613" y="96"/>
                  </a:lnTo>
                  <a:lnTo>
                    <a:pt x="2613" y="102"/>
                  </a:lnTo>
                  <a:lnTo>
                    <a:pt x="2601" y="108"/>
                  </a:lnTo>
                  <a:lnTo>
                    <a:pt x="2583" y="120"/>
                  </a:lnTo>
                  <a:lnTo>
                    <a:pt x="2541" y="132"/>
                  </a:lnTo>
                  <a:lnTo>
                    <a:pt x="2511" y="156"/>
                  </a:lnTo>
                  <a:lnTo>
                    <a:pt x="2511" y="204"/>
                  </a:lnTo>
                  <a:lnTo>
                    <a:pt x="2511" y="210"/>
                  </a:lnTo>
                  <a:lnTo>
                    <a:pt x="2505" y="216"/>
                  </a:lnTo>
                  <a:lnTo>
                    <a:pt x="2505" y="222"/>
                  </a:lnTo>
                  <a:lnTo>
                    <a:pt x="2499" y="228"/>
                  </a:lnTo>
                  <a:lnTo>
                    <a:pt x="2499" y="240"/>
                  </a:lnTo>
                  <a:lnTo>
                    <a:pt x="2493" y="246"/>
                  </a:lnTo>
                  <a:lnTo>
                    <a:pt x="2487" y="246"/>
                  </a:lnTo>
                  <a:lnTo>
                    <a:pt x="2487" y="252"/>
                  </a:lnTo>
                  <a:lnTo>
                    <a:pt x="2481" y="252"/>
                  </a:lnTo>
                  <a:lnTo>
                    <a:pt x="2475" y="252"/>
                  </a:lnTo>
                  <a:lnTo>
                    <a:pt x="2469" y="252"/>
                  </a:lnTo>
                  <a:lnTo>
                    <a:pt x="2457" y="252"/>
                  </a:lnTo>
                  <a:lnTo>
                    <a:pt x="2439" y="258"/>
                  </a:lnTo>
                  <a:lnTo>
                    <a:pt x="2415" y="222"/>
                  </a:lnTo>
                  <a:lnTo>
                    <a:pt x="2397" y="210"/>
                  </a:lnTo>
                  <a:lnTo>
                    <a:pt x="2373" y="216"/>
                  </a:lnTo>
                  <a:lnTo>
                    <a:pt x="2332" y="216"/>
                  </a:lnTo>
                  <a:lnTo>
                    <a:pt x="2296" y="204"/>
                  </a:lnTo>
                  <a:lnTo>
                    <a:pt x="2260" y="192"/>
                  </a:lnTo>
                  <a:lnTo>
                    <a:pt x="2260" y="192"/>
                  </a:lnTo>
                  <a:lnTo>
                    <a:pt x="2248" y="186"/>
                  </a:lnTo>
                  <a:lnTo>
                    <a:pt x="2242" y="186"/>
                  </a:lnTo>
                  <a:lnTo>
                    <a:pt x="2236" y="186"/>
                  </a:lnTo>
                  <a:lnTo>
                    <a:pt x="2230" y="186"/>
                  </a:lnTo>
                  <a:lnTo>
                    <a:pt x="2224" y="192"/>
                  </a:lnTo>
                  <a:lnTo>
                    <a:pt x="2224" y="192"/>
                  </a:lnTo>
                  <a:lnTo>
                    <a:pt x="2218" y="192"/>
                  </a:lnTo>
                  <a:lnTo>
                    <a:pt x="2212" y="198"/>
                  </a:lnTo>
                  <a:lnTo>
                    <a:pt x="2194" y="204"/>
                  </a:lnTo>
                  <a:lnTo>
                    <a:pt x="2170" y="210"/>
                  </a:lnTo>
                  <a:lnTo>
                    <a:pt x="2146" y="228"/>
                  </a:lnTo>
                  <a:lnTo>
                    <a:pt x="2122" y="240"/>
                  </a:lnTo>
                  <a:lnTo>
                    <a:pt x="2116" y="240"/>
                  </a:lnTo>
                  <a:lnTo>
                    <a:pt x="2110" y="240"/>
                  </a:lnTo>
                  <a:lnTo>
                    <a:pt x="2110" y="240"/>
                  </a:lnTo>
                  <a:lnTo>
                    <a:pt x="2104" y="240"/>
                  </a:lnTo>
                  <a:lnTo>
                    <a:pt x="2098" y="246"/>
                  </a:lnTo>
                  <a:lnTo>
                    <a:pt x="2092" y="246"/>
                  </a:lnTo>
                  <a:lnTo>
                    <a:pt x="2086" y="246"/>
                  </a:lnTo>
                  <a:lnTo>
                    <a:pt x="2080" y="252"/>
                  </a:lnTo>
                  <a:lnTo>
                    <a:pt x="2080" y="258"/>
                  </a:lnTo>
                  <a:lnTo>
                    <a:pt x="2074" y="258"/>
                  </a:lnTo>
                  <a:lnTo>
                    <a:pt x="2074" y="258"/>
                  </a:lnTo>
                  <a:lnTo>
                    <a:pt x="2074" y="264"/>
                  </a:lnTo>
                  <a:lnTo>
                    <a:pt x="2074" y="264"/>
                  </a:lnTo>
                  <a:lnTo>
                    <a:pt x="2074" y="270"/>
                  </a:lnTo>
                  <a:lnTo>
                    <a:pt x="2074" y="276"/>
                  </a:lnTo>
                  <a:lnTo>
                    <a:pt x="2069" y="288"/>
                  </a:lnTo>
                  <a:lnTo>
                    <a:pt x="2057" y="300"/>
                  </a:lnTo>
                  <a:lnTo>
                    <a:pt x="2057" y="300"/>
                  </a:lnTo>
                  <a:lnTo>
                    <a:pt x="2051" y="300"/>
                  </a:lnTo>
                  <a:lnTo>
                    <a:pt x="2045" y="300"/>
                  </a:lnTo>
                  <a:lnTo>
                    <a:pt x="2039" y="306"/>
                  </a:lnTo>
                  <a:lnTo>
                    <a:pt x="2033" y="306"/>
                  </a:lnTo>
                  <a:lnTo>
                    <a:pt x="2033" y="312"/>
                  </a:lnTo>
                  <a:lnTo>
                    <a:pt x="2027" y="312"/>
                  </a:lnTo>
                  <a:lnTo>
                    <a:pt x="2027" y="318"/>
                  </a:lnTo>
                  <a:lnTo>
                    <a:pt x="2027" y="318"/>
                  </a:lnTo>
                  <a:lnTo>
                    <a:pt x="2021" y="324"/>
                  </a:lnTo>
                  <a:lnTo>
                    <a:pt x="2021" y="324"/>
                  </a:lnTo>
                  <a:lnTo>
                    <a:pt x="2015" y="330"/>
                  </a:lnTo>
                  <a:lnTo>
                    <a:pt x="2015" y="330"/>
                  </a:lnTo>
                  <a:lnTo>
                    <a:pt x="2009" y="336"/>
                  </a:lnTo>
                  <a:lnTo>
                    <a:pt x="1997" y="336"/>
                  </a:lnTo>
                  <a:lnTo>
                    <a:pt x="1991" y="342"/>
                  </a:lnTo>
                  <a:lnTo>
                    <a:pt x="1985" y="342"/>
                  </a:lnTo>
                  <a:lnTo>
                    <a:pt x="1979" y="342"/>
                  </a:lnTo>
                  <a:lnTo>
                    <a:pt x="1961" y="336"/>
                  </a:lnTo>
                  <a:lnTo>
                    <a:pt x="1925" y="336"/>
                  </a:lnTo>
                  <a:lnTo>
                    <a:pt x="1919" y="336"/>
                  </a:lnTo>
                  <a:lnTo>
                    <a:pt x="1913" y="336"/>
                  </a:lnTo>
                  <a:lnTo>
                    <a:pt x="1895" y="330"/>
                  </a:lnTo>
                  <a:lnTo>
                    <a:pt x="1889" y="330"/>
                  </a:lnTo>
                  <a:lnTo>
                    <a:pt x="1883" y="330"/>
                  </a:lnTo>
                  <a:lnTo>
                    <a:pt x="1877" y="330"/>
                  </a:lnTo>
                  <a:lnTo>
                    <a:pt x="1877" y="330"/>
                  </a:lnTo>
                  <a:lnTo>
                    <a:pt x="1871" y="336"/>
                  </a:lnTo>
                  <a:lnTo>
                    <a:pt x="1871" y="336"/>
                  </a:lnTo>
                  <a:lnTo>
                    <a:pt x="1865" y="342"/>
                  </a:lnTo>
                  <a:lnTo>
                    <a:pt x="1865" y="342"/>
                  </a:lnTo>
                  <a:lnTo>
                    <a:pt x="1859" y="348"/>
                  </a:lnTo>
                  <a:lnTo>
                    <a:pt x="1859" y="348"/>
                  </a:lnTo>
                  <a:lnTo>
                    <a:pt x="1853" y="354"/>
                  </a:lnTo>
                  <a:lnTo>
                    <a:pt x="1847" y="354"/>
                  </a:lnTo>
                  <a:lnTo>
                    <a:pt x="1835" y="360"/>
                  </a:lnTo>
                  <a:lnTo>
                    <a:pt x="1829" y="360"/>
                  </a:lnTo>
                  <a:lnTo>
                    <a:pt x="1823" y="360"/>
                  </a:lnTo>
                  <a:lnTo>
                    <a:pt x="1817" y="360"/>
                  </a:lnTo>
                  <a:lnTo>
                    <a:pt x="1776" y="342"/>
                  </a:lnTo>
                  <a:lnTo>
                    <a:pt x="1770" y="342"/>
                  </a:lnTo>
                  <a:lnTo>
                    <a:pt x="1764" y="342"/>
                  </a:lnTo>
                  <a:lnTo>
                    <a:pt x="1758" y="342"/>
                  </a:lnTo>
                  <a:lnTo>
                    <a:pt x="1746" y="342"/>
                  </a:lnTo>
                  <a:lnTo>
                    <a:pt x="1746" y="342"/>
                  </a:lnTo>
                  <a:lnTo>
                    <a:pt x="1740" y="342"/>
                  </a:lnTo>
                  <a:lnTo>
                    <a:pt x="1734" y="342"/>
                  </a:lnTo>
                  <a:lnTo>
                    <a:pt x="1728" y="348"/>
                  </a:lnTo>
                  <a:lnTo>
                    <a:pt x="1722" y="348"/>
                  </a:lnTo>
                  <a:lnTo>
                    <a:pt x="1716" y="354"/>
                  </a:lnTo>
                  <a:lnTo>
                    <a:pt x="1704" y="366"/>
                  </a:lnTo>
                  <a:lnTo>
                    <a:pt x="1698" y="378"/>
                  </a:lnTo>
                  <a:lnTo>
                    <a:pt x="1674" y="402"/>
                  </a:lnTo>
                  <a:lnTo>
                    <a:pt x="1656" y="425"/>
                  </a:lnTo>
                  <a:lnTo>
                    <a:pt x="1632" y="461"/>
                  </a:lnTo>
                  <a:lnTo>
                    <a:pt x="1614" y="509"/>
                  </a:lnTo>
                  <a:lnTo>
                    <a:pt x="1614" y="563"/>
                  </a:lnTo>
                  <a:lnTo>
                    <a:pt x="1614" y="569"/>
                  </a:lnTo>
                  <a:lnTo>
                    <a:pt x="1614" y="575"/>
                  </a:lnTo>
                  <a:lnTo>
                    <a:pt x="1614" y="581"/>
                  </a:lnTo>
                  <a:lnTo>
                    <a:pt x="1614" y="587"/>
                  </a:lnTo>
                  <a:lnTo>
                    <a:pt x="1614" y="593"/>
                  </a:lnTo>
                  <a:lnTo>
                    <a:pt x="1614" y="599"/>
                  </a:lnTo>
                  <a:lnTo>
                    <a:pt x="1614" y="605"/>
                  </a:lnTo>
                  <a:lnTo>
                    <a:pt x="1614" y="617"/>
                  </a:lnTo>
                  <a:lnTo>
                    <a:pt x="1620" y="641"/>
                  </a:lnTo>
                  <a:lnTo>
                    <a:pt x="1626" y="641"/>
                  </a:lnTo>
                  <a:lnTo>
                    <a:pt x="1632" y="647"/>
                  </a:lnTo>
                  <a:lnTo>
                    <a:pt x="1632" y="659"/>
                  </a:lnTo>
                  <a:lnTo>
                    <a:pt x="1638" y="659"/>
                  </a:lnTo>
                  <a:lnTo>
                    <a:pt x="1638" y="665"/>
                  </a:lnTo>
                  <a:lnTo>
                    <a:pt x="1638" y="665"/>
                  </a:lnTo>
                  <a:lnTo>
                    <a:pt x="1638" y="671"/>
                  </a:lnTo>
                  <a:lnTo>
                    <a:pt x="1632" y="671"/>
                  </a:lnTo>
                  <a:lnTo>
                    <a:pt x="1632" y="677"/>
                  </a:lnTo>
                  <a:lnTo>
                    <a:pt x="1632" y="677"/>
                  </a:lnTo>
                  <a:lnTo>
                    <a:pt x="1626" y="677"/>
                  </a:lnTo>
                  <a:lnTo>
                    <a:pt x="1620" y="683"/>
                  </a:lnTo>
                  <a:lnTo>
                    <a:pt x="1596" y="689"/>
                  </a:lnTo>
                  <a:lnTo>
                    <a:pt x="1572" y="689"/>
                  </a:lnTo>
                  <a:lnTo>
                    <a:pt x="1548" y="689"/>
                  </a:lnTo>
                  <a:lnTo>
                    <a:pt x="1542" y="689"/>
                  </a:lnTo>
                  <a:lnTo>
                    <a:pt x="1536" y="689"/>
                  </a:lnTo>
                  <a:lnTo>
                    <a:pt x="1518" y="683"/>
                  </a:lnTo>
                  <a:lnTo>
                    <a:pt x="1495" y="671"/>
                  </a:lnTo>
                  <a:lnTo>
                    <a:pt x="1465" y="629"/>
                  </a:lnTo>
                  <a:lnTo>
                    <a:pt x="1435" y="599"/>
                  </a:lnTo>
                  <a:lnTo>
                    <a:pt x="1405" y="581"/>
                  </a:lnTo>
                  <a:lnTo>
                    <a:pt x="1375" y="563"/>
                  </a:lnTo>
                  <a:lnTo>
                    <a:pt x="1333" y="587"/>
                  </a:lnTo>
                  <a:lnTo>
                    <a:pt x="1303" y="653"/>
                  </a:lnTo>
                  <a:lnTo>
                    <a:pt x="1261" y="665"/>
                  </a:lnTo>
                  <a:lnTo>
                    <a:pt x="1219" y="653"/>
                  </a:lnTo>
                  <a:lnTo>
                    <a:pt x="1184" y="671"/>
                  </a:lnTo>
                  <a:lnTo>
                    <a:pt x="1136" y="671"/>
                  </a:lnTo>
                  <a:lnTo>
                    <a:pt x="1106" y="671"/>
                  </a:lnTo>
                  <a:lnTo>
                    <a:pt x="1076" y="707"/>
                  </a:lnTo>
                  <a:lnTo>
                    <a:pt x="1016" y="731"/>
                  </a:lnTo>
                  <a:lnTo>
                    <a:pt x="944" y="761"/>
                  </a:lnTo>
                  <a:lnTo>
                    <a:pt x="921" y="773"/>
                  </a:lnTo>
                  <a:lnTo>
                    <a:pt x="867" y="773"/>
                  </a:lnTo>
                  <a:lnTo>
                    <a:pt x="813" y="743"/>
                  </a:lnTo>
                  <a:lnTo>
                    <a:pt x="783" y="719"/>
                  </a:lnTo>
                  <a:lnTo>
                    <a:pt x="741" y="713"/>
                  </a:lnTo>
                  <a:lnTo>
                    <a:pt x="693" y="701"/>
                  </a:lnTo>
                  <a:lnTo>
                    <a:pt x="628" y="701"/>
                  </a:lnTo>
                  <a:lnTo>
                    <a:pt x="616" y="701"/>
                  </a:lnTo>
                  <a:lnTo>
                    <a:pt x="598" y="695"/>
                  </a:lnTo>
                  <a:lnTo>
                    <a:pt x="580" y="695"/>
                  </a:lnTo>
                  <a:lnTo>
                    <a:pt x="568" y="695"/>
                  </a:lnTo>
                  <a:lnTo>
                    <a:pt x="568" y="695"/>
                  </a:lnTo>
                  <a:lnTo>
                    <a:pt x="562" y="701"/>
                  </a:lnTo>
                  <a:lnTo>
                    <a:pt x="556" y="701"/>
                  </a:lnTo>
                  <a:lnTo>
                    <a:pt x="556" y="701"/>
                  </a:lnTo>
                  <a:lnTo>
                    <a:pt x="556" y="701"/>
                  </a:lnTo>
                  <a:lnTo>
                    <a:pt x="550" y="707"/>
                  </a:lnTo>
                  <a:lnTo>
                    <a:pt x="544" y="713"/>
                  </a:lnTo>
                  <a:lnTo>
                    <a:pt x="520" y="731"/>
                  </a:lnTo>
                  <a:lnTo>
                    <a:pt x="496" y="749"/>
                  </a:lnTo>
                  <a:lnTo>
                    <a:pt x="460" y="785"/>
                  </a:lnTo>
                  <a:lnTo>
                    <a:pt x="454" y="791"/>
                  </a:lnTo>
                  <a:lnTo>
                    <a:pt x="436" y="809"/>
                  </a:lnTo>
                  <a:lnTo>
                    <a:pt x="424" y="815"/>
                  </a:lnTo>
                  <a:lnTo>
                    <a:pt x="418" y="821"/>
                  </a:lnTo>
                  <a:lnTo>
                    <a:pt x="412" y="821"/>
                  </a:lnTo>
                  <a:lnTo>
                    <a:pt x="406" y="821"/>
                  </a:lnTo>
                  <a:lnTo>
                    <a:pt x="400" y="821"/>
                  </a:lnTo>
                  <a:lnTo>
                    <a:pt x="394" y="821"/>
                  </a:lnTo>
                  <a:lnTo>
                    <a:pt x="388" y="821"/>
                  </a:lnTo>
                  <a:lnTo>
                    <a:pt x="382" y="821"/>
                  </a:lnTo>
                  <a:lnTo>
                    <a:pt x="370" y="821"/>
                  </a:lnTo>
                  <a:lnTo>
                    <a:pt x="358" y="821"/>
                  </a:lnTo>
                  <a:lnTo>
                    <a:pt x="352" y="821"/>
                  </a:lnTo>
                  <a:lnTo>
                    <a:pt x="335" y="827"/>
                  </a:lnTo>
                  <a:lnTo>
                    <a:pt x="329" y="827"/>
                  </a:lnTo>
                  <a:lnTo>
                    <a:pt x="233" y="839"/>
                  </a:lnTo>
                  <a:lnTo>
                    <a:pt x="227" y="845"/>
                  </a:lnTo>
                  <a:lnTo>
                    <a:pt x="209" y="851"/>
                  </a:lnTo>
                  <a:lnTo>
                    <a:pt x="197" y="851"/>
                  </a:lnTo>
                  <a:lnTo>
                    <a:pt x="185" y="857"/>
                  </a:lnTo>
                  <a:lnTo>
                    <a:pt x="179" y="857"/>
                  </a:lnTo>
                  <a:lnTo>
                    <a:pt x="173" y="857"/>
                  </a:lnTo>
                  <a:lnTo>
                    <a:pt x="167" y="857"/>
                  </a:lnTo>
                  <a:lnTo>
                    <a:pt x="149" y="851"/>
                  </a:lnTo>
                  <a:lnTo>
                    <a:pt x="137" y="851"/>
                  </a:lnTo>
                  <a:lnTo>
                    <a:pt x="125" y="851"/>
                  </a:lnTo>
                  <a:lnTo>
                    <a:pt x="119" y="857"/>
                  </a:lnTo>
                  <a:lnTo>
                    <a:pt x="113" y="857"/>
                  </a:lnTo>
                  <a:lnTo>
                    <a:pt x="107" y="857"/>
                  </a:lnTo>
                  <a:lnTo>
                    <a:pt x="107" y="857"/>
                  </a:lnTo>
                  <a:lnTo>
                    <a:pt x="101" y="863"/>
                  </a:lnTo>
                  <a:lnTo>
                    <a:pt x="101" y="863"/>
                  </a:lnTo>
                  <a:lnTo>
                    <a:pt x="101" y="869"/>
                  </a:lnTo>
                  <a:lnTo>
                    <a:pt x="101" y="875"/>
                  </a:lnTo>
                  <a:lnTo>
                    <a:pt x="95" y="875"/>
                  </a:lnTo>
                  <a:lnTo>
                    <a:pt x="95" y="881"/>
                  </a:lnTo>
                  <a:lnTo>
                    <a:pt x="89" y="881"/>
                  </a:lnTo>
                  <a:lnTo>
                    <a:pt x="83" y="887"/>
                  </a:lnTo>
                  <a:lnTo>
                    <a:pt x="77" y="887"/>
                  </a:lnTo>
                  <a:lnTo>
                    <a:pt x="60" y="893"/>
                  </a:lnTo>
                  <a:lnTo>
                    <a:pt x="54" y="899"/>
                  </a:lnTo>
                  <a:lnTo>
                    <a:pt x="48" y="899"/>
                  </a:lnTo>
                  <a:lnTo>
                    <a:pt x="48" y="905"/>
                  </a:lnTo>
                  <a:lnTo>
                    <a:pt x="0" y="953"/>
                  </a:lnTo>
                  <a:lnTo>
                    <a:pt x="2780" y="953"/>
                  </a:lnTo>
                  <a:lnTo>
                    <a:pt x="2780" y="24"/>
                  </a:lnTo>
                  <a:lnTo>
                    <a:pt x="2780" y="24"/>
                  </a:lnTo>
                  <a:lnTo>
                    <a:pt x="2780" y="24"/>
                  </a:lnTo>
                </a:path>
              </a:pathLst>
            </a:custGeom>
            <a:gradFill rotWithShape="0">
              <a:gsLst>
                <a:gs pos="0">
                  <a:schemeClr val="bg1"/>
                </a:gs>
                <a:gs pos="100000">
                  <a:schemeClr val="bg2"/>
                </a:gs>
              </a:gsLst>
              <a:lin ang="2700000" scaled="1"/>
            </a:gradFill>
            <a:ln w="9525">
              <a:noFill/>
              <a:prstDash val="solid"/>
              <a:round/>
              <a:headEnd/>
              <a:tailEnd/>
            </a:ln>
          </p:spPr>
          <p:txBody>
            <a:bodyPr/>
            <a:lstStyle/>
            <a:p>
              <a:pPr>
                <a:defRPr/>
              </a:pPr>
              <a:endParaRPr lang="en-IN"/>
            </a:p>
          </p:txBody>
        </p:sp>
        <p:sp>
          <p:nvSpPr>
            <p:cNvPr id="6" name="Freeform 4"/>
            <p:cNvSpPr>
              <a:spLocks/>
            </p:cNvSpPr>
            <p:nvPr/>
          </p:nvSpPr>
          <p:spPr bwMode="ltGray">
            <a:xfrm>
              <a:off x="4602" y="4014"/>
              <a:ext cx="12" cy="18"/>
            </a:xfrm>
            <a:custGeom>
              <a:avLst/>
              <a:gdLst/>
              <a:ahLst/>
              <a:cxnLst>
                <a:cxn ang="0">
                  <a:pos x="12" y="18"/>
                </a:cxn>
                <a:cxn ang="0">
                  <a:pos x="12" y="12"/>
                </a:cxn>
                <a:cxn ang="0">
                  <a:pos x="6" y="6"/>
                </a:cxn>
                <a:cxn ang="0">
                  <a:pos x="6" y="6"/>
                </a:cxn>
                <a:cxn ang="0">
                  <a:pos x="0" y="0"/>
                </a:cxn>
                <a:cxn ang="0">
                  <a:pos x="12" y="18"/>
                </a:cxn>
                <a:cxn ang="0">
                  <a:pos x="12" y="18"/>
                </a:cxn>
                <a:cxn ang="0">
                  <a:pos x="12" y="18"/>
                </a:cxn>
              </a:cxnLst>
              <a:rect l="0" t="0" r="r" b="b"/>
              <a:pathLst>
                <a:path w="12" h="18">
                  <a:moveTo>
                    <a:pt x="12" y="18"/>
                  </a:moveTo>
                  <a:lnTo>
                    <a:pt x="12" y="12"/>
                  </a:lnTo>
                  <a:lnTo>
                    <a:pt x="6" y="6"/>
                  </a:lnTo>
                  <a:lnTo>
                    <a:pt x="6" y="6"/>
                  </a:lnTo>
                  <a:lnTo>
                    <a:pt x="0" y="0"/>
                  </a:lnTo>
                  <a:lnTo>
                    <a:pt x="12" y="18"/>
                  </a:lnTo>
                  <a:lnTo>
                    <a:pt x="12" y="18"/>
                  </a:lnTo>
                  <a:lnTo>
                    <a:pt x="12" y="18"/>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IN"/>
            </a:p>
          </p:txBody>
        </p:sp>
        <p:sp>
          <p:nvSpPr>
            <p:cNvPr id="7" name="Freeform 5"/>
            <p:cNvSpPr>
              <a:spLocks/>
            </p:cNvSpPr>
            <p:nvPr/>
          </p:nvSpPr>
          <p:spPr bwMode="ltGray">
            <a:xfrm>
              <a:off x="4596" y="3996"/>
              <a:ext cx="6" cy="18"/>
            </a:xfrm>
            <a:custGeom>
              <a:avLst/>
              <a:gdLst/>
              <a:ahLst/>
              <a:cxnLst>
                <a:cxn ang="0">
                  <a:pos x="0" y="12"/>
                </a:cxn>
                <a:cxn ang="0">
                  <a:pos x="6" y="18"/>
                </a:cxn>
                <a:cxn ang="0">
                  <a:pos x="0" y="0"/>
                </a:cxn>
                <a:cxn ang="0">
                  <a:pos x="0" y="12"/>
                </a:cxn>
                <a:cxn ang="0">
                  <a:pos x="0" y="12"/>
                </a:cxn>
                <a:cxn ang="0">
                  <a:pos x="0" y="12"/>
                </a:cxn>
              </a:cxnLst>
              <a:rect l="0" t="0" r="r" b="b"/>
              <a:pathLst>
                <a:path w="6" h="18">
                  <a:moveTo>
                    <a:pt x="0" y="12"/>
                  </a:moveTo>
                  <a:lnTo>
                    <a:pt x="6" y="18"/>
                  </a:lnTo>
                  <a:lnTo>
                    <a:pt x="0" y="0"/>
                  </a:lnTo>
                  <a:lnTo>
                    <a:pt x="0" y="12"/>
                  </a:lnTo>
                  <a:lnTo>
                    <a:pt x="0" y="12"/>
                  </a:lnTo>
                  <a:lnTo>
                    <a:pt x="0"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IN"/>
            </a:p>
          </p:txBody>
        </p:sp>
        <p:sp>
          <p:nvSpPr>
            <p:cNvPr id="8" name="Freeform 6"/>
            <p:cNvSpPr>
              <a:spLocks/>
            </p:cNvSpPr>
            <p:nvPr/>
          </p:nvSpPr>
          <p:spPr bwMode="ltGray">
            <a:xfrm>
              <a:off x="5180" y="3577"/>
              <a:ext cx="304" cy="741"/>
            </a:xfrm>
            <a:custGeom>
              <a:avLst/>
              <a:gdLst/>
              <a:ahLst/>
              <a:cxnLst>
                <a:cxn ang="0">
                  <a:pos x="280" y="42"/>
                </a:cxn>
                <a:cxn ang="0">
                  <a:pos x="274" y="42"/>
                </a:cxn>
                <a:cxn ang="0">
                  <a:pos x="268" y="42"/>
                </a:cxn>
                <a:cxn ang="0">
                  <a:pos x="256" y="42"/>
                </a:cxn>
                <a:cxn ang="0">
                  <a:pos x="238" y="48"/>
                </a:cxn>
                <a:cxn ang="0">
                  <a:pos x="214" y="12"/>
                </a:cxn>
                <a:cxn ang="0">
                  <a:pos x="196" y="0"/>
                </a:cxn>
                <a:cxn ang="0">
                  <a:pos x="196" y="0"/>
                </a:cxn>
                <a:cxn ang="0">
                  <a:pos x="164" y="167"/>
                </a:cxn>
                <a:cxn ang="0">
                  <a:pos x="144" y="217"/>
                </a:cxn>
                <a:cxn ang="0">
                  <a:pos x="110" y="281"/>
                </a:cxn>
                <a:cxn ang="0">
                  <a:pos x="96" y="327"/>
                </a:cxn>
                <a:cxn ang="0">
                  <a:pos x="124" y="405"/>
                </a:cxn>
                <a:cxn ang="0">
                  <a:pos x="100" y="463"/>
                </a:cxn>
                <a:cxn ang="0">
                  <a:pos x="68" y="503"/>
                </a:cxn>
                <a:cxn ang="0">
                  <a:pos x="30" y="539"/>
                </a:cxn>
                <a:cxn ang="0">
                  <a:pos x="24" y="613"/>
                </a:cxn>
                <a:cxn ang="0">
                  <a:pos x="0" y="741"/>
                </a:cxn>
                <a:cxn ang="0">
                  <a:pos x="202" y="741"/>
                </a:cxn>
                <a:cxn ang="0">
                  <a:pos x="180" y="639"/>
                </a:cxn>
                <a:cxn ang="0">
                  <a:pos x="192" y="589"/>
                </a:cxn>
                <a:cxn ang="0">
                  <a:pos x="178" y="539"/>
                </a:cxn>
                <a:cxn ang="0">
                  <a:pos x="190" y="499"/>
                </a:cxn>
                <a:cxn ang="0">
                  <a:pos x="184" y="465"/>
                </a:cxn>
                <a:cxn ang="0">
                  <a:pos x="192" y="391"/>
                </a:cxn>
                <a:cxn ang="0">
                  <a:pos x="216" y="313"/>
                </a:cxn>
                <a:cxn ang="0">
                  <a:pos x="238" y="249"/>
                </a:cxn>
                <a:cxn ang="0">
                  <a:pos x="268" y="185"/>
                </a:cxn>
                <a:cxn ang="0">
                  <a:pos x="284" y="159"/>
                </a:cxn>
                <a:cxn ang="0">
                  <a:pos x="304" y="12"/>
                </a:cxn>
                <a:cxn ang="0">
                  <a:pos x="298" y="24"/>
                </a:cxn>
                <a:cxn ang="0">
                  <a:pos x="292" y="30"/>
                </a:cxn>
                <a:cxn ang="0">
                  <a:pos x="292" y="36"/>
                </a:cxn>
                <a:cxn ang="0">
                  <a:pos x="286" y="36"/>
                </a:cxn>
                <a:cxn ang="0">
                  <a:pos x="286" y="42"/>
                </a:cxn>
                <a:cxn ang="0">
                  <a:pos x="280" y="42"/>
                </a:cxn>
                <a:cxn ang="0">
                  <a:pos x="280" y="42"/>
                </a:cxn>
                <a:cxn ang="0">
                  <a:pos x="280" y="42"/>
                </a:cxn>
              </a:cxnLst>
              <a:rect l="0" t="0" r="r" b="b"/>
              <a:pathLst>
                <a:path w="304" h="741">
                  <a:moveTo>
                    <a:pt x="280" y="42"/>
                  </a:moveTo>
                  <a:lnTo>
                    <a:pt x="274" y="42"/>
                  </a:lnTo>
                  <a:lnTo>
                    <a:pt x="268" y="42"/>
                  </a:lnTo>
                  <a:lnTo>
                    <a:pt x="256" y="42"/>
                  </a:lnTo>
                  <a:lnTo>
                    <a:pt x="238" y="48"/>
                  </a:lnTo>
                  <a:lnTo>
                    <a:pt x="214" y="12"/>
                  </a:lnTo>
                  <a:lnTo>
                    <a:pt x="196" y="0"/>
                  </a:lnTo>
                  <a:lnTo>
                    <a:pt x="196" y="0"/>
                  </a:lnTo>
                  <a:lnTo>
                    <a:pt x="164" y="167"/>
                  </a:lnTo>
                  <a:lnTo>
                    <a:pt x="144" y="217"/>
                  </a:lnTo>
                  <a:lnTo>
                    <a:pt x="110" y="281"/>
                  </a:lnTo>
                  <a:lnTo>
                    <a:pt x="96" y="327"/>
                  </a:lnTo>
                  <a:lnTo>
                    <a:pt x="124" y="405"/>
                  </a:lnTo>
                  <a:lnTo>
                    <a:pt x="100" y="463"/>
                  </a:lnTo>
                  <a:lnTo>
                    <a:pt x="68" y="503"/>
                  </a:lnTo>
                  <a:lnTo>
                    <a:pt x="30" y="539"/>
                  </a:lnTo>
                  <a:lnTo>
                    <a:pt x="24" y="613"/>
                  </a:lnTo>
                  <a:lnTo>
                    <a:pt x="0" y="741"/>
                  </a:lnTo>
                  <a:lnTo>
                    <a:pt x="202" y="741"/>
                  </a:lnTo>
                  <a:lnTo>
                    <a:pt x="180" y="639"/>
                  </a:lnTo>
                  <a:lnTo>
                    <a:pt x="192" y="589"/>
                  </a:lnTo>
                  <a:lnTo>
                    <a:pt x="178" y="539"/>
                  </a:lnTo>
                  <a:lnTo>
                    <a:pt x="190" y="499"/>
                  </a:lnTo>
                  <a:lnTo>
                    <a:pt x="184" y="465"/>
                  </a:lnTo>
                  <a:lnTo>
                    <a:pt x="192" y="391"/>
                  </a:lnTo>
                  <a:lnTo>
                    <a:pt x="216" y="313"/>
                  </a:lnTo>
                  <a:lnTo>
                    <a:pt x="238" y="249"/>
                  </a:lnTo>
                  <a:lnTo>
                    <a:pt x="268" y="185"/>
                  </a:lnTo>
                  <a:lnTo>
                    <a:pt x="284" y="159"/>
                  </a:lnTo>
                  <a:lnTo>
                    <a:pt x="304" y="12"/>
                  </a:lnTo>
                  <a:lnTo>
                    <a:pt x="298" y="24"/>
                  </a:lnTo>
                  <a:lnTo>
                    <a:pt x="292" y="30"/>
                  </a:lnTo>
                  <a:lnTo>
                    <a:pt x="292" y="36"/>
                  </a:lnTo>
                  <a:lnTo>
                    <a:pt x="286" y="36"/>
                  </a:lnTo>
                  <a:lnTo>
                    <a:pt x="286" y="42"/>
                  </a:lnTo>
                  <a:lnTo>
                    <a:pt x="280" y="42"/>
                  </a:lnTo>
                  <a:lnTo>
                    <a:pt x="280" y="42"/>
                  </a:lnTo>
                  <a:lnTo>
                    <a:pt x="280" y="4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IN"/>
            </a:p>
          </p:txBody>
        </p:sp>
        <p:sp>
          <p:nvSpPr>
            <p:cNvPr id="9" name="Freeform 7"/>
            <p:cNvSpPr>
              <a:spLocks/>
            </p:cNvSpPr>
            <p:nvPr/>
          </p:nvSpPr>
          <p:spPr bwMode="ltGray">
            <a:xfrm>
              <a:off x="4918" y="3553"/>
              <a:ext cx="314" cy="767"/>
            </a:xfrm>
            <a:custGeom>
              <a:avLst/>
              <a:gdLst/>
              <a:ahLst/>
              <a:cxnLst>
                <a:cxn ang="0">
                  <a:pos x="284" y="6"/>
                </a:cxn>
                <a:cxn ang="0">
                  <a:pos x="278" y="6"/>
                </a:cxn>
                <a:cxn ang="0">
                  <a:pos x="272" y="12"/>
                </a:cxn>
                <a:cxn ang="0">
                  <a:pos x="254" y="18"/>
                </a:cxn>
                <a:cxn ang="0">
                  <a:pos x="230" y="24"/>
                </a:cxn>
                <a:cxn ang="0">
                  <a:pos x="206" y="42"/>
                </a:cxn>
                <a:cxn ang="0">
                  <a:pos x="188" y="48"/>
                </a:cxn>
                <a:cxn ang="0">
                  <a:pos x="176" y="54"/>
                </a:cxn>
                <a:cxn ang="0">
                  <a:pos x="170" y="54"/>
                </a:cxn>
                <a:cxn ang="0">
                  <a:pos x="150" y="169"/>
                </a:cxn>
                <a:cxn ang="0">
                  <a:pos x="110" y="225"/>
                </a:cxn>
                <a:cxn ang="0">
                  <a:pos x="54" y="383"/>
                </a:cxn>
                <a:cxn ang="0">
                  <a:pos x="82" y="555"/>
                </a:cxn>
                <a:cxn ang="0">
                  <a:pos x="40" y="679"/>
                </a:cxn>
                <a:cxn ang="0">
                  <a:pos x="0" y="767"/>
                </a:cxn>
                <a:cxn ang="0">
                  <a:pos x="108" y="767"/>
                </a:cxn>
                <a:cxn ang="0">
                  <a:pos x="120" y="611"/>
                </a:cxn>
                <a:cxn ang="0">
                  <a:pos x="148" y="499"/>
                </a:cxn>
                <a:cxn ang="0">
                  <a:pos x="160" y="367"/>
                </a:cxn>
                <a:cxn ang="0">
                  <a:pos x="218" y="327"/>
                </a:cxn>
                <a:cxn ang="0">
                  <a:pos x="238" y="221"/>
                </a:cxn>
                <a:cxn ang="0">
                  <a:pos x="296" y="135"/>
                </a:cxn>
                <a:cxn ang="0">
                  <a:pos x="314" y="0"/>
                </a:cxn>
                <a:cxn ang="0">
                  <a:pos x="302" y="0"/>
                </a:cxn>
                <a:cxn ang="0">
                  <a:pos x="296" y="0"/>
                </a:cxn>
                <a:cxn ang="0">
                  <a:pos x="290" y="0"/>
                </a:cxn>
                <a:cxn ang="0">
                  <a:pos x="284" y="6"/>
                </a:cxn>
                <a:cxn ang="0">
                  <a:pos x="284" y="6"/>
                </a:cxn>
                <a:cxn ang="0">
                  <a:pos x="284" y="6"/>
                </a:cxn>
                <a:cxn ang="0">
                  <a:pos x="284" y="6"/>
                </a:cxn>
              </a:cxnLst>
              <a:rect l="0" t="0" r="r" b="b"/>
              <a:pathLst>
                <a:path w="314" h="767">
                  <a:moveTo>
                    <a:pt x="284" y="6"/>
                  </a:moveTo>
                  <a:lnTo>
                    <a:pt x="278" y="6"/>
                  </a:lnTo>
                  <a:lnTo>
                    <a:pt x="272" y="12"/>
                  </a:lnTo>
                  <a:lnTo>
                    <a:pt x="254" y="18"/>
                  </a:lnTo>
                  <a:lnTo>
                    <a:pt x="230" y="24"/>
                  </a:lnTo>
                  <a:lnTo>
                    <a:pt x="206" y="42"/>
                  </a:lnTo>
                  <a:lnTo>
                    <a:pt x="188" y="48"/>
                  </a:lnTo>
                  <a:lnTo>
                    <a:pt x="176" y="54"/>
                  </a:lnTo>
                  <a:lnTo>
                    <a:pt x="170" y="54"/>
                  </a:lnTo>
                  <a:lnTo>
                    <a:pt x="150" y="169"/>
                  </a:lnTo>
                  <a:lnTo>
                    <a:pt x="110" y="225"/>
                  </a:lnTo>
                  <a:lnTo>
                    <a:pt x="54" y="383"/>
                  </a:lnTo>
                  <a:lnTo>
                    <a:pt x="82" y="555"/>
                  </a:lnTo>
                  <a:lnTo>
                    <a:pt x="40" y="679"/>
                  </a:lnTo>
                  <a:lnTo>
                    <a:pt x="0" y="767"/>
                  </a:lnTo>
                  <a:lnTo>
                    <a:pt x="108" y="767"/>
                  </a:lnTo>
                  <a:lnTo>
                    <a:pt x="120" y="611"/>
                  </a:lnTo>
                  <a:lnTo>
                    <a:pt x="148" y="499"/>
                  </a:lnTo>
                  <a:lnTo>
                    <a:pt x="160" y="367"/>
                  </a:lnTo>
                  <a:lnTo>
                    <a:pt x="218" y="327"/>
                  </a:lnTo>
                  <a:lnTo>
                    <a:pt x="238" y="221"/>
                  </a:lnTo>
                  <a:lnTo>
                    <a:pt x="296" y="135"/>
                  </a:lnTo>
                  <a:lnTo>
                    <a:pt x="314" y="0"/>
                  </a:lnTo>
                  <a:lnTo>
                    <a:pt x="302" y="0"/>
                  </a:lnTo>
                  <a:lnTo>
                    <a:pt x="296" y="0"/>
                  </a:lnTo>
                  <a:lnTo>
                    <a:pt x="290" y="0"/>
                  </a:lnTo>
                  <a:lnTo>
                    <a:pt x="284" y="6"/>
                  </a:lnTo>
                  <a:lnTo>
                    <a:pt x="284" y="6"/>
                  </a:lnTo>
                  <a:lnTo>
                    <a:pt x="284" y="6"/>
                  </a:lnTo>
                  <a:lnTo>
                    <a:pt x="284" y="6"/>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IN"/>
            </a:p>
          </p:txBody>
        </p:sp>
        <p:sp>
          <p:nvSpPr>
            <p:cNvPr id="10" name="Freeform 8"/>
            <p:cNvSpPr>
              <a:spLocks/>
            </p:cNvSpPr>
            <p:nvPr/>
          </p:nvSpPr>
          <p:spPr bwMode="ltGray">
            <a:xfrm>
              <a:off x="4700" y="3697"/>
              <a:ext cx="275" cy="623"/>
            </a:xfrm>
            <a:custGeom>
              <a:avLst/>
              <a:gdLst/>
              <a:ahLst/>
              <a:cxnLst>
                <a:cxn ang="0">
                  <a:pos x="257" y="12"/>
                </a:cxn>
                <a:cxn ang="0">
                  <a:pos x="239" y="6"/>
                </a:cxn>
                <a:cxn ang="0">
                  <a:pos x="203" y="6"/>
                </a:cxn>
                <a:cxn ang="0">
                  <a:pos x="203" y="6"/>
                </a:cxn>
                <a:cxn ang="0">
                  <a:pos x="197" y="6"/>
                </a:cxn>
                <a:cxn ang="0">
                  <a:pos x="185" y="0"/>
                </a:cxn>
                <a:cxn ang="0">
                  <a:pos x="173" y="0"/>
                </a:cxn>
                <a:cxn ang="0">
                  <a:pos x="166" y="0"/>
                </a:cxn>
                <a:cxn ang="0">
                  <a:pos x="160" y="0"/>
                </a:cxn>
                <a:cxn ang="0">
                  <a:pos x="144" y="117"/>
                </a:cxn>
                <a:cxn ang="0">
                  <a:pos x="128" y="185"/>
                </a:cxn>
                <a:cxn ang="0">
                  <a:pos x="58" y="299"/>
                </a:cxn>
                <a:cxn ang="0">
                  <a:pos x="54" y="441"/>
                </a:cxn>
                <a:cxn ang="0">
                  <a:pos x="24" y="523"/>
                </a:cxn>
                <a:cxn ang="0">
                  <a:pos x="0" y="623"/>
                </a:cxn>
                <a:cxn ang="0">
                  <a:pos x="78" y="623"/>
                </a:cxn>
                <a:cxn ang="0">
                  <a:pos x="92" y="555"/>
                </a:cxn>
                <a:cxn ang="0">
                  <a:pos x="134" y="447"/>
                </a:cxn>
                <a:cxn ang="0">
                  <a:pos x="158" y="315"/>
                </a:cxn>
                <a:cxn ang="0">
                  <a:pos x="184" y="257"/>
                </a:cxn>
                <a:cxn ang="0">
                  <a:pos x="216" y="211"/>
                </a:cxn>
                <a:cxn ang="0">
                  <a:pos x="222" y="145"/>
                </a:cxn>
                <a:cxn ang="0">
                  <a:pos x="240" y="111"/>
                </a:cxn>
                <a:cxn ang="0">
                  <a:pos x="262" y="79"/>
                </a:cxn>
                <a:cxn ang="0">
                  <a:pos x="275" y="6"/>
                </a:cxn>
                <a:cxn ang="0">
                  <a:pos x="263" y="12"/>
                </a:cxn>
                <a:cxn ang="0">
                  <a:pos x="257" y="12"/>
                </a:cxn>
                <a:cxn ang="0">
                  <a:pos x="257" y="12"/>
                </a:cxn>
                <a:cxn ang="0">
                  <a:pos x="257" y="12"/>
                </a:cxn>
              </a:cxnLst>
              <a:rect l="0" t="0" r="r" b="b"/>
              <a:pathLst>
                <a:path w="275" h="623">
                  <a:moveTo>
                    <a:pt x="257" y="12"/>
                  </a:moveTo>
                  <a:lnTo>
                    <a:pt x="239" y="6"/>
                  </a:lnTo>
                  <a:lnTo>
                    <a:pt x="203" y="6"/>
                  </a:lnTo>
                  <a:lnTo>
                    <a:pt x="203" y="6"/>
                  </a:lnTo>
                  <a:lnTo>
                    <a:pt x="197" y="6"/>
                  </a:lnTo>
                  <a:lnTo>
                    <a:pt x="185" y="0"/>
                  </a:lnTo>
                  <a:lnTo>
                    <a:pt x="173" y="0"/>
                  </a:lnTo>
                  <a:lnTo>
                    <a:pt x="166" y="0"/>
                  </a:lnTo>
                  <a:lnTo>
                    <a:pt x="160" y="0"/>
                  </a:lnTo>
                  <a:lnTo>
                    <a:pt x="144" y="117"/>
                  </a:lnTo>
                  <a:lnTo>
                    <a:pt x="128" y="185"/>
                  </a:lnTo>
                  <a:lnTo>
                    <a:pt x="58" y="299"/>
                  </a:lnTo>
                  <a:lnTo>
                    <a:pt x="54" y="441"/>
                  </a:lnTo>
                  <a:lnTo>
                    <a:pt x="24" y="523"/>
                  </a:lnTo>
                  <a:lnTo>
                    <a:pt x="0" y="623"/>
                  </a:lnTo>
                  <a:lnTo>
                    <a:pt x="78" y="623"/>
                  </a:lnTo>
                  <a:lnTo>
                    <a:pt x="92" y="555"/>
                  </a:lnTo>
                  <a:lnTo>
                    <a:pt x="134" y="447"/>
                  </a:lnTo>
                  <a:lnTo>
                    <a:pt x="158" y="315"/>
                  </a:lnTo>
                  <a:lnTo>
                    <a:pt x="184" y="257"/>
                  </a:lnTo>
                  <a:lnTo>
                    <a:pt x="216" y="211"/>
                  </a:lnTo>
                  <a:lnTo>
                    <a:pt x="222" y="145"/>
                  </a:lnTo>
                  <a:lnTo>
                    <a:pt x="240" y="111"/>
                  </a:lnTo>
                  <a:lnTo>
                    <a:pt x="262" y="79"/>
                  </a:lnTo>
                  <a:lnTo>
                    <a:pt x="275" y="6"/>
                  </a:lnTo>
                  <a:lnTo>
                    <a:pt x="263" y="12"/>
                  </a:lnTo>
                  <a:lnTo>
                    <a:pt x="257" y="12"/>
                  </a:lnTo>
                  <a:lnTo>
                    <a:pt x="257" y="12"/>
                  </a:lnTo>
                  <a:lnTo>
                    <a:pt x="257"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IN"/>
            </a:p>
          </p:txBody>
        </p:sp>
        <p:sp>
          <p:nvSpPr>
            <p:cNvPr id="11" name="Freeform 9"/>
            <p:cNvSpPr>
              <a:spLocks/>
            </p:cNvSpPr>
            <p:nvPr/>
          </p:nvSpPr>
          <p:spPr bwMode="ltGray">
            <a:xfrm>
              <a:off x="4522" y="3709"/>
              <a:ext cx="213" cy="611"/>
            </a:xfrm>
            <a:custGeom>
              <a:avLst/>
              <a:gdLst/>
              <a:ahLst/>
              <a:cxnLst>
                <a:cxn ang="0">
                  <a:pos x="171" y="12"/>
                </a:cxn>
                <a:cxn ang="0">
                  <a:pos x="159" y="24"/>
                </a:cxn>
                <a:cxn ang="0">
                  <a:pos x="153" y="36"/>
                </a:cxn>
                <a:cxn ang="0">
                  <a:pos x="128" y="60"/>
                </a:cxn>
                <a:cxn ang="0">
                  <a:pos x="110" y="83"/>
                </a:cxn>
                <a:cxn ang="0">
                  <a:pos x="86" y="119"/>
                </a:cxn>
                <a:cxn ang="0">
                  <a:pos x="68" y="167"/>
                </a:cxn>
                <a:cxn ang="0">
                  <a:pos x="68" y="221"/>
                </a:cxn>
                <a:cxn ang="0">
                  <a:pos x="68" y="227"/>
                </a:cxn>
                <a:cxn ang="0">
                  <a:pos x="68" y="233"/>
                </a:cxn>
                <a:cxn ang="0">
                  <a:pos x="68" y="239"/>
                </a:cxn>
                <a:cxn ang="0">
                  <a:pos x="68" y="245"/>
                </a:cxn>
                <a:cxn ang="0">
                  <a:pos x="68" y="251"/>
                </a:cxn>
                <a:cxn ang="0">
                  <a:pos x="68" y="251"/>
                </a:cxn>
                <a:cxn ang="0">
                  <a:pos x="68" y="257"/>
                </a:cxn>
                <a:cxn ang="0">
                  <a:pos x="68" y="269"/>
                </a:cxn>
                <a:cxn ang="0">
                  <a:pos x="74" y="287"/>
                </a:cxn>
                <a:cxn ang="0">
                  <a:pos x="80" y="305"/>
                </a:cxn>
                <a:cxn ang="0">
                  <a:pos x="86" y="311"/>
                </a:cxn>
                <a:cxn ang="0">
                  <a:pos x="86" y="311"/>
                </a:cxn>
                <a:cxn ang="0">
                  <a:pos x="92" y="317"/>
                </a:cxn>
                <a:cxn ang="0">
                  <a:pos x="92" y="323"/>
                </a:cxn>
                <a:cxn ang="0">
                  <a:pos x="92" y="323"/>
                </a:cxn>
                <a:cxn ang="0">
                  <a:pos x="24" y="437"/>
                </a:cxn>
                <a:cxn ang="0">
                  <a:pos x="18" y="471"/>
                </a:cxn>
                <a:cxn ang="0">
                  <a:pos x="0" y="547"/>
                </a:cxn>
                <a:cxn ang="0">
                  <a:pos x="50" y="611"/>
                </a:cxn>
                <a:cxn ang="0">
                  <a:pos x="114" y="611"/>
                </a:cxn>
                <a:cxn ang="0">
                  <a:pos x="104" y="555"/>
                </a:cxn>
                <a:cxn ang="0">
                  <a:pos x="120" y="515"/>
                </a:cxn>
                <a:cxn ang="0">
                  <a:pos x="150" y="449"/>
                </a:cxn>
                <a:cxn ang="0">
                  <a:pos x="166" y="377"/>
                </a:cxn>
                <a:cxn ang="0">
                  <a:pos x="156" y="295"/>
                </a:cxn>
                <a:cxn ang="0">
                  <a:pos x="170" y="203"/>
                </a:cxn>
                <a:cxn ang="0">
                  <a:pos x="212" y="95"/>
                </a:cxn>
                <a:cxn ang="0">
                  <a:pos x="213" y="0"/>
                </a:cxn>
                <a:cxn ang="0">
                  <a:pos x="207" y="0"/>
                </a:cxn>
                <a:cxn ang="0">
                  <a:pos x="201" y="0"/>
                </a:cxn>
                <a:cxn ang="0">
                  <a:pos x="195" y="0"/>
                </a:cxn>
                <a:cxn ang="0">
                  <a:pos x="189" y="0"/>
                </a:cxn>
                <a:cxn ang="0">
                  <a:pos x="183" y="6"/>
                </a:cxn>
                <a:cxn ang="0">
                  <a:pos x="177" y="6"/>
                </a:cxn>
                <a:cxn ang="0">
                  <a:pos x="171" y="12"/>
                </a:cxn>
                <a:cxn ang="0">
                  <a:pos x="171" y="12"/>
                </a:cxn>
                <a:cxn ang="0">
                  <a:pos x="171" y="12"/>
                </a:cxn>
              </a:cxnLst>
              <a:rect l="0" t="0" r="r" b="b"/>
              <a:pathLst>
                <a:path w="213" h="611">
                  <a:moveTo>
                    <a:pt x="171" y="12"/>
                  </a:moveTo>
                  <a:lnTo>
                    <a:pt x="159" y="24"/>
                  </a:lnTo>
                  <a:lnTo>
                    <a:pt x="153" y="36"/>
                  </a:lnTo>
                  <a:lnTo>
                    <a:pt x="128" y="60"/>
                  </a:lnTo>
                  <a:lnTo>
                    <a:pt x="110" y="83"/>
                  </a:lnTo>
                  <a:lnTo>
                    <a:pt x="86" y="119"/>
                  </a:lnTo>
                  <a:lnTo>
                    <a:pt x="68" y="167"/>
                  </a:lnTo>
                  <a:lnTo>
                    <a:pt x="68" y="221"/>
                  </a:lnTo>
                  <a:lnTo>
                    <a:pt x="68" y="227"/>
                  </a:lnTo>
                  <a:lnTo>
                    <a:pt x="68" y="233"/>
                  </a:lnTo>
                  <a:lnTo>
                    <a:pt x="68" y="239"/>
                  </a:lnTo>
                  <a:lnTo>
                    <a:pt x="68" y="245"/>
                  </a:lnTo>
                  <a:lnTo>
                    <a:pt x="68" y="251"/>
                  </a:lnTo>
                  <a:lnTo>
                    <a:pt x="68" y="251"/>
                  </a:lnTo>
                  <a:lnTo>
                    <a:pt x="68" y="257"/>
                  </a:lnTo>
                  <a:lnTo>
                    <a:pt x="68" y="269"/>
                  </a:lnTo>
                  <a:lnTo>
                    <a:pt x="74" y="287"/>
                  </a:lnTo>
                  <a:lnTo>
                    <a:pt x="80" y="305"/>
                  </a:lnTo>
                  <a:lnTo>
                    <a:pt x="86" y="311"/>
                  </a:lnTo>
                  <a:lnTo>
                    <a:pt x="86" y="311"/>
                  </a:lnTo>
                  <a:lnTo>
                    <a:pt x="92" y="317"/>
                  </a:lnTo>
                  <a:lnTo>
                    <a:pt x="92" y="323"/>
                  </a:lnTo>
                  <a:lnTo>
                    <a:pt x="92" y="323"/>
                  </a:lnTo>
                  <a:lnTo>
                    <a:pt x="24" y="437"/>
                  </a:lnTo>
                  <a:lnTo>
                    <a:pt x="18" y="471"/>
                  </a:lnTo>
                  <a:lnTo>
                    <a:pt x="0" y="547"/>
                  </a:lnTo>
                  <a:lnTo>
                    <a:pt x="50" y="611"/>
                  </a:lnTo>
                  <a:lnTo>
                    <a:pt x="114" y="611"/>
                  </a:lnTo>
                  <a:lnTo>
                    <a:pt x="104" y="555"/>
                  </a:lnTo>
                  <a:lnTo>
                    <a:pt x="120" y="515"/>
                  </a:lnTo>
                  <a:lnTo>
                    <a:pt x="150" y="449"/>
                  </a:lnTo>
                  <a:lnTo>
                    <a:pt x="166" y="377"/>
                  </a:lnTo>
                  <a:lnTo>
                    <a:pt x="156" y="295"/>
                  </a:lnTo>
                  <a:lnTo>
                    <a:pt x="170" y="203"/>
                  </a:lnTo>
                  <a:lnTo>
                    <a:pt x="212" y="95"/>
                  </a:lnTo>
                  <a:lnTo>
                    <a:pt x="213" y="0"/>
                  </a:lnTo>
                  <a:lnTo>
                    <a:pt x="207" y="0"/>
                  </a:lnTo>
                  <a:lnTo>
                    <a:pt x="201" y="0"/>
                  </a:lnTo>
                  <a:lnTo>
                    <a:pt x="195" y="0"/>
                  </a:lnTo>
                  <a:lnTo>
                    <a:pt x="189" y="0"/>
                  </a:lnTo>
                  <a:lnTo>
                    <a:pt x="183" y="6"/>
                  </a:lnTo>
                  <a:lnTo>
                    <a:pt x="177" y="6"/>
                  </a:lnTo>
                  <a:lnTo>
                    <a:pt x="171" y="12"/>
                  </a:lnTo>
                  <a:lnTo>
                    <a:pt x="171" y="12"/>
                  </a:lnTo>
                  <a:lnTo>
                    <a:pt x="171"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IN"/>
            </a:p>
          </p:txBody>
        </p:sp>
        <p:sp>
          <p:nvSpPr>
            <p:cNvPr id="12" name="Freeform 10"/>
            <p:cNvSpPr>
              <a:spLocks/>
            </p:cNvSpPr>
            <p:nvPr/>
          </p:nvSpPr>
          <p:spPr bwMode="ltGray">
            <a:xfrm>
              <a:off x="4292" y="3936"/>
              <a:ext cx="167" cy="384"/>
            </a:xfrm>
            <a:custGeom>
              <a:avLst/>
              <a:gdLst/>
              <a:ahLst/>
              <a:cxnLst>
                <a:cxn ang="0">
                  <a:pos x="149" y="60"/>
                </a:cxn>
                <a:cxn ang="0">
                  <a:pos x="119" y="30"/>
                </a:cxn>
                <a:cxn ang="0">
                  <a:pos x="89" y="12"/>
                </a:cxn>
                <a:cxn ang="0">
                  <a:pos x="59" y="0"/>
                </a:cxn>
                <a:cxn ang="0">
                  <a:pos x="54" y="70"/>
                </a:cxn>
                <a:cxn ang="0">
                  <a:pos x="46" y="112"/>
                </a:cxn>
                <a:cxn ang="0">
                  <a:pos x="52" y="168"/>
                </a:cxn>
                <a:cxn ang="0">
                  <a:pos x="24" y="194"/>
                </a:cxn>
                <a:cxn ang="0">
                  <a:pos x="16" y="258"/>
                </a:cxn>
                <a:cxn ang="0">
                  <a:pos x="2" y="300"/>
                </a:cxn>
                <a:cxn ang="0">
                  <a:pos x="0" y="352"/>
                </a:cxn>
                <a:cxn ang="0">
                  <a:pos x="47" y="384"/>
                </a:cxn>
                <a:cxn ang="0">
                  <a:pos x="149" y="384"/>
                </a:cxn>
                <a:cxn ang="0">
                  <a:pos x="134" y="350"/>
                </a:cxn>
                <a:cxn ang="0">
                  <a:pos x="104" y="324"/>
                </a:cxn>
                <a:cxn ang="0">
                  <a:pos x="138" y="274"/>
                </a:cxn>
                <a:cxn ang="0">
                  <a:pos x="122" y="220"/>
                </a:cxn>
                <a:cxn ang="0">
                  <a:pos x="132" y="186"/>
                </a:cxn>
                <a:cxn ang="0">
                  <a:pos x="140" y="154"/>
                </a:cxn>
                <a:cxn ang="0">
                  <a:pos x="167" y="90"/>
                </a:cxn>
                <a:cxn ang="0">
                  <a:pos x="149" y="60"/>
                </a:cxn>
                <a:cxn ang="0">
                  <a:pos x="149" y="60"/>
                </a:cxn>
                <a:cxn ang="0">
                  <a:pos x="149" y="60"/>
                </a:cxn>
              </a:cxnLst>
              <a:rect l="0" t="0" r="r" b="b"/>
              <a:pathLst>
                <a:path w="167" h="384">
                  <a:moveTo>
                    <a:pt x="149" y="60"/>
                  </a:moveTo>
                  <a:lnTo>
                    <a:pt x="119" y="30"/>
                  </a:lnTo>
                  <a:lnTo>
                    <a:pt x="89" y="12"/>
                  </a:lnTo>
                  <a:lnTo>
                    <a:pt x="59" y="0"/>
                  </a:lnTo>
                  <a:lnTo>
                    <a:pt x="54" y="70"/>
                  </a:lnTo>
                  <a:lnTo>
                    <a:pt x="46" y="112"/>
                  </a:lnTo>
                  <a:lnTo>
                    <a:pt x="52" y="168"/>
                  </a:lnTo>
                  <a:lnTo>
                    <a:pt x="24" y="194"/>
                  </a:lnTo>
                  <a:lnTo>
                    <a:pt x="16" y="258"/>
                  </a:lnTo>
                  <a:lnTo>
                    <a:pt x="2" y="300"/>
                  </a:lnTo>
                  <a:lnTo>
                    <a:pt x="0" y="352"/>
                  </a:lnTo>
                  <a:lnTo>
                    <a:pt x="47" y="384"/>
                  </a:lnTo>
                  <a:lnTo>
                    <a:pt x="149" y="384"/>
                  </a:lnTo>
                  <a:lnTo>
                    <a:pt x="134" y="350"/>
                  </a:lnTo>
                  <a:lnTo>
                    <a:pt x="104" y="324"/>
                  </a:lnTo>
                  <a:lnTo>
                    <a:pt x="138" y="274"/>
                  </a:lnTo>
                  <a:lnTo>
                    <a:pt x="122" y="220"/>
                  </a:lnTo>
                  <a:lnTo>
                    <a:pt x="132" y="186"/>
                  </a:lnTo>
                  <a:lnTo>
                    <a:pt x="140" y="154"/>
                  </a:lnTo>
                  <a:lnTo>
                    <a:pt x="167" y="90"/>
                  </a:lnTo>
                  <a:lnTo>
                    <a:pt x="149" y="60"/>
                  </a:lnTo>
                  <a:lnTo>
                    <a:pt x="149" y="60"/>
                  </a:lnTo>
                  <a:lnTo>
                    <a:pt x="149" y="6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IN"/>
            </a:p>
          </p:txBody>
        </p:sp>
        <p:sp>
          <p:nvSpPr>
            <p:cNvPr id="13" name="Freeform 11"/>
            <p:cNvSpPr>
              <a:spLocks/>
            </p:cNvSpPr>
            <p:nvPr/>
          </p:nvSpPr>
          <p:spPr bwMode="ltGray">
            <a:xfrm>
              <a:off x="4100" y="4020"/>
              <a:ext cx="166" cy="300"/>
            </a:xfrm>
            <a:custGeom>
              <a:avLst/>
              <a:gdLst/>
              <a:ahLst/>
              <a:cxnLst>
                <a:cxn ang="0">
                  <a:pos x="136" y="12"/>
                </a:cxn>
                <a:cxn ang="0">
                  <a:pos x="100" y="0"/>
                </a:cxn>
                <a:cxn ang="0">
                  <a:pos x="78" y="64"/>
                </a:cxn>
                <a:cxn ang="0">
                  <a:pos x="70" y="126"/>
                </a:cxn>
                <a:cxn ang="0">
                  <a:pos x="46" y="184"/>
                </a:cxn>
                <a:cxn ang="0">
                  <a:pos x="58" y="232"/>
                </a:cxn>
                <a:cxn ang="0">
                  <a:pos x="38" y="268"/>
                </a:cxn>
                <a:cxn ang="0">
                  <a:pos x="0" y="300"/>
                </a:cxn>
                <a:cxn ang="0">
                  <a:pos x="160" y="300"/>
                </a:cxn>
                <a:cxn ang="0">
                  <a:pos x="136" y="272"/>
                </a:cxn>
                <a:cxn ang="0">
                  <a:pos x="98" y="234"/>
                </a:cxn>
                <a:cxn ang="0">
                  <a:pos x="130" y="188"/>
                </a:cxn>
                <a:cxn ang="0">
                  <a:pos x="138" y="134"/>
                </a:cxn>
                <a:cxn ang="0">
                  <a:pos x="144" y="94"/>
                </a:cxn>
                <a:cxn ang="0">
                  <a:pos x="164" y="60"/>
                </a:cxn>
                <a:cxn ang="0">
                  <a:pos x="166" y="0"/>
                </a:cxn>
                <a:cxn ang="0">
                  <a:pos x="136" y="12"/>
                </a:cxn>
                <a:cxn ang="0">
                  <a:pos x="136" y="12"/>
                </a:cxn>
                <a:cxn ang="0">
                  <a:pos x="136" y="12"/>
                </a:cxn>
              </a:cxnLst>
              <a:rect l="0" t="0" r="r" b="b"/>
              <a:pathLst>
                <a:path w="166" h="300">
                  <a:moveTo>
                    <a:pt x="136" y="12"/>
                  </a:moveTo>
                  <a:lnTo>
                    <a:pt x="100" y="0"/>
                  </a:lnTo>
                  <a:lnTo>
                    <a:pt x="78" y="64"/>
                  </a:lnTo>
                  <a:lnTo>
                    <a:pt x="70" y="126"/>
                  </a:lnTo>
                  <a:lnTo>
                    <a:pt x="46" y="184"/>
                  </a:lnTo>
                  <a:lnTo>
                    <a:pt x="58" y="232"/>
                  </a:lnTo>
                  <a:lnTo>
                    <a:pt x="38" y="268"/>
                  </a:lnTo>
                  <a:lnTo>
                    <a:pt x="0" y="300"/>
                  </a:lnTo>
                  <a:lnTo>
                    <a:pt x="160" y="300"/>
                  </a:lnTo>
                  <a:lnTo>
                    <a:pt x="136" y="272"/>
                  </a:lnTo>
                  <a:lnTo>
                    <a:pt x="98" y="234"/>
                  </a:lnTo>
                  <a:lnTo>
                    <a:pt x="130" y="188"/>
                  </a:lnTo>
                  <a:lnTo>
                    <a:pt x="138" y="134"/>
                  </a:lnTo>
                  <a:lnTo>
                    <a:pt x="144" y="94"/>
                  </a:lnTo>
                  <a:lnTo>
                    <a:pt x="164" y="60"/>
                  </a:lnTo>
                  <a:lnTo>
                    <a:pt x="166" y="0"/>
                  </a:lnTo>
                  <a:lnTo>
                    <a:pt x="136" y="12"/>
                  </a:lnTo>
                  <a:lnTo>
                    <a:pt x="136" y="12"/>
                  </a:lnTo>
                  <a:lnTo>
                    <a:pt x="136"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IN"/>
            </a:p>
          </p:txBody>
        </p:sp>
        <p:sp>
          <p:nvSpPr>
            <p:cNvPr id="14" name="Freeform 12"/>
            <p:cNvSpPr>
              <a:spLocks/>
            </p:cNvSpPr>
            <p:nvPr/>
          </p:nvSpPr>
          <p:spPr bwMode="ltGray">
            <a:xfrm>
              <a:off x="3910" y="4038"/>
              <a:ext cx="237" cy="282"/>
            </a:xfrm>
            <a:custGeom>
              <a:avLst/>
              <a:gdLst/>
              <a:ahLst/>
              <a:cxnLst>
                <a:cxn ang="0">
                  <a:pos x="201" y="0"/>
                </a:cxn>
                <a:cxn ang="0">
                  <a:pos x="183" y="0"/>
                </a:cxn>
                <a:cxn ang="0">
                  <a:pos x="158" y="50"/>
                </a:cxn>
                <a:cxn ang="0">
                  <a:pos x="148" y="92"/>
                </a:cxn>
                <a:cxn ang="0">
                  <a:pos x="120" y="144"/>
                </a:cxn>
                <a:cxn ang="0">
                  <a:pos x="82" y="182"/>
                </a:cxn>
                <a:cxn ang="0">
                  <a:pos x="60" y="232"/>
                </a:cxn>
                <a:cxn ang="0">
                  <a:pos x="0" y="282"/>
                </a:cxn>
                <a:cxn ang="0">
                  <a:pos x="128" y="282"/>
                </a:cxn>
                <a:cxn ang="0">
                  <a:pos x="154" y="254"/>
                </a:cxn>
                <a:cxn ang="0">
                  <a:pos x="158" y="196"/>
                </a:cxn>
                <a:cxn ang="0">
                  <a:pos x="188" y="148"/>
                </a:cxn>
                <a:cxn ang="0">
                  <a:pos x="196" y="70"/>
                </a:cxn>
                <a:cxn ang="0">
                  <a:pos x="237" y="0"/>
                </a:cxn>
                <a:cxn ang="0">
                  <a:pos x="201" y="0"/>
                </a:cxn>
                <a:cxn ang="0">
                  <a:pos x="201" y="0"/>
                </a:cxn>
                <a:cxn ang="0">
                  <a:pos x="201" y="0"/>
                </a:cxn>
              </a:cxnLst>
              <a:rect l="0" t="0" r="r" b="b"/>
              <a:pathLst>
                <a:path w="237" h="282">
                  <a:moveTo>
                    <a:pt x="201" y="0"/>
                  </a:moveTo>
                  <a:lnTo>
                    <a:pt x="183" y="0"/>
                  </a:lnTo>
                  <a:lnTo>
                    <a:pt x="158" y="50"/>
                  </a:lnTo>
                  <a:lnTo>
                    <a:pt x="148" y="92"/>
                  </a:lnTo>
                  <a:lnTo>
                    <a:pt x="120" y="144"/>
                  </a:lnTo>
                  <a:lnTo>
                    <a:pt x="82" y="182"/>
                  </a:lnTo>
                  <a:lnTo>
                    <a:pt x="60" y="232"/>
                  </a:lnTo>
                  <a:lnTo>
                    <a:pt x="0" y="282"/>
                  </a:lnTo>
                  <a:lnTo>
                    <a:pt x="128" y="282"/>
                  </a:lnTo>
                  <a:lnTo>
                    <a:pt x="154" y="254"/>
                  </a:lnTo>
                  <a:lnTo>
                    <a:pt x="158" y="196"/>
                  </a:lnTo>
                  <a:lnTo>
                    <a:pt x="188" y="148"/>
                  </a:lnTo>
                  <a:lnTo>
                    <a:pt x="196" y="70"/>
                  </a:lnTo>
                  <a:lnTo>
                    <a:pt x="237" y="0"/>
                  </a:lnTo>
                  <a:lnTo>
                    <a:pt x="201" y="0"/>
                  </a:lnTo>
                  <a:lnTo>
                    <a:pt x="201" y="0"/>
                  </a:lnTo>
                  <a:lnTo>
                    <a:pt x="201"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IN"/>
            </a:p>
          </p:txBody>
        </p:sp>
        <p:sp>
          <p:nvSpPr>
            <p:cNvPr id="15" name="Freeform 13"/>
            <p:cNvSpPr>
              <a:spLocks/>
            </p:cNvSpPr>
            <p:nvPr/>
          </p:nvSpPr>
          <p:spPr bwMode="ltGray">
            <a:xfrm>
              <a:off x="3674" y="4086"/>
              <a:ext cx="196" cy="234"/>
            </a:xfrm>
            <a:custGeom>
              <a:avLst/>
              <a:gdLst/>
              <a:ahLst/>
              <a:cxnLst>
                <a:cxn ang="0">
                  <a:pos x="167" y="54"/>
                </a:cxn>
                <a:cxn ang="0">
                  <a:pos x="113" y="24"/>
                </a:cxn>
                <a:cxn ang="0">
                  <a:pos x="83" y="0"/>
                </a:cxn>
                <a:cxn ang="0">
                  <a:pos x="80" y="62"/>
                </a:cxn>
                <a:cxn ang="0">
                  <a:pos x="58" y="100"/>
                </a:cxn>
                <a:cxn ang="0">
                  <a:pos x="54" y="160"/>
                </a:cxn>
                <a:cxn ang="0">
                  <a:pos x="36" y="202"/>
                </a:cxn>
                <a:cxn ang="0">
                  <a:pos x="0" y="234"/>
                </a:cxn>
                <a:cxn ang="0">
                  <a:pos x="146" y="234"/>
                </a:cxn>
                <a:cxn ang="0">
                  <a:pos x="170" y="198"/>
                </a:cxn>
                <a:cxn ang="0">
                  <a:pos x="158" y="138"/>
                </a:cxn>
                <a:cxn ang="0">
                  <a:pos x="196" y="100"/>
                </a:cxn>
                <a:cxn ang="0">
                  <a:pos x="191" y="54"/>
                </a:cxn>
                <a:cxn ang="0">
                  <a:pos x="167" y="54"/>
                </a:cxn>
                <a:cxn ang="0">
                  <a:pos x="167" y="54"/>
                </a:cxn>
                <a:cxn ang="0">
                  <a:pos x="167" y="54"/>
                </a:cxn>
              </a:cxnLst>
              <a:rect l="0" t="0" r="r" b="b"/>
              <a:pathLst>
                <a:path w="196" h="234">
                  <a:moveTo>
                    <a:pt x="167" y="54"/>
                  </a:moveTo>
                  <a:lnTo>
                    <a:pt x="113" y="24"/>
                  </a:lnTo>
                  <a:lnTo>
                    <a:pt x="83" y="0"/>
                  </a:lnTo>
                  <a:lnTo>
                    <a:pt x="80" y="62"/>
                  </a:lnTo>
                  <a:lnTo>
                    <a:pt x="58" y="100"/>
                  </a:lnTo>
                  <a:lnTo>
                    <a:pt x="54" y="160"/>
                  </a:lnTo>
                  <a:lnTo>
                    <a:pt x="36" y="202"/>
                  </a:lnTo>
                  <a:lnTo>
                    <a:pt x="0" y="234"/>
                  </a:lnTo>
                  <a:lnTo>
                    <a:pt x="146" y="234"/>
                  </a:lnTo>
                  <a:lnTo>
                    <a:pt x="170" y="198"/>
                  </a:lnTo>
                  <a:lnTo>
                    <a:pt x="158" y="138"/>
                  </a:lnTo>
                  <a:lnTo>
                    <a:pt x="196" y="100"/>
                  </a:lnTo>
                  <a:lnTo>
                    <a:pt x="191" y="54"/>
                  </a:lnTo>
                  <a:lnTo>
                    <a:pt x="167" y="54"/>
                  </a:lnTo>
                  <a:lnTo>
                    <a:pt x="167" y="54"/>
                  </a:lnTo>
                  <a:lnTo>
                    <a:pt x="167" y="54"/>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IN"/>
            </a:p>
          </p:txBody>
        </p:sp>
        <p:sp>
          <p:nvSpPr>
            <p:cNvPr id="16" name="Freeform 14"/>
            <p:cNvSpPr>
              <a:spLocks/>
            </p:cNvSpPr>
            <p:nvPr/>
          </p:nvSpPr>
          <p:spPr bwMode="ltGray">
            <a:xfrm>
              <a:off x="3476" y="4068"/>
              <a:ext cx="190" cy="252"/>
            </a:xfrm>
            <a:custGeom>
              <a:avLst/>
              <a:gdLst/>
              <a:ahLst/>
              <a:cxnLst>
                <a:cxn ang="0">
                  <a:pos x="190" y="0"/>
                </a:cxn>
                <a:cxn ang="0">
                  <a:pos x="166" y="0"/>
                </a:cxn>
                <a:cxn ang="0">
                  <a:pos x="158" y="38"/>
                </a:cxn>
                <a:cxn ang="0">
                  <a:pos x="138" y="120"/>
                </a:cxn>
                <a:cxn ang="0">
                  <a:pos x="94" y="180"/>
                </a:cxn>
                <a:cxn ang="0">
                  <a:pos x="62" y="234"/>
                </a:cxn>
                <a:cxn ang="0">
                  <a:pos x="0" y="252"/>
                </a:cxn>
                <a:cxn ang="0">
                  <a:pos x="128" y="252"/>
                </a:cxn>
                <a:cxn ang="0">
                  <a:pos x="142" y="188"/>
                </a:cxn>
                <a:cxn ang="0">
                  <a:pos x="186" y="90"/>
                </a:cxn>
                <a:cxn ang="0">
                  <a:pos x="190" y="38"/>
                </a:cxn>
                <a:cxn ang="0">
                  <a:pos x="190" y="0"/>
                </a:cxn>
                <a:cxn ang="0">
                  <a:pos x="190" y="0"/>
                </a:cxn>
                <a:cxn ang="0">
                  <a:pos x="190" y="0"/>
                </a:cxn>
                <a:cxn ang="0">
                  <a:pos x="190" y="0"/>
                </a:cxn>
              </a:cxnLst>
              <a:rect l="0" t="0" r="r" b="b"/>
              <a:pathLst>
                <a:path w="190" h="252">
                  <a:moveTo>
                    <a:pt x="190" y="0"/>
                  </a:moveTo>
                  <a:lnTo>
                    <a:pt x="166" y="0"/>
                  </a:lnTo>
                  <a:lnTo>
                    <a:pt x="158" y="38"/>
                  </a:lnTo>
                  <a:lnTo>
                    <a:pt x="138" y="120"/>
                  </a:lnTo>
                  <a:lnTo>
                    <a:pt x="94" y="180"/>
                  </a:lnTo>
                  <a:lnTo>
                    <a:pt x="62" y="234"/>
                  </a:lnTo>
                  <a:lnTo>
                    <a:pt x="0" y="252"/>
                  </a:lnTo>
                  <a:lnTo>
                    <a:pt x="128" y="252"/>
                  </a:lnTo>
                  <a:lnTo>
                    <a:pt x="142" y="188"/>
                  </a:lnTo>
                  <a:lnTo>
                    <a:pt x="186" y="90"/>
                  </a:lnTo>
                  <a:lnTo>
                    <a:pt x="190" y="38"/>
                  </a:lnTo>
                  <a:lnTo>
                    <a:pt x="190" y="0"/>
                  </a:lnTo>
                  <a:lnTo>
                    <a:pt x="190" y="0"/>
                  </a:lnTo>
                  <a:lnTo>
                    <a:pt x="190" y="0"/>
                  </a:lnTo>
                  <a:lnTo>
                    <a:pt x="190"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IN"/>
            </a:p>
          </p:txBody>
        </p:sp>
        <p:sp>
          <p:nvSpPr>
            <p:cNvPr id="17" name="Freeform 15"/>
            <p:cNvSpPr>
              <a:spLocks/>
            </p:cNvSpPr>
            <p:nvPr/>
          </p:nvSpPr>
          <p:spPr bwMode="ltGray">
            <a:xfrm>
              <a:off x="3170" y="4188"/>
              <a:ext cx="230" cy="132"/>
            </a:xfrm>
            <a:custGeom>
              <a:avLst/>
              <a:gdLst/>
              <a:ahLst/>
              <a:cxnLst>
                <a:cxn ang="0">
                  <a:pos x="197" y="0"/>
                </a:cxn>
                <a:cxn ang="0">
                  <a:pos x="191" y="0"/>
                </a:cxn>
                <a:cxn ang="0">
                  <a:pos x="185" y="0"/>
                </a:cxn>
                <a:cxn ang="0">
                  <a:pos x="173" y="0"/>
                </a:cxn>
                <a:cxn ang="0">
                  <a:pos x="161" y="0"/>
                </a:cxn>
                <a:cxn ang="0">
                  <a:pos x="155" y="0"/>
                </a:cxn>
                <a:cxn ang="0">
                  <a:pos x="138" y="6"/>
                </a:cxn>
                <a:cxn ang="0">
                  <a:pos x="132" y="6"/>
                </a:cxn>
                <a:cxn ang="0">
                  <a:pos x="35" y="18"/>
                </a:cxn>
                <a:cxn ang="0">
                  <a:pos x="11" y="30"/>
                </a:cxn>
                <a:cxn ang="0">
                  <a:pos x="23" y="54"/>
                </a:cxn>
                <a:cxn ang="0">
                  <a:pos x="0" y="100"/>
                </a:cxn>
                <a:cxn ang="0">
                  <a:pos x="0" y="132"/>
                </a:cxn>
                <a:cxn ang="0">
                  <a:pos x="162" y="132"/>
                </a:cxn>
                <a:cxn ang="0">
                  <a:pos x="204" y="88"/>
                </a:cxn>
                <a:cxn ang="0">
                  <a:pos x="230" y="46"/>
                </a:cxn>
                <a:cxn ang="0">
                  <a:pos x="214" y="24"/>
                </a:cxn>
                <a:cxn ang="0">
                  <a:pos x="215" y="0"/>
                </a:cxn>
                <a:cxn ang="0">
                  <a:pos x="209" y="0"/>
                </a:cxn>
                <a:cxn ang="0">
                  <a:pos x="203" y="0"/>
                </a:cxn>
                <a:cxn ang="0">
                  <a:pos x="203" y="0"/>
                </a:cxn>
                <a:cxn ang="0">
                  <a:pos x="197" y="0"/>
                </a:cxn>
                <a:cxn ang="0">
                  <a:pos x="197" y="0"/>
                </a:cxn>
                <a:cxn ang="0">
                  <a:pos x="197" y="0"/>
                </a:cxn>
              </a:cxnLst>
              <a:rect l="0" t="0" r="r" b="b"/>
              <a:pathLst>
                <a:path w="230" h="132">
                  <a:moveTo>
                    <a:pt x="197" y="0"/>
                  </a:moveTo>
                  <a:lnTo>
                    <a:pt x="191" y="0"/>
                  </a:lnTo>
                  <a:lnTo>
                    <a:pt x="185" y="0"/>
                  </a:lnTo>
                  <a:lnTo>
                    <a:pt x="173" y="0"/>
                  </a:lnTo>
                  <a:lnTo>
                    <a:pt x="161" y="0"/>
                  </a:lnTo>
                  <a:lnTo>
                    <a:pt x="155" y="0"/>
                  </a:lnTo>
                  <a:lnTo>
                    <a:pt x="138" y="6"/>
                  </a:lnTo>
                  <a:lnTo>
                    <a:pt x="132" y="6"/>
                  </a:lnTo>
                  <a:lnTo>
                    <a:pt x="35" y="18"/>
                  </a:lnTo>
                  <a:lnTo>
                    <a:pt x="11" y="30"/>
                  </a:lnTo>
                  <a:lnTo>
                    <a:pt x="23" y="54"/>
                  </a:lnTo>
                  <a:lnTo>
                    <a:pt x="0" y="100"/>
                  </a:lnTo>
                  <a:lnTo>
                    <a:pt x="0" y="132"/>
                  </a:lnTo>
                  <a:lnTo>
                    <a:pt x="162" y="132"/>
                  </a:lnTo>
                  <a:lnTo>
                    <a:pt x="204" y="88"/>
                  </a:lnTo>
                  <a:lnTo>
                    <a:pt x="230" y="46"/>
                  </a:lnTo>
                  <a:lnTo>
                    <a:pt x="214" y="24"/>
                  </a:lnTo>
                  <a:lnTo>
                    <a:pt x="215" y="0"/>
                  </a:lnTo>
                  <a:lnTo>
                    <a:pt x="209" y="0"/>
                  </a:lnTo>
                  <a:lnTo>
                    <a:pt x="203" y="0"/>
                  </a:lnTo>
                  <a:lnTo>
                    <a:pt x="203" y="0"/>
                  </a:lnTo>
                  <a:lnTo>
                    <a:pt x="197" y="0"/>
                  </a:lnTo>
                  <a:lnTo>
                    <a:pt x="197" y="0"/>
                  </a:lnTo>
                  <a:lnTo>
                    <a:pt x="197"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IN"/>
            </a:p>
          </p:txBody>
        </p:sp>
        <p:sp>
          <p:nvSpPr>
            <p:cNvPr id="18" name="Freeform 16"/>
            <p:cNvSpPr>
              <a:spLocks/>
            </p:cNvSpPr>
            <p:nvPr/>
          </p:nvSpPr>
          <p:spPr bwMode="ltGray">
            <a:xfrm>
              <a:off x="3044" y="4218"/>
              <a:ext cx="89" cy="102"/>
            </a:xfrm>
            <a:custGeom>
              <a:avLst/>
              <a:gdLst/>
              <a:ahLst/>
              <a:cxnLst>
                <a:cxn ang="0">
                  <a:pos x="71" y="0"/>
                </a:cxn>
                <a:cxn ang="0">
                  <a:pos x="66" y="48"/>
                </a:cxn>
                <a:cxn ang="0">
                  <a:pos x="30" y="72"/>
                </a:cxn>
                <a:cxn ang="0">
                  <a:pos x="0" y="102"/>
                </a:cxn>
                <a:cxn ang="0">
                  <a:pos x="66" y="102"/>
                </a:cxn>
                <a:cxn ang="0">
                  <a:pos x="88" y="56"/>
                </a:cxn>
                <a:cxn ang="0">
                  <a:pos x="89" y="6"/>
                </a:cxn>
                <a:cxn ang="0">
                  <a:pos x="71" y="0"/>
                </a:cxn>
                <a:cxn ang="0">
                  <a:pos x="71" y="0"/>
                </a:cxn>
                <a:cxn ang="0">
                  <a:pos x="71" y="0"/>
                </a:cxn>
              </a:cxnLst>
              <a:rect l="0" t="0" r="r" b="b"/>
              <a:pathLst>
                <a:path w="89" h="102">
                  <a:moveTo>
                    <a:pt x="71" y="0"/>
                  </a:moveTo>
                  <a:lnTo>
                    <a:pt x="66" y="48"/>
                  </a:lnTo>
                  <a:lnTo>
                    <a:pt x="30" y="72"/>
                  </a:lnTo>
                  <a:lnTo>
                    <a:pt x="0" y="102"/>
                  </a:lnTo>
                  <a:lnTo>
                    <a:pt x="66" y="102"/>
                  </a:lnTo>
                  <a:lnTo>
                    <a:pt x="88" y="56"/>
                  </a:lnTo>
                  <a:lnTo>
                    <a:pt x="89" y="6"/>
                  </a:lnTo>
                  <a:lnTo>
                    <a:pt x="71" y="0"/>
                  </a:lnTo>
                  <a:lnTo>
                    <a:pt x="71" y="0"/>
                  </a:lnTo>
                  <a:lnTo>
                    <a:pt x="71"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IN"/>
            </a:p>
          </p:txBody>
        </p:sp>
        <p:sp>
          <p:nvSpPr>
            <p:cNvPr id="19" name="Freeform 17"/>
            <p:cNvSpPr>
              <a:spLocks/>
            </p:cNvSpPr>
            <p:nvPr/>
          </p:nvSpPr>
          <p:spPr bwMode="ltGray">
            <a:xfrm>
              <a:off x="5482" y="3367"/>
              <a:ext cx="278" cy="953"/>
            </a:xfrm>
            <a:custGeom>
              <a:avLst/>
              <a:gdLst/>
              <a:ahLst/>
              <a:cxnLst>
                <a:cxn ang="0">
                  <a:pos x="278" y="24"/>
                </a:cxn>
                <a:cxn ang="0">
                  <a:pos x="272" y="24"/>
                </a:cxn>
                <a:cxn ang="0">
                  <a:pos x="272" y="18"/>
                </a:cxn>
                <a:cxn ang="0">
                  <a:pos x="266" y="18"/>
                </a:cxn>
                <a:cxn ang="0">
                  <a:pos x="254" y="12"/>
                </a:cxn>
                <a:cxn ang="0">
                  <a:pos x="236" y="6"/>
                </a:cxn>
                <a:cxn ang="0">
                  <a:pos x="212" y="0"/>
                </a:cxn>
                <a:cxn ang="0">
                  <a:pos x="206" y="6"/>
                </a:cxn>
                <a:cxn ang="0">
                  <a:pos x="198" y="129"/>
                </a:cxn>
                <a:cxn ang="0">
                  <a:pos x="184" y="209"/>
                </a:cxn>
                <a:cxn ang="0">
                  <a:pos x="182" y="249"/>
                </a:cxn>
                <a:cxn ang="0">
                  <a:pos x="200" y="339"/>
                </a:cxn>
                <a:cxn ang="0">
                  <a:pos x="186" y="481"/>
                </a:cxn>
                <a:cxn ang="0">
                  <a:pos x="176" y="521"/>
                </a:cxn>
                <a:cxn ang="0">
                  <a:pos x="156" y="601"/>
                </a:cxn>
                <a:cxn ang="0">
                  <a:pos x="172" y="681"/>
                </a:cxn>
                <a:cxn ang="0">
                  <a:pos x="138" y="765"/>
                </a:cxn>
                <a:cxn ang="0">
                  <a:pos x="96" y="847"/>
                </a:cxn>
                <a:cxn ang="0">
                  <a:pos x="50" y="899"/>
                </a:cxn>
                <a:cxn ang="0">
                  <a:pos x="0" y="953"/>
                </a:cxn>
                <a:cxn ang="0">
                  <a:pos x="278" y="953"/>
                </a:cxn>
                <a:cxn ang="0">
                  <a:pos x="278" y="24"/>
                </a:cxn>
                <a:cxn ang="0">
                  <a:pos x="278" y="24"/>
                </a:cxn>
                <a:cxn ang="0">
                  <a:pos x="278" y="24"/>
                </a:cxn>
              </a:cxnLst>
              <a:rect l="0" t="0" r="r" b="b"/>
              <a:pathLst>
                <a:path w="278" h="953">
                  <a:moveTo>
                    <a:pt x="278" y="24"/>
                  </a:moveTo>
                  <a:lnTo>
                    <a:pt x="272" y="24"/>
                  </a:lnTo>
                  <a:lnTo>
                    <a:pt x="272" y="18"/>
                  </a:lnTo>
                  <a:lnTo>
                    <a:pt x="266" y="18"/>
                  </a:lnTo>
                  <a:lnTo>
                    <a:pt x="254" y="12"/>
                  </a:lnTo>
                  <a:lnTo>
                    <a:pt x="236" y="6"/>
                  </a:lnTo>
                  <a:lnTo>
                    <a:pt x="212" y="0"/>
                  </a:lnTo>
                  <a:lnTo>
                    <a:pt x="206" y="6"/>
                  </a:lnTo>
                  <a:lnTo>
                    <a:pt x="198" y="129"/>
                  </a:lnTo>
                  <a:lnTo>
                    <a:pt x="184" y="209"/>
                  </a:lnTo>
                  <a:lnTo>
                    <a:pt x="182" y="249"/>
                  </a:lnTo>
                  <a:lnTo>
                    <a:pt x="200" y="339"/>
                  </a:lnTo>
                  <a:lnTo>
                    <a:pt x="186" y="481"/>
                  </a:lnTo>
                  <a:lnTo>
                    <a:pt x="176" y="521"/>
                  </a:lnTo>
                  <a:lnTo>
                    <a:pt x="156" y="601"/>
                  </a:lnTo>
                  <a:lnTo>
                    <a:pt x="172" y="681"/>
                  </a:lnTo>
                  <a:lnTo>
                    <a:pt x="138" y="765"/>
                  </a:lnTo>
                  <a:lnTo>
                    <a:pt x="96" y="847"/>
                  </a:lnTo>
                  <a:lnTo>
                    <a:pt x="50" y="899"/>
                  </a:lnTo>
                  <a:lnTo>
                    <a:pt x="0" y="953"/>
                  </a:lnTo>
                  <a:lnTo>
                    <a:pt x="278" y="953"/>
                  </a:lnTo>
                  <a:lnTo>
                    <a:pt x="278" y="24"/>
                  </a:lnTo>
                  <a:lnTo>
                    <a:pt x="278" y="24"/>
                  </a:lnTo>
                  <a:lnTo>
                    <a:pt x="278" y="24"/>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IN"/>
            </a:p>
          </p:txBody>
        </p:sp>
      </p:grpSp>
      <p:sp>
        <p:nvSpPr>
          <p:cNvPr id="26642" name="Rectangle 18"/>
          <p:cNvSpPr>
            <a:spLocks noGrp="1" noChangeArrowheads="1"/>
          </p:cNvSpPr>
          <p:nvPr>
            <p:ph type="ctrTitle" sz="quarter"/>
          </p:nvPr>
        </p:nvSpPr>
        <p:spPr>
          <a:xfrm>
            <a:off x="685800" y="1600200"/>
            <a:ext cx="7772400" cy="1828800"/>
          </a:xfrm>
        </p:spPr>
        <p:txBody>
          <a:bodyPr anchor="b"/>
          <a:lstStyle>
            <a:lvl1pPr>
              <a:defRPr sz="5700"/>
            </a:lvl1pPr>
          </a:lstStyle>
          <a:p>
            <a:r>
              <a:rPr lang="en-US"/>
              <a:t>Click to edit Master title style</a:t>
            </a:r>
          </a:p>
        </p:txBody>
      </p:sp>
      <p:sp>
        <p:nvSpPr>
          <p:cNvPr id="26643" name="Rectangle 19"/>
          <p:cNvSpPr>
            <a:spLocks noGrp="1" noChangeArrowheads="1"/>
          </p:cNvSpPr>
          <p:nvPr>
            <p:ph type="subTitle" sz="quarter" idx="1"/>
          </p:nvPr>
        </p:nvSpPr>
        <p:spPr>
          <a:xfrm>
            <a:off x="1371600" y="3733800"/>
            <a:ext cx="6400800" cy="1752600"/>
          </a:xfrm>
        </p:spPr>
        <p:txBody>
          <a:bodyPr/>
          <a:lstStyle>
            <a:lvl1pPr marL="0" indent="0" algn="ctr">
              <a:buFont typeface="Wingdings" pitchFamily="2" charset="2"/>
              <a:buNone/>
              <a:defRPr sz="3600"/>
            </a:lvl1pPr>
          </a:lstStyle>
          <a:p>
            <a:r>
              <a:rPr lang="en-US"/>
              <a:t>Click to edit Master subtitle style</a:t>
            </a:r>
          </a:p>
        </p:txBody>
      </p:sp>
      <p:sp>
        <p:nvSpPr>
          <p:cNvPr id="20" name="Rectangle 20"/>
          <p:cNvSpPr>
            <a:spLocks noGrp="1" noChangeArrowheads="1"/>
          </p:cNvSpPr>
          <p:nvPr>
            <p:ph type="dt" sz="quarter" idx="10"/>
          </p:nvPr>
        </p:nvSpPr>
        <p:spPr/>
        <p:txBody>
          <a:bodyPr/>
          <a:lstStyle>
            <a:lvl1pPr>
              <a:defRPr/>
            </a:lvl1pPr>
          </a:lstStyle>
          <a:p>
            <a:pPr>
              <a:defRPr/>
            </a:pPr>
            <a:endParaRPr lang="en-US"/>
          </a:p>
        </p:txBody>
      </p:sp>
      <p:sp>
        <p:nvSpPr>
          <p:cNvPr id="21" name="Rectangle 21"/>
          <p:cNvSpPr>
            <a:spLocks noGrp="1" noChangeArrowheads="1"/>
          </p:cNvSpPr>
          <p:nvPr>
            <p:ph type="ftr" sz="quarter" idx="11"/>
          </p:nvPr>
        </p:nvSpPr>
        <p:spPr/>
        <p:txBody>
          <a:bodyPr/>
          <a:lstStyle>
            <a:lvl1pPr>
              <a:defRPr/>
            </a:lvl1pPr>
          </a:lstStyle>
          <a:p>
            <a:pPr>
              <a:defRPr/>
            </a:pPr>
            <a:endParaRPr lang="en-US"/>
          </a:p>
        </p:txBody>
      </p:sp>
      <p:sp>
        <p:nvSpPr>
          <p:cNvPr id="22" name="Rectangle 22"/>
          <p:cNvSpPr>
            <a:spLocks noGrp="1" noChangeArrowheads="1"/>
          </p:cNvSpPr>
          <p:nvPr>
            <p:ph type="sldNum" sz="quarter" idx="12"/>
          </p:nvPr>
        </p:nvSpPr>
        <p:spPr/>
        <p:txBody>
          <a:bodyPr/>
          <a:lstStyle>
            <a:lvl1pPr>
              <a:defRPr/>
            </a:lvl1pPr>
          </a:lstStyle>
          <a:p>
            <a:pPr>
              <a:defRPr/>
            </a:pPr>
            <a:fld id="{65F2E2A9-4B89-4419-BB20-3CA27A999B4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9"/>
          <p:cNvSpPr>
            <a:spLocks noGrp="1" noChangeArrowheads="1"/>
          </p:cNvSpPr>
          <p:nvPr>
            <p:ph type="dt" sz="half" idx="10"/>
          </p:nvPr>
        </p:nvSpPr>
        <p:spPr>
          <a:ln/>
        </p:spPr>
        <p:txBody>
          <a:bodyPr/>
          <a:lstStyle>
            <a:lvl1pPr>
              <a:defRPr/>
            </a:lvl1pPr>
          </a:lstStyle>
          <a:p>
            <a:pPr>
              <a:defRPr/>
            </a:pPr>
            <a:endParaRPr lang="en-US"/>
          </a:p>
        </p:txBody>
      </p:sp>
      <p:sp>
        <p:nvSpPr>
          <p:cNvPr id="5" name="Rectangle 20"/>
          <p:cNvSpPr>
            <a:spLocks noGrp="1" noChangeArrowheads="1"/>
          </p:cNvSpPr>
          <p:nvPr>
            <p:ph type="ftr" sz="quarter" idx="11"/>
          </p:nvPr>
        </p:nvSpPr>
        <p:spPr>
          <a:ln/>
        </p:spPr>
        <p:txBody>
          <a:bodyPr/>
          <a:lstStyle>
            <a:lvl1pPr>
              <a:defRPr/>
            </a:lvl1pPr>
          </a:lstStyle>
          <a:p>
            <a:pPr>
              <a:defRPr/>
            </a:pPr>
            <a:endParaRPr lang="en-US"/>
          </a:p>
        </p:txBody>
      </p:sp>
      <p:sp>
        <p:nvSpPr>
          <p:cNvPr id="6" name="Rectangle 21"/>
          <p:cNvSpPr>
            <a:spLocks noGrp="1" noChangeArrowheads="1"/>
          </p:cNvSpPr>
          <p:nvPr>
            <p:ph type="sldNum" sz="quarter" idx="12"/>
          </p:nvPr>
        </p:nvSpPr>
        <p:spPr>
          <a:ln/>
        </p:spPr>
        <p:txBody>
          <a:bodyPr/>
          <a:lstStyle>
            <a:lvl1pPr>
              <a:defRPr/>
            </a:lvl1pPr>
          </a:lstStyle>
          <a:p>
            <a:pPr>
              <a:defRPr/>
            </a:pPr>
            <a:fld id="{F47CF44B-28D8-4008-8950-2A9B40B0D35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9"/>
          <p:cNvSpPr>
            <a:spLocks noGrp="1" noChangeArrowheads="1"/>
          </p:cNvSpPr>
          <p:nvPr>
            <p:ph type="dt" sz="half" idx="10"/>
          </p:nvPr>
        </p:nvSpPr>
        <p:spPr>
          <a:ln/>
        </p:spPr>
        <p:txBody>
          <a:bodyPr/>
          <a:lstStyle>
            <a:lvl1pPr>
              <a:defRPr/>
            </a:lvl1pPr>
          </a:lstStyle>
          <a:p>
            <a:pPr>
              <a:defRPr/>
            </a:pPr>
            <a:endParaRPr lang="en-US"/>
          </a:p>
        </p:txBody>
      </p:sp>
      <p:sp>
        <p:nvSpPr>
          <p:cNvPr id="5" name="Rectangle 20"/>
          <p:cNvSpPr>
            <a:spLocks noGrp="1" noChangeArrowheads="1"/>
          </p:cNvSpPr>
          <p:nvPr>
            <p:ph type="ftr" sz="quarter" idx="11"/>
          </p:nvPr>
        </p:nvSpPr>
        <p:spPr>
          <a:ln/>
        </p:spPr>
        <p:txBody>
          <a:bodyPr/>
          <a:lstStyle>
            <a:lvl1pPr>
              <a:defRPr/>
            </a:lvl1pPr>
          </a:lstStyle>
          <a:p>
            <a:pPr>
              <a:defRPr/>
            </a:pPr>
            <a:endParaRPr lang="en-US"/>
          </a:p>
        </p:txBody>
      </p:sp>
      <p:sp>
        <p:nvSpPr>
          <p:cNvPr id="6" name="Rectangle 21"/>
          <p:cNvSpPr>
            <a:spLocks noGrp="1" noChangeArrowheads="1"/>
          </p:cNvSpPr>
          <p:nvPr>
            <p:ph type="sldNum" sz="quarter" idx="12"/>
          </p:nvPr>
        </p:nvSpPr>
        <p:spPr>
          <a:ln/>
        </p:spPr>
        <p:txBody>
          <a:bodyPr/>
          <a:lstStyle>
            <a:lvl1pPr>
              <a:defRPr/>
            </a:lvl1pPr>
          </a:lstStyle>
          <a:p>
            <a:pPr>
              <a:defRPr/>
            </a:pPr>
            <a:fld id="{75074DE9-8BBC-4857-8813-9B7624CF072D}"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IN"/>
          </a:p>
        </p:txBody>
      </p:sp>
      <p:sp>
        <p:nvSpPr>
          <p:cNvPr id="3" name="Chart Placeholder 2"/>
          <p:cNvSpPr>
            <a:spLocks noGrp="1"/>
          </p:cNvSpPr>
          <p:nvPr>
            <p:ph type="chart" idx="1"/>
          </p:nvPr>
        </p:nvSpPr>
        <p:spPr>
          <a:xfrm>
            <a:off x="457200" y="1600200"/>
            <a:ext cx="8229600" cy="4530725"/>
          </a:xfrm>
        </p:spPr>
        <p:txBody>
          <a:bodyPr/>
          <a:lstStyle/>
          <a:p>
            <a:pPr lvl="0"/>
            <a:endParaRPr lang="en-IN" noProof="0"/>
          </a:p>
        </p:txBody>
      </p:sp>
      <p:sp>
        <p:nvSpPr>
          <p:cNvPr id="4" name="Rectangle 19"/>
          <p:cNvSpPr>
            <a:spLocks noGrp="1" noChangeArrowheads="1"/>
          </p:cNvSpPr>
          <p:nvPr>
            <p:ph type="dt" sz="half" idx="10"/>
          </p:nvPr>
        </p:nvSpPr>
        <p:spPr>
          <a:ln/>
        </p:spPr>
        <p:txBody>
          <a:bodyPr/>
          <a:lstStyle>
            <a:lvl1pPr>
              <a:defRPr/>
            </a:lvl1pPr>
          </a:lstStyle>
          <a:p>
            <a:pPr>
              <a:defRPr/>
            </a:pPr>
            <a:endParaRPr lang="en-US"/>
          </a:p>
        </p:txBody>
      </p:sp>
      <p:sp>
        <p:nvSpPr>
          <p:cNvPr id="5" name="Rectangle 20"/>
          <p:cNvSpPr>
            <a:spLocks noGrp="1" noChangeArrowheads="1"/>
          </p:cNvSpPr>
          <p:nvPr>
            <p:ph type="ftr" sz="quarter" idx="11"/>
          </p:nvPr>
        </p:nvSpPr>
        <p:spPr>
          <a:ln/>
        </p:spPr>
        <p:txBody>
          <a:bodyPr/>
          <a:lstStyle>
            <a:lvl1pPr>
              <a:defRPr/>
            </a:lvl1pPr>
          </a:lstStyle>
          <a:p>
            <a:pPr>
              <a:defRPr/>
            </a:pPr>
            <a:endParaRPr lang="en-US"/>
          </a:p>
        </p:txBody>
      </p:sp>
      <p:sp>
        <p:nvSpPr>
          <p:cNvPr id="6" name="Rectangle 21"/>
          <p:cNvSpPr>
            <a:spLocks noGrp="1" noChangeArrowheads="1"/>
          </p:cNvSpPr>
          <p:nvPr>
            <p:ph type="sldNum" sz="quarter" idx="12"/>
          </p:nvPr>
        </p:nvSpPr>
        <p:spPr>
          <a:ln/>
        </p:spPr>
        <p:txBody>
          <a:bodyPr/>
          <a:lstStyle>
            <a:lvl1pPr>
              <a:defRPr/>
            </a:lvl1pPr>
          </a:lstStyle>
          <a:p>
            <a:pPr>
              <a:defRPr/>
            </a:pPr>
            <a:fld id="{2445BED9-FAF9-4C78-BD50-65F0BBC507B0}"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7813"/>
            <a:ext cx="8229600" cy="5853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Rectangle 19"/>
          <p:cNvSpPr>
            <a:spLocks noGrp="1" noChangeArrowheads="1"/>
          </p:cNvSpPr>
          <p:nvPr>
            <p:ph type="dt" sz="half" idx="10"/>
          </p:nvPr>
        </p:nvSpPr>
        <p:spPr>
          <a:ln/>
        </p:spPr>
        <p:txBody>
          <a:bodyPr/>
          <a:lstStyle>
            <a:lvl1pPr>
              <a:defRPr/>
            </a:lvl1pPr>
          </a:lstStyle>
          <a:p>
            <a:pPr>
              <a:defRPr/>
            </a:pPr>
            <a:endParaRPr lang="en-US"/>
          </a:p>
        </p:txBody>
      </p:sp>
      <p:sp>
        <p:nvSpPr>
          <p:cNvPr id="4" name="Rectangle 20"/>
          <p:cNvSpPr>
            <a:spLocks noGrp="1" noChangeArrowheads="1"/>
          </p:cNvSpPr>
          <p:nvPr>
            <p:ph type="ftr" sz="quarter" idx="11"/>
          </p:nvPr>
        </p:nvSpPr>
        <p:spPr>
          <a:ln/>
        </p:spPr>
        <p:txBody>
          <a:bodyPr/>
          <a:lstStyle>
            <a:lvl1pPr>
              <a:defRPr/>
            </a:lvl1pPr>
          </a:lstStyle>
          <a:p>
            <a:pPr>
              <a:defRPr/>
            </a:pPr>
            <a:endParaRPr lang="en-US"/>
          </a:p>
        </p:txBody>
      </p:sp>
      <p:sp>
        <p:nvSpPr>
          <p:cNvPr id="5" name="Rectangle 21"/>
          <p:cNvSpPr>
            <a:spLocks noGrp="1" noChangeArrowheads="1"/>
          </p:cNvSpPr>
          <p:nvPr>
            <p:ph type="sldNum" sz="quarter" idx="12"/>
          </p:nvPr>
        </p:nvSpPr>
        <p:spPr>
          <a:ln/>
        </p:spPr>
        <p:txBody>
          <a:bodyPr/>
          <a:lstStyle>
            <a:lvl1pPr>
              <a:defRPr/>
            </a:lvl1pPr>
          </a:lstStyle>
          <a:p>
            <a:pPr>
              <a:defRPr/>
            </a:pPr>
            <a:fld id="{7E50686F-7B8E-407E-AE60-AD3220733C1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9"/>
          <p:cNvSpPr>
            <a:spLocks noGrp="1" noChangeArrowheads="1"/>
          </p:cNvSpPr>
          <p:nvPr>
            <p:ph type="dt" sz="half" idx="10"/>
          </p:nvPr>
        </p:nvSpPr>
        <p:spPr>
          <a:ln/>
        </p:spPr>
        <p:txBody>
          <a:bodyPr/>
          <a:lstStyle>
            <a:lvl1pPr>
              <a:defRPr/>
            </a:lvl1pPr>
          </a:lstStyle>
          <a:p>
            <a:pPr>
              <a:defRPr/>
            </a:pPr>
            <a:endParaRPr lang="en-US"/>
          </a:p>
        </p:txBody>
      </p:sp>
      <p:sp>
        <p:nvSpPr>
          <p:cNvPr id="5" name="Rectangle 20"/>
          <p:cNvSpPr>
            <a:spLocks noGrp="1" noChangeArrowheads="1"/>
          </p:cNvSpPr>
          <p:nvPr>
            <p:ph type="ftr" sz="quarter" idx="11"/>
          </p:nvPr>
        </p:nvSpPr>
        <p:spPr>
          <a:ln/>
        </p:spPr>
        <p:txBody>
          <a:bodyPr/>
          <a:lstStyle>
            <a:lvl1pPr>
              <a:defRPr/>
            </a:lvl1pPr>
          </a:lstStyle>
          <a:p>
            <a:pPr>
              <a:defRPr/>
            </a:pPr>
            <a:endParaRPr lang="en-US"/>
          </a:p>
        </p:txBody>
      </p:sp>
      <p:sp>
        <p:nvSpPr>
          <p:cNvPr id="6" name="Rectangle 21"/>
          <p:cNvSpPr>
            <a:spLocks noGrp="1" noChangeArrowheads="1"/>
          </p:cNvSpPr>
          <p:nvPr>
            <p:ph type="sldNum" sz="quarter" idx="12"/>
          </p:nvPr>
        </p:nvSpPr>
        <p:spPr>
          <a:ln/>
        </p:spPr>
        <p:txBody>
          <a:bodyPr/>
          <a:lstStyle>
            <a:lvl1pPr>
              <a:defRPr/>
            </a:lvl1pPr>
          </a:lstStyle>
          <a:p>
            <a:pPr>
              <a:defRPr/>
            </a:pPr>
            <a:fld id="{7C3CAD55-1981-4B38-8A39-DF8AF4E2AFF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a:ln/>
        </p:spPr>
        <p:txBody>
          <a:bodyPr/>
          <a:lstStyle>
            <a:lvl1pPr>
              <a:defRPr/>
            </a:lvl1pPr>
          </a:lstStyle>
          <a:p>
            <a:pPr>
              <a:defRPr/>
            </a:pPr>
            <a:endParaRPr lang="en-US"/>
          </a:p>
        </p:txBody>
      </p:sp>
      <p:sp>
        <p:nvSpPr>
          <p:cNvPr id="5" name="Rectangle 20"/>
          <p:cNvSpPr>
            <a:spLocks noGrp="1" noChangeArrowheads="1"/>
          </p:cNvSpPr>
          <p:nvPr>
            <p:ph type="ftr" sz="quarter" idx="11"/>
          </p:nvPr>
        </p:nvSpPr>
        <p:spPr>
          <a:ln/>
        </p:spPr>
        <p:txBody>
          <a:bodyPr/>
          <a:lstStyle>
            <a:lvl1pPr>
              <a:defRPr/>
            </a:lvl1pPr>
          </a:lstStyle>
          <a:p>
            <a:pPr>
              <a:defRPr/>
            </a:pPr>
            <a:endParaRPr lang="en-US"/>
          </a:p>
        </p:txBody>
      </p:sp>
      <p:sp>
        <p:nvSpPr>
          <p:cNvPr id="6" name="Rectangle 21"/>
          <p:cNvSpPr>
            <a:spLocks noGrp="1" noChangeArrowheads="1"/>
          </p:cNvSpPr>
          <p:nvPr>
            <p:ph type="sldNum" sz="quarter" idx="12"/>
          </p:nvPr>
        </p:nvSpPr>
        <p:spPr>
          <a:ln/>
        </p:spPr>
        <p:txBody>
          <a:bodyPr/>
          <a:lstStyle>
            <a:lvl1pPr>
              <a:defRPr/>
            </a:lvl1pPr>
          </a:lstStyle>
          <a:p>
            <a:pPr>
              <a:defRPr/>
            </a:pPr>
            <a:fld id="{FB70BEE8-27D1-4BB1-8BCA-179F678B017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9"/>
          <p:cNvSpPr>
            <a:spLocks noGrp="1" noChangeArrowheads="1"/>
          </p:cNvSpPr>
          <p:nvPr>
            <p:ph type="dt" sz="half" idx="10"/>
          </p:nvPr>
        </p:nvSpPr>
        <p:spPr>
          <a:ln/>
        </p:spPr>
        <p:txBody>
          <a:bodyPr/>
          <a:lstStyle>
            <a:lvl1pPr>
              <a:defRPr/>
            </a:lvl1pPr>
          </a:lstStyle>
          <a:p>
            <a:pPr>
              <a:defRPr/>
            </a:pPr>
            <a:endParaRPr lang="en-US"/>
          </a:p>
        </p:txBody>
      </p:sp>
      <p:sp>
        <p:nvSpPr>
          <p:cNvPr id="6" name="Rectangle 20"/>
          <p:cNvSpPr>
            <a:spLocks noGrp="1" noChangeArrowheads="1"/>
          </p:cNvSpPr>
          <p:nvPr>
            <p:ph type="ftr" sz="quarter" idx="11"/>
          </p:nvPr>
        </p:nvSpPr>
        <p:spPr>
          <a:ln/>
        </p:spPr>
        <p:txBody>
          <a:bodyPr/>
          <a:lstStyle>
            <a:lvl1pPr>
              <a:defRPr/>
            </a:lvl1pPr>
          </a:lstStyle>
          <a:p>
            <a:pPr>
              <a:defRPr/>
            </a:pPr>
            <a:endParaRPr lang="en-US"/>
          </a:p>
        </p:txBody>
      </p:sp>
      <p:sp>
        <p:nvSpPr>
          <p:cNvPr id="7" name="Rectangle 21"/>
          <p:cNvSpPr>
            <a:spLocks noGrp="1" noChangeArrowheads="1"/>
          </p:cNvSpPr>
          <p:nvPr>
            <p:ph type="sldNum" sz="quarter" idx="12"/>
          </p:nvPr>
        </p:nvSpPr>
        <p:spPr>
          <a:ln/>
        </p:spPr>
        <p:txBody>
          <a:bodyPr/>
          <a:lstStyle>
            <a:lvl1pPr>
              <a:defRPr/>
            </a:lvl1pPr>
          </a:lstStyle>
          <a:p>
            <a:pPr>
              <a:defRPr/>
            </a:pPr>
            <a:fld id="{C8524CBB-DC43-4501-B65E-11F4ECE9CC6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19"/>
          <p:cNvSpPr>
            <a:spLocks noGrp="1" noChangeArrowheads="1"/>
          </p:cNvSpPr>
          <p:nvPr>
            <p:ph type="dt" sz="half" idx="10"/>
          </p:nvPr>
        </p:nvSpPr>
        <p:spPr>
          <a:ln/>
        </p:spPr>
        <p:txBody>
          <a:bodyPr/>
          <a:lstStyle>
            <a:lvl1pPr>
              <a:defRPr/>
            </a:lvl1pPr>
          </a:lstStyle>
          <a:p>
            <a:pPr>
              <a:defRPr/>
            </a:pPr>
            <a:endParaRPr lang="en-US"/>
          </a:p>
        </p:txBody>
      </p:sp>
      <p:sp>
        <p:nvSpPr>
          <p:cNvPr id="8" name="Rectangle 20"/>
          <p:cNvSpPr>
            <a:spLocks noGrp="1" noChangeArrowheads="1"/>
          </p:cNvSpPr>
          <p:nvPr>
            <p:ph type="ftr" sz="quarter" idx="11"/>
          </p:nvPr>
        </p:nvSpPr>
        <p:spPr>
          <a:ln/>
        </p:spPr>
        <p:txBody>
          <a:bodyPr/>
          <a:lstStyle>
            <a:lvl1pPr>
              <a:defRPr/>
            </a:lvl1pPr>
          </a:lstStyle>
          <a:p>
            <a:pPr>
              <a:defRPr/>
            </a:pPr>
            <a:endParaRPr lang="en-US"/>
          </a:p>
        </p:txBody>
      </p:sp>
      <p:sp>
        <p:nvSpPr>
          <p:cNvPr id="9" name="Rectangle 21"/>
          <p:cNvSpPr>
            <a:spLocks noGrp="1" noChangeArrowheads="1"/>
          </p:cNvSpPr>
          <p:nvPr>
            <p:ph type="sldNum" sz="quarter" idx="12"/>
          </p:nvPr>
        </p:nvSpPr>
        <p:spPr>
          <a:ln/>
        </p:spPr>
        <p:txBody>
          <a:bodyPr/>
          <a:lstStyle>
            <a:lvl1pPr>
              <a:defRPr/>
            </a:lvl1pPr>
          </a:lstStyle>
          <a:p>
            <a:pPr>
              <a:defRPr/>
            </a:pPr>
            <a:fld id="{5E0362BB-2E07-4F8C-BBE3-5C2CC855C36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19"/>
          <p:cNvSpPr>
            <a:spLocks noGrp="1" noChangeArrowheads="1"/>
          </p:cNvSpPr>
          <p:nvPr>
            <p:ph type="dt" sz="half" idx="10"/>
          </p:nvPr>
        </p:nvSpPr>
        <p:spPr>
          <a:ln/>
        </p:spPr>
        <p:txBody>
          <a:bodyPr/>
          <a:lstStyle>
            <a:lvl1pPr>
              <a:defRPr/>
            </a:lvl1pPr>
          </a:lstStyle>
          <a:p>
            <a:pPr>
              <a:defRPr/>
            </a:pPr>
            <a:endParaRPr lang="en-US"/>
          </a:p>
        </p:txBody>
      </p:sp>
      <p:sp>
        <p:nvSpPr>
          <p:cNvPr id="4" name="Rectangle 20"/>
          <p:cNvSpPr>
            <a:spLocks noGrp="1" noChangeArrowheads="1"/>
          </p:cNvSpPr>
          <p:nvPr>
            <p:ph type="ftr" sz="quarter" idx="11"/>
          </p:nvPr>
        </p:nvSpPr>
        <p:spPr>
          <a:ln/>
        </p:spPr>
        <p:txBody>
          <a:bodyPr/>
          <a:lstStyle>
            <a:lvl1pPr>
              <a:defRPr/>
            </a:lvl1pPr>
          </a:lstStyle>
          <a:p>
            <a:pPr>
              <a:defRPr/>
            </a:pPr>
            <a:endParaRPr lang="en-US"/>
          </a:p>
        </p:txBody>
      </p:sp>
      <p:sp>
        <p:nvSpPr>
          <p:cNvPr id="5" name="Rectangle 21"/>
          <p:cNvSpPr>
            <a:spLocks noGrp="1" noChangeArrowheads="1"/>
          </p:cNvSpPr>
          <p:nvPr>
            <p:ph type="sldNum" sz="quarter" idx="12"/>
          </p:nvPr>
        </p:nvSpPr>
        <p:spPr>
          <a:ln/>
        </p:spPr>
        <p:txBody>
          <a:bodyPr/>
          <a:lstStyle>
            <a:lvl1pPr>
              <a:defRPr/>
            </a:lvl1pPr>
          </a:lstStyle>
          <a:p>
            <a:pPr>
              <a:defRPr/>
            </a:pPr>
            <a:fld id="{565CD5A1-D99D-4E9F-9ACD-4A75E33AF3B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a:ln/>
        </p:spPr>
        <p:txBody>
          <a:bodyPr/>
          <a:lstStyle>
            <a:lvl1pPr>
              <a:defRPr/>
            </a:lvl1pPr>
          </a:lstStyle>
          <a:p>
            <a:pPr>
              <a:defRPr/>
            </a:pPr>
            <a:endParaRPr lang="en-US"/>
          </a:p>
        </p:txBody>
      </p:sp>
      <p:sp>
        <p:nvSpPr>
          <p:cNvPr id="3" name="Rectangle 20"/>
          <p:cNvSpPr>
            <a:spLocks noGrp="1" noChangeArrowheads="1"/>
          </p:cNvSpPr>
          <p:nvPr>
            <p:ph type="ftr" sz="quarter" idx="11"/>
          </p:nvPr>
        </p:nvSpPr>
        <p:spPr>
          <a:ln/>
        </p:spPr>
        <p:txBody>
          <a:bodyPr/>
          <a:lstStyle>
            <a:lvl1pPr>
              <a:defRPr/>
            </a:lvl1pPr>
          </a:lstStyle>
          <a:p>
            <a:pPr>
              <a:defRPr/>
            </a:pPr>
            <a:endParaRPr lang="en-US"/>
          </a:p>
        </p:txBody>
      </p:sp>
      <p:sp>
        <p:nvSpPr>
          <p:cNvPr id="4" name="Rectangle 21"/>
          <p:cNvSpPr>
            <a:spLocks noGrp="1" noChangeArrowheads="1"/>
          </p:cNvSpPr>
          <p:nvPr>
            <p:ph type="sldNum" sz="quarter" idx="12"/>
          </p:nvPr>
        </p:nvSpPr>
        <p:spPr>
          <a:ln/>
        </p:spPr>
        <p:txBody>
          <a:bodyPr/>
          <a:lstStyle>
            <a:lvl1pPr>
              <a:defRPr/>
            </a:lvl1pPr>
          </a:lstStyle>
          <a:p>
            <a:pPr>
              <a:defRPr/>
            </a:pPr>
            <a:fld id="{6E5515A1-5BBB-4991-96F4-5737431B944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a:ln/>
        </p:spPr>
        <p:txBody>
          <a:bodyPr/>
          <a:lstStyle>
            <a:lvl1pPr>
              <a:defRPr/>
            </a:lvl1pPr>
          </a:lstStyle>
          <a:p>
            <a:pPr>
              <a:defRPr/>
            </a:pPr>
            <a:endParaRPr lang="en-US"/>
          </a:p>
        </p:txBody>
      </p:sp>
      <p:sp>
        <p:nvSpPr>
          <p:cNvPr id="6" name="Rectangle 20"/>
          <p:cNvSpPr>
            <a:spLocks noGrp="1" noChangeArrowheads="1"/>
          </p:cNvSpPr>
          <p:nvPr>
            <p:ph type="ftr" sz="quarter" idx="11"/>
          </p:nvPr>
        </p:nvSpPr>
        <p:spPr>
          <a:ln/>
        </p:spPr>
        <p:txBody>
          <a:bodyPr/>
          <a:lstStyle>
            <a:lvl1pPr>
              <a:defRPr/>
            </a:lvl1pPr>
          </a:lstStyle>
          <a:p>
            <a:pPr>
              <a:defRPr/>
            </a:pPr>
            <a:endParaRPr lang="en-US"/>
          </a:p>
        </p:txBody>
      </p:sp>
      <p:sp>
        <p:nvSpPr>
          <p:cNvPr id="7" name="Rectangle 21"/>
          <p:cNvSpPr>
            <a:spLocks noGrp="1" noChangeArrowheads="1"/>
          </p:cNvSpPr>
          <p:nvPr>
            <p:ph type="sldNum" sz="quarter" idx="12"/>
          </p:nvPr>
        </p:nvSpPr>
        <p:spPr>
          <a:ln/>
        </p:spPr>
        <p:txBody>
          <a:bodyPr/>
          <a:lstStyle>
            <a:lvl1pPr>
              <a:defRPr/>
            </a:lvl1pPr>
          </a:lstStyle>
          <a:p>
            <a:pPr>
              <a:defRPr/>
            </a:pPr>
            <a:fld id="{AC88CFD1-84E9-418F-BE2E-92AAB3E6E44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a:ln/>
        </p:spPr>
        <p:txBody>
          <a:bodyPr/>
          <a:lstStyle>
            <a:lvl1pPr>
              <a:defRPr/>
            </a:lvl1pPr>
          </a:lstStyle>
          <a:p>
            <a:pPr>
              <a:defRPr/>
            </a:pPr>
            <a:endParaRPr lang="en-US"/>
          </a:p>
        </p:txBody>
      </p:sp>
      <p:sp>
        <p:nvSpPr>
          <p:cNvPr id="6" name="Rectangle 20"/>
          <p:cNvSpPr>
            <a:spLocks noGrp="1" noChangeArrowheads="1"/>
          </p:cNvSpPr>
          <p:nvPr>
            <p:ph type="ftr" sz="quarter" idx="11"/>
          </p:nvPr>
        </p:nvSpPr>
        <p:spPr>
          <a:ln/>
        </p:spPr>
        <p:txBody>
          <a:bodyPr/>
          <a:lstStyle>
            <a:lvl1pPr>
              <a:defRPr/>
            </a:lvl1pPr>
          </a:lstStyle>
          <a:p>
            <a:pPr>
              <a:defRPr/>
            </a:pPr>
            <a:endParaRPr lang="en-US"/>
          </a:p>
        </p:txBody>
      </p:sp>
      <p:sp>
        <p:nvSpPr>
          <p:cNvPr id="7" name="Rectangle 21"/>
          <p:cNvSpPr>
            <a:spLocks noGrp="1" noChangeArrowheads="1"/>
          </p:cNvSpPr>
          <p:nvPr>
            <p:ph type="sldNum" sz="quarter" idx="12"/>
          </p:nvPr>
        </p:nvSpPr>
        <p:spPr>
          <a:ln/>
        </p:spPr>
        <p:txBody>
          <a:bodyPr/>
          <a:lstStyle>
            <a:lvl1pPr>
              <a:defRPr/>
            </a:lvl1pPr>
          </a:lstStyle>
          <a:p>
            <a:pPr>
              <a:defRPr/>
            </a:pPr>
            <a:fld id="{8F32ABAD-849E-4BF1-B96C-93EF153DE30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63529"/>
                <a:invGamma/>
              </a:schemeClr>
            </a:gs>
          </a:gsLst>
          <a:lin ang="5400000" scaled="1"/>
        </a:gra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4716463" y="5345113"/>
            <a:ext cx="4427537" cy="1512887"/>
            <a:chOff x="2971" y="3367"/>
            <a:chExt cx="2789" cy="953"/>
          </a:xfrm>
        </p:grpSpPr>
        <p:sp>
          <p:nvSpPr>
            <p:cNvPr id="25603" name="Freeform 3"/>
            <p:cNvSpPr>
              <a:spLocks/>
            </p:cNvSpPr>
            <p:nvPr/>
          </p:nvSpPr>
          <p:spPr bwMode="ltGray">
            <a:xfrm>
              <a:off x="2971" y="3367"/>
              <a:ext cx="2789" cy="953"/>
            </a:xfrm>
            <a:custGeom>
              <a:avLst/>
              <a:gdLst/>
              <a:ahLst/>
              <a:cxnLst>
                <a:cxn ang="0">
                  <a:pos x="2768" y="18"/>
                </a:cxn>
                <a:cxn ang="0">
                  <a:pos x="2678" y="24"/>
                </a:cxn>
                <a:cxn ang="0">
                  <a:pos x="2613" y="102"/>
                </a:cxn>
                <a:cxn ang="0">
                  <a:pos x="2511" y="156"/>
                </a:cxn>
                <a:cxn ang="0">
                  <a:pos x="2505" y="222"/>
                </a:cxn>
                <a:cxn ang="0">
                  <a:pos x="2487" y="246"/>
                </a:cxn>
                <a:cxn ang="0">
                  <a:pos x="2469" y="252"/>
                </a:cxn>
                <a:cxn ang="0">
                  <a:pos x="2397" y="210"/>
                </a:cxn>
                <a:cxn ang="0">
                  <a:pos x="2260" y="192"/>
                </a:cxn>
                <a:cxn ang="0">
                  <a:pos x="2236" y="186"/>
                </a:cxn>
                <a:cxn ang="0">
                  <a:pos x="2218" y="192"/>
                </a:cxn>
                <a:cxn ang="0">
                  <a:pos x="2146" y="228"/>
                </a:cxn>
                <a:cxn ang="0">
                  <a:pos x="2110" y="240"/>
                </a:cxn>
                <a:cxn ang="0">
                  <a:pos x="2086" y="246"/>
                </a:cxn>
                <a:cxn ang="0">
                  <a:pos x="2074" y="258"/>
                </a:cxn>
                <a:cxn ang="0">
                  <a:pos x="2074" y="276"/>
                </a:cxn>
                <a:cxn ang="0">
                  <a:pos x="2051" y="300"/>
                </a:cxn>
                <a:cxn ang="0">
                  <a:pos x="2033" y="312"/>
                </a:cxn>
                <a:cxn ang="0">
                  <a:pos x="2021" y="324"/>
                </a:cxn>
                <a:cxn ang="0">
                  <a:pos x="2009" y="336"/>
                </a:cxn>
                <a:cxn ang="0">
                  <a:pos x="1979" y="342"/>
                </a:cxn>
                <a:cxn ang="0">
                  <a:pos x="1913" y="336"/>
                </a:cxn>
                <a:cxn ang="0">
                  <a:pos x="1877" y="330"/>
                </a:cxn>
                <a:cxn ang="0">
                  <a:pos x="1865" y="342"/>
                </a:cxn>
                <a:cxn ang="0">
                  <a:pos x="1853" y="354"/>
                </a:cxn>
                <a:cxn ang="0">
                  <a:pos x="1823" y="360"/>
                </a:cxn>
                <a:cxn ang="0">
                  <a:pos x="1764" y="342"/>
                </a:cxn>
                <a:cxn ang="0">
                  <a:pos x="1740" y="342"/>
                </a:cxn>
                <a:cxn ang="0">
                  <a:pos x="1716" y="354"/>
                </a:cxn>
                <a:cxn ang="0">
                  <a:pos x="1656" y="425"/>
                </a:cxn>
                <a:cxn ang="0">
                  <a:pos x="1614" y="569"/>
                </a:cxn>
                <a:cxn ang="0">
                  <a:pos x="1614" y="593"/>
                </a:cxn>
                <a:cxn ang="0">
                  <a:pos x="1620" y="641"/>
                </a:cxn>
                <a:cxn ang="0">
                  <a:pos x="1638" y="659"/>
                </a:cxn>
                <a:cxn ang="0">
                  <a:pos x="1632" y="671"/>
                </a:cxn>
                <a:cxn ang="0">
                  <a:pos x="1620" y="683"/>
                </a:cxn>
                <a:cxn ang="0">
                  <a:pos x="1542" y="689"/>
                </a:cxn>
                <a:cxn ang="0">
                  <a:pos x="1465" y="629"/>
                </a:cxn>
                <a:cxn ang="0">
                  <a:pos x="1333" y="587"/>
                </a:cxn>
                <a:cxn ang="0">
                  <a:pos x="1184" y="671"/>
                </a:cxn>
                <a:cxn ang="0">
                  <a:pos x="1016" y="731"/>
                </a:cxn>
                <a:cxn ang="0">
                  <a:pos x="813" y="743"/>
                </a:cxn>
                <a:cxn ang="0">
                  <a:pos x="628" y="701"/>
                </a:cxn>
                <a:cxn ang="0">
                  <a:pos x="568" y="695"/>
                </a:cxn>
                <a:cxn ang="0">
                  <a:pos x="556" y="701"/>
                </a:cxn>
                <a:cxn ang="0">
                  <a:pos x="520" y="731"/>
                </a:cxn>
                <a:cxn ang="0">
                  <a:pos x="436" y="809"/>
                </a:cxn>
                <a:cxn ang="0">
                  <a:pos x="406" y="821"/>
                </a:cxn>
                <a:cxn ang="0">
                  <a:pos x="382" y="821"/>
                </a:cxn>
                <a:cxn ang="0">
                  <a:pos x="335" y="827"/>
                </a:cxn>
                <a:cxn ang="0">
                  <a:pos x="209" y="851"/>
                </a:cxn>
                <a:cxn ang="0">
                  <a:pos x="173" y="857"/>
                </a:cxn>
                <a:cxn ang="0">
                  <a:pos x="125" y="851"/>
                </a:cxn>
                <a:cxn ang="0">
                  <a:pos x="107" y="857"/>
                </a:cxn>
                <a:cxn ang="0">
                  <a:pos x="101" y="875"/>
                </a:cxn>
                <a:cxn ang="0">
                  <a:pos x="83" y="887"/>
                </a:cxn>
                <a:cxn ang="0">
                  <a:pos x="48" y="899"/>
                </a:cxn>
                <a:cxn ang="0">
                  <a:pos x="2780" y="24"/>
                </a:cxn>
              </a:cxnLst>
              <a:rect l="0" t="0" r="r" b="b"/>
              <a:pathLst>
                <a:path w="2780" h="953">
                  <a:moveTo>
                    <a:pt x="2780" y="24"/>
                  </a:moveTo>
                  <a:lnTo>
                    <a:pt x="2774" y="24"/>
                  </a:lnTo>
                  <a:lnTo>
                    <a:pt x="2774" y="18"/>
                  </a:lnTo>
                  <a:lnTo>
                    <a:pt x="2768" y="18"/>
                  </a:lnTo>
                  <a:lnTo>
                    <a:pt x="2756" y="12"/>
                  </a:lnTo>
                  <a:lnTo>
                    <a:pt x="2738" y="6"/>
                  </a:lnTo>
                  <a:lnTo>
                    <a:pt x="2714" y="0"/>
                  </a:lnTo>
                  <a:lnTo>
                    <a:pt x="2678" y="24"/>
                  </a:lnTo>
                  <a:lnTo>
                    <a:pt x="2643" y="54"/>
                  </a:lnTo>
                  <a:lnTo>
                    <a:pt x="2619" y="90"/>
                  </a:lnTo>
                  <a:lnTo>
                    <a:pt x="2613" y="96"/>
                  </a:lnTo>
                  <a:lnTo>
                    <a:pt x="2613" y="102"/>
                  </a:lnTo>
                  <a:lnTo>
                    <a:pt x="2601" y="108"/>
                  </a:lnTo>
                  <a:lnTo>
                    <a:pt x="2583" y="120"/>
                  </a:lnTo>
                  <a:lnTo>
                    <a:pt x="2541" y="132"/>
                  </a:lnTo>
                  <a:lnTo>
                    <a:pt x="2511" y="156"/>
                  </a:lnTo>
                  <a:lnTo>
                    <a:pt x="2511" y="204"/>
                  </a:lnTo>
                  <a:lnTo>
                    <a:pt x="2511" y="210"/>
                  </a:lnTo>
                  <a:lnTo>
                    <a:pt x="2505" y="216"/>
                  </a:lnTo>
                  <a:lnTo>
                    <a:pt x="2505" y="222"/>
                  </a:lnTo>
                  <a:lnTo>
                    <a:pt x="2499" y="228"/>
                  </a:lnTo>
                  <a:lnTo>
                    <a:pt x="2499" y="240"/>
                  </a:lnTo>
                  <a:lnTo>
                    <a:pt x="2493" y="246"/>
                  </a:lnTo>
                  <a:lnTo>
                    <a:pt x="2487" y="246"/>
                  </a:lnTo>
                  <a:lnTo>
                    <a:pt x="2487" y="252"/>
                  </a:lnTo>
                  <a:lnTo>
                    <a:pt x="2481" y="252"/>
                  </a:lnTo>
                  <a:lnTo>
                    <a:pt x="2475" y="252"/>
                  </a:lnTo>
                  <a:lnTo>
                    <a:pt x="2469" y="252"/>
                  </a:lnTo>
                  <a:lnTo>
                    <a:pt x="2457" y="252"/>
                  </a:lnTo>
                  <a:lnTo>
                    <a:pt x="2439" y="258"/>
                  </a:lnTo>
                  <a:lnTo>
                    <a:pt x="2415" y="222"/>
                  </a:lnTo>
                  <a:lnTo>
                    <a:pt x="2397" y="210"/>
                  </a:lnTo>
                  <a:lnTo>
                    <a:pt x="2373" y="216"/>
                  </a:lnTo>
                  <a:lnTo>
                    <a:pt x="2332" y="216"/>
                  </a:lnTo>
                  <a:lnTo>
                    <a:pt x="2296" y="204"/>
                  </a:lnTo>
                  <a:lnTo>
                    <a:pt x="2260" y="192"/>
                  </a:lnTo>
                  <a:lnTo>
                    <a:pt x="2260" y="192"/>
                  </a:lnTo>
                  <a:lnTo>
                    <a:pt x="2248" y="186"/>
                  </a:lnTo>
                  <a:lnTo>
                    <a:pt x="2242" y="186"/>
                  </a:lnTo>
                  <a:lnTo>
                    <a:pt x="2236" y="186"/>
                  </a:lnTo>
                  <a:lnTo>
                    <a:pt x="2230" y="186"/>
                  </a:lnTo>
                  <a:lnTo>
                    <a:pt x="2224" y="192"/>
                  </a:lnTo>
                  <a:lnTo>
                    <a:pt x="2224" y="192"/>
                  </a:lnTo>
                  <a:lnTo>
                    <a:pt x="2218" y="192"/>
                  </a:lnTo>
                  <a:lnTo>
                    <a:pt x="2212" y="198"/>
                  </a:lnTo>
                  <a:lnTo>
                    <a:pt x="2194" y="204"/>
                  </a:lnTo>
                  <a:lnTo>
                    <a:pt x="2170" y="210"/>
                  </a:lnTo>
                  <a:lnTo>
                    <a:pt x="2146" y="228"/>
                  </a:lnTo>
                  <a:lnTo>
                    <a:pt x="2122" y="240"/>
                  </a:lnTo>
                  <a:lnTo>
                    <a:pt x="2116" y="240"/>
                  </a:lnTo>
                  <a:lnTo>
                    <a:pt x="2110" y="240"/>
                  </a:lnTo>
                  <a:lnTo>
                    <a:pt x="2110" y="240"/>
                  </a:lnTo>
                  <a:lnTo>
                    <a:pt x="2104" y="240"/>
                  </a:lnTo>
                  <a:lnTo>
                    <a:pt x="2098" y="246"/>
                  </a:lnTo>
                  <a:lnTo>
                    <a:pt x="2092" y="246"/>
                  </a:lnTo>
                  <a:lnTo>
                    <a:pt x="2086" y="246"/>
                  </a:lnTo>
                  <a:lnTo>
                    <a:pt x="2080" y="252"/>
                  </a:lnTo>
                  <a:lnTo>
                    <a:pt x="2080" y="258"/>
                  </a:lnTo>
                  <a:lnTo>
                    <a:pt x="2074" y="258"/>
                  </a:lnTo>
                  <a:lnTo>
                    <a:pt x="2074" y="258"/>
                  </a:lnTo>
                  <a:lnTo>
                    <a:pt x="2074" y="264"/>
                  </a:lnTo>
                  <a:lnTo>
                    <a:pt x="2074" y="264"/>
                  </a:lnTo>
                  <a:lnTo>
                    <a:pt x="2074" y="270"/>
                  </a:lnTo>
                  <a:lnTo>
                    <a:pt x="2074" y="276"/>
                  </a:lnTo>
                  <a:lnTo>
                    <a:pt x="2069" y="288"/>
                  </a:lnTo>
                  <a:lnTo>
                    <a:pt x="2057" y="300"/>
                  </a:lnTo>
                  <a:lnTo>
                    <a:pt x="2057" y="300"/>
                  </a:lnTo>
                  <a:lnTo>
                    <a:pt x="2051" y="300"/>
                  </a:lnTo>
                  <a:lnTo>
                    <a:pt x="2045" y="300"/>
                  </a:lnTo>
                  <a:lnTo>
                    <a:pt x="2039" y="306"/>
                  </a:lnTo>
                  <a:lnTo>
                    <a:pt x="2033" y="306"/>
                  </a:lnTo>
                  <a:lnTo>
                    <a:pt x="2033" y="312"/>
                  </a:lnTo>
                  <a:lnTo>
                    <a:pt x="2027" y="312"/>
                  </a:lnTo>
                  <a:lnTo>
                    <a:pt x="2027" y="318"/>
                  </a:lnTo>
                  <a:lnTo>
                    <a:pt x="2027" y="318"/>
                  </a:lnTo>
                  <a:lnTo>
                    <a:pt x="2021" y="324"/>
                  </a:lnTo>
                  <a:lnTo>
                    <a:pt x="2021" y="324"/>
                  </a:lnTo>
                  <a:lnTo>
                    <a:pt x="2015" y="330"/>
                  </a:lnTo>
                  <a:lnTo>
                    <a:pt x="2015" y="330"/>
                  </a:lnTo>
                  <a:lnTo>
                    <a:pt x="2009" y="336"/>
                  </a:lnTo>
                  <a:lnTo>
                    <a:pt x="1997" y="336"/>
                  </a:lnTo>
                  <a:lnTo>
                    <a:pt x="1991" y="342"/>
                  </a:lnTo>
                  <a:lnTo>
                    <a:pt x="1985" y="342"/>
                  </a:lnTo>
                  <a:lnTo>
                    <a:pt x="1979" y="342"/>
                  </a:lnTo>
                  <a:lnTo>
                    <a:pt x="1961" y="336"/>
                  </a:lnTo>
                  <a:lnTo>
                    <a:pt x="1925" y="336"/>
                  </a:lnTo>
                  <a:lnTo>
                    <a:pt x="1919" y="336"/>
                  </a:lnTo>
                  <a:lnTo>
                    <a:pt x="1913" y="336"/>
                  </a:lnTo>
                  <a:lnTo>
                    <a:pt x="1895" y="330"/>
                  </a:lnTo>
                  <a:lnTo>
                    <a:pt x="1889" y="330"/>
                  </a:lnTo>
                  <a:lnTo>
                    <a:pt x="1883" y="330"/>
                  </a:lnTo>
                  <a:lnTo>
                    <a:pt x="1877" y="330"/>
                  </a:lnTo>
                  <a:lnTo>
                    <a:pt x="1877" y="330"/>
                  </a:lnTo>
                  <a:lnTo>
                    <a:pt x="1871" y="336"/>
                  </a:lnTo>
                  <a:lnTo>
                    <a:pt x="1871" y="336"/>
                  </a:lnTo>
                  <a:lnTo>
                    <a:pt x="1865" y="342"/>
                  </a:lnTo>
                  <a:lnTo>
                    <a:pt x="1865" y="342"/>
                  </a:lnTo>
                  <a:lnTo>
                    <a:pt x="1859" y="348"/>
                  </a:lnTo>
                  <a:lnTo>
                    <a:pt x="1859" y="348"/>
                  </a:lnTo>
                  <a:lnTo>
                    <a:pt x="1853" y="354"/>
                  </a:lnTo>
                  <a:lnTo>
                    <a:pt x="1847" y="354"/>
                  </a:lnTo>
                  <a:lnTo>
                    <a:pt x="1835" y="360"/>
                  </a:lnTo>
                  <a:lnTo>
                    <a:pt x="1829" y="360"/>
                  </a:lnTo>
                  <a:lnTo>
                    <a:pt x="1823" y="360"/>
                  </a:lnTo>
                  <a:lnTo>
                    <a:pt x="1817" y="360"/>
                  </a:lnTo>
                  <a:lnTo>
                    <a:pt x="1776" y="342"/>
                  </a:lnTo>
                  <a:lnTo>
                    <a:pt x="1770" y="342"/>
                  </a:lnTo>
                  <a:lnTo>
                    <a:pt x="1764" y="342"/>
                  </a:lnTo>
                  <a:lnTo>
                    <a:pt x="1758" y="342"/>
                  </a:lnTo>
                  <a:lnTo>
                    <a:pt x="1746" y="342"/>
                  </a:lnTo>
                  <a:lnTo>
                    <a:pt x="1746" y="342"/>
                  </a:lnTo>
                  <a:lnTo>
                    <a:pt x="1740" y="342"/>
                  </a:lnTo>
                  <a:lnTo>
                    <a:pt x="1734" y="342"/>
                  </a:lnTo>
                  <a:lnTo>
                    <a:pt x="1728" y="348"/>
                  </a:lnTo>
                  <a:lnTo>
                    <a:pt x="1722" y="348"/>
                  </a:lnTo>
                  <a:lnTo>
                    <a:pt x="1716" y="354"/>
                  </a:lnTo>
                  <a:lnTo>
                    <a:pt x="1704" y="366"/>
                  </a:lnTo>
                  <a:lnTo>
                    <a:pt x="1698" y="378"/>
                  </a:lnTo>
                  <a:lnTo>
                    <a:pt x="1674" y="402"/>
                  </a:lnTo>
                  <a:lnTo>
                    <a:pt x="1656" y="425"/>
                  </a:lnTo>
                  <a:lnTo>
                    <a:pt x="1632" y="461"/>
                  </a:lnTo>
                  <a:lnTo>
                    <a:pt x="1614" y="509"/>
                  </a:lnTo>
                  <a:lnTo>
                    <a:pt x="1614" y="563"/>
                  </a:lnTo>
                  <a:lnTo>
                    <a:pt x="1614" y="569"/>
                  </a:lnTo>
                  <a:lnTo>
                    <a:pt x="1614" y="575"/>
                  </a:lnTo>
                  <a:lnTo>
                    <a:pt x="1614" y="581"/>
                  </a:lnTo>
                  <a:lnTo>
                    <a:pt x="1614" y="587"/>
                  </a:lnTo>
                  <a:lnTo>
                    <a:pt x="1614" y="593"/>
                  </a:lnTo>
                  <a:lnTo>
                    <a:pt x="1614" y="599"/>
                  </a:lnTo>
                  <a:lnTo>
                    <a:pt x="1614" y="605"/>
                  </a:lnTo>
                  <a:lnTo>
                    <a:pt x="1614" y="617"/>
                  </a:lnTo>
                  <a:lnTo>
                    <a:pt x="1620" y="641"/>
                  </a:lnTo>
                  <a:lnTo>
                    <a:pt x="1626" y="641"/>
                  </a:lnTo>
                  <a:lnTo>
                    <a:pt x="1632" y="647"/>
                  </a:lnTo>
                  <a:lnTo>
                    <a:pt x="1632" y="659"/>
                  </a:lnTo>
                  <a:lnTo>
                    <a:pt x="1638" y="659"/>
                  </a:lnTo>
                  <a:lnTo>
                    <a:pt x="1638" y="665"/>
                  </a:lnTo>
                  <a:lnTo>
                    <a:pt x="1638" y="665"/>
                  </a:lnTo>
                  <a:lnTo>
                    <a:pt x="1638" y="671"/>
                  </a:lnTo>
                  <a:lnTo>
                    <a:pt x="1632" y="671"/>
                  </a:lnTo>
                  <a:lnTo>
                    <a:pt x="1632" y="677"/>
                  </a:lnTo>
                  <a:lnTo>
                    <a:pt x="1632" y="677"/>
                  </a:lnTo>
                  <a:lnTo>
                    <a:pt x="1626" y="677"/>
                  </a:lnTo>
                  <a:lnTo>
                    <a:pt x="1620" y="683"/>
                  </a:lnTo>
                  <a:lnTo>
                    <a:pt x="1596" y="689"/>
                  </a:lnTo>
                  <a:lnTo>
                    <a:pt x="1572" y="689"/>
                  </a:lnTo>
                  <a:lnTo>
                    <a:pt x="1548" y="689"/>
                  </a:lnTo>
                  <a:lnTo>
                    <a:pt x="1542" y="689"/>
                  </a:lnTo>
                  <a:lnTo>
                    <a:pt x="1536" y="689"/>
                  </a:lnTo>
                  <a:lnTo>
                    <a:pt x="1518" y="683"/>
                  </a:lnTo>
                  <a:lnTo>
                    <a:pt x="1495" y="671"/>
                  </a:lnTo>
                  <a:lnTo>
                    <a:pt x="1465" y="629"/>
                  </a:lnTo>
                  <a:lnTo>
                    <a:pt x="1435" y="599"/>
                  </a:lnTo>
                  <a:lnTo>
                    <a:pt x="1405" y="581"/>
                  </a:lnTo>
                  <a:lnTo>
                    <a:pt x="1375" y="563"/>
                  </a:lnTo>
                  <a:lnTo>
                    <a:pt x="1333" y="587"/>
                  </a:lnTo>
                  <a:lnTo>
                    <a:pt x="1303" y="653"/>
                  </a:lnTo>
                  <a:lnTo>
                    <a:pt x="1261" y="665"/>
                  </a:lnTo>
                  <a:lnTo>
                    <a:pt x="1219" y="653"/>
                  </a:lnTo>
                  <a:lnTo>
                    <a:pt x="1184" y="671"/>
                  </a:lnTo>
                  <a:lnTo>
                    <a:pt x="1136" y="671"/>
                  </a:lnTo>
                  <a:lnTo>
                    <a:pt x="1106" y="671"/>
                  </a:lnTo>
                  <a:lnTo>
                    <a:pt x="1076" y="707"/>
                  </a:lnTo>
                  <a:lnTo>
                    <a:pt x="1016" y="731"/>
                  </a:lnTo>
                  <a:lnTo>
                    <a:pt x="944" y="761"/>
                  </a:lnTo>
                  <a:lnTo>
                    <a:pt x="921" y="773"/>
                  </a:lnTo>
                  <a:lnTo>
                    <a:pt x="867" y="773"/>
                  </a:lnTo>
                  <a:lnTo>
                    <a:pt x="813" y="743"/>
                  </a:lnTo>
                  <a:lnTo>
                    <a:pt x="783" y="719"/>
                  </a:lnTo>
                  <a:lnTo>
                    <a:pt x="741" y="713"/>
                  </a:lnTo>
                  <a:lnTo>
                    <a:pt x="693" y="701"/>
                  </a:lnTo>
                  <a:lnTo>
                    <a:pt x="628" y="701"/>
                  </a:lnTo>
                  <a:lnTo>
                    <a:pt x="616" y="701"/>
                  </a:lnTo>
                  <a:lnTo>
                    <a:pt x="598" y="695"/>
                  </a:lnTo>
                  <a:lnTo>
                    <a:pt x="580" y="695"/>
                  </a:lnTo>
                  <a:lnTo>
                    <a:pt x="568" y="695"/>
                  </a:lnTo>
                  <a:lnTo>
                    <a:pt x="568" y="695"/>
                  </a:lnTo>
                  <a:lnTo>
                    <a:pt x="562" y="701"/>
                  </a:lnTo>
                  <a:lnTo>
                    <a:pt x="556" y="701"/>
                  </a:lnTo>
                  <a:lnTo>
                    <a:pt x="556" y="701"/>
                  </a:lnTo>
                  <a:lnTo>
                    <a:pt x="556" y="701"/>
                  </a:lnTo>
                  <a:lnTo>
                    <a:pt x="550" y="707"/>
                  </a:lnTo>
                  <a:lnTo>
                    <a:pt x="544" y="713"/>
                  </a:lnTo>
                  <a:lnTo>
                    <a:pt x="520" y="731"/>
                  </a:lnTo>
                  <a:lnTo>
                    <a:pt x="496" y="749"/>
                  </a:lnTo>
                  <a:lnTo>
                    <a:pt x="460" y="785"/>
                  </a:lnTo>
                  <a:lnTo>
                    <a:pt x="454" y="791"/>
                  </a:lnTo>
                  <a:lnTo>
                    <a:pt x="436" y="809"/>
                  </a:lnTo>
                  <a:lnTo>
                    <a:pt x="424" y="815"/>
                  </a:lnTo>
                  <a:lnTo>
                    <a:pt x="418" y="821"/>
                  </a:lnTo>
                  <a:lnTo>
                    <a:pt x="412" y="821"/>
                  </a:lnTo>
                  <a:lnTo>
                    <a:pt x="406" y="821"/>
                  </a:lnTo>
                  <a:lnTo>
                    <a:pt x="400" y="821"/>
                  </a:lnTo>
                  <a:lnTo>
                    <a:pt x="394" y="821"/>
                  </a:lnTo>
                  <a:lnTo>
                    <a:pt x="388" y="821"/>
                  </a:lnTo>
                  <a:lnTo>
                    <a:pt x="382" y="821"/>
                  </a:lnTo>
                  <a:lnTo>
                    <a:pt x="370" y="821"/>
                  </a:lnTo>
                  <a:lnTo>
                    <a:pt x="358" y="821"/>
                  </a:lnTo>
                  <a:lnTo>
                    <a:pt x="352" y="821"/>
                  </a:lnTo>
                  <a:lnTo>
                    <a:pt x="335" y="827"/>
                  </a:lnTo>
                  <a:lnTo>
                    <a:pt x="329" y="827"/>
                  </a:lnTo>
                  <a:lnTo>
                    <a:pt x="233" y="839"/>
                  </a:lnTo>
                  <a:lnTo>
                    <a:pt x="227" y="845"/>
                  </a:lnTo>
                  <a:lnTo>
                    <a:pt x="209" y="851"/>
                  </a:lnTo>
                  <a:lnTo>
                    <a:pt x="197" y="851"/>
                  </a:lnTo>
                  <a:lnTo>
                    <a:pt x="185" y="857"/>
                  </a:lnTo>
                  <a:lnTo>
                    <a:pt x="179" y="857"/>
                  </a:lnTo>
                  <a:lnTo>
                    <a:pt x="173" y="857"/>
                  </a:lnTo>
                  <a:lnTo>
                    <a:pt x="167" y="857"/>
                  </a:lnTo>
                  <a:lnTo>
                    <a:pt x="149" y="851"/>
                  </a:lnTo>
                  <a:lnTo>
                    <a:pt x="137" y="851"/>
                  </a:lnTo>
                  <a:lnTo>
                    <a:pt x="125" y="851"/>
                  </a:lnTo>
                  <a:lnTo>
                    <a:pt x="119" y="857"/>
                  </a:lnTo>
                  <a:lnTo>
                    <a:pt x="113" y="857"/>
                  </a:lnTo>
                  <a:lnTo>
                    <a:pt x="107" y="857"/>
                  </a:lnTo>
                  <a:lnTo>
                    <a:pt x="107" y="857"/>
                  </a:lnTo>
                  <a:lnTo>
                    <a:pt x="101" y="863"/>
                  </a:lnTo>
                  <a:lnTo>
                    <a:pt x="101" y="863"/>
                  </a:lnTo>
                  <a:lnTo>
                    <a:pt x="101" y="869"/>
                  </a:lnTo>
                  <a:lnTo>
                    <a:pt x="101" y="875"/>
                  </a:lnTo>
                  <a:lnTo>
                    <a:pt x="95" y="875"/>
                  </a:lnTo>
                  <a:lnTo>
                    <a:pt x="95" y="881"/>
                  </a:lnTo>
                  <a:lnTo>
                    <a:pt x="89" y="881"/>
                  </a:lnTo>
                  <a:lnTo>
                    <a:pt x="83" y="887"/>
                  </a:lnTo>
                  <a:lnTo>
                    <a:pt x="77" y="887"/>
                  </a:lnTo>
                  <a:lnTo>
                    <a:pt x="60" y="893"/>
                  </a:lnTo>
                  <a:lnTo>
                    <a:pt x="54" y="899"/>
                  </a:lnTo>
                  <a:lnTo>
                    <a:pt x="48" y="899"/>
                  </a:lnTo>
                  <a:lnTo>
                    <a:pt x="48" y="905"/>
                  </a:lnTo>
                  <a:lnTo>
                    <a:pt x="0" y="953"/>
                  </a:lnTo>
                  <a:lnTo>
                    <a:pt x="2780" y="953"/>
                  </a:lnTo>
                  <a:lnTo>
                    <a:pt x="2780" y="24"/>
                  </a:lnTo>
                  <a:lnTo>
                    <a:pt x="2780" y="24"/>
                  </a:lnTo>
                  <a:lnTo>
                    <a:pt x="2780" y="24"/>
                  </a:lnTo>
                </a:path>
              </a:pathLst>
            </a:custGeom>
            <a:gradFill rotWithShape="0">
              <a:gsLst>
                <a:gs pos="0">
                  <a:schemeClr val="bg1"/>
                </a:gs>
                <a:gs pos="100000">
                  <a:schemeClr val="bg2"/>
                </a:gs>
              </a:gsLst>
              <a:lin ang="2700000" scaled="1"/>
            </a:gradFill>
            <a:ln w="9525">
              <a:noFill/>
              <a:prstDash val="solid"/>
              <a:round/>
              <a:headEnd/>
              <a:tailEnd/>
            </a:ln>
          </p:spPr>
          <p:txBody>
            <a:bodyPr/>
            <a:lstStyle/>
            <a:p>
              <a:pPr>
                <a:defRPr/>
              </a:pPr>
              <a:endParaRPr lang="en-IN"/>
            </a:p>
          </p:txBody>
        </p:sp>
        <p:sp>
          <p:nvSpPr>
            <p:cNvPr id="25604" name="Freeform 4"/>
            <p:cNvSpPr>
              <a:spLocks/>
            </p:cNvSpPr>
            <p:nvPr/>
          </p:nvSpPr>
          <p:spPr bwMode="ltGray">
            <a:xfrm>
              <a:off x="4602" y="4014"/>
              <a:ext cx="12" cy="18"/>
            </a:xfrm>
            <a:custGeom>
              <a:avLst/>
              <a:gdLst/>
              <a:ahLst/>
              <a:cxnLst>
                <a:cxn ang="0">
                  <a:pos x="12" y="18"/>
                </a:cxn>
                <a:cxn ang="0">
                  <a:pos x="12" y="12"/>
                </a:cxn>
                <a:cxn ang="0">
                  <a:pos x="6" y="6"/>
                </a:cxn>
                <a:cxn ang="0">
                  <a:pos x="6" y="6"/>
                </a:cxn>
                <a:cxn ang="0">
                  <a:pos x="0" y="0"/>
                </a:cxn>
                <a:cxn ang="0">
                  <a:pos x="12" y="18"/>
                </a:cxn>
                <a:cxn ang="0">
                  <a:pos x="12" y="18"/>
                </a:cxn>
                <a:cxn ang="0">
                  <a:pos x="12" y="18"/>
                </a:cxn>
              </a:cxnLst>
              <a:rect l="0" t="0" r="r" b="b"/>
              <a:pathLst>
                <a:path w="12" h="18">
                  <a:moveTo>
                    <a:pt x="12" y="18"/>
                  </a:moveTo>
                  <a:lnTo>
                    <a:pt x="12" y="12"/>
                  </a:lnTo>
                  <a:lnTo>
                    <a:pt x="6" y="6"/>
                  </a:lnTo>
                  <a:lnTo>
                    <a:pt x="6" y="6"/>
                  </a:lnTo>
                  <a:lnTo>
                    <a:pt x="0" y="0"/>
                  </a:lnTo>
                  <a:lnTo>
                    <a:pt x="12" y="18"/>
                  </a:lnTo>
                  <a:lnTo>
                    <a:pt x="12" y="18"/>
                  </a:lnTo>
                  <a:lnTo>
                    <a:pt x="12" y="18"/>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IN"/>
            </a:p>
          </p:txBody>
        </p:sp>
        <p:sp>
          <p:nvSpPr>
            <p:cNvPr id="25605" name="Freeform 5"/>
            <p:cNvSpPr>
              <a:spLocks/>
            </p:cNvSpPr>
            <p:nvPr/>
          </p:nvSpPr>
          <p:spPr bwMode="ltGray">
            <a:xfrm>
              <a:off x="4596" y="3996"/>
              <a:ext cx="6" cy="18"/>
            </a:xfrm>
            <a:custGeom>
              <a:avLst/>
              <a:gdLst/>
              <a:ahLst/>
              <a:cxnLst>
                <a:cxn ang="0">
                  <a:pos x="0" y="12"/>
                </a:cxn>
                <a:cxn ang="0">
                  <a:pos x="6" y="18"/>
                </a:cxn>
                <a:cxn ang="0">
                  <a:pos x="0" y="0"/>
                </a:cxn>
                <a:cxn ang="0">
                  <a:pos x="0" y="12"/>
                </a:cxn>
                <a:cxn ang="0">
                  <a:pos x="0" y="12"/>
                </a:cxn>
                <a:cxn ang="0">
                  <a:pos x="0" y="12"/>
                </a:cxn>
              </a:cxnLst>
              <a:rect l="0" t="0" r="r" b="b"/>
              <a:pathLst>
                <a:path w="6" h="18">
                  <a:moveTo>
                    <a:pt x="0" y="12"/>
                  </a:moveTo>
                  <a:lnTo>
                    <a:pt x="6" y="18"/>
                  </a:lnTo>
                  <a:lnTo>
                    <a:pt x="0" y="0"/>
                  </a:lnTo>
                  <a:lnTo>
                    <a:pt x="0" y="12"/>
                  </a:lnTo>
                  <a:lnTo>
                    <a:pt x="0" y="12"/>
                  </a:lnTo>
                  <a:lnTo>
                    <a:pt x="0"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IN"/>
            </a:p>
          </p:txBody>
        </p:sp>
        <p:sp>
          <p:nvSpPr>
            <p:cNvPr id="25606" name="Freeform 6"/>
            <p:cNvSpPr>
              <a:spLocks/>
            </p:cNvSpPr>
            <p:nvPr/>
          </p:nvSpPr>
          <p:spPr bwMode="ltGray">
            <a:xfrm>
              <a:off x="5180" y="3577"/>
              <a:ext cx="304" cy="741"/>
            </a:xfrm>
            <a:custGeom>
              <a:avLst/>
              <a:gdLst/>
              <a:ahLst/>
              <a:cxnLst>
                <a:cxn ang="0">
                  <a:pos x="280" y="42"/>
                </a:cxn>
                <a:cxn ang="0">
                  <a:pos x="274" y="42"/>
                </a:cxn>
                <a:cxn ang="0">
                  <a:pos x="268" y="42"/>
                </a:cxn>
                <a:cxn ang="0">
                  <a:pos x="256" y="42"/>
                </a:cxn>
                <a:cxn ang="0">
                  <a:pos x="238" y="48"/>
                </a:cxn>
                <a:cxn ang="0">
                  <a:pos x="214" y="12"/>
                </a:cxn>
                <a:cxn ang="0">
                  <a:pos x="196" y="0"/>
                </a:cxn>
                <a:cxn ang="0">
                  <a:pos x="196" y="0"/>
                </a:cxn>
                <a:cxn ang="0">
                  <a:pos x="164" y="167"/>
                </a:cxn>
                <a:cxn ang="0">
                  <a:pos x="144" y="217"/>
                </a:cxn>
                <a:cxn ang="0">
                  <a:pos x="110" y="281"/>
                </a:cxn>
                <a:cxn ang="0">
                  <a:pos x="96" y="327"/>
                </a:cxn>
                <a:cxn ang="0">
                  <a:pos x="124" y="405"/>
                </a:cxn>
                <a:cxn ang="0">
                  <a:pos x="100" y="463"/>
                </a:cxn>
                <a:cxn ang="0">
                  <a:pos x="68" y="503"/>
                </a:cxn>
                <a:cxn ang="0">
                  <a:pos x="30" y="539"/>
                </a:cxn>
                <a:cxn ang="0">
                  <a:pos x="24" y="613"/>
                </a:cxn>
                <a:cxn ang="0">
                  <a:pos x="0" y="741"/>
                </a:cxn>
                <a:cxn ang="0">
                  <a:pos x="202" y="741"/>
                </a:cxn>
                <a:cxn ang="0">
                  <a:pos x="180" y="639"/>
                </a:cxn>
                <a:cxn ang="0">
                  <a:pos x="192" y="589"/>
                </a:cxn>
                <a:cxn ang="0">
                  <a:pos x="178" y="539"/>
                </a:cxn>
                <a:cxn ang="0">
                  <a:pos x="190" y="499"/>
                </a:cxn>
                <a:cxn ang="0">
                  <a:pos x="184" y="465"/>
                </a:cxn>
                <a:cxn ang="0">
                  <a:pos x="192" y="391"/>
                </a:cxn>
                <a:cxn ang="0">
                  <a:pos x="216" y="313"/>
                </a:cxn>
                <a:cxn ang="0">
                  <a:pos x="238" y="249"/>
                </a:cxn>
                <a:cxn ang="0">
                  <a:pos x="268" y="185"/>
                </a:cxn>
                <a:cxn ang="0">
                  <a:pos x="284" y="159"/>
                </a:cxn>
                <a:cxn ang="0">
                  <a:pos x="304" y="12"/>
                </a:cxn>
                <a:cxn ang="0">
                  <a:pos x="298" y="24"/>
                </a:cxn>
                <a:cxn ang="0">
                  <a:pos x="292" y="30"/>
                </a:cxn>
                <a:cxn ang="0">
                  <a:pos x="292" y="36"/>
                </a:cxn>
                <a:cxn ang="0">
                  <a:pos x="286" y="36"/>
                </a:cxn>
                <a:cxn ang="0">
                  <a:pos x="286" y="42"/>
                </a:cxn>
                <a:cxn ang="0">
                  <a:pos x="280" y="42"/>
                </a:cxn>
                <a:cxn ang="0">
                  <a:pos x="280" y="42"/>
                </a:cxn>
                <a:cxn ang="0">
                  <a:pos x="280" y="42"/>
                </a:cxn>
              </a:cxnLst>
              <a:rect l="0" t="0" r="r" b="b"/>
              <a:pathLst>
                <a:path w="304" h="741">
                  <a:moveTo>
                    <a:pt x="280" y="42"/>
                  </a:moveTo>
                  <a:lnTo>
                    <a:pt x="274" y="42"/>
                  </a:lnTo>
                  <a:lnTo>
                    <a:pt x="268" y="42"/>
                  </a:lnTo>
                  <a:lnTo>
                    <a:pt x="256" y="42"/>
                  </a:lnTo>
                  <a:lnTo>
                    <a:pt x="238" y="48"/>
                  </a:lnTo>
                  <a:lnTo>
                    <a:pt x="214" y="12"/>
                  </a:lnTo>
                  <a:lnTo>
                    <a:pt x="196" y="0"/>
                  </a:lnTo>
                  <a:lnTo>
                    <a:pt x="196" y="0"/>
                  </a:lnTo>
                  <a:lnTo>
                    <a:pt x="164" y="167"/>
                  </a:lnTo>
                  <a:lnTo>
                    <a:pt x="144" y="217"/>
                  </a:lnTo>
                  <a:lnTo>
                    <a:pt x="110" y="281"/>
                  </a:lnTo>
                  <a:lnTo>
                    <a:pt x="96" y="327"/>
                  </a:lnTo>
                  <a:lnTo>
                    <a:pt x="124" y="405"/>
                  </a:lnTo>
                  <a:lnTo>
                    <a:pt x="100" y="463"/>
                  </a:lnTo>
                  <a:lnTo>
                    <a:pt x="68" y="503"/>
                  </a:lnTo>
                  <a:lnTo>
                    <a:pt x="30" y="539"/>
                  </a:lnTo>
                  <a:lnTo>
                    <a:pt x="24" y="613"/>
                  </a:lnTo>
                  <a:lnTo>
                    <a:pt x="0" y="741"/>
                  </a:lnTo>
                  <a:lnTo>
                    <a:pt x="202" y="741"/>
                  </a:lnTo>
                  <a:lnTo>
                    <a:pt x="180" y="639"/>
                  </a:lnTo>
                  <a:lnTo>
                    <a:pt x="192" y="589"/>
                  </a:lnTo>
                  <a:lnTo>
                    <a:pt x="178" y="539"/>
                  </a:lnTo>
                  <a:lnTo>
                    <a:pt x="190" y="499"/>
                  </a:lnTo>
                  <a:lnTo>
                    <a:pt x="184" y="465"/>
                  </a:lnTo>
                  <a:lnTo>
                    <a:pt x="192" y="391"/>
                  </a:lnTo>
                  <a:lnTo>
                    <a:pt x="216" y="313"/>
                  </a:lnTo>
                  <a:lnTo>
                    <a:pt x="238" y="249"/>
                  </a:lnTo>
                  <a:lnTo>
                    <a:pt x="268" y="185"/>
                  </a:lnTo>
                  <a:lnTo>
                    <a:pt x="284" y="159"/>
                  </a:lnTo>
                  <a:lnTo>
                    <a:pt x="304" y="12"/>
                  </a:lnTo>
                  <a:lnTo>
                    <a:pt x="298" y="24"/>
                  </a:lnTo>
                  <a:lnTo>
                    <a:pt x="292" y="30"/>
                  </a:lnTo>
                  <a:lnTo>
                    <a:pt x="292" y="36"/>
                  </a:lnTo>
                  <a:lnTo>
                    <a:pt x="286" y="36"/>
                  </a:lnTo>
                  <a:lnTo>
                    <a:pt x="286" y="42"/>
                  </a:lnTo>
                  <a:lnTo>
                    <a:pt x="280" y="42"/>
                  </a:lnTo>
                  <a:lnTo>
                    <a:pt x="280" y="42"/>
                  </a:lnTo>
                  <a:lnTo>
                    <a:pt x="280" y="4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IN"/>
            </a:p>
          </p:txBody>
        </p:sp>
        <p:sp>
          <p:nvSpPr>
            <p:cNvPr id="25607" name="Freeform 7"/>
            <p:cNvSpPr>
              <a:spLocks/>
            </p:cNvSpPr>
            <p:nvPr/>
          </p:nvSpPr>
          <p:spPr bwMode="ltGray">
            <a:xfrm>
              <a:off x="4918" y="3553"/>
              <a:ext cx="314" cy="767"/>
            </a:xfrm>
            <a:custGeom>
              <a:avLst/>
              <a:gdLst/>
              <a:ahLst/>
              <a:cxnLst>
                <a:cxn ang="0">
                  <a:pos x="284" y="6"/>
                </a:cxn>
                <a:cxn ang="0">
                  <a:pos x="278" y="6"/>
                </a:cxn>
                <a:cxn ang="0">
                  <a:pos x="272" y="12"/>
                </a:cxn>
                <a:cxn ang="0">
                  <a:pos x="254" y="18"/>
                </a:cxn>
                <a:cxn ang="0">
                  <a:pos x="230" y="24"/>
                </a:cxn>
                <a:cxn ang="0">
                  <a:pos x="206" y="42"/>
                </a:cxn>
                <a:cxn ang="0">
                  <a:pos x="188" y="48"/>
                </a:cxn>
                <a:cxn ang="0">
                  <a:pos x="176" y="54"/>
                </a:cxn>
                <a:cxn ang="0">
                  <a:pos x="170" y="54"/>
                </a:cxn>
                <a:cxn ang="0">
                  <a:pos x="150" y="169"/>
                </a:cxn>
                <a:cxn ang="0">
                  <a:pos x="110" y="225"/>
                </a:cxn>
                <a:cxn ang="0">
                  <a:pos x="54" y="383"/>
                </a:cxn>
                <a:cxn ang="0">
                  <a:pos x="82" y="555"/>
                </a:cxn>
                <a:cxn ang="0">
                  <a:pos x="40" y="679"/>
                </a:cxn>
                <a:cxn ang="0">
                  <a:pos x="0" y="767"/>
                </a:cxn>
                <a:cxn ang="0">
                  <a:pos x="108" y="767"/>
                </a:cxn>
                <a:cxn ang="0">
                  <a:pos x="120" y="611"/>
                </a:cxn>
                <a:cxn ang="0">
                  <a:pos x="148" y="499"/>
                </a:cxn>
                <a:cxn ang="0">
                  <a:pos x="160" y="367"/>
                </a:cxn>
                <a:cxn ang="0">
                  <a:pos x="218" y="327"/>
                </a:cxn>
                <a:cxn ang="0">
                  <a:pos x="238" y="221"/>
                </a:cxn>
                <a:cxn ang="0">
                  <a:pos x="296" y="135"/>
                </a:cxn>
                <a:cxn ang="0">
                  <a:pos x="314" y="0"/>
                </a:cxn>
                <a:cxn ang="0">
                  <a:pos x="302" y="0"/>
                </a:cxn>
                <a:cxn ang="0">
                  <a:pos x="296" y="0"/>
                </a:cxn>
                <a:cxn ang="0">
                  <a:pos x="290" y="0"/>
                </a:cxn>
                <a:cxn ang="0">
                  <a:pos x="284" y="6"/>
                </a:cxn>
                <a:cxn ang="0">
                  <a:pos x="284" y="6"/>
                </a:cxn>
                <a:cxn ang="0">
                  <a:pos x="284" y="6"/>
                </a:cxn>
                <a:cxn ang="0">
                  <a:pos x="284" y="6"/>
                </a:cxn>
              </a:cxnLst>
              <a:rect l="0" t="0" r="r" b="b"/>
              <a:pathLst>
                <a:path w="314" h="767">
                  <a:moveTo>
                    <a:pt x="284" y="6"/>
                  </a:moveTo>
                  <a:lnTo>
                    <a:pt x="278" y="6"/>
                  </a:lnTo>
                  <a:lnTo>
                    <a:pt x="272" y="12"/>
                  </a:lnTo>
                  <a:lnTo>
                    <a:pt x="254" y="18"/>
                  </a:lnTo>
                  <a:lnTo>
                    <a:pt x="230" y="24"/>
                  </a:lnTo>
                  <a:lnTo>
                    <a:pt x="206" y="42"/>
                  </a:lnTo>
                  <a:lnTo>
                    <a:pt x="188" y="48"/>
                  </a:lnTo>
                  <a:lnTo>
                    <a:pt x="176" y="54"/>
                  </a:lnTo>
                  <a:lnTo>
                    <a:pt x="170" y="54"/>
                  </a:lnTo>
                  <a:lnTo>
                    <a:pt x="150" y="169"/>
                  </a:lnTo>
                  <a:lnTo>
                    <a:pt x="110" y="225"/>
                  </a:lnTo>
                  <a:lnTo>
                    <a:pt x="54" y="383"/>
                  </a:lnTo>
                  <a:lnTo>
                    <a:pt x="82" y="555"/>
                  </a:lnTo>
                  <a:lnTo>
                    <a:pt x="40" y="679"/>
                  </a:lnTo>
                  <a:lnTo>
                    <a:pt x="0" y="767"/>
                  </a:lnTo>
                  <a:lnTo>
                    <a:pt x="108" y="767"/>
                  </a:lnTo>
                  <a:lnTo>
                    <a:pt x="120" y="611"/>
                  </a:lnTo>
                  <a:lnTo>
                    <a:pt x="148" y="499"/>
                  </a:lnTo>
                  <a:lnTo>
                    <a:pt x="160" y="367"/>
                  </a:lnTo>
                  <a:lnTo>
                    <a:pt x="218" y="327"/>
                  </a:lnTo>
                  <a:lnTo>
                    <a:pt x="238" y="221"/>
                  </a:lnTo>
                  <a:lnTo>
                    <a:pt x="296" y="135"/>
                  </a:lnTo>
                  <a:lnTo>
                    <a:pt x="314" y="0"/>
                  </a:lnTo>
                  <a:lnTo>
                    <a:pt x="302" y="0"/>
                  </a:lnTo>
                  <a:lnTo>
                    <a:pt x="296" y="0"/>
                  </a:lnTo>
                  <a:lnTo>
                    <a:pt x="290" y="0"/>
                  </a:lnTo>
                  <a:lnTo>
                    <a:pt x="284" y="6"/>
                  </a:lnTo>
                  <a:lnTo>
                    <a:pt x="284" y="6"/>
                  </a:lnTo>
                  <a:lnTo>
                    <a:pt x="284" y="6"/>
                  </a:lnTo>
                  <a:lnTo>
                    <a:pt x="284" y="6"/>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IN"/>
            </a:p>
          </p:txBody>
        </p:sp>
        <p:sp>
          <p:nvSpPr>
            <p:cNvPr id="25608" name="Freeform 8"/>
            <p:cNvSpPr>
              <a:spLocks/>
            </p:cNvSpPr>
            <p:nvPr/>
          </p:nvSpPr>
          <p:spPr bwMode="ltGray">
            <a:xfrm>
              <a:off x="4700" y="3697"/>
              <a:ext cx="275" cy="623"/>
            </a:xfrm>
            <a:custGeom>
              <a:avLst/>
              <a:gdLst/>
              <a:ahLst/>
              <a:cxnLst>
                <a:cxn ang="0">
                  <a:pos x="257" y="12"/>
                </a:cxn>
                <a:cxn ang="0">
                  <a:pos x="239" y="6"/>
                </a:cxn>
                <a:cxn ang="0">
                  <a:pos x="203" y="6"/>
                </a:cxn>
                <a:cxn ang="0">
                  <a:pos x="203" y="6"/>
                </a:cxn>
                <a:cxn ang="0">
                  <a:pos x="197" y="6"/>
                </a:cxn>
                <a:cxn ang="0">
                  <a:pos x="185" y="0"/>
                </a:cxn>
                <a:cxn ang="0">
                  <a:pos x="173" y="0"/>
                </a:cxn>
                <a:cxn ang="0">
                  <a:pos x="166" y="0"/>
                </a:cxn>
                <a:cxn ang="0">
                  <a:pos x="160" y="0"/>
                </a:cxn>
                <a:cxn ang="0">
                  <a:pos x="144" y="117"/>
                </a:cxn>
                <a:cxn ang="0">
                  <a:pos x="128" y="185"/>
                </a:cxn>
                <a:cxn ang="0">
                  <a:pos x="58" y="299"/>
                </a:cxn>
                <a:cxn ang="0">
                  <a:pos x="54" y="441"/>
                </a:cxn>
                <a:cxn ang="0">
                  <a:pos x="24" y="523"/>
                </a:cxn>
                <a:cxn ang="0">
                  <a:pos x="0" y="623"/>
                </a:cxn>
                <a:cxn ang="0">
                  <a:pos x="78" y="623"/>
                </a:cxn>
                <a:cxn ang="0">
                  <a:pos x="92" y="555"/>
                </a:cxn>
                <a:cxn ang="0">
                  <a:pos x="134" y="447"/>
                </a:cxn>
                <a:cxn ang="0">
                  <a:pos x="158" y="315"/>
                </a:cxn>
                <a:cxn ang="0">
                  <a:pos x="184" y="257"/>
                </a:cxn>
                <a:cxn ang="0">
                  <a:pos x="216" y="211"/>
                </a:cxn>
                <a:cxn ang="0">
                  <a:pos x="222" y="145"/>
                </a:cxn>
                <a:cxn ang="0">
                  <a:pos x="240" y="111"/>
                </a:cxn>
                <a:cxn ang="0">
                  <a:pos x="262" y="79"/>
                </a:cxn>
                <a:cxn ang="0">
                  <a:pos x="275" y="6"/>
                </a:cxn>
                <a:cxn ang="0">
                  <a:pos x="263" y="12"/>
                </a:cxn>
                <a:cxn ang="0">
                  <a:pos x="257" y="12"/>
                </a:cxn>
                <a:cxn ang="0">
                  <a:pos x="257" y="12"/>
                </a:cxn>
                <a:cxn ang="0">
                  <a:pos x="257" y="12"/>
                </a:cxn>
              </a:cxnLst>
              <a:rect l="0" t="0" r="r" b="b"/>
              <a:pathLst>
                <a:path w="275" h="623">
                  <a:moveTo>
                    <a:pt x="257" y="12"/>
                  </a:moveTo>
                  <a:lnTo>
                    <a:pt x="239" y="6"/>
                  </a:lnTo>
                  <a:lnTo>
                    <a:pt x="203" y="6"/>
                  </a:lnTo>
                  <a:lnTo>
                    <a:pt x="203" y="6"/>
                  </a:lnTo>
                  <a:lnTo>
                    <a:pt x="197" y="6"/>
                  </a:lnTo>
                  <a:lnTo>
                    <a:pt x="185" y="0"/>
                  </a:lnTo>
                  <a:lnTo>
                    <a:pt x="173" y="0"/>
                  </a:lnTo>
                  <a:lnTo>
                    <a:pt x="166" y="0"/>
                  </a:lnTo>
                  <a:lnTo>
                    <a:pt x="160" y="0"/>
                  </a:lnTo>
                  <a:lnTo>
                    <a:pt x="144" y="117"/>
                  </a:lnTo>
                  <a:lnTo>
                    <a:pt x="128" y="185"/>
                  </a:lnTo>
                  <a:lnTo>
                    <a:pt x="58" y="299"/>
                  </a:lnTo>
                  <a:lnTo>
                    <a:pt x="54" y="441"/>
                  </a:lnTo>
                  <a:lnTo>
                    <a:pt x="24" y="523"/>
                  </a:lnTo>
                  <a:lnTo>
                    <a:pt x="0" y="623"/>
                  </a:lnTo>
                  <a:lnTo>
                    <a:pt x="78" y="623"/>
                  </a:lnTo>
                  <a:lnTo>
                    <a:pt x="92" y="555"/>
                  </a:lnTo>
                  <a:lnTo>
                    <a:pt x="134" y="447"/>
                  </a:lnTo>
                  <a:lnTo>
                    <a:pt x="158" y="315"/>
                  </a:lnTo>
                  <a:lnTo>
                    <a:pt x="184" y="257"/>
                  </a:lnTo>
                  <a:lnTo>
                    <a:pt x="216" y="211"/>
                  </a:lnTo>
                  <a:lnTo>
                    <a:pt x="222" y="145"/>
                  </a:lnTo>
                  <a:lnTo>
                    <a:pt x="240" y="111"/>
                  </a:lnTo>
                  <a:lnTo>
                    <a:pt x="262" y="79"/>
                  </a:lnTo>
                  <a:lnTo>
                    <a:pt x="275" y="6"/>
                  </a:lnTo>
                  <a:lnTo>
                    <a:pt x="263" y="12"/>
                  </a:lnTo>
                  <a:lnTo>
                    <a:pt x="257" y="12"/>
                  </a:lnTo>
                  <a:lnTo>
                    <a:pt x="257" y="12"/>
                  </a:lnTo>
                  <a:lnTo>
                    <a:pt x="257"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IN"/>
            </a:p>
          </p:txBody>
        </p:sp>
        <p:sp>
          <p:nvSpPr>
            <p:cNvPr id="25609" name="Freeform 9"/>
            <p:cNvSpPr>
              <a:spLocks/>
            </p:cNvSpPr>
            <p:nvPr/>
          </p:nvSpPr>
          <p:spPr bwMode="ltGray">
            <a:xfrm>
              <a:off x="4522" y="3709"/>
              <a:ext cx="213" cy="611"/>
            </a:xfrm>
            <a:custGeom>
              <a:avLst/>
              <a:gdLst/>
              <a:ahLst/>
              <a:cxnLst>
                <a:cxn ang="0">
                  <a:pos x="171" y="12"/>
                </a:cxn>
                <a:cxn ang="0">
                  <a:pos x="159" y="24"/>
                </a:cxn>
                <a:cxn ang="0">
                  <a:pos x="153" y="36"/>
                </a:cxn>
                <a:cxn ang="0">
                  <a:pos x="128" y="60"/>
                </a:cxn>
                <a:cxn ang="0">
                  <a:pos x="110" y="83"/>
                </a:cxn>
                <a:cxn ang="0">
                  <a:pos x="86" y="119"/>
                </a:cxn>
                <a:cxn ang="0">
                  <a:pos x="68" y="167"/>
                </a:cxn>
                <a:cxn ang="0">
                  <a:pos x="68" y="221"/>
                </a:cxn>
                <a:cxn ang="0">
                  <a:pos x="68" y="227"/>
                </a:cxn>
                <a:cxn ang="0">
                  <a:pos x="68" y="233"/>
                </a:cxn>
                <a:cxn ang="0">
                  <a:pos x="68" y="239"/>
                </a:cxn>
                <a:cxn ang="0">
                  <a:pos x="68" y="245"/>
                </a:cxn>
                <a:cxn ang="0">
                  <a:pos x="68" y="251"/>
                </a:cxn>
                <a:cxn ang="0">
                  <a:pos x="68" y="251"/>
                </a:cxn>
                <a:cxn ang="0">
                  <a:pos x="68" y="257"/>
                </a:cxn>
                <a:cxn ang="0">
                  <a:pos x="68" y="269"/>
                </a:cxn>
                <a:cxn ang="0">
                  <a:pos x="74" y="287"/>
                </a:cxn>
                <a:cxn ang="0">
                  <a:pos x="80" y="305"/>
                </a:cxn>
                <a:cxn ang="0">
                  <a:pos x="86" y="311"/>
                </a:cxn>
                <a:cxn ang="0">
                  <a:pos x="86" y="311"/>
                </a:cxn>
                <a:cxn ang="0">
                  <a:pos x="92" y="317"/>
                </a:cxn>
                <a:cxn ang="0">
                  <a:pos x="92" y="323"/>
                </a:cxn>
                <a:cxn ang="0">
                  <a:pos x="92" y="323"/>
                </a:cxn>
                <a:cxn ang="0">
                  <a:pos x="24" y="437"/>
                </a:cxn>
                <a:cxn ang="0">
                  <a:pos x="18" y="471"/>
                </a:cxn>
                <a:cxn ang="0">
                  <a:pos x="0" y="547"/>
                </a:cxn>
                <a:cxn ang="0">
                  <a:pos x="50" y="611"/>
                </a:cxn>
                <a:cxn ang="0">
                  <a:pos x="114" y="611"/>
                </a:cxn>
                <a:cxn ang="0">
                  <a:pos x="104" y="555"/>
                </a:cxn>
                <a:cxn ang="0">
                  <a:pos x="120" y="515"/>
                </a:cxn>
                <a:cxn ang="0">
                  <a:pos x="150" y="449"/>
                </a:cxn>
                <a:cxn ang="0">
                  <a:pos x="166" y="377"/>
                </a:cxn>
                <a:cxn ang="0">
                  <a:pos x="156" y="295"/>
                </a:cxn>
                <a:cxn ang="0">
                  <a:pos x="170" y="203"/>
                </a:cxn>
                <a:cxn ang="0">
                  <a:pos x="212" y="95"/>
                </a:cxn>
                <a:cxn ang="0">
                  <a:pos x="213" y="0"/>
                </a:cxn>
                <a:cxn ang="0">
                  <a:pos x="207" y="0"/>
                </a:cxn>
                <a:cxn ang="0">
                  <a:pos x="201" y="0"/>
                </a:cxn>
                <a:cxn ang="0">
                  <a:pos x="195" y="0"/>
                </a:cxn>
                <a:cxn ang="0">
                  <a:pos x="189" y="0"/>
                </a:cxn>
                <a:cxn ang="0">
                  <a:pos x="183" y="6"/>
                </a:cxn>
                <a:cxn ang="0">
                  <a:pos x="177" y="6"/>
                </a:cxn>
                <a:cxn ang="0">
                  <a:pos x="171" y="12"/>
                </a:cxn>
                <a:cxn ang="0">
                  <a:pos x="171" y="12"/>
                </a:cxn>
                <a:cxn ang="0">
                  <a:pos x="171" y="12"/>
                </a:cxn>
              </a:cxnLst>
              <a:rect l="0" t="0" r="r" b="b"/>
              <a:pathLst>
                <a:path w="213" h="611">
                  <a:moveTo>
                    <a:pt x="171" y="12"/>
                  </a:moveTo>
                  <a:lnTo>
                    <a:pt x="159" y="24"/>
                  </a:lnTo>
                  <a:lnTo>
                    <a:pt x="153" y="36"/>
                  </a:lnTo>
                  <a:lnTo>
                    <a:pt x="128" y="60"/>
                  </a:lnTo>
                  <a:lnTo>
                    <a:pt x="110" y="83"/>
                  </a:lnTo>
                  <a:lnTo>
                    <a:pt x="86" y="119"/>
                  </a:lnTo>
                  <a:lnTo>
                    <a:pt x="68" y="167"/>
                  </a:lnTo>
                  <a:lnTo>
                    <a:pt x="68" y="221"/>
                  </a:lnTo>
                  <a:lnTo>
                    <a:pt x="68" y="227"/>
                  </a:lnTo>
                  <a:lnTo>
                    <a:pt x="68" y="233"/>
                  </a:lnTo>
                  <a:lnTo>
                    <a:pt x="68" y="239"/>
                  </a:lnTo>
                  <a:lnTo>
                    <a:pt x="68" y="245"/>
                  </a:lnTo>
                  <a:lnTo>
                    <a:pt x="68" y="251"/>
                  </a:lnTo>
                  <a:lnTo>
                    <a:pt x="68" y="251"/>
                  </a:lnTo>
                  <a:lnTo>
                    <a:pt x="68" y="257"/>
                  </a:lnTo>
                  <a:lnTo>
                    <a:pt x="68" y="269"/>
                  </a:lnTo>
                  <a:lnTo>
                    <a:pt x="74" y="287"/>
                  </a:lnTo>
                  <a:lnTo>
                    <a:pt x="80" y="305"/>
                  </a:lnTo>
                  <a:lnTo>
                    <a:pt x="86" y="311"/>
                  </a:lnTo>
                  <a:lnTo>
                    <a:pt x="86" y="311"/>
                  </a:lnTo>
                  <a:lnTo>
                    <a:pt x="92" y="317"/>
                  </a:lnTo>
                  <a:lnTo>
                    <a:pt x="92" y="323"/>
                  </a:lnTo>
                  <a:lnTo>
                    <a:pt x="92" y="323"/>
                  </a:lnTo>
                  <a:lnTo>
                    <a:pt x="24" y="437"/>
                  </a:lnTo>
                  <a:lnTo>
                    <a:pt x="18" y="471"/>
                  </a:lnTo>
                  <a:lnTo>
                    <a:pt x="0" y="547"/>
                  </a:lnTo>
                  <a:lnTo>
                    <a:pt x="50" y="611"/>
                  </a:lnTo>
                  <a:lnTo>
                    <a:pt x="114" y="611"/>
                  </a:lnTo>
                  <a:lnTo>
                    <a:pt x="104" y="555"/>
                  </a:lnTo>
                  <a:lnTo>
                    <a:pt x="120" y="515"/>
                  </a:lnTo>
                  <a:lnTo>
                    <a:pt x="150" y="449"/>
                  </a:lnTo>
                  <a:lnTo>
                    <a:pt x="166" y="377"/>
                  </a:lnTo>
                  <a:lnTo>
                    <a:pt x="156" y="295"/>
                  </a:lnTo>
                  <a:lnTo>
                    <a:pt x="170" y="203"/>
                  </a:lnTo>
                  <a:lnTo>
                    <a:pt x="212" y="95"/>
                  </a:lnTo>
                  <a:lnTo>
                    <a:pt x="213" y="0"/>
                  </a:lnTo>
                  <a:lnTo>
                    <a:pt x="207" y="0"/>
                  </a:lnTo>
                  <a:lnTo>
                    <a:pt x="201" y="0"/>
                  </a:lnTo>
                  <a:lnTo>
                    <a:pt x="195" y="0"/>
                  </a:lnTo>
                  <a:lnTo>
                    <a:pt x="189" y="0"/>
                  </a:lnTo>
                  <a:lnTo>
                    <a:pt x="183" y="6"/>
                  </a:lnTo>
                  <a:lnTo>
                    <a:pt x="177" y="6"/>
                  </a:lnTo>
                  <a:lnTo>
                    <a:pt x="171" y="12"/>
                  </a:lnTo>
                  <a:lnTo>
                    <a:pt x="171" y="12"/>
                  </a:lnTo>
                  <a:lnTo>
                    <a:pt x="171"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IN"/>
            </a:p>
          </p:txBody>
        </p:sp>
        <p:sp>
          <p:nvSpPr>
            <p:cNvPr id="25610" name="Freeform 10"/>
            <p:cNvSpPr>
              <a:spLocks/>
            </p:cNvSpPr>
            <p:nvPr/>
          </p:nvSpPr>
          <p:spPr bwMode="ltGray">
            <a:xfrm>
              <a:off x="4292" y="3936"/>
              <a:ext cx="167" cy="384"/>
            </a:xfrm>
            <a:custGeom>
              <a:avLst/>
              <a:gdLst/>
              <a:ahLst/>
              <a:cxnLst>
                <a:cxn ang="0">
                  <a:pos x="149" y="60"/>
                </a:cxn>
                <a:cxn ang="0">
                  <a:pos x="119" y="30"/>
                </a:cxn>
                <a:cxn ang="0">
                  <a:pos x="89" y="12"/>
                </a:cxn>
                <a:cxn ang="0">
                  <a:pos x="59" y="0"/>
                </a:cxn>
                <a:cxn ang="0">
                  <a:pos x="54" y="70"/>
                </a:cxn>
                <a:cxn ang="0">
                  <a:pos x="46" y="112"/>
                </a:cxn>
                <a:cxn ang="0">
                  <a:pos x="52" y="168"/>
                </a:cxn>
                <a:cxn ang="0">
                  <a:pos x="24" y="194"/>
                </a:cxn>
                <a:cxn ang="0">
                  <a:pos x="16" y="258"/>
                </a:cxn>
                <a:cxn ang="0">
                  <a:pos x="2" y="300"/>
                </a:cxn>
                <a:cxn ang="0">
                  <a:pos x="0" y="352"/>
                </a:cxn>
                <a:cxn ang="0">
                  <a:pos x="47" y="384"/>
                </a:cxn>
                <a:cxn ang="0">
                  <a:pos x="149" y="384"/>
                </a:cxn>
                <a:cxn ang="0">
                  <a:pos x="134" y="350"/>
                </a:cxn>
                <a:cxn ang="0">
                  <a:pos x="104" y="324"/>
                </a:cxn>
                <a:cxn ang="0">
                  <a:pos x="138" y="274"/>
                </a:cxn>
                <a:cxn ang="0">
                  <a:pos x="122" y="220"/>
                </a:cxn>
                <a:cxn ang="0">
                  <a:pos x="132" y="186"/>
                </a:cxn>
                <a:cxn ang="0">
                  <a:pos x="140" y="154"/>
                </a:cxn>
                <a:cxn ang="0">
                  <a:pos x="167" y="90"/>
                </a:cxn>
                <a:cxn ang="0">
                  <a:pos x="149" y="60"/>
                </a:cxn>
                <a:cxn ang="0">
                  <a:pos x="149" y="60"/>
                </a:cxn>
                <a:cxn ang="0">
                  <a:pos x="149" y="60"/>
                </a:cxn>
              </a:cxnLst>
              <a:rect l="0" t="0" r="r" b="b"/>
              <a:pathLst>
                <a:path w="167" h="384">
                  <a:moveTo>
                    <a:pt x="149" y="60"/>
                  </a:moveTo>
                  <a:lnTo>
                    <a:pt x="119" y="30"/>
                  </a:lnTo>
                  <a:lnTo>
                    <a:pt x="89" y="12"/>
                  </a:lnTo>
                  <a:lnTo>
                    <a:pt x="59" y="0"/>
                  </a:lnTo>
                  <a:lnTo>
                    <a:pt x="54" y="70"/>
                  </a:lnTo>
                  <a:lnTo>
                    <a:pt x="46" y="112"/>
                  </a:lnTo>
                  <a:lnTo>
                    <a:pt x="52" y="168"/>
                  </a:lnTo>
                  <a:lnTo>
                    <a:pt x="24" y="194"/>
                  </a:lnTo>
                  <a:lnTo>
                    <a:pt x="16" y="258"/>
                  </a:lnTo>
                  <a:lnTo>
                    <a:pt x="2" y="300"/>
                  </a:lnTo>
                  <a:lnTo>
                    <a:pt x="0" y="352"/>
                  </a:lnTo>
                  <a:lnTo>
                    <a:pt x="47" y="384"/>
                  </a:lnTo>
                  <a:lnTo>
                    <a:pt x="149" y="384"/>
                  </a:lnTo>
                  <a:lnTo>
                    <a:pt x="134" y="350"/>
                  </a:lnTo>
                  <a:lnTo>
                    <a:pt x="104" y="324"/>
                  </a:lnTo>
                  <a:lnTo>
                    <a:pt x="138" y="274"/>
                  </a:lnTo>
                  <a:lnTo>
                    <a:pt x="122" y="220"/>
                  </a:lnTo>
                  <a:lnTo>
                    <a:pt x="132" y="186"/>
                  </a:lnTo>
                  <a:lnTo>
                    <a:pt x="140" y="154"/>
                  </a:lnTo>
                  <a:lnTo>
                    <a:pt x="167" y="90"/>
                  </a:lnTo>
                  <a:lnTo>
                    <a:pt x="149" y="60"/>
                  </a:lnTo>
                  <a:lnTo>
                    <a:pt x="149" y="60"/>
                  </a:lnTo>
                  <a:lnTo>
                    <a:pt x="149" y="6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IN"/>
            </a:p>
          </p:txBody>
        </p:sp>
        <p:sp>
          <p:nvSpPr>
            <p:cNvPr id="25611" name="Freeform 11"/>
            <p:cNvSpPr>
              <a:spLocks/>
            </p:cNvSpPr>
            <p:nvPr/>
          </p:nvSpPr>
          <p:spPr bwMode="ltGray">
            <a:xfrm>
              <a:off x="4100" y="4020"/>
              <a:ext cx="166" cy="300"/>
            </a:xfrm>
            <a:custGeom>
              <a:avLst/>
              <a:gdLst/>
              <a:ahLst/>
              <a:cxnLst>
                <a:cxn ang="0">
                  <a:pos x="136" y="12"/>
                </a:cxn>
                <a:cxn ang="0">
                  <a:pos x="100" y="0"/>
                </a:cxn>
                <a:cxn ang="0">
                  <a:pos x="78" y="64"/>
                </a:cxn>
                <a:cxn ang="0">
                  <a:pos x="70" y="126"/>
                </a:cxn>
                <a:cxn ang="0">
                  <a:pos x="46" y="184"/>
                </a:cxn>
                <a:cxn ang="0">
                  <a:pos x="58" y="232"/>
                </a:cxn>
                <a:cxn ang="0">
                  <a:pos x="38" y="268"/>
                </a:cxn>
                <a:cxn ang="0">
                  <a:pos x="0" y="300"/>
                </a:cxn>
                <a:cxn ang="0">
                  <a:pos x="160" y="300"/>
                </a:cxn>
                <a:cxn ang="0">
                  <a:pos x="136" y="272"/>
                </a:cxn>
                <a:cxn ang="0">
                  <a:pos x="98" y="234"/>
                </a:cxn>
                <a:cxn ang="0">
                  <a:pos x="130" y="188"/>
                </a:cxn>
                <a:cxn ang="0">
                  <a:pos x="138" y="134"/>
                </a:cxn>
                <a:cxn ang="0">
                  <a:pos x="144" y="94"/>
                </a:cxn>
                <a:cxn ang="0">
                  <a:pos x="164" y="60"/>
                </a:cxn>
                <a:cxn ang="0">
                  <a:pos x="166" y="0"/>
                </a:cxn>
                <a:cxn ang="0">
                  <a:pos x="136" y="12"/>
                </a:cxn>
                <a:cxn ang="0">
                  <a:pos x="136" y="12"/>
                </a:cxn>
                <a:cxn ang="0">
                  <a:pos x="136" y="12"/>
                </a:cxn>
              </a:cxnLst>
              <a:rect l="0" t="0" r="r" b="b"/>
              <a:pathLst>
                <a:path w="166" h="300">
                  <a:moveTo>
                    <a:pt x="136" y="12"/>
                  </a:moveTo>
                  <a:lnTo>
                    <a:pt x="100" y="0"/>
                  </a:lnTo>
                  <a:lnTo>
                    <a:pt x="78" y="64"/>
                  </a:lnTo>
                  <a:lnTo>
                    <a:pt x="70" y="126"/>
                  </a:lnTo>
                  <a:lnTo>
                    <a:pt x="46" y="184"/>
                  </a:lnTo>
                  <a:lnTo>
                    <a:pt x="58" y="232"/>
                  </a:lnTo>
                  <a:lnTo>
                    <a:pt x="38" y="268"/>
                  </a:lnTo>
                  <a:lnTo>
                    <a:pt x="0" y="300"/>
                  </a:lnTo>
                  <a:lnTo>
                    <a:pt x="160" y="300"/>
                  </a:lnTo>
                  <a:lnTo>
                    <a:pt x="136" y="272"/>
                  </a:lnTo>
                  <a:lnTo>
                    <a:pt x="98" y="234"/>
                  </a:lnTo>
                  <a:lnTo>
                    <a:pt x="130" y="188"/>
                  </a:lnTo>
                  <a:lnTo>
                    <a:pt x="138" y="134"/>
                  </a:lnTo>
                  <a:lnTo>
                    <a:pt x="144" y="94"/>
                  </a:lnTo>
                  <a:lnTo>
                    <a:pt x="164" y="60"/>
                  </a:lnTo>
                  <a:lnTo>
                    <a:pt x="166" y="0"/>
                  </a:lnTo>
                  <a:lnTo>
                    <a:pt x="136" y="12"/>
                  </a:lnTo>
                  <a:lnTo>
                    <a:pt x="136" y="12"/>
                  </a:lnTo>
                  <a:lnTo>
                    <a:pt x="136"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IN"/>
            </a:p>
          </p:txBody>
        </p:sp>
        <p:sp>
          <p:nvSpPr>
            <p:cNvPr id="25612" name="Freeform 12"/>
            <p:cNvSpPr>
              <a:spLocks/>
            </p:cNvSpPr>
            <p:nvPr/>
          </p:nvSpPr>
          <p:spPr bwMode="ltGray">
            <a:xfrm>
              <a:off x="3910" y="4038"/>
              <a:ext cx="237" cy="282"/>
            </a:xfrm>
            <a:custGeom>
              <a:avLst/>
              <a:gdLst/>
              <a:ahLst/>
              <a:cxnLst>
                <a:cxn ang="0">
                  <a:pos x="201" y="0"/>
                </a:cxn>
                <a:cxn ang="0">
                  <a:pos x="183" y="0"/>
                </a:cxn>
                <a:cxn ang="0">
                  <a:pos x="158" y="50"/>
                </a:cxn>
                <a:cxn ang="0">
                  <a:pos x="148" y="92"/>
                </a:cxn>
                <a:cxn ang="0">
                  <a:pos x="120" y="144"/>
                </a:cxn>
                <a:cxn ang="0">
                  <a:pos x="82" y="182"/>
                </a:cxn>
                <a:cxn ang="0">
                  <a:pos x="60" y="232"/>
                </a:cxn>
                <a:cxn ang="0">
                  <a:pos x="0" y="282"/>
                </a:cxn>
                <a:cxn ang="0">
                  <a:pos x="128" y="282"/>
                </a:cxn>
                <a:cxn ang="0">
                  <a:pos x="154" y="254"/>
                </a:cxn>
                <a:cxn ang="0">
                  <a:pos x="158" y="196"/>
                </a:cxn>
                <a:cxn ang="0">
                  <a:pos x="188" y="148"/>
                </a:cxn>
                <a:cxn ang="0">
                  <a:pos x="196" y="70"/>
                </a:cxn>
                <a:cxn ang="0">
                  <a:pos x="237" y="0"/>
                </a:cxn>
                <a:cxn ang="0">
                  <a:pos x="201" y="0"/>
                </a:cxn>
                <a:cxn ang="0">
                  <a:pos x="201" y="0"/>
                </a:cxn>
                <a:cxn ang="0">
                  <a:pos x="201" y="0"/>
                </a:cxn>
              </a:cxnLst>
              <a:rect l="0" t="0" r="r" b="b"/>
              <a:pathLst>
                <a:path w="237" h="282">
                  <a:moveTo>
                    <a:pt x="201" y="0"/>
                  </a:moveTo>
                  <a:lnTo>
                    <a:pt x="183" y="0"/>
                  </a:lnTo>
                  <a:lnTo>
                    <a:pt x="158" y="50"/>
                  </a:lnTo>
                  <a:lnTo>
                    <a:pt x="148" y="92"/>
                  </a:lnTo>
                  <a:lnTo>
                    <a:pt x="120" y="144"/>
                  </a:lnTo>
                  <a:lnTo>
                    <a:pt x="82" y="182"/>
                  </a:lnTo>
                  <a:lnTo>
                    <a:pt x="60" y="232"/>
                  </a:lnTo>
                  <a:lnTo>
                    <a:pt x="0" y="282"/>
                  </a:lnTo>
                  <a:lnTo>
                    <a:pt x="128" y="282"/>
                  </a:lnTo>
                  <a:lnTo>
                    <a:pt x="154" y="254"/>
                  </a:lnTo>
                  <a:lnTo>
                    <a:pt x="158" y="196"/>
                  </a:lnTo>
                  <a:lnTo>
                    <a:pt x="188" y="148"/>
                  </a:lnTo>
                  <a:lnTo>
                    <a:pt x="196" y="70"/>
                  </a:lnTo>
                  <a:lnTo>
                    <a:pt x="237" y="0"/>
                  </a:lnTo>
                  <a:lnTo>
                    <a:pt x="201" y="0"/>
                  </a:lnTo>
                  <a:lnTo>
                    <a:pt x="201" y="0"/>
                  </a:lnTo>
                  <a:lnTo>
                    <a:pt x="201"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IN"/>
            </a:p>
          </p:txBody>
        </p:sp>
        <p:sp>
          <p:nvSpPr>
            <p:cNvPr id="25613" name="Freeform 13"/>
            <p:cNvSpPr>
              <a:spLocks/>
            </p:cNvSpPr>
            <p:nvPr/>
          </p:nvSpPr>
          <p:spPr bwMode="ltGray">
            <a:xfrm>
              <a:off x="3674" y="4086"/>
              <a:ext cx="196" cy="234"/>
            </a:xfrm>
            <a:custGeom>
              <a:avLst/>
              <a:gdLst/>
              <a:ahLst/>
              <a:cxnLst>
                <a:cxn ang="0">
                  <a:pos x="167" y="54"/>
                </a:cxn>
                <a:cxn ang="0">
                  <a:pos x="113" y="24"/>
                </a:cxn>
                <a:cxn ang="0">
                  <a:pos x="83" y="0"/>
                </a:cxn>
                <a:cxn ang="0">
                  <a:pos x="80" y="62"/>
                </a:cxn>
                <a:cxn ang="0">
                  <a:pos x="58" y="100"/>
                </a:cxn>
                <a:cxn ang="0">
                  <a:pos x="54" y="160"/>
                </a:cxn>
                <a:cxn ang="0">
                  <a:pos x="36" y="202"/>
                </a:cxn>
                <a:cxn ang="0">
                  <a:pos x="0" y="234"/>
                </a:cxn>
                <a:cxn ang="0">
                  <a:pos x="146" y="234"/>
                </a:cxn>
                <a:cxn ang="0">
                  <a:pos x="170" y="198"/>
                </a:cxn>
                <a:cxn ang="0">
                  <a:pos x="158" y="138"/>
                </a:cxn>
                <a:cxn ang="0">
                  <a:pos x="196" y="100"/>
                </a:cxn>
                <a:cxn ang="0">
                  <a:pos x="191" y="54"/>
                </a:cxn>
                <a:cxn ang="0">
                  <a:pos x="167" y="54"/>
                </a:cxn>
                <a:cxn ang="0">
                  <a:pos x="167" y="54"/>
                </a:cxn>
                <a:cxn ang="0">
                  <a:pos x="167" y="54"/>
                </a:cxn>
              </a:cxnLst>
              <a:rect l="0" t="0" r="r" b="b"/>
              <a:pathLst>
                <a:path w="196" h="234">
                  <a:moveTo>
                    <a:pt x="167" y="54"/>
                  </a:moveTo>
                  <a:lnTo>
                    <a:pt x="113" y="24"/>
                  </a:lnTo>
                  <a:lnTo>
                    <a:pt x="83" y="0"/>
                  </a:lnTo>
                  <a:lnTo>
                    <a:pt x="80" y="62"/>
                  </a:lnTo>
                  <a:lnTo>
                    <a:pt x="58" y="100"/>
                  </a:lnTo>
                  <a:lnTo>
                    <a:pt x="54" y="160"/>
                  </a:lnTo>
                  <a:lnTo>
                    <a:pt x="36" y="202"/>
                  </a:lnTo>
                  <a:lnTo>
                    <a:pt x="0" y="234"/>
                  </a:lnTo>
                  <a:lnTo>
                    <a:pt x="146" y="234"/>
                  </a:lnTo>
                  <a:lnTo>
                    <a:pt x="170" y="198"/>
                  </a:lnTo>
                  <a:lnTo>
                    <a:pt x="158" y="138"/>
                  </a:lnTo>
                  <a:lnTo>
                    <a:pt x="196" y="100"/>
                  </a:lnTo>
                  <a:lnTo>
                    <a:pt x="191" y="54"/>
                  </a:lnTo>
                  <a:lnTo>
                    <a:pt x="167" y="54"/>
                  </a:lnTo>
                  <a:lnTo>
                    <a:pt x="167" y="54"/>
                  </a:lnTo>
                  <a:lnTo>
                    <a:pt x="167" y="54"/>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IN"/>
            </a:p>
          </p:txBody>
        </p:sp>
        <p:sp>
          <p:nvSpPr>
            <p:cNvPr id="25614" name="Freeform 14"/>
            <p:cNvSpPr>
              <a:spLocks/>
            </p:cNvSpPr>
            <p:nvPr/>
          </p:nvSpPr>
          <p:spPr bwMode="ltGray">
            <a:xfrm>
              <a:off x="3476" y="4068"/>
              <a:ext cx="190" cy="252"/>
            </a:xfrm>
            <a:custGeom>
              <a:avLst/>
              <a:gdLst/>
              <a:ahLst/>
              <a:cxnLst>
                <a:cxn ang="0">
                  <a:pos x="190" y="0"/>
                </a:cxn>
                <a:cxn ang="0">
                  <a:pos x="166" y="0"/>
                </a:cxn>
                <a:cxn ang="0">
                  <a:pos x="158" y="38"/>
                </a:cxn>
                <a:cxn ang="0">
                  <a:pos x="138" y="120"/>
                </a:cxn>
                <a:cxn ang="0">
                  <a:pos x="94" y="180"/>
                </a:cxn>
                <a:cxn ang="0">
                  <a:pos x="62" y="234"/>
                </a:cxn>
                <a:cxn ang="0">
                  <a:pos x="0" y="252"/>
                </a:cxn>
                <a:cxn ang="0">
                  <a:pos x="128" y="252"/>
                </a:cxn>
                <a:cxn ang="0">
                  <a:pos x="142" y="188"/>
                </a:cxn>
                <a:cxn ang="0">
                  <a:pos x="186" y="90"/>
                </a:cxn>
                <a:cxn ang="0">
                  <a:pos x="190" y="38"/>
                </a:cxn>
                <a:cxn ang="0">
                  <a:pos x="190" y="0"/>
                </a:cxn>
                <a:cxn ang="0">
                  <a:pos x="190" y="0"/>
                </a:cxn>
                <a:cxn ang="0">
                  <a:pos x="190" y="0"/>
                </a:cxn>
                <a:cxn ang="0">
                  <a:pos x="190" y="0"/>
                </a:cxn>
              </a:cxnLst>
              <a:rect l="0" t="0" r="r" b="b"/>
              <a:pathLst>
                <a:path w="190" h="252">
                  <a:moveTo>
                    <a:pt x="190" y="0"/>
                  </a:moveTo>
                  <a:lnTo>
                    <a:pt x="166" y="0"/>
                  </a:lnTo>
                  <a:lnTo>
                    <a:pt x="158" y="38"/>
                  </a:lnTo>
                  <a:lnTo>
                    <a:pt x="138" y="120"/>
                  </a:lnTo>
                  <a:lnTo>
                    <a:pt x="94" y="180"/>
                  </a:lnTo>
                  <a:lnTo>
                    <a:pt x="62" y="234"/>
                  </a:lnTo>
                  <a:lnTo>
                    <a:pt x="0" y="252"/>
                  </a:lnTo>
                  <a:lnTo>
                    <a:pt x="128" y="252"/>
                  </a:lnTo>
                  <a:lnTo>
                    <a:pt x="142" y="188"/>
                  </a:lnTo>
                  <a:lnTo>
                    <a:pt x="186" y="90"/>
                  </a:lnTo>
                  <a:lnTo>
                    <a:pt x="190" y="38"/>
                  </a:lnTo>
                  <a:lnTo>
                    <a:pt x="190" y="0"/>
                  </a:lnTo>
                  <a:lnTo>
                    <a:pt x="190" y="0"/>
                  </a:lnTo>
                  <a:lnTo>
                    <a:pt x="190" y="0"/>
                  </a:lnTo>
                  <a:lnTo>
                    <a:pt x="190"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IN"/>
            </a:p>
          </p:txBody>
        </p:sp>
        <p:sp>
          <p:nvSpPr>
            <p:cNvPr id="25615" name="Freeform 15"/>
            <p:cNvSpPr>
              <a:spLocks/>
            </p:cNvSpPr>
            <p:nvPr/>
          </p:nvSpPr>
          <p:spPr bwMode="ltGray">
            <a:xfrm>
              <a:off x="3170" y="4188"/>
              <a:ext cx="230" cy="132"/>
            </a:xfrm>
            <a:custGeom>
              <a:avLst/>
              <a:gdLst/>
              <a:ahLst/>
              <a:cxnLst>
                <a:cxn ang="0">
                  <a:pos x="197" y="0"/>
                </a:cxn>
                <a:cxn ang="0">
                  <a:pos x="191" y="0"/>
                </a:cxn>
                <a:cxn ang="0">
                  <a:pos x="185" y="0"/>
                </a:cxn>
                <a:cxn ang="0">
                  <a:pos x="173" y="0"/>
                </a:cxn>
                <a:cxn ang="0">
                  <a:pos x="161" y="0"/>
                </a:cxn>
                <a:cxn ang="0">
                  <a:pos x="155" y="0"/>
                </a:cxn>
                <a:cxn ang="0">
                  <a:pos x="138" y="6"/>
                </a:cxn>
                <a:cxn ang="0">
                  <a:pos x="132" y="6"/>
                </a:cxn>
                <a:cxn ang="0">
                  <a:pos x="35" y="18"/>
                </a:cxn>
                <a:cxn ang="0">
                  <a:pos x="11" y="30"/>
                </a:cxn>
                <a:cxn ang="0">
                  <a:pos x="23" y="54"/>
                </a:cxn>
                <a:cxn ang="0">
                  <a:pos x="0" y="100"/>
                </a:cxn>
                <a:cxn ang="0">
                  <a:pos x="0" y="132"/>
                </a:cxn>
                <a:cxn ang="0">
                  <a:pos x="162" y="132"/>
                </a:cxn>
                <a:cxn ang="0">
                  <a:pos x="204" y="88"/>
                </a:cxn>
                <a:cxn ang="0">
                  <a:pos x="230" y="46"/>
                </a:cxn>
                <a:cxn ang="0">
                  <a:pos x="214" y="24"/>
                </a:cxn>
                <a:cxn ang="0">
                  <a:pos x="215" y="0"/>
                </a:cxn>
                <a:cxn ang="0">
                  <a:pos x="209" y="0"/>
                </a:cxn>
                <a:cxn ang="0">
                  <a:pos x="203" y="0"/>
                </a:cxn>
                <a:cxn ang="0">
                  <a:pos x="203" y="0"/>
                </a:cxn>
                <a:cxn ang="0">
                  <a:pos x="197" y="0"/>
                </a:cxn>
                <a:cxn ang="0">
                  <a:pos x="197" y="0"/>
                </a:cxn>
                <a:cxn ang="0">
                  <a:pos x="197" y="0"/>
                </a:cxn>
              </a:cxnLst>
              <a:rect l="0" t="0" r="r" b="b"/>
              <a:pathLst>
                <a:path w="230" h="132">
                  <a:moveTo>
                    <a:pt x="197" y="0"/>
                  </a:moveTo>
                  <a:lnTo>
                    <a:pt x="191" y="0"/>
                  </a:lnTo>
                  <a:lnTo>
                    <a:pt x="185" y="0"/>
                  </a:lnTo>
                  <a:lnTo>
                    <a:pt x="173" y="0"/>
                  </a:lnTo>
                  <a:lnTo>
                    <a:pt x="161" y="0"/>
                  </a:lnTo>
                  <a:lnTo>
                    <a:pt x="155" y="0"/>
                  </a:lnTo>
                  <a:lnTo>
                    <a:pt x="138" y="6"/>
                  </a:lnTo>
                  <a:lnTo>
                    <a:pt x="132" y="6"/>
                  </a:lnTo>
                  <a:lnTo>
                    <a:pt x="35" y="18"/>
                  </a:lnTo>
                  <a:lnTo>
                    <a:pt x="11" y="30"/>
                  </a:lnTo>
                  <a:lnTo>
                    <a:pt x="23" y="54"/>
                  </a:lnTo>
                  <a:lnTo>
                    <a:pt x="0" y="100"/>
                  </a:lnTo>
                  <a:lnTo>
                    <a:pt x="0" y="132"/>
                  </a:lnTo>
                  <a:lnTo>
                    <a:pt x="162" y="132"/>
                  </a:lnTo>
                  <a:lnTo>
                    <a:pt x="204" y="88"/>
                  </a:lnTo>
                  <a:lnTo>
                    <a:pt x="230" y="46"/>
                  </a:lnTo>
                  <a:lnTo>
                    <a:pt x="214" y="24"/>
                  </a:lnTo>
                  <a:lnTo>
                    <a:pt x="215" y="0"/>
                  </a:lnTo>
                  <a:lnTo>
                    <a:pt x="209" y="0"/>
                  </a:lnTo>
                  <a:lnTo>
                    <a:pt x="203" y="0"/>
                  </a:lnTo>
                  <a:lnTo>
                    <a:pt x="203" y="0"/>
                  </a:lnTo>
                  <a:lnTo>
                    <a:pt x="197" y="0"/>
                  </a:lnTo>
                  <a:lnTo>
                    <a:pt x="197" y="0"/>
                  </a:lnTo>
                  <a:lnTo>
                    <a:pt x="197"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IN"/>
            </a:p>
          </p:txBody>
        </p:sp>
        <p:sp>
          <p:nvSpPr>
            <p:cNvPr id="25616" name="Freeform 16"/>
            <p:cNvSpPr>
              <a:spLocks/>
            </p:cNvSpPr>
            <p:nvPr/>
          </p:nvSpPr>
          <p:spPr bwMode="ltGray">
            <a:xfrm>
              <a:off x="3044" y="4218"/>
              <a:ext cx="89" cy="102"/>
            </a:xfrm>
            <a:custGeom>
              <a:avLst/>
              <a:gdLst/>
              <a:ahLst/>
              <a:cxnLst>
                <a:cxn ang="0">
                  <a:pos x="71" y="0"/>
                </a:cxn>
                <a:cxn ang="0">
                  <a:pos x="66" y="48"/>
                </a:cxn>
                <a:cxn ang="0">
                  <a:pos x="30" y="72"/>
                </a:cxn>
                <a:cxn ang="0">
                  <a:pos x="0" y="102"/>
                </a:cxn>
                <a:cxn ang="0">
                  <a:pos x="66" y="102"/>
                </a:cxn>
                <a:cxn ang="0">
                  <a:pos x="88" y="56"/>
                </a:cxn>
                <a:cxn ang="0">
                  <a:pos x="89" y="6"/>
                </a:cxn>
                <a:cxn ang="0">
                  <a:pos x="71" y="0"/>
                </a:cxn>
                <a:cxn ang="0">
                  <a:pos x="71" y="0"/>
                </a:cxn>
                <a:cxn ang="0">
                  <a:pos x="71" y="0"/>
                </a:cxn>
              </a:cxnLst>
              <a:rect l="0" t="0" r="r" b="b"/>
              <a:pathLst>
                <a:path w="89" h="102">
                  <a:moveTo>
                    <a:pt x="71" y="0"/>
                  </a:moveTo>
                  <a:lnTo>
                    <a:pt x="66" y="48"/>
                  </a:lnTo>
                  <a:lnTo>
                    <a:pt x="30" y="72"/>
                  </a:lnTo>
                  <a:lnTo>
                    <a:pt x="0" y="102"/>
                  </a:lnTo>
                  <a:lnTo>
                    <a:pt x="66" y="102"/>
                  </a:lnTo>
                  <a:lnTo>
                    <a:pt x="88" y="56"/>
                  </a:lnTo>
                  <a:lnTo>
                    <a:pt x="89" y="6"/>
                  </a:lnTo>
                  <a:lnTo>
                    <a:pt x="71" y="0"/>
                  </a:lnTo>
                  <a:lnTo>
                    <a:pt x="71" y="0"/>
                  </a:lnTo>
                  <a:lnTo>
                    <a:pt x="71"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IN"/>
            </a:p>
          </p:txBody>
        </p:sp>
        <p:sp>
          <p:nvSpPr>
            <p:cNvPr id="25617" name="Freeform 17"/>
            <p:cNvSpPr>
              <a:spLocks/>
            </p:cNvSpPr>
            <p:nvPr/>
          </p:nvSpPr>
          <p:spPr bwMode="ltGray">
            <a:xfrm>
              <a:off x="5482" y="3367"/>
              <a:ext cx="278" cy="953"/>
            </a:xfrm>
            <a:custGeom>
              <a:avLst/>
              <a:gdLst/>
              <a:ahLst/>
              <a:cxnLst>
                <a:cxn ang="0">
                  <a:pos x="278" y="24"/>
                </a:cxn>
                <a:cxn ang="0">
                  <a:pos x="272" y="24"/>
                </a:cxn>
                <a:cxn ang="0">
                  <a:pos x="272" y="18"/>
                </a:cxn>
                <a:cxn ang="0">
                  <a:pos x="266" y="18"/>
                </a:cxn>
                <a:cxn ang="0">
                  <a:pos x="254" y="12"/>
                </a:cxn>
                <a:cxn ang="0">
                  <a:pos x="236" y="6"/>
                </a:cxn>
                <a:cxn ang="0">
                  <a:pos x="212" y="0"/>
                </a:cxn>
                <a:cxn ang="0">
                  <a:pos x="206" y="6"/>
                </a:cxn>
                <a:cxn ang="0">
                  <a:pos x="198" y="129"/>
                </a:cxn>
                <a:cxn ang="0">
                  <a:pos x="184" y="209"/>
                </a:cxn>
                <a:cxn ang="0">
                  <a:pos x="182" y="249"/>
                </a:cxn>
                <a:cxn ang="0">
                  <a:pos x="200" y="339"/>
                </a:cxn>
                <a:cxn ang="0">
                  <a:pos x="186" y="481"/>
                </a:cxn>
                <a:cxn ang="0">
                  <a:pos x="176" y="521"/>
                </a:cxn>
                <a:cxn ang="0">
                  <a:pos x="156" y="601"/>
                </a:cxn>
                <a:cxn ang="0">
                  <a:pos x="172" y="681"/>
                </a:cxn>
                <a:cxn ang="0">
                  <a:pos x="138" y="765"/>
                </a:cxn>
                <a:cxn ang="0">
                  <a:pos x="96" y="847"/>
                </a:cxn>
                <a:cxn ang="0">
                  <a:pos x="50" y="899"/>
                </a:cxn>
                <a:cxn ang="0">
                  <a:pos x="0" y="953"/>
                </a:cxn>
                <a:cxn ang="0">
                  <a:pos x="278" y="953"/>
                </a:cxn>
                <a:cxn ang="0">
                  <a:pos x="278" y="24"/>
                </a:cxn>
                <a:cxn ang="0">
                  <a:pos x="278" y="24"/>
                </a:cxn>
                <a:cxn ang="0">
                  <a:pos x="278" y="24"/>
                </a:cxn>
              </a:cxnLst>
              <a:rect l="0" t="0" r="r" b="b"/>
              <a:pathLst>
                <a:path w="278" h="953">
                  <a:moveTo>
                    <a:pt x="278" y="24"/>
                  </a:moveTo>
                  <a:lnTo>
                    <a:pt x="272" y="24"/>
                  </a:lnTo>
                  <a:lnTo>
                    <a:pt x="272" y="18"/>
                  </a:lnTo>
                  <a:lnTo>
                    <a:pt x="266" y="18"/>
                  </a:lnTo>
                  <a:lnTo>
                    <a:pt x="254" y="12"/>
                  </a:lnTo>
                  <a:lnTo>
                    <a:pt x="236" y="6"/>
                  </a:lnTo>
                  <a:lnTo>
                    <a:pt x="212" y="0"/>
                  </a:lnTo>
                  <a:lnTo>
                    <a:pt x="206" y="6"/>
                  </a:lnTo>
                  <a:lnTo>
                    <a:pt x="198" y="129"/>
                  </a:lnTo>
                  <a:lnTo>
                    <a:pt x="184" y="209"/>
                  </a:lnTo>
                  <a:lnTo>
                    <a:pt x="182" y="249"/>
                  </a:lnTo>
                  <a:lnTo>
                    <a:pt x="200" y="339"/>
                  </a:lnTo>
                  <a:lnTo>
                    <a:pt x="186" y="481"/>
                  </a:lnTo>
                  <a:lnTo>
                    <a:pt x="176" y="521"/>
                  </a:lnTo>
                  <a:lnTo>
                    <a:pt x="156" y="601"/>
                  </a:lnTo>
                  <a:lnTo>
                    <a:pt x="172" y="681"/>
                  </a:lnTo>
                  <a:lnTo>
                    <a:pt x="138" y="765"/>
                  </a:lnTo>
                  <a:lnTo>
                    <a:pt x="96" y="847"/>
                  </a:lnTo>
                  <a:lnTo>
                    <a:pt x="50" y="899"/>
                  </a:lnTo>
                  <a:lnTo>
                    <a:pt x="0" y="953"/>
                  </a:lnTo>
                  <a:lnTo>
                    <a:pt x="278" y="953"/>
                  </a:lnTo>
                  <a:lnTo>
                    <a:pt x="278" y="24"/>
                  </a:lnTo>
                  <a:lnTo>
                    <a:pt x="278" y="24"/>
                  </a:lnTo>
                  <a:lnTo>
                    <a:pt x="278" y="24"/>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IN"/>
            </a:p>
          </p:txBody>
        </p:sp>
      </p:grpSp>
      <p:sp>
        <p:nvSpPr>
          <p:cNvPr id="25618" name="Rectangle 18"/>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25619" name="Rectangle 19"/>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pPr>
              <a:defRPr/>
            </a:pPr>
            <a:endParaRPr lang="en-US"/>
          </a:p>
        </p:txBody>
      </p:sp>
      <p:sp>
        <p:nvSpPr>
          <p:cNvPr id="25620" name="Rectangle 2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pPr>
              <a:defRPr/>
            </a:pPr>
            <a:endParaRPr lang="en-US"/>
          </a:p>
        </p:txBody>
      </p:sp>
      <p:sp>
        <p:nvSpPr>
          <p:cNvPr id="25621" name="Rectangle 21"/>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pPr>
              <a:defRPr/>
            </a:pPr>
            <a:fld id="{70E16134-01DF-4D59-A8B7-6237FB440458}" type="slidenum">
              <a:rPr lang="en-US"/>
              <a:pPr>
                <a:defRPr/>
              </a:pPr>
              <a:t>‹#›</a:t>
            </a:fld>
            <a:endParaRPr lang="en-US"/>
          </a:p>
        </p:txBody>
      </p:sp>
      <p:sp>
        <p:nvSpPr>
          <p:cNvPr id="25622" name="Rectangle 22"/>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90"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u"/>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itchFamily="2" charset="2"/>
        <a:buChar char="u"/>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hyperlink" Target="http://archive.cabinetoffice.gov.uk/e-envoy/index-content.htm"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5.emf"/></Relationships>
</file>

<file path=ppt/slides/_rels/slide4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US"/>
              <a:t>Data &amp; Information</a:t>
            </a:r>
            <a:endParaRPr lang="en-IN"/>
          </a:p>
        </p:txBody>
      </p:sp>
      <p:sp>
        <p:nvSpPr>
          <p:cNvPr id="48131" name="Rectangle 3"/>
          <p:cNvSpPr>
            <a:spLocks noGrp="1" noChangeArrowheads="1"/>
          </p:cNvSpPr>
          <p:nvPr>
            <p:ph type="body" idx="1"/>
          </p:nvPr>
        </p:nvSpPr>
        <p:spPr>
          <a:xfrm>
            <a:off x="228600" y="1828800"/>
            <a:ext cx="8763000" cy="4648200"/>
          </a:xfrm>
        </p:spPr>
        <p:txBody>
          <a:bodyPr/>
          <a:lstStyle/>
          <a:p>
            <a:pPr eaLnBrk="1" hangingPunct="1">
              <a:lnSpc>
                <a:spcPct val="80000"/>
              </a:lnSpc>
              <a:defRPr/>
            </a:pPr>
            <a:r>
              <a:rPr lang="en-US" sz="2800">
                <a:solidFill>
                  <a:schemeClr val="tx2"/>
                </a:solidFill>
              </a:rPr>
              <a:t>"Data are facts, observations, or measures that have been recorded but not put into meaningful context. A single musical note is data." </a:t>
            </a:r>
          </a:p>
          <a:p>
            <a:pPr eaLnBrk="1" hangingPunct="1">
              <a:lnSpc>
                <a:spcPct val="80000"/>
              </a:lnSpc>
              <a:buFont typeface="Wingdings" pitchFamily="2" charset="2"/>
              <a:buNone/>
              <a:defRPr/>
            </a:pPr>
            <a:endParaRPr lang="en-US" sz="2800">
              <a:solidFill>
                <a:schemeClr val="tx2"/>
              </a:solidFill>
            </a:endParaRPr>
          </a:p>
          <a:p>
            <a:pPr eaLnBrk="1" hangingPunct="1">
              <a:lnSpc>
                <a:spcPct val="80000"/>
              </a:lnSpc>
              <a:defRPr/>
            </a:pPr>
            <a:r>
              <a:rPr lang="en-US" sz="2800">
                <a:solidFill>
                  <a:schemeClr val="tx2"/>
                </a:solidFill>
              </a:rPr>
              <a:t>Then data becomes information as soon as it is put into a context, and linked to an object. </a:t>
            </a:r>
          </a:p>
          <a:p>
            <a:pPr eaLnBrk="1" hangingPunct="1">
              <a:lnSpc>
                <a:spcPct val="80000"/>
              </a:lnSpc>
              <a:buFont typeface="Wingdings" pitchFamily="2" charset="2"/>
              <a:buNone/>
              <a:defRPr/>
            </a:pPr>
            <a:endParaRPr lang="en-US" sz="2800">
              <a:solidFill>
                <a:schemeClr val="tx2"/>
              </a:solidFill>
            </a:endParaRPr>
          </a:p>
          <a:p>
            <a:pPr eaLnBrk="1" hangingPunct="1">
              <a:lnSpc>
                <a:spcPct val="80000"/>
              </a:lnSpc>
              <a:buFont typeface="Wingdings" pitchFamily="2" charset="2"/>
              <a:buNone/>
              <a:defRPr/>
            </a:pPr>
            <a:r>
              <a:rPr lang="en-US" sz="2800">
                <a:solidFill>
                  <a:schemeClr val="tx2"/>
                </a:solidFill>
              </a:rPr>
              <a:t>Data that has been arranged in a systematic way to yield order and meaning. A series of notes arranged into a tune is information."</a:t>
            </a:r>
            <a:r>
              <a:rPr lang="en-IN" sz="2800">
                <a:solidFill>
                  <a:schemeClr val="tx2"/>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additive="base">
                                        <p:cTn id="7" dur="500" fill="hold"/>
                                        <p:tgtEl>
                                          <p:spTgt spid="48130"/>
                                        </p:tgtEl>
                                        <p:attrNameLst>
                                          <p:attrName>ppt_x</p:attrName>
                                        </p:attrNameLst>
                                      </p:cBhvr>
                                      <p:tavLst>
                                        <p:tav tm="0">
                                          <p:val>
                                            <p:strVal val="#ppt_x"/>
                                          </p:val>
                                        </p:tav>
                                        <p:tav tm="100000">
                                          <p:val>
                                            <p:strVal val="#ppt_x"/>
                                          </p:val>
                                        </p:tav>
                                      </p:tavLst>
                                    </p:anim>
                                    <p:anim calcmode="lin" valueType="num">
                                      <p:cBhvr additive="base">
                                        <p:cTn id="8" dur="500" fill="hold"/>
                                        <p:tgtEl>
                                          <p:spTgt spid="481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8131">
                                            <p:txEl>
                                              <p:pRg st="0" end="0"/>
                                            </p:txEl>
                                          </p:spTgt>
                                        </p:tgtEl>
                                        <p:attrNameLst>
                                          <p:attrName>style.visibility</p:attrName>
                                        </p:attrNameLst>
                                      </p:cBhvr>
                                      <p:to>
                                        <p:strVal val="visible"/>
                                      </p:to>
                                    </p:set>
                                    <p:anim calcmode="lin" valueType="num">
                                      <p:cBhvr additive="base">
                                        <p:cTn id="13" dur="500" fill="hold"/>
                                        <p:tgtEl>
                                          <p:spTgt spid="4813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1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8131">
                                            <p:txEl>
                                              <p:pRg st="2" end="2"/>
                                            </p:txEl>
                                          </p:spTgt>
                                        </p:tgtEl>
                                        <p:attrNameLst>
                                          <p:attrName>style.visibility</p:attrName>
                                        </p:attrNameLst>
                                      </p:cBhvr>
                                      <p:to>
                                        <p:strVal val="visible"/>
                                      </p:to>
                                    </p:set>
                                    <p:anim calcmode="lin" valueType="num">
                                      <p:cBhvr additive="base">
                                        <p:cTn id="19" dur="5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1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8131">
                                            <p:txEl>
                                              <p:pRg st="4" end="4"/>
                                            </p:txEl>
                                          </p:spTgt>
                                        </p:tgtEl>
                                        <p:attrNameLst>
                                          <p:attrName>style.visibility</p:attrName>
                                        </p:attrNameLst>
                                      </p:cBhvr>
                                      <p:to>
                                        <p:strVal val="visible"/>
                                      </p:to>
                                    </p:set>
                                    <p:anim calcmode="lin" valueType="num">
                                      <p:cBhvr additive="base">
                                        <p:cTn id="25" dur="500" fill="hold"/>
                                        <p:tgtEl>
                                          <p:spTgt spid="4813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1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152400"/>
            <a:ext cx="8229600" cy="762000"/>
          </a:xfrm>
        </p:spPr>
        <p:txBody>
          <a:bodyPr/>
          <a:lstStyle/>
          <a:p>
            <a:pPr eaLnBrk="1" hangingPunct="1">
              <a:defRPr/>
            </a:pPr>
            <a:r>
              <a:rPr lang="en-US" sz="5400" b="1">
                <a:latin typeface="Times New Roman" pitchFamily="18" charset="0"/>
              </a:rPr>
              <a:t>Building Blocks</a:t>
            </a:r>
          </a:p>
        </p:txBody>
      </p:sp>
      <p:sp>
        <p:nvSpPr>
          <p:cNvPr id="64515" name="Rectangle 3"/>
          <p:cNvSpPr>
            <a:spLocks noGrp="1" noChangeArrowheads="1"/>
          </p:cNvSpPr>
          <p:nvPr>
            <p:ph type="body" idx="1"/>
          </p:nvPr>
        </p:nvSpPr>
        <p:spPr>
          <a:xfrm>
            <a:off x="152400" y="990600"/>
            <a:ext cx="8839200" cy="5715000"/>
          </a:xfrm>
        </p:spPr>
        <p:txBody>
          <a:bodyPr/>
          <a:lstStyle/>
          <a:p>
            <a:pPr algn="ctr" eaLnBrk="1" hangingPunct="1">
              <a:lnSpc>
                <a:spcPct val="90000"/>
              </a:lnSpc>
              <a:buFont typeface="Wingdings" pitchFamily="2" charset="2"/>
              <a:buNone/>
              <a:defRPr/>
            </a:pPr>
            <a:r>
              <a:rPr lang="en-US" sz="2800">
                <a:latin typeface="Times New Roman" pitchFamily="18" charset="0"/>
              </a:rPr>
              <a:t>KNOWLEDGE</a:t>
            </a:r>
          </a:p>
          <a:p>
            <a:pPr algn="just" eaLnBrk="1" hangingPunct="1">
              <a:lnSpc>
                <a:spcPct val="90000"/>
              </a:lnSpc>
              <a:buFont typeface="Wingdings" pitchFamily="2" charset="2"/>
              <a:buNone/>
              <a:defRPr/>
            </a:pPr>
            <a:endParaRPr lang="en-US" sz="2800">
              <a:latin typeface="Times New Roman" pitchFamily="18" charset="0"/>
            </a:endParaRPr>
          </a:p>
          <a:p>
            <a:pPr algn="just" eaLnBrk="1" hangingPunct="1">
              <a:lnSpc>
                <a:spcPct val="90000"/>
              </a:lnSpc>
              <a:buFont typeface="Wingdings" pitchFamily="2" charset="2"/>
              <a:buNone/>
              <a:defRPr/>
            </a:pPr>
            <a:endParaRPr lang="en-US" sz="2800">
              <a:latin typeface="Times New Roman" pitchFamily="18" charset="0"/>
            </a:endParaRPr>
          </a:p>
          <a:p>
            <a:pPr algn="just" eaLnBrk="1" hangingPunct="1">
              <a:lnSpc>
                <a:spcPct val="90000"/>
              </a:lnSpc>
              <a:buFont typeface="Wingdings" pitchFamily="2" charset="2"/>
              <a:buNone/>
              <a:defRPr/>
            </a:pPr>
            <a:r>
              <a:rPr lang="en-US" sz="2800">
                <a:latin typeface="Times New Roman" pitchFamily="18" charset="0"/>
              </a:rPr>
              <a:t>           </a:t>
            </a:r>
            <a:r>
              <a:rPr lang="en-US" sz="2800" b="1">
                <a:latin typeface="Times New Roman" pitchFamily="18" charset="0"/>
              </a:rPr>
              <a:t>  </a:t>
            </a:r>
          </a:p>
          <a:p>
            <a:pPr algn="just" eaLnBrk="1" hangingPunct="1">
              <a:lnSpc>
                <a:spcPct val="90000"/>
              </a:lnSpc>
              <a:buFont typeface="Wingdings" pitchFamily="2" charset="2"/>
              <a:buNone/>
              <a:defRPr/>
            </a:pPr>
            <a:r>
              <a:rPr lang="en-US" sz="2800" b="1">
                <a:latin typeface="Times New Roman" pitchFamily="18" charset="0"/>
              </a:rPr>
              <a:t>               Explicit                                  Tacit</a:t>
            </a:r>
          </a:p>
          <a:p>
            <a:pPr algn="just" eaLnBrk="1" hangingPunct="1">
              <a:lnSpc>
                <a:spcPct val="90000"/>
              </a:lnSpc>
              <a:buFont typeface="Wingdings" pitchFamily="2" charset="2"/>
              <a:buNone/>
              <a:defRPr/>
            </a:pPr>
            <a:r>
              <a:rPr lang="en-US" sz="2800" b="1">
                <a:latin typeface="Times New Roman" pitchFamily="18" charset="0"/>
              </a:rPr>
              <a:t>   </a:t>
            </a:r>
          </a:p>
          <a:p>
            <a:pPr algn="just" eaLnBrk="1" hangingPunct="1">
              <a:lnSpc>
                <a:spcPct val="90000"/>
              </a:lnSpc>
              <a:buFont typeface="Wingdings" pitchFamily="2" charset="2"/>
              <a:buNone/>
              <a:defRPr/>
            </a:pPr>
            <a:r>
              <a:rPr lang="en-US" sz="2800">
                <a:latin typeface="Times New Roman" pitchFamily="18" charset="0"/>
              </a:rPr>
              <a:t>           Recorded				   Residing in</a:t>
            </a:r>
          </a:p>
          <a:p>
            <a:pPr algn="just" eaLnBrk="1" hangingPunct="1">
              <a:lnSpc>
                <a:spcPct val="90000"/>
              </a:lnSpc>
              <a:buFont typeface="Wingdings" pitchFamily="2" charset="2"/>
              <a:buNone/>
              <a:defRPr/>
            </a:pPr>
            <a:r>
              <a:rPr lang="en-US" sz="2800">
                <a:latin typeface="Times New Roman" pitchFamily="18" charset="0"/>
              </a:rPr>
              <a:t>							   Peoples’ Heads </a:t>
            </a:r>
          </a:p>
          <a:p>
            <a:pPr eaLnBrk="1" hangingPunct="1">
              <a:lnSpc>
                <a:spcPct val="90000"/>
              </a:lnSpc>
              <a:buFont typeface="Wingdings" pitchFamily="2" charset="2"/>
              <a:buNone/>
              <a:defRPr/>
            </a:pPr>
            <a:r>
              <a:rPr lang="en-US" sz="2800">
                <a:latin typeface="Times New Roman" pitchFamily="18" charset="0"/>
              </a:rPr>
              <a:t>          Procedures, Manuals, 		   Skills,  Ideas,                  Documents, Practices….                     Experience…. </a:t>
            </a:r>
          </a:p>
          <a:p>
            <a:pPr algn="just" eaLnBrk="1" hangingPunct="1">
              <a:lnSpc>
                <a:spcPct val="90000"/>
              </a:lnSpc>
              <a:buFont typeface="Wingdings" pitchFamily="2" charset="2"/>
              <a:buNone/>
              <a:defRPr/>
            </a:pPr>
            <a:r>
              <a:rPr lang="en-US" sz="2800">
                <a:latin typeface="Times New Roman" pitchFamily="18" charset="0"/>
              </a:rPr>
              <a:t>    </a:t>
            </a:r>
          </a:p>
          <a:p>
            <a:pPr algn="just" eaLnBrk="1" hangingPunct="1">
              <a:lnSpc>
                <a:spcPct val="90000"/>
              </a:lnSpc>
              <a:buFont typeface="Wingdings" pitchFamily="2" charset="2"/>
              <a:buNone/>
              <a:defRPr/>
            </a:pPr>
            <a:r>
              <a:rPr lang="en-US" sz="2800">
                <a:latin typeface="Times New Roman" pitchFamily="18" charset="0"/>
              </a:rPr>
              <a:t>                                                     </a:t>
            </a:r>
          </a:p>
        </p:txBody>
      </p:sp>
      <p:sp>
        <p:nvSpPr>
          <p:cNvPr id="16388" name="AutoShape 4"/>
          <p:cNvSpPr>
            <a:spLocks noChangeArrowheads="1"/>
          </p:cNvSpPr>
          <p:nvPr/>
        </p:nvSpPr>
        <p:spPr bwMode="auto">
          <a:xfrm>
            <a:off x="1447800" y="1752600"/>
            <a:ext cx="1676400" cy="1143000"/>
          </a:xfrm>
          <a:prstGeom prst="curvedRightArrow">
            <a:avLst>
              <a:gd name="adj1" fmla="val 20000"/>
              <a:gd name="adj2" fmla="val 40000"/>
              <a:gd name="adj3" fmla="val 48889"/>
            </a:avLst>
          </a:prstGeom>
          <a:solidFill>
            <a:schemeClr val="accent1"/>
          </a:solidFill>
          <a:ln w="9525">
            <a:solidFill>
              <a:schemeClr val="tx1"/>
            </a:solidFill>
            <a:miter lim="800000"/>
            <a:headEnd/>
            <a:tailEnd/>
          </a:ln>
        </p:spPr>
        <p:txBody>
          <a:bodyPr wrap="none" anchor="ctr"/>
          <a:lstStyle/>
          <a:p>
            <a:endParaRPr lang="en-IN"/>
          </a:p>
        </p:txBody>
      </p:sp>
      <p:sp>
        <p:nvSpPr>
          <p:cNvPr id="16389" name="AutoShape 5"/>
          <p:cNvSpPr>
            <a:spLocks noChangeArrowheads="1"/>
          </p:cNvSpPr>
          <p:nvPr/>
        </p:nvSpPr>
        <p:spPr bwMode="auto">
          <a:xfrm>
            <a:off x="5943600" y="1676400"/>
            <a:ext cx="1981200" cy="1219200"/>
          </a:xfrm>
          <a:prstGeom prst="curvedLeftArrow">
            <a:avLst>
              <a:gd name="adj1" fmla="val 20000"/>
              <a:gd name="adj2" fmla="val 40000"/>
              <a:gd name="adj3" fmla="val 54167"/>
            </a:avLst>
          </a:prstGeom>
          <a:solidFill>
            <a:schemeClr val="accent1"/>
          </a:solidFill>
          <a:ln w="9525">
            <a:solidFill>
              <a:schemeClr val="tx1"/>
            </a:solidFill>
            <a:miter lim="800000"/>
            <a:headEnd/>
            <a:tailEnd/>
          </a:ln>
        </p:spPr>
        <p:txBody>
          <a:bodyPr wrap="none" anchor="ctr"/>
          <a:lstStyle/>
          <a:p>
            <a:endParaRPr lang="en-IN"/>
          </a:p>
        </p:txBody>
      </p:sp>
      <p:sp>
        <p:nvSpPr>
          <p:cNvPr id="16390" name="Line 6"/>
          <p:cNvSpPr>
            <a:spLocks noChangeShapeType="1"/>
          </p:cNvSpPr>
          <p:nvPr/>
        </p:nvSpPr>
        <p:spPr bwMode="auto">
          <a:xfrm>
            <a:off x="2209800" y="3429000"/>
            <a:ext cx="0" cy="533400"/>
          </a:xfrm>
          <a:prstGeom prst="line">
            <a:avLst/>
          </a:prstGeom>
          <a:noFill/>
          <a:ln w="57150">
            <a:solidFill>
              <a:schemeClr val="tx1"/>
            </a:solidFill>
            <a:round/>
            <a:headEnd/>
            <a:tailEnd type="triangle" w="med" len="med"/>
          </a:ln>
        </p:spPr>
        <p:txBody>
          <a:bodyPr/>
          <a:lstStyle/>
          <a:p>
            <a:endParaRPr lang="en-US"/>
          </a:p>
        </p:txBody>
      </p:sp>
      <p:sp>
        <p:nvSpPr>
          <p:cNvPr id="16391" name="Line 7"/>
          <p:cNvSpPr>
            <a:spLocks noChangeShapeType="1"/>
          </p:cNvSpPr>
          <p:nvPr/>
        </p:nvSpPr>
        <p:spPr bwMode="auto">
          <a:xfrm>
            <a:off x="6248400" y="3276600"/>
            <a:ext cx="0" cy="533400"/>
          </a:xfrm>
          <a:prstGeom prst="line">
            <a:avLst/>
          </a:prstGeom>
          <a:noFill/>
          <a:ln w="57150">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blinds(horizontal)">
                                      <p:cBhvr>
                                        <p:cTn id="7" dur="500"/>
                                        <p:tgtEl>
                                          <p:spTgt spid="645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515">
                                            <p:txEl>
                                              <p:pRg st="0" end="0"/>
                                            </p:txEl>
                                          </p:spTgt>
                                        </p:tgtEl>
                                        <p:attrNameLst>
                                          <p:attrName>style.visibility</p:attrName>
                                        </p:attrNameLst>
                                      </p:cBhvr>
                                      <p:to>
                                        <p:strVal val="visible"/>
                                      </p:to>
                                    </p:set>
                                    <p:animEffect transition="in" filter="blinds(horizontal)">
                                      <p:cBhvr>
                                        <p:cTn id="12" dur="500"/>
                                        <p:tgtEl>
                                          <p:spTgt spid="645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4515">
                                            <p:txEl>
                                              <p:pRg st="3" end="3"/>
                                            </p:txEl>
                                          </p:spTgt>
                                        </p:tgtEl>
                                        <p:attrNameLst>
                                          <p:attrName>style.visibility</p:attrName>
                                        </p:attrNameLst>
                                      </p:cBhvr>
                                      <p:to>
                                        <p:strVal val="visible"/>
                                      </p:to>
                                    </p:set>
                                    <p:animEffect transition="in" filter="blinds(horizontal)">
                                      <p:cBhvr>
                                        <p:cTn id="17" dur="500"/>
                                        <p:tgtEl>
                                          <p:spTgt spid="645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4515">
                                            <p:txEl>
                                              <p:pRg st="4" end="4"/>
                                            </p:txEl>
                                          </p:spTgt>
                                        </p:tgtEl>
                                        <p:attrNameLst>
                                          <p:attrName>style.visibility</p:attrName>
                                        </p:attrNameLst>
                                      </p:cBhvr>
                                      <p:to>
                                        <p:strVal val="visible"/>
                                      </p:to>
                                    </p:set>
                                    <p:animEffect transition="in" filter="blinds(horizontal)">
                                      <p:cBhvr>
                                        <p:cTn id="22" dur="500"/>
                                        <p:tgtEl>
                                          <p:spTgt spid="645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4515">
                                            <p:txEl>
                                              <p:pRg st="5" end="5"/>
                                            </p:txEl>
                                          </p:spTgt>
                                        </p:tgtEl>
                                        <p:attrNameLst>
                                          <p:attrName>style.visibility</p:attrName>
                                        </p:attrNameLst>
                                      </p:cBhvr>
                                      <p:to>
                                        <p:strVal val="visible"/>
                                      </p:to>
                                    </p:set>
                                    <p:animEffect transition="in" filter="blinds(horizontal)">
                                      <p:cBhvr>
                                        <p:cTn id="27" dur="500"/>
                                        <p:tgtEl>
                                          <p:spTgt spid="6451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4515">
                                            <p:txEl>
                                              <p:pRg st="6" end="6"/>
                                            </p:txEl>
                                          </p:spTgt>
                                        </p:tgtEl>
                                        <p:attrNameLst>
                                          <p:attrName>style.visibility</p:attrName>
                                        </p:attrNameLst>
                                      </p:cBhvr>
                                      <p:to>
                                        <p:strVal val="visible"/>
                                      </p:to>
                                    </p:set>
                                    <p:animEffect transition="in" filter="blinds(horizontal)">
                                      <p:cBhvr>
                                        <p:cTn id="32" dur="500"/>
                                        <p:tgtEl>
                                          <p:spTgt spid="6451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4515">
                                            <p:txEl>
                                              <p:pRg st="7" end="7"/>
                                            </p:txEl>
                                          </p:spTgt>
                                        </p:tgtEl>
                                        <p:attrNameLst>
                                          <p:attrName>style.visibility</p:attrName>
                                        </p:attrNameLst>
                                      </p:cBhvr>
                                      <p:to>
                                        <p:strVal val="visible"/>
                                      </p:to>
                                    </p:set>
                                    <p:animEffect transition="in" filter="blinds(horizontal)">
                                      <p:cBhvr>
                                        <p:cTn id="37" dur="500"/>
                                        <p:tgtEl>
                                          <p:spTgt spid="6451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4515">
                                            <p:txEl>
                                              <p:pRg st="8" end="8"/>
                                            </p:txEl>
                                          </p:spTgt>
                                        </p:tgtEl>
                                        <p:attrNameLst>
                                          <p:attrName>style.visibility</p:attrName>
                                        </p:attrNameLst>
                                      </p:cBhvr>
                                      <p:to>
                                        <p:strVal val="visible"/>
                                      </p:to>
                                    </p:set>
                                    <p:animEffect transition="in" filter="blinds(horizontal)">
                                      <p:cBhvr>
                                        <p:cTn id="42" dur="500"/>
                                        <p:tgtEl>
                                          <p:spTgt spid="6451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4515">
                                            <p:txEl>
                                              <p:pRg st="9" end="9"/>
                                            </p:txEl>
                                          </p:spTgt>
                                        </p:tgtEl>
                                        <p:attrNameLst>
                                          <p:attrName>style.visibility</p:attrName>
                                        </p:attrNameLst>
                                      </p:cBhvr>
                                      <p:to>
                                        <p:strVal val="visible"/>
                                      </p:to>
                                    </p:set>
                                    <p:animEffect transition="in" filter="blinds(horizontal)">
                                      <p:cBhvr>
                                        <p:cTn id="47" dur="500"/>
                                        <p:tgtEl>
                                          <p:spTgt spid="6451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4515">
                                            <p:txEl>
                                              <p:pRg st="10" end="10"/>
                                            </p:txEl>
                                          </p:spTgt>
                                        </p:tgtEl>
                                        <p:attrNameLst>
                                          <p:attrName>style.visibility</p:attrName>
                                        </p:attrNameLst>
                                      </p:cBhvr>
                                      <p:to>
                                        <p:strVal val="visible"/>
                                      </p:to>
                                    </p:set>
                                    <p:animEffect transition="in" filter="blinds(horizontal)">
                                      <p:cBhvr>
                                        <p:cTn id="52" dur="500"/>
                                        <p:tgtEl>
                                          <p:spTgt spid="645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p:bldP spid="645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381000" y="838200"/>
            <a:ext cx="8458200" cy="5334000"/>
          </a:xfrm>
          <a:prstGeom prst="rect">
            <a:avLst/>
          </a:prstGeom>
          <a:noFill/>
          <a:ln w="9525">
            <a:noFill/>
            <a:miter lim="800000"/>
            <a:headEnd/>
            <a:tailEnd/>
          </a:ln>
        </p:spPr>
        <p:txBody>
          <a:bodyPr/>
          <a:lstStyle/>
          <a:p>
            <a:pPr marL="342900" indent="-342900" algn="just" eaLnBrk="1" hangingPunct="1">
              <a:lnSpc>
                <a:spcPct val="90000"/>
              </a:lnSpc>
              <a:spcBef>
                <a:spcPct val="20000"/>
              </a:spcBef>
            </a:pPr>
            <a:endParaRPr lang="en-US" sz="2400" dirty="0">
              <a:solidFill>
                <a:srgbClr val="99FF99"/>
              </a:solidFill>
              <a:latin typeface="Times New Roman" pitchFamily="18" charset="0"/>
            </a:endParaRPr>
          </a:p>
          <a:p>
            <a:pPr marL="342900" indent="-342900" algn="just" eaLnBrk="1" hangingPunct="1">
              <a:lnSpc>
                <a:spcPct val="90000"/>
              </a:lnSpc>
              <a:spcBef>
                <a:spcPct val="20000"/>
              </a:spcBef>
              <a:buFontTx/>
              <a:buChar char="•"/>
            </a:pPr>
            <a:r>
              <a:rPr lang="en-US" sz="2800" dirty="0">
                <a:solidFill>
                  <a:schemeClr val="tx1">
                    <a:lumMod val="10000"/>
                  </a:schemeClr>
                </a:solidFill>
                <a:latin typeface="Times New Roman" pitchFamily="18" charset="0"/>
              </a:rPr>
              <a:t>Knowledge Management (KM) </a:t>
            </a:r>
            <a:r>
              <a:rPr lang="en-US" sz="2800" dirty="0">
                <a:solidFill>
                  <a:srgbClr val="FFFF00"/>
                </a:solidFill>
                <a:latin typeface="Times New Roman" pitchFamily="18" charset="0"/>
              </a:rPr>
              <a:t>is the </a:t>
            </a:r>
            <a:r>
              <a:rPr lang="en-US" sz="2800" u="sng" dirty="0">
                <a:solidFill>
                  <a:srgbClr val="FFFF00"/>
                </a:solidFill>
                <a:latin typeface="Times New Roman" pitchFamily="18" charset="0"/>
              </a:rPr>
              <a:t>creation, distribution and exploitation of knowledge to create and retain greater value of core business competencies.  </a:t>
            </a:r>
          </a:p>
          <a:p>
            <a:pPr marL="342900" indent="-342900" algn="just" eaLnBrk="1" hangingPunct="1">
              <a:lnSpc>
                <a:spcPct val="90000"/>
              </a:lnSpc>
              <a:spcBef>
                <a:spcPct val="20000"/>
              </a:spcBef>
              <a:buFontTx/>
              <a:buChar char="•"/>
            </a:pPr>
            <a:endParaRPr lang="en-US" sz="2800" u="sng" dirty="0">
              <a:solidFill>
                <a:srgbClr val="FFFF00"/>
              </a:solidFill>
              <a:latin typeface="Times New Roman" pitchFamily="18" charset="0"/>
            </a:endParaRPr>
          </a:p>
          <a:p>
            <a:pPr marL="342900" indent="-342900" algn="just" eaLnBrk="1" hangingPunct="1">
              <a:lnSpc>
                <a:spcPct val="90000"/>
              </a:lnSpc>
              <a:spcBef>
                <a:spcPct val="20000"/>
              </a:spcBef>
            </a:pPr>
            <a:endParaRPr lang="en-US" sz="2800" u="sng" dirty="0">
              <a:solidFill>
                <a:srgbClr val="FFFF00"/>
              </a:solidFill>
              <a:latin typeface="Times New Roman" pitchFamily="18" charset="0"/>
            </a:endParaRPr>
          </a:p>
          <a:p>
            <a:pPr marL="342900" indent="-342900" algn="just" eaLnBrk="1" hangingPunct="1">
              <a:lnSpc>
                <a:spcPct val="90000"/>
              </a:lnSpc>
              <a:spcBef>
                <a:spcPct val="20000"/>
              </a:spcBef>
              <a:buFontTx/>
              <a:buChar char="•"/>
            </a:pPr>
            <a:r>
              <a:rPr lang="en-US" sz="2800" dirty="0">
                <a:solidFill>
                  <a:schemeClr val="tx1">
                    <a:lumMod val="10000"/>
                  </a:schemeClr>
                </a:solidFill>
                <a:latin typeface="Times New Roman" pitchFamily="18" charset="0"/>
              </a:rPr>
              <a:t>KM</a:t>
            </a:r>
            <a:r>
              <a:rPr lang="en-US" sz="2800" dirty="0">
                <a:solidFill>
                  <a:srgbClr val="FFFF00"/>
                </a:solidFill>
                <a:latin typeface="Times New Roman" pitchFamily="18" charset="0"/>
              </a:rPr>
              <a:t> </a:t>
            </a:r>
            <a:r>
              <a:rPr lang="en-US" sz="2800" u="sng" dirty="0">
                <a:solidFill>
                  <a:srgbClr val="FFFF00"/>
                </a:solidFill>
                <a:latin typeface="Times New Roman" pitchFamily="18" charset="0"/>
              </a:rPr>
              <a:t>addresses business problems particular to your business </a:t>
            </a:r>
            <a:r>
              <a:rPr lang="en-US" sz="2800" dirty="0">
                <a:solidFill>
                  <a:srgbClr val="FFFF00"/>
                </a:solidFill>
                <a:latin typeface="Times New Roman" pitchFamily="18" charset="0"/>
              </a:rPr>
              <a:t>– whether it is creating and delivering innovative products or services; managing and enhancing relationships with customers, partners and suppliers; or improving work processes.</a:t>
            </a:r>
          </a:p>
          <a:p>
            <a:pPr marL="342900" indent="-342900" algn="just" eaLnBrk="1" hangingPunct="1">
              <a:lnSpc>
                <a:spcPct val="90000"/>
              </a:lnSpc>
              <a:spcBef>
                <a:spcPct val="20000"/>
              </a:spcBef>
            </a:pPr>
            <a:endParaRPr lang="en-US" sz="2800" dirty="0">
              <a:solidFill>
                <a:schemeClr val="hlink"/>
              </a:solidFill>
              <a:latin typeface="Times New Roman" pitchFamily="18" charset="0"/>
            </a:endParaRPr>
          </a:p>
        </p:txBody>
      </p:sp>
      <p:sp>
        <p:nvSpPr>
          <p:cNvPr id="120835" name="Rectangle 3"/>
          <p:cNvSpPr>
            <a:spLocks noGrp="1" noChangeArrowheads="1"/>
          </p:cNvSpPr>
          <p:nvPr>
            <p:ph type="title"/>
          </p:nvPr>
        </p:nvSpPr>
        <p:spPr>
          <a:xfrm>
            <a:off x="685800" y="304800"/>
            <a:ext cx="7772400" cy="533400"/>
          </a:xfrm>
        </p:spPr>
        <p:txBody>
          <a:bodyPr anchorCtr="0"/>
          <a:lstStyle/>
          <a:p>
            <a:pPr eaLnBrk="1" hangingPunct="1">
              <a:defRPr/>
            </a:pPr>
            <a:r>
              <a:rPr lang="en-US" sz="3200" b="1">
                <a:solidFill>
                  <a:srgbClr val="FFFF66"/>
                </a:solidFill>
              </a:rPr>
              <a:t>Definition of Knowledge Management</a:t>
            </a:r>
          </a:p>
        </p:txBody>
      </p:sp>
      <p:graphicFrame>
        <p:nvGraphicFramePr>
          <p:cNvPr id="2" name="Object 1">
            <a:extLst>
              <a:ext uri="{FF2B5EF4-FFF2-40B4-BE49-F238E27FC236}">
                <a16:creationId xmlns:a16="http://schemas.microsoft.com/office/drawing/2014/main" id="{2D54B9C2-4101-010A-10BF-44025CA764E9}"/>
              </a:ext>
            </a:extLst>
          </p:cNvPr>
          <p:cNvGraphicFramePr>
            <a:graphicFrameLocks noChangeAspect="1"/>
          </p:cNvGraphicFramePr>
          <p:nvPr>
            <p:extLst>
              <p:ext uri="{D42A27DB-BD31-4B8C-83A1-F6EECF244321}">
                <p14:modId xmlns:p14="http://schemas.microsoft.com/office/powerpoint/2010/main" val="3973764709"/>
              </p:ext>
            </p:extLst>
          </p:nvPr>
        </p:nvGraphicFramePr>
        <p:xfrm>
          <a:off x="1524000" y="1397000"/>
          <a:ext cx="6094413" cy="4064000"/>
        </p:xfrm>
        <a:graphic>
          <a:graphicData uri="http://schemas.openxmlformats.org/presentationml/2006/ole">
            <mc:AlternateContent xmlns:mc="http://schemas.openxmlformats.org/markup-compatibility/2006">
              <mc:Choice xmlns:v="urn:schemas-microsoft-com:vml" Requires="v">
                <p:oleObj name="Document" r:id="rId3" imgW="6094956" imgH="4063769" progId="Word.Document.12">
                  <p:embed/>
                </p:oleObj>
              </mc:Choice>
              <mc:Fallback>
                <p:oleObj name="Document" r:id="rId3" imgW="6094956" imgH="4063769" progId="Word.Document.12">
                  <p:embed/>
                  <p:pic>
                    <p:nvPicPr>
                      <p:cNvPr id="0" name=""/>
                      <p:cNvPicPr/>
                      <p:nvPr/>
                    </p:nvPicPr>
                    <p:blipFill>
                      <a:blip r:embed="rId4"/>
                      <a:stretch>
                        <a:fillRect/>
                      </a:stretch>
                    </p:blipFill>
                    <p:spPr>
                      <a:xfrm>
                        <a:off x="1524000" y="1397000"/>
                        <a:ext cx="6094413" cy="40640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4">
                                            <p:txEl>
                                              <p:pRg st="1" end="1"/>
                                            </p:txEl>
                                          </p:spTgt>
                                        </p:tgtEl>
                                        <p:attrNameLst>
                                          <p:attrName>style.visibility</p:attrName>
                                        </p:attrNameLst>
                                      </p:cBhvr>
                                      <p:to>
                                        <p:strVal val="visible"/>
                                      </p:to>
                                    </p:set>
                                    <p:anim calcmode="lin" valueType="num">
                                      <p:cBhvr additive="base">
                                        <p:cTn id="7" dur="500" fill="hold"/>
                                        <p:tgtEl>
                                          <p:spTgt spid="12083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0834">
                                            <p:txEl>
                                              <p:pRg st="4" end="4"/>
                                            </p:txEl>
                                          </p:spTgt>
                                        </p:tgtEl>
                                        <p:attrNameLst>
                                          <p:attrName>style.visibility</p:attrName>
                                        </p:attrNameLst>
                                      </p:cBhvr>
                                      <p:to>
                                        <p:strVal val="visible"/>
                                      </p:to>
                                    </p:set>
                                    <p:anim calcmode="lin" valueType="num">
                                      <p:cBhvr additive="base">
                                        <p:cTn id="13" dur="500" fill="hold"/>
                                        <p:tgtEl>
                                          <p:spTgt spid="120834">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01029A-09FF-DAD4-D794-4DB63CA6DE05}"/>
              </a:ext>
            </a:extLst>
          </p:cNvPr>
          <p:cNvSpPr>
            <a:spLocks noGrp="1"/>
          </p:cNvSpPr>
          <p:nvPr>
            <p:ph/>
          </p:nvPr>
        </p:nvSpPr>
        <p:spPr>
          <a:xfrm>
            <a:off x="152400" y="76200"/>
            <a:ext cx="8686800" cy="6553200"/>
          </a:xfrm>
        </p:spPr>
        <p:txBody>
          <a:bodyPr/>
          <a:lstStyle/>
          <a:p>
            <a:pPr marL="5080" indent="-6350" algn="ctr">
              <a:lnSpc>
                <a:spcPct val="107000"/>
              </a:lnSpc>
              <a:spcAft>
                <a:spcPts val="555"/>
              </a:spcAft>
            </a:pPr>
            <a:r>
              <a:rPr lang="en-IN" sz="1600" u="sng" kern="100" dirty="0">
                <a:solidFill>
                  <a:srgbClr val="2C082C"/>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ABC of Knowledge Management</a:t>
            </a:r>
            <a:endParaRPr lang="en-IN" sz="1600" u="sng" kern="100" dirty="0">
              <a:solidFill>
                <a:srgbClr val="2C082C"/>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marL="3810" indent="-6350">
              <a:lnSpc>
                <a:spcPct val="107000"/>
              </a:lnSpc>
              <a:spcAft>
                <a:spcPts val="405"/>
              </a:spcAft>
            </a:pPr>
            <a:r>
              <a:rPr lang="en-IN" sz="1400" kern="100" dirty="0">
                <a:solidFill>
                  <a:schemeClr val="tx1">
                    <a:lumMod val="1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1</a:t>
            </a:r>
            <a:r>
              <a:rPr lang="en-IN" sz="1400" kern="100" dirty="0">
                <a:solidFill>
                  <a:srgbClr val="FFFF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 </a:t>
            </a:r>
            <a:r>
              <a:rPr lang="en-IN" sz="1400" kern="100" dirty="0">
                <a:solidFill>
                  <a:schemeClr val="tx1">
                    <a:lumMod val="1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WHAT IS KNOWLEDGE MANAGEMENT?</a:t>
            </a:r>
          </a:p>
          <a:p>
            <a:pPr marL="3810" marR="635" indent="-6350">
              <a:lnSpc>
                <a:spcPct val="96000"/>
              </a:lnSpc>
              <a:spcAft>
                <a:spcPts val="555"/>
              </a:spcAft>
            </a:pPr>
            <a:r>
              <a:rPr lang="en-IN" sz="1400"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Knowledge management is based on the idea that an organisation’s most valuable resource is the knowledge of its people. Therefore, the extent to which an organisation performs well, will depend, among other things, on how effectively its people can create new knowledge, share knowledge around the organisation, and use that knowledge to best effect.</a:t>
            </a:r>
          </a:p>
          <a:p>
            <a:pPr marL="3810" marR="635" indent="-6350">
              <a:lnSpc>
                <a:spcPct val="96000"/>
              </a:lnSpc>
              <a:spcAft>
                <a:spcPts val="1785"/>
              </a:spcAft>
            </a:pPr>
            <a:r>
              <a:rPr lang="en-IN" sz="1400"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If you have read any of the huge array of knowledge management books and articles that are currently available, you are possibly feeling slightly bewildered. Perhaps you are wondering whether knowledge management is just the latest fad and hoping that if you ignore it, it will eventually go away. Let’s be honest – knowledge management is surrounded by a great deal of hype. But if you can put the hype to one side, you will find that many of the tools, techniques and processes of knowledge management actually make a great deal of common sense, are already part of what you do, and can greatly help you in your job.</a:t>
            </a:r>
          </a:p>
          <a:p>
            <a:pPr marL="3810" marR="635" indent="-6350">
              <a:lnSpc>
                <a:spcPct val="96000"/>
              </a:lnSpc>
              <a:spcAft>
                <a:spcPts val="1785"/>
              </a:spcAft>
            </a:pPr>
            <a:r>
              <a:rPr lang="en-IN" sz="1400" i="1" kern="100" dirty="0">
                <a:solidFill>
                  <a:schemeClr val="tx1">
                    <a:lumMod val="1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What is knowledge management?</a:t>
            </a:r>
            <a:endParaRPr lang="en-IN" sz="1400" kern="100" dirty="0">
              <a:solidFill>
                <a:schemeClr val="tx1">
                  <a:lumMod val="1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marL="3810" marR="635" indent="-6350">
              <a:lnSpc>
                <a:spcPct val="96000"/>
              </a:lnSpc>
              <a:spcAft>
                <a:spcPts val="555"/>
              </a:spcAft>
            </a:pPr>
            <a:r>
              <a:rPr lang="en-IN" sz="1400"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Many of us simply do not think in terms of managing knowledge, but we all do it. Each of us is a personal store of knowledge with training, experiences, and informal networks of friends and colleagues, whom we seek out when we want to solve a problem or explore an opportunity. Essentially, we get things done and succeed by knowing an answer or knowing someone who does.</a:t>
            </a:r>
          </a:p>
          <a:p>
            <a:pPr marL="3810" marR="635" indent="-6350">
              <a:lnSpc>
                <a:spcPct val="96000"/>
              </a:lnSpc>
              <a:spcAft>
                <a:spcPts val="555"/>
              </a:spcAft>
            </a:pPr>
            <a:r>
              <a:rPr lang="en-IN" sz="1400"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Fundamentally, knowledge management is about applying the collective knowledge of the entire workforce to achieve specific organisational goals. The aim of knowledge management is not necessarily to manage all knowledge, just the knowledge that is most important to the organisation. It is about ensuring that people have the knowledge they need, where they need it, when they need it – the right knowledge, in the right place, at the right time.</a:t>
            </a:r>
          </a:p>
          <a:p>
            <a:pPr marL="3810" marR="635" indent="-6350">
              <a:lnSpc>
                <a:spcPct val="96000"/>
              </a:lnSpc>
              <a:spcAft>
                <a:spcPts val="1785"/>
              </a:spcAft>
            </a:pPr>
            <a:r>
              <a:rPr lang="en-IN" sz="1400"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Knowledge management is unfortunately a misleading term – knowledge resides in people’s heads and managing it is not really possible or desirable. What we can do, and what the ideas behind knowledge management are all about, is to establish an environment in which people are encouraged to create, learn, share, and use knowledge together for the benefit of the organisation, the people who work in it, and the organisation’s customers (or in the case of the NHS, patients).</a:t>
            </a:r>
          </a:p>
        </p:txBody>
      </p:sp>
    </p:spTree>
    <p:extLst>
      <p:ext uri="{BB962C8B-B14F-4D97-AF65-F5344CB8AC3E}">
        <p14:creationId xmlns:p14="http://schemas.microsoft.com/office/powerpoint/2010/main" val="3772635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049BAD-CD4B-B420-930C-D3B65F24717E}"/>
              </a:ext>
            </a:extLst>
          </p:cNvPr>
          <p:cNvSpPr>
            <a:spLocks noGrp="1"/>
          </p:cNvSpPr>
          <p:nvPr>
            <p:ph/>
          </p:nvPr>
        </p:nvSpPr>
        <p:spPr/>
        <p:txBody>
          <a:bodyPr/>
          <a:lstStyle/>
          <a:p>
            <a:pPr marL="3810" marR="635" indent="-6350">
              <a:lnSpc>
                <a:spcPct val="96000"/>
              </a:lnSpc>
              <a:spcAft>
                <a:spcPts val="1785"/>
              </a:spcAft>
            </a:pPr>
            <a:r>
              <a:rPr lang="en-IN" sz="1800" b="1" i="1" kern="100" dirty="0">
                <a:solidFill>
                  <a:schemeClr val="tx1">
                    <a:lumMod val="10000"/>
                  </a:schemeClr>
                </a:solidFill>
                <a:effectLst/>
                <a:latin typeface="Arial" panose="020B0604020202020204" pitchFamily="34" charset="0"/>
                <a:ea typeface="Arial" panose="020B0604020202020204" pitchFamily="34" charset="0"/>
              </a:rPr>
              <a:t>What is knowledge?</a:t>
            </a:r>
            <a:endParaRPr lang="en-IN" sz="1800" b="1" kern="100" dirty="0">
              <a:solidFill>
                <a:schemeClr val="tx1">
                  <a:lumMod val="10000"/>
                </a:schemeClr>
              </a:solidFill>
              <a:effectLst/>
              <a:latin typeface="Arial" panose="020B0604020202020204" pitchFamily="34" charset="0"/>
              <a:ea typeface="Arial" panose="020B0604020202020204" pitchFamily="34" charset="0"/>
            </a:endParaRPr>
          </a:p>
          <a:p>
            <a:pPr marL="3810" marR="635" indent="-6350">
              <a:lnSpc>
                <a:spcPct val="96000"/>
              </a:lnSpc>
              <a:spcAft>
                <a:spcPts val="1785"/>
              </a:spcAft>
            </a:pPr>
            <a:r>
              <a:rPr lang="en-IN" sz="1800" kern="100" dirty="0">
                <a:solidFill>
                  <a:srgbClr val="FFFF00"/>
                </a:solidFill>
                <a:effectLst/>
                <a:latin typeface="Calibri" panose="020F0502020204030204" pitchFamily="34" charset="0"/>
                <a:ea typeface="Calibri" panose="020F0502020204030204" pitchFamily="34" charset="0"/>
              </a:rPr>
              <a:t>Academics have debated the meaning of “knowledge” since the word was invented, but let’s not get into that here. A dictionary definition is “the facts, feelings or experiences known by a person or group of people” (Collins English Dictionary). Knowledge is derived from information but it is richer and more meaningful than information. It includes familiarity, awareness and understanding gained through experience or study, and results from making comparisons, identifying consequences, and making connections. Some experts include wisdom and insight in their definitions of knowledge. In organisational terms, knowledge is generally thought of as being “know how”, or “applied action”. The last point is an important one. Today’s organisations contain a vast amount of knowledge and the NHS is certainly no exception. However, in applying knowledge management principles and practices in our organisation, knowledge is not our end, but the means for further action. What we are trying to do is to use our knowledge to get better at doing what we do, i.e. health care and health care improvement.</a:t>
            </a:r>
          </a:p>
          <a:p>
            <a:pPr marL="3810" marR="635" indent="-6350">
              <a:lnSpc>
                <a:spcPct val="96000"/>
              </a:lnSpc>
              <a:spcAft>
                <a:spcPts val="1785"/>
              </a:spcAft>
            </a:pPr>
            <a:r>
              <a:rPr lang="en-IN" sz="1800" b="1" i="1" kern="100" dirty="0">
                <a:solidFill>
                  <a:schemeClr val="tx1">
                    <a:lumMod val="10000"/>
                  </a:schemeClr>
                </a:solidFill>
                <a:effectLst/>
                <a:latin typeface="Arial" panose="020B0604020202020204" pitchFamily="34" charset="0"/>
                <a:ea typeface="Arial" panose="020B0604020202020204" pitchFamily="34" charset="0"/>
              </a:rPr>
              <a:t>Why do we need knowledge management?</a:t>
            </a:r>
            <a:endParaRPr lang="en-IN" sz="1800" b="1" kern="100" dirty="0">
              <a:solidFill>
                <a:schemeClr val="tx1">
                  <a:lumMod val="10000"/>
                </a:schemeClr>
              </a:solidFill>
              <a:effectLst/>
              <a:latin typeface="Arial" panose="020B0604020202020204" pitchFamily="34" charset="0"/>
              <a:ea typeface="Arial" panose="020B0604020202020204" pitchFamily="34" charset="0"/>
            </a:endParaRPr>
          </a:p>
          <a:p>
            <a:r>
              <a:rPr lang="en-IN" sz="1800" dirty="0">
                <a:solidFill>
                  <a:srgbClr val="FFFF00"/>
                </a:solidFill>
                <a:effectLst/>
                <a:latin typeface="Calibri" panose="020F0502020204030204" pitchFamily="34" charset="0"/>
                <a:ea typeface="Calibri" panose="020F0502020204030204" pitchFamily="34" charset="0"/>
              </a:rPr>
              <a:t>Knowledge management is based on the idea that an organisation’s most valuable resource is the knowledge of its people. This is not a new idea – organisations have been managing “human resources” for years. What is new is the focus on knowledge. This focus is being driven by the accelerated rate of change in today’s organisations and in </a:t>
            </a:r>
            <a:endParaRPr lang="en-IN" sz="1800" dirty="0">
              <a:solidFill>
                <a:srgbClr val="FFFF00"/>
              </a:solidFill>
            </a:endParaRPr>
          </a:p>
          <a:p>
            <a:endParaRPr lang="en-IN" sz="1800" dirty="0"/>
          </a:p>
        </p:txBody>
      </p:sp>
    </p:spTree>
    <p:extLst>
      <p:ext uri="{BB962C8B-B14F-4D97-AF65-F5344CB8AC3E}">
        <p14:creationId xmlns:p14="http://schemas.microsoft.com/office/powerpoint/2010/main" val="3734565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A69E70-286E-5418-F824-FCD6372A35B1}"/>
              </a:ext>
            </a:extLst>
          </p:cNvPr>
          <p:cNvSpPr>
            <a:spLocks noGrp="1"/>
          </p:cNvSpPr>
          <p:nvPr>
            <p:ph/>
          </p:nvPr>
        </p:nvSpPr>
        <p:spPr>
          <a:xfrm>
            <a:off x="152400" y="76200"/>
            <a:ext cx="8991600" cy="6629400"/>
          </a:xfrm>
        </p:spPr>
        <p:txBody>
          <a:bodyPr/>
          <a:lstStyle/>
          <a:p>
            <a:pPr marL="3810" marR="635" indent="-6350">
              <a:lnSpc>
                <a:spcPct val="96000"/>
              </a:lnSpc>
              <a:spcAft>
                <a:spcPts val="555"/>
              </a:spcAft>
            </a:pPr>
            <a:r>
              <a:rPr lang="en-IN" sz="1500" b="1" kern="100" dirty="0">
                <a:solidFill>
                  <a:schemeClr val="tx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society as a whole. </a:t>
            </a:r>
            <a:r>
              <a:rPr lang="en-IN" sz="1500" b="1"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Knowledge management recognises that today nearly all jobs involve “knowledge work” and so all staff are “knowledge workers” to some degree or another – meaning that their job depends more on their knowledge than their manual skills. This means that creating, sharing and using knowledge are among the most important activities of nearly every person in every organisation.</a:t>
            </a:r>
          </a:p>
          <a:p>
            <a:pPr marL="3810" marR="635" indent="-6350">
              <a:lnSpc>
                <a:spcPct val="96000"/>
              </a:lnSpc>
              <a:spcAft>
                <a:spcPts val="555"/>
              </a:spcAft>
            </a:pPr>
            <a:r>
              <a:rPr lang="en-IN" sz="1500" b="1"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It is easy to see the importance of knowledge in the health sector. As clinicians, managers and other practitioners, we all rely on what we know to do our jobs effectively. But....</a:t>
            </a:r>
          </a:p>
          <a:p>
            <a:pPr marL="0" marR="635" indent="0">
              <a:lnSpc>
                <a:spcPct val="96000"/>
              </a:lnSpc>
              <a:spcAft>
                <a:spcPts val="555"/>
              </a:spcAft>
              <a:buNone/>
            </a:pPr>
            <a:br>
              <a:rPr lang="en-IN" sz="1500" b="1"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br>
            <a:r>
              <a:rPr lang="en-IN" sz="1500" b="1" kern="100" dirty="0">
                <a:solidFill>
                  <a:schemeClr val="tx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Do we know everything we need to know or are there gaps in our knowledge? </a:t>
            </a:r>
            <a:r>
              <a:rPr lang="en-IN" sz="1500" b="1"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Of course there are. Medical advances are being made all the time so there is always new knowledge to be learned. Government policies are constantly evolving, as are management practices. The current modernisation programme requires us to let go of what we knew and to learn and apply new knowledge. Changing doctor-patient relationships are requiring us to revisit our whole approach to the provision of health care. And of course, every new patient that comes through our door brings a potential new learning opportunity.</a:t>
            </a:r>
          </a:p>
          <a:p>
            <a:pPr marL="3810" marR="635" indent="-6350">
              <a:lnSpc>
                <a:spcPct val="96000"/>
              </a:lnSpc>
              <a:spcAft>
                <a:spcPts val="555"/>
              </a:spcAft>
            </a:pPr>
            <a:r>
              <a:rPr lang="en-IN" sz="1500" b="1" kern="100" dirty="0">
                <a:solidFill>
                  <a:schemeClr val="tx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Do we share what we know? </a:t>
            </a:r>
            <a:r>
              <a:rPr lang="en-IN" sz="1500" b="1"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The NHS is made up of over a million individuals in hundreds of organisations, each of which have their own knowledge. Is the knowledge of individuals available to the whole organisation? Is the knowledge or organisations available to the whole NHS? Not at present. How many times have we lost valuable knowledge and expertise when a staff member moves on? How many times have we “reinvented the wheel” when we could have learned from someone else’s experience? How many times have patients suffered as a result of the “postcode lottery”?</a:t>
            </a:r>
          </a:p>
          <a:p>
            <a:pPr marL="3810" marR="635" indent="-6350">
              <a:lnSpc>
                <a:spcPct val="96000"/>
              </a:lnSpc>
              <a:spcAft>
                <a:spcPts val="555"/>
              </a:spcAft>
            </a:pPr>
            <a:r>
              <a:rPr lang="en-IN" sz="1500" b="1" kern="100" dirty="0">
                <a:solidFill>
                  <a:schemeClr val="tx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Do we use what we know to best effect?</a:t>
            </a:r>
            <a:r>
              <a:rPr lang="en-IN" sz="1500" b="1"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 Not always. In the NHS Plan, the NHS was described as “a 1940s infrastructure operating in the 21st century”. Clearly our knowledge has not always been applied to best effect, and we have fallen behind the times. How many times have we had an idea about how a process or an activity could be improved, but felt we lacked the time or resources to do anything about it? How many times have we had an idea that might help our colleagues, but we keep quiet because our colleagues might not appreciate us “telling them how to do their job”? How many times have we implemented a new initiative, only to find we reverted back to the “old way” a few months later? Perhaps we have had insights about how our patients” needs could be better met, but there was no forum for us to share and explore those insights so we just forgot about it.</a:t>
            </a:r>
          </a:p>
        </p:txBody>
      </p:sp>
    </p:spTree>
    <p:extLst>
      <p:ext uri="{BB962C8B-B14F-4D97-AF65-F5344CB8AC3E}">
        <p14:creationId xmlns:p14="http://schemas.microsoft.com/office/powerpoint/2010/main" val="35151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175333-50CC-B460-AC17-E0B2A2351B0A}"/>
              </a:ext>
            </a:extLst>
          </p:cNvPr>
          <p:cNvSpPr>
            <a:spLocks noGrp="1"/>
          </p:cNvSpPr>
          <p:nvPr>
            <p:ph/>
          </p:nvPr>
        </p:nvSpPr>
        <p:spPr/>
        <p:txBody>
          <a:bodyPr/>
          <a:lstStyle/>
          <a:p>
            <a:pPr marL="3810" marR="635" indent="-6350">
              <a:lnSpc>
                <a:spcPct val="96000"/>
              </a:lnSpc>
              <a:spcAft>
                <a:spcPts val="555"/>
              </a:spcAft>
            </a:pPr>
            <a:r>
              <a:rPr lang="en-IN" sz="1600" b="1" kern="100" dirty="0">
                <a:solidFill>
                  <a:schemeClr val="tx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These are just a few examples.</a:t>
            </a:r>
          </a:p>
          <a:p>
            <a:pPr marL="3810" marR="635" indent="-6350">
              <a:lnSpc>
                <a:spcPct val="96000"/>
              </a:lnSpc>
              <a:spcAft>
                <a:spcPts val="1785"/>
              </a:spcAft>
            </a:pPr>
            <a:r>
              <a:rPr lang="en-IN" sz="1600" b="1"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Almost everything we do in the NHS is based on our knowledge. If we do not constantly update and renew our knowledge, share our knowledge, and then use that knowledge to do things differently and better, then our people, our organisations, our patients and the general public will ultimately suffer. We know this because it has already happened. As The NHS Plan (2000) affirms, in spite of our many achievements, the NHS has failed to keep pace with changes in our society. What can transform that, along with the current investment and modernisation programme, is harnessing the vast collective knowledge of the people working in the NHS, and using it to best effect. That is why we need knowledge management.</a:t>
            </a:r>
          </a:p>
          <a:p>
            <a:pPr marL="3810" marR="635" indent="-6350">
              <a:lnSpc>
                <a:spcPct val="96000"/>
              </a:lnSpc>
              <a:spcAft>
                <a:spcPts val="1785"/>
              </a:spcAft>
            </a:pPr>
            <a:r>
              <a:rPr lang="en-IN" sz="1600" b="1" i="1" kern="100" dirty="0">
                <a:solidFill>
                  <a:schemeClr val="tx1">
                    <a:lumMod val="1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What does knowledge management involve?</a:t>
            </a:r>
            <a:endParaRPr lang="en-IN" sz="1600" b="1" kern="100" dirty="0">
              <a:solidFill>
                <a:schemeClr val="tx1">
                  <a:lumMod val="1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marL="3810" marR="635" indent="-6350">
              <a:lnSpc>
                <a:spcPct val="96000"/>
              </a:lnSpc>
              <a:spcAft>
                <a:spcPts val="555"/>
              </a:spcAft>
            </a:pPr>
            <a:r>
              <a:rPr lang="en-IN" sz="1600" b="1"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Knowledge management is essentially about facilitating the processes by which knowledge is created, shared and used in organisations. It is not about setting up a new department or getting in a new computer system. It is about making small changes to the way everyone in the organisation works. There are many ways of looking at knowledge management and different organisations will take different approaches. Generally speaking, creating a knowledge environment usually requires changing organisational values and culture, changing people’s behaviours and work patterns, and providing people with easy access to each other and to relevant information resources.</a:t>
            </a:r>
          </a:p>
          <a:p>
            <a:r>
              <a:rPr lang="en-IN" sz="1600" b="1"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In terms of how that is done, the processes of knowledge management are many and varied. As knowledge management is a relatively new concept, organisations are still finding their way and so there is no single agreed way forward or best practice. This is a time of much trial and error. Similarly, to simply copy the practices of another organisation would probably not work because each organisation faces a different set of knowledge management problems and challenges. Knowledge management is </a:t>
            </a:r>
            <a:endParaRPr lang="en-IN" sz="1600" b="1" dirty="0">
              <a:solidFill>
                <a:srgbClr val="FFFF00"/>
              </a:solidFill>
              <a:effectLst>
                <a:outerShdw blurRad="38100" dist="38100" dir="2700000" algn="tl">
                  <a:srgbClr val="000000">
                    <a:alpha val="43137"/>
                  </a:srgbClr>
                </a:outerShdw>
              </a:effectLst>
            </a:endParaRPr>
          </a:p>
          <a:p>
            <a:pPr marL="0" indent="0">
              <a:buNone/>
            </a:pPr>
            <a:endParaRPr lang="en-IN" sz="1600"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78731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AD0B2A-AD2C-F02B-1C73-ABBDD2CC4B5F}"/>
              </a:ext>
            </a:extLst>
          </p:cNvPr>
          <p:cNvSpPr>
            <a:spLocks noGrp="1"/>
          </p:cNvSpPr>
          <p:nvPr>
            <p:ph/>
          </p:nvPr>
        </p:nvSpPr>
        <p:spPr/>
        <p:txBody>
          <a:bodyPr/>
          <a:lstStyle/>
          <a:p>
            <a:pPr marL="3810" marR="635" indent="-6350">
              <a:lnSpc>
                <a:spcPct val="96000"/>
              </a:lnSpc>
              <a:spcAft>
                <a:spcPts val="555"/>
              </a:spcAft>
            </a:pPr>
            <a:r>
              <a:rPr lang="en-IN" sz="1500" b="1" kern="100" dirty="0">
                <a:solidFill>
                  <a:schemeClr val="tx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essentially about people – </a:t>
            </a:r>
            <a:r>
              <a:rPr lang="en-IN" sz="1500" b="1"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how they create, share and use knowledge, and so no knowledge management tool will work if it is not applied in a manner that is sensitive to the ways people think and behave.</a:t>
            </a:r>
          </a:p>
          <a:p>
            <a:pPr marL="3810" marR="635" indent="-6350">
              <a:lnSpc>
                <a:spcPct val="96000"/>
              </a:lnSpc>
              <a:spcAft>
                <a:spcPts val="555"/>
              </a:spcAft>
            </a:pPr>
            <a:r>
              <a:rPr lang="en-IN" sz="1500" b="1" kern="100" dirty="0">
                <a:solidFill>
                  <a:schemeClr val="tx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That being said, </a:t>
            </a:r>
            <a:r>
              <a:rPr lang="en-IN" sz="1500" b="1"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there are of course a whole raft of options in terms of tools and techniques, many of which are not new. Many of the processes that currently fall under the banner of knowledge management have been around for a long time, but as part of functions such as training, human resources, internal communications, information technology, librarianship, records management and marketing to name a few. And some of those processes can be very simple, such as: </a:t>
            </a:r>
          </a:p>
          <a:p>
            <a:pPr marL="463550" marR="635" indent="-6350">
              <a:lnSpc>
                <a:spcPct val="96000"/>
              </a:lnSpc>
              <a:spcAft>
                <a:spcPts val="555"/>
              </a:spcAft>
            </a:pPr>
            <a:r>
              <a:rPr lang="en-IN" sz="1500" b="1"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&gt; providing induction packs full of “know how” to new staff; </a:t>
            </a:r>
          </a:p>
          <a:p>
            <a:pPr marL="463550" marR="635" indent="-6350">
              <a:lnSpc>
                <a:spcPct val="96000"/>
              </a:lnSpc>
              <a:spcAft>
                <a:spcPts val="555"/>
              </a:spcAft>
            </a:pPr>
            <a:r>
              <a:rPr lang="en-IN" sz="1500" b="1"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&gt; conducting exit interviews when staff leave so that their knowledge is not lost to the organisation; </a:t>
            </a:r>
          </a:p>
          <a:p>
            <a:pPr marL="601980" marR="635" indent="-144780">
              <a:lnSpc>
                <a:spcPct val="96000"/>
              </a:lnSpc>
              <a:spcAft>
                <a:spcPts val="555"/>
              </a:spcAft>
            </a:pPr>
            <a:r>
              <a:rPr lang="en-IN" sz="1500" b="1"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&gt; creating databases of all publications produced by an organisation so that staff can access them from their desk; </a:t>
            </a:r>
          </a:p>
          <a:p>
            <a:pPr marL="463550" marR="635" indent="-6350">
              <a:lnSpc>
                <a:spcPct val="96000"/>
              </a:lnSpc>
              <a:spcAft>
                <a:spcPts val="555"/>
              </a:spcAft>
            </a:pPr>
            <a:r>
              <a:rPr lang="en-IN" sz="1500" b="1"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&gt; providing ongoing learning so that people can constantly update their knowledge; </a:t>
            </a:r>
          </a:p>
          <a:p>
            <a:pPr marL="463550" marR="635" indent="-6350">
              <a:lnSpc>
                <a:spcPct val="96000"/>
              </a:lnSpc>
              <a:spcAft>
                <a:spcPts val="555"/>
              </a:spcAft>
            </a:pPr>
            <a:r>
              <a:rPr lang="en-IN" sz="1500" b="1"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&gt; encouraging people with a common interest to network with each other; </a:t>
            </a:r>
          </a:p>
          <a:p>
            <a:pPr marL="601980" marR="635" indent="-144780">
              <a:lnSpc>
                <a:spcPct val="96000"/>
              </a:lnSpc>
              <a:spcAft>
                <a:spcPts val="555"/>
              </a:spcAft>
            </a:pPr>
            <a:r>
              <a:rPr lang="en-IN" sz="1500" b="1"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&gt; creating electronic filing systems that can be searched in a number of ways, making the information much easier to find; </a:t>
            </a:r>
          </a:p>
          <a:p>
            <a:pPr marL="601980" marR="635" indent="-144780">
              <a:lnSpc>
                <a:spcPct val="96000"/>
              </a:lnSpc>
              <a:spcAft>
                <a:spcPts val="555"/>
              </a:spcAft>
            </a:pPr>
            <a:r>
              <a:rPr lang="en-IN" sz="1500" b="1"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&gt; redesigning offices to be open plan so that staff and managers are more visible and talk to each other more; </a:t>
            </a:r>
          </a:p>
          <a:p>
            <a:pPr marL="463550" marR="635" indent="-6350">
              <a:lnSpc>
                <a:spcPct val="96000"/>
              </a:lnSpc>
              <a:spcAft>
                <a:spcPts val="555"/>
              </a:spcAft>
            </a:pPr>
            <a:r>
              <a:rPr lang="en-IN" sz="1500" b="1"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&gt; putting staff directories online so that people can easily find out who does what and where they are; </a:t>
            </a:r>
          </a:p>
          <a:p>
            <a:pPr marL="601980" marR="635" indent="-144780">
              <a:lnSpc>
                <a:spcPct val="96000"/>
              </a:lnSpc>
              <a:spcAft>
                <a:spcPts val="1785"/>
              </a:spcAft>
            </a:pPr>
            <a:r>
              <a:rPr lang="en-IN" sz="1500" b="1"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&gt; creating intranets so that staff can access all kinds of organisational information and knowledge that might otherwise take a great deal of time and energy to find.</a:t>
            </a:r>
          </a:p>
          <a:p>
            <a:endParaRPr lang="en-IN" sz="1500"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45497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84D999-1479-B71E-FCA1-62AD7D3932A9}"/>
              </a:ext>
            </a:extLst>
          </p:cNvPr>
          <p:cNvSpPr>
            <a:spLocks noGrp="1"/>
          </p:cNvSpPr>
          <p:nvPr>
            <p:ph/>
          </p:nvPr>
        </p:nvSpPr>
        <p:spPr>
          <a:xfrm>
            <a:off x="457200" y="152400"/>
            <a:ext cx="8229600" cy="5853112"/>
          </a:xfrm>
        </p:spPr>
        <p:txBody>
          <a:bodyPr/>
          <a:lstStyle/>
          <a:p>
            <a:pPr marL="474980" indent="-6350">
              <a:lnSpc>
                <a:spcPct val="107000"/>
              </a:lnSpc>
              <a:spcAft>
                <a:spcPts val="505"/>
              </a:spcAft>
              <a:tabLst>
                <a:tab pos="294640" algn="ctr"/>
                <a:tab pos="2743835" algn="ctr"/>
              </a:tabLst>
            </a:pPr>
            <a:r>
              <a:rPr lang="en-IN" sz="1700" i="1" kern="100" dirty="0">
                <a:solidFill>
                  <a:schemeClr val="tx1">
                    <a:lumMod val="1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Some “textbook” definitions of knowledge management</a:t>
            </a:r>
            <a:endParaRPr lang="en-IN" sz="1700" kern="100" dirty="0">
              <a:solidFill>
                <a:schemeClr val="tx1">
                  <a:lumMod val="1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marL="3810" marR="635" indent="-6350">
              <a:lnSpc>
                <a:spcPct val="96000"/>
              </a:lnSpc>
              <a:spcAft>
                <a:spcPts val="555"/>
              </a:spcAft>
            </a:pPr>
            <a:r>
              <a:rPr lang="en-IN" sz="1700"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Here are a few definitions:</a:t>
            </a:r>
          </a:p>
          <a:p>
            <a:pPr marL="601980" marR="635" indent="-144780">
              <a:lnSpc>
                <a:spcPct val="96000"/>
              </a:lnSpc>
              <a:spcAft>
                <a:spcPts val="555"/>
              </a:spcAft>
            </a:pPr>
            <a:r>
              <a:rPr lang="en-IN" sz="1700"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&gt; “Clinical knowledge management means enhancing the identification, dissemination, awareness and application of the results of research relevant to clinical practice in health and social care.” Jeremy Wyatt</a:t>
            </a:r>
          </a:p>
          <a:p>
            <a:pPr marL="601980" marR="635" indent="-144780">
              <a:lnSpc>
                <a:spcPct val="96000"/>
              </a:lnSpc>
              <a:spcAft>
                <a:spcPts val="555"/>
              </a:spcAft>
            </a:pPr>
            <a:r>
              <a:rPr lang="en-IN" sz="1700"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&gt; “The creation and subsequent management of an environment, which encourages knowledge to be created, shared, learnt, enhanced, organised and utilized for the benefit of the organisation and its customers.” </a:t>
            </a:r>
          </a:p>
          <a:p>
            <a:pPr marL="608330" marR="635" indent="-6350">
              <a:lnSpc>
                <a:spcPct val="96000"/>
              </a:lnSpc>
              <a:spcAft>
                <a:spcPts val="555"/>
              </a:spcAft>
            </a:pPr>
            <a:r>
              <a:rPr lang="en-IN" sz="1700"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Abell &amp; </a:t>
            </a:r>
            <a:r>
              <a:rPr lang="en-IN" sz="1700" kern="100" dirty="0" err="1">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Oxbrow</a:t>
            </a:r>
            <a:r>
              <a:rPr lang="en-IN" sz="1700"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 </a:t>
            </a:r>
            <a:r>
              <a:rPr lang="en-IN" sz="1700" kern="100" dirty="0" err="1">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tfpl</a:t>
            </a:r>
            <a:r>
              <a:rPr lang="en-IN" sz="1700"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 Ltd, 2001</a:t>
            </a:r>
          </a:p>
          <a:p>
            <a:pPr marL="601980" marR="635" indent="-144780">
              <a:lnSpc>
                <a:spcPct val="96000"/>
              </a:lnSpc>
              <a:spcAft>
                <a:spcPts val="555"/>
              </a:spcAft>
            </a:pPr>
            <a:r>
              <a:rPr lang="en-IN" sz="1700"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&gt; “Knowledge management is a process that emphasises generating, capturing and sharing information know how and integrating these into business practices and decision making for greater organisational benefit.”</a:t>
            </a:r>
          </a:p>
          <a:p>
            <a:pPr marL="608330" marR="635" indent="-6350">
              <a:lnSpc>
                <a:spcPct val="96000"/>
              </a:lnSpc>
              <a:spcAft>
                <a:spcPts val="555"/>
              </a:spcAft>
            </a:pPr>
            <a:r>
              <a:rPr lang="en-IN" sz="1700"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Maggie Haines, NHS Acting Director of KM</a:t>
            </a:r>
          </a:p>
          <a:p>
            <a:pPr marL="601980" marR="85725" indent="-144780">
              <a:lnSpc>
                <a:spcPct val="96000"/>
              </a:lnSpc>
              <a:spcAft>
                <a:spcPts val="555"/>
              </a:spcAft>
            </a:pPr>
            <a:r>
              <a:rPr lang="en-IN" sz="1700"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&gt; “The capabilities by which communities within an organisation capture the knowledge that is critical to them, constantly improve it, and make it available in the most effective manner to those people who need it, so that they can exploit it creatively to add value as a normal part of their work.” BSI’s A Guide to Good Practice in KM</a:t>
            </a:r>
          </a:p>
          <a:p>
            <a:pPr marL="601980" marR="635" indent="-144780">
              <a:lnSpc>
                <a:spcPct val="96000"/>
              </a:lnSpc>
              <a:spcAft>
                <a:spcPts val="555"/>
              </a:spcAft>
            </a:pPr>
            <a:r>
              <a:rPr lang="en-IN" sz="1700"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&gt; “Knowledge is power, which is why people who had it in the past often tried to make a secret of it. In post-capitalism, power comes from transmitting information to make it productive, not from hiding it!”</a:t>
            </a:r>
          </a:p>
          <a:p>
            <a:pPr marL="608330" marR="635" indent="-6350">
              <a:lnSpc>
                <a:spcPct val="96000"/>
              </a:lnSpc>
              <a:spcAft>
                <a:spcPts val="555"/>
              </a:spcAft>
            </a:pPr>
            <a:r>
              <a:rPr lang="en-IN" sz="1700" kern="1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Peter Drucker</a:t>
            </a:r>
          </a:p>
          <a:p>
            <a:endParaRPr lang="en-IN" sz="1700"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31316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185D97-7727-63B8-DB77-B513A91F0FF9}"/>
              </a:ext>
            </a:extLst>
          </p:cNvPr>
          <p:cNvSpPr>
            <a:spLocks noGrp="1"/>
          </p:cNvSpPr>
          <p:nvPr>
            <p:ph/>
          </p:nvPr>
        </p:nvSpPr>
        <p:spPr/>
        <p:txBody>
          <a:bodyPr/>
          <a:lstStyle/>
          <a:p>
            <a:pPr marL="601980" marR="148590" indent="-144780">
              <a:lnSpc>
                <a:spcPct val="96000"/>
              </a:lnSpc>
              <a:spcAft>
                <a:spcPts val="555"/>
              </a:spcAft>
            </a:pPr>
            <a:r>
              <a:rPr lang="en-IN" sz="1800" b="1" kern="100" dirty="0">
                <a:solidFill>
                  <a:srgbClr val="FFFF00"/>
                </a:solidFill>
                <a:effectLst/>
                <a:latin typeface="Calibri" panose="020F0502020204030204" pitchFamily="34" charset="0"/>
                <a:ea typeface="Calibri" panose="020F0502020204030204" pitchFamily="34" charset="0"/>
              </a:rPr>
              <a:t>&gt; </a:t>
            </a:r>
            <a:r>
              <a:rPr lang="en-IN" sz="1800" kern="100" dirty="0">
                <a:solidFill>
                  <a:srgbClr val="FFFF00"/>
                </a:solidFill>
                <a:effectLst/>
                <a:latin typeface="Calibri" panose="020F0502020204030204" pitchFamily="34" charset="0"/>
                <a:ea typeface="Calibri" panose="020F0502020204030204" pitchFamily="34" charset="0"/>
              </a:rPr>
              <a:t>“Knowledge management involves efficiently connecting those who know with those who need to know and converting personal knowledge into organisational knowledge.” Yankee Group</a:t>
            </a:r>
          </a:p>
          <a:p>
            <a:pPr marL="601980" marR="268605" indent="-144780">
              <a:lnSpc>
                <a:spcPct val="96000"/>
              </a:lnSpc>
              <a:spcAft>
                <a:spcPts val="555"/>
              </a:spcAft>
            </a:pPr>
            <a:r>
              <a:rPr lang="en-IN" sz="1800" b="1" kern="100" dirty="0">
                <a:solidFill>
                  <a:srgbClr val="FFFF00"/>
                </a:solidFill>
                <a:effectLst/>
                <a:latin typeface="Calibri" panose="020F0502020204030204" pitchFamily="34" charset="0"/>
                <a:ea typeface="Calibri" panose="020F0502020204030204" pitchFamily="34" charset="0"/>
              </a:rPr>
              <a:t>&gt; </a:t>
            </a:r>
            <a:r>
              <a:rPr lang="en-IN" sz="1800" kern="100" dirty="0">
                <a:solidFill>
                  <a:srgbClr val="FFFF00"/>
                </a:solidFill>
                <a:effectLst/>
                <a:latin typeface="Calibri" panose="020F0502020204030204" pitchFamily="34" charset="0"/>
                <a:ea typeface="Calibri" panose="020F0502020204030204" pitchFamily="34" charset="0"/>
              </a:rPr>
              <a:t>“Knowledge management is not about data, but about getting the right information to the right people at the right time for them to impact the bottom line.” IBM</a:t>
            </a:r>
          </a:p>
          <a:p>
            <a:pPr marL="601980" marR="578485" indent="-144780">
              <a:lnSpc>
                <a:spcPct val="96000"/>
              </a:lnSpc>
              <a:spcAft>
                <a:spcPts val="555"/>
              </a:spcAft>
            </a:pPr>
            <a:r>
              <a:rPr lang="en-IN" sz="1800" b="1" kern="100" dirty="0">
                <a:solidFill>
                  <a:srgbClr val="FFFF00"/>
                </a:solidFill>
                <a:effectLst/>
                <a:latin typeface="Calibri" panose="020F0502020204030204" pitchFamily="34" charset="0"/>
                <a:ea typeface="Calibri" panose="020F0502020204030204" pitchFamily="34" charset="0"/>
              </a:rPr>
              <a:t>&gt; </a:t>
            </a:r>
            <a:r>
              <a:rPr lang="en-IN" sz="1800" kern="100" dirty="0">
                <a:solidFill>
                  <a:srgbClr val="FFFF00"/>
                </a:solidFill>
                <a:effectLst/>
                <a:latin typeface="Calibri" panose="020F0502020204030204" pitchFamily="34" charset="0"/>
                <a:ea typeface="Calibri" panose="020F0502020204030204" pitchFamily="34" charset="0"/>
              </a:rPr>
              <a:t>“The capability of an organization to create new knowledge, disseminate it throughout the organization and embody it in products, services and systems.” Nonaka &amp; Takeuchi, 1995</a:t>
            </a:r>
          </a:p>
          <a:p>
            <a:pPr marL="601980" marR="635" indent="-144780">
              <a:lnSpc>
                <a:spcPct val="96000"/>
              </a:lnSpc>
              <a:spcAft>
                <a:spcPts val="555"/>
              </a:spcAft>
            </a:pPr>
            <a:r>
              <a:rPr lang="en-IN" sz="1800" b="1" kern="100" dirty="0">
                <a:solidFill>
                  <a:srgbClr val="FFFF00"/>
                </a:solidFill>
                <a:effectLst/>
                <a:latin typeface="Calibri" panose="020F0502020204030204" pitchFamily="34" charset="0"/>
                <a:ea typeface="Calibri" panose="020F0502020204030204" pitchFamily="34" charset="0"/>
              </a:rPr>
              <a:t>&gt; </a:t>
            </a:r>
            <a:r>
              <a:rPr lang="en-IN" sz="1800" kern="100" dirty="0">
                <a:solidFill>
                  <a:srgbClr val="FFFF00"/>
                </a:solidFill>
                <a:effectLst/>
                <a:latin typeface="Calibri" panose="020F0502020204030204" pitchFamily="34" charset="0"/>
                <a:ea typeface="Calibri" panose="020F0502020204030204" pitchFamily="34" charset="0"/>
              </a:rPr>
              <a:t>“Knowledge management is a relatively young corporate discipline and a new approach to the identification, harnessing and exploitation of collective organisational information, talents, expertise and know-how.”</a:t>
            </a:r>
          </a:p>
          <a:p>
            <a:pPr marL="608330" marR="635" indent="-6350">
              <a:lnSpc>
                <a:spcPct val="96000"/>
              </a:lnSpc>
              <a:spcAft>
                <a:spcPts val="555"/>
              </a:spcAft>
            </a:pPr>
            <a:r>
              <a:rPr lang="en-IN" sz="1800" kern="100" dirty="0">
                <a:solidFill>
                  <a:srgbClr val="FFFF00"/>
                </a:solidFill>
                <a:effectLst/>
                <a:latin typeface="Calibri" panose="020F0502020204030204" pitchFamily="34" charset="0"/>
                <a:ea typeface="Calibri" panose="020F0502020204030204" pitchFamily="34" charset="0"/>
              </a:rPr>
              <a:t>Office of thee-Envoy, 2002</a:t>
            </a:r>
          </a:p>
          <a:p>
            <a:pPr marL="601980" marR="635" indent="-144780">
              <a:lnSpc>
                <a:spcPct val="96000"/>
              </a:lnSpc>
              <a:spcAft>
                <a:spcPts val="555"/>
              </a:spcAft>
            </a:pPr>
            <a:r>
              <a:rPr lang="en-IN" sz="1800" b="1" kern="100" dirty="0">
                <a:solidFill>
                  <a:srgbClr val="FFFF00"/>
                </a:solidFill>
                <a:effectLst/>
                <a:latin typeface="Calibri" panose="020F0502020204030204" pitchFamily="34" charset="0"/>
                <a:ea typeface="Calibri" panose="020F0502020204030204" pitchFamily="34" charset="0"/>
              </a:rPr>
              <a:t>&gt; </a:t>
            </a:r>
            <a:r>
              <a:rPr lang="en-IN" sz="1800" kern="100" dirty="0">
                <a:solidFill>
                  <a:srgbClr val="FFFF00"/>
                </a:solidFill>
                <a:effectLst/>
                <a:latin typeface="Calibri" panose="020F0502020204030204" pitchFamily="34" charset="0"/>
                <a:ea typeface="Calibri" panose="020F0502020204030204" pitchFamily="34" charset="0"/>
              </a:rPr>
              <a:t>“Knowledge management is the explicit and systematic management of vital knowledge and its associated processes of creating, gathering, organizing, diffusion, use and exploitation. It requires turning personal knowledge into corporate knowledge that can be widely shared throughout an organization and appropriately applied.”</a:t>
            </a:r>
          </a:p>
          <a:p>
            <a:pPr marL="608330" marR="635" indent="-6350">
              <a:lnSpc>
                <a:spcPct val="96000"/>
              </a:lnSpc>
              <a:spcAft>
                <a:spcPts val="555"/>
              </a:spcAft>
            </a:pPr>
            <a:r>
              <a:rPr lang="en-IN" sz="1800" kern="100" dirty="0">
                <a:solidFill>
                  <a:srgbClr val="FFFF00"/>
                </a:solidFill>
                <a:effectLst/>
                <a:latin typeface="Calibri" panose="020F0502020204030204" pitchFamily="34" charset="0"/>
                <a:ea typeface="Calibri" panose="020F0502020204030204" pitchFamily="34" charset="0"/>
              </a:rPr>
              <a:t>David J </a:t>
            </a:r>
            <a:r>
              <a:rPr lang="en-IN" sz="1800" kern="100" dirty="0" err="1">
                <a:solidFill>
                  <a:srgbClr val="FFFF00"/>
                </a:solidFill>
                <a:effectLst/>
                <a:latin typeface="Calibri" panose="020F0502020204030204" pitchFamily="34" charset="0"/>
                <a:ea typeface="Calibri" panose="020F0502020204030204" pitchFamily="34" charset="0"/>
              </a:rPr>
              <a:t>Skyrme</a:t>
            </a:r>
            <a:r>
              <a:rPr lang="en-IN" sz="1800" kern="100" dirty="0">
                <a:solidFill>
                  <a:srgbClr val="FFFF00"/>
                </a:solidFill>
                <a:effectLst/>
                <a:latin typeface="Calibri" panose="020F0502020204030204" pitchFamily="34" charset="0"/>
                <a:ea typeface="Calibri" panose="020F0502020204030204" pitchFamily="34" charset="0"/>
              </a:rPr>
              <a:t>, 1997</a:t>
            </a:r>
          </a:p>
          <a:p>
            <a:pPr marL="3810" indent="-6350">
              <a:lnSpc>
                <a:spcPct val="107000"/>
              </a:lnSpc>
              <a:spcAft>
                <a:spcPts val="405"/>
              </a:spcAft>
            </a:pPr>
            <a:endParaRPr lang="en-IN" sz="1800" kern="100" dirty="0">
              <a:solidFill>
                <a:srgbClr val="FFFF00"/>
              </a:solidFill>
              <a:effectLst/>
              <a:latin typeface="Calibri" panose="020F0502020204030204" pitchFamily="34" charset="0"/>
              <a:ea typeface="Calibri" panose="020F0502020204030204" pitchFamily="34" charset="0"/>
            </a:endParaRPr>
          </a:p>
          <a:p>
            <a:endParaRPr lang="en-IN" sz="1800" dirty="0">
              <a:solidFill>
                <a:srgbClr val="FFFF00"/>
              </a:solidFill>
            </a:endParaRPr>
          </a:p>
        </p:txBody>
      </p:sp>
    </p:spTree>
    <p:extLst>
      <p:ext uri="{BB962C8B-B14F-4D97-AF65-F5344CB8AC3E}">
        <p14:creationId xmlns:p14="http://schemas.microsoft.com/office/powerpoint/2010/main" val="3781365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FCDAAE-F78D-6A8F-7366-659FED121E33}"/>
              </a:ext>
            </a:extLst>
          </p:cNvPr>
          <p:cNvSpPr>
            <a:spLocks noGrp="1"/>
          </p:cNvSpPr>
          <p:nvPr>
            <p:ph/>
          </p:nvPr>
        </p:nvSpPr>
        <p:spPr/>
        <p:txBody>
          <a:bodyPr/>
          <a:lstStyle/>
          <a:p>
            <a:pPr marL="3810" indent="-6350">
              <a:lnSpc>
                <a:spcPct val="107000"/>
              </a:lnSpc>
              <a:spcAft>
                <a:spcPts val="405"/>
              </a:spcAft>
            </a:pPr>
            <a:r>
              <a:rPr lang="en-IN" sz="1400" b="1" kern="100" dirty="0">
                <a:solidFill>
                  <a:srgbClr val="2C082C"/>
                </a:solidFill>
                <a:effectLst/>
                <a:latin typeface="Arial" panose="020B0604020202020204" pitchFamily="34" charset="0"/>
                <a:ea typeface="Arial" panose="020B0604020202020204" pitchFamily="34" charset="0"/>
              </a:rPr>
              <a:t>2 PRINCIPLES AND PROCESSES OF KNOWLEDGE MANAGEMENT</a:t>
            </a:r>
          </a:p>
          <a:p>
            <a:pPr marL="3810" marR="635" indent="-6350">
              <a:lnSpc>
                <a:spcPct val="96000"/>
              </a:lnSpc>
              <a:spcAft>
                <a:spcPts val="1760"/>
              </a:spcAft>
            </a:pPr>
            <a:r>
              <a:rPr lang="en-IN" sz="1400" kern="100" dirty="0">
                <a:solidFill>
                  <a:srgbClr val="FFFF00"/>
                </a:solidFill>
                <a:effectLst/>
                <a:latin typeface="Calibri" panose="020F0502020204030204" pitchFamily="34" charset="0"/>
                <a:ea typeface="Calibri" panose="020F0502020204030204" pitchFamily="34" charset="0"/>
              </a:rPr>
              <a:t>A “rough guide” to some of the main general approaches to knowledge management.</a:t>
            </a:r>
          </a:p>
          <a:p>
            <a:pPr marL="474980" indent="-6350">
              <a:lnSpc>
                <a:spcPct val="107000"/>
              </a:lnSpc>
              <a:spcAft>
                <a:spcPts val="505"/>
              </a:spcAft>
              <a:tabLst>
                <a:tab pos="294640" algn="ctr"/>
                <a:tab pos="2092325" algn="ctr"/>
              </a:tabLst>
            </a:pPr>
            <a:r>
              <a:rPr lang="en-IN" sz="1400" b="1" i="1" kern="100" dirty="0">
                <a:solidFill>
                  <a:srgbClr val="2C082C"/>
                </a:solidFill>
                <a:effectLst/>
                <a:latin typeface="Arial" panose="020B0604020202020204" pitchFamily="34" charset="0"/>
                <a:ea typeface="Arial" panose="020B0604020202020204" pitchFamily="34" charset="0"/>
              </a:rPr>
              <a:t>Right knowledge, right place, right time</a:t>
            </a:r>
            <a:endParaRPr lang="en-IN" sz="1400" b="1" kern="100" dirty="0">
              <a:solidFill>
                <a:srgbClr val="2C082C"/>
              </a:solidFill>
              <a:effectLst/>
              <a:latin typeface="Arial" panose="020B0604020202020204" pitchFamily="34" charset="0"/>
              <a:ea typeface="Arial" panose="020B0604020202020204" pitchFamily="34" charset="0"/>
            </a:endParaRPr>
          </a:p>
          <a:p>
            <a:pPr marL="3810" marR="635" indent="-6350">
              <a:lnSpc>
                <a:spcPct val="96000"/>
              </a:lnSpc>
              <a:spcAft>
                <a:spcPts val="555"/>
              </a:spcAft>
            </a:pPr>
            <a:r>
              <a:rPr lang="en-IN" sz="1400" kern="100" dirty="0">
                <a:solidFill>
                  <a:srgbClr val="FFFF00"/>
                </a:solidFill>
                <a:effectLst/>
                <a:latin typeface="Calibri" panose="020F0502020204030204" pitchFamily="34" charset="0"/>
                <a:ea typeface="Calibri" panose="020F0502020204030204" pitchFamily="34" charset="0"/>
              </a:rPr>
              <a:t>Some people mistakenly assume that knowledge management is about capturing all the best practices and knowledge that people possess and storing it in a computer system in the hope that one day it will be useful. In fact this is a good example of what knowledge management is not about! Consider this: how often has information or knowledge been pushed at you when you don’t need it – paper, emails, training, another irrelevant meeting? Then later, when you do need it, you vaguely remember seeing something relevant but can’t find it. Some surveys suggest that professional workers spend ten per cent of their time looking for information they know is somewhere. And if what you want is in people’s heads, and they’re not always around, how can you access it when you need it? What if you don’t even know whose head it’s in, or if they’d be willing to share it with you?</a:t>
            </a:r>
          </a:p>
          <a:p>
            <a:pPr marL="3810" marR="635" indent="-6350">
              <a:lnSpc>
                <a:spcPct val="96000"/>
              </a:lnSpc>
              <a:spcAft>
                <a:spcPts val="555"/>
              </a:spcAft>
            </a:pPr>
            <a:r>
              <a:rPr lang="en-IN" sz="1400" kern="100" dirty="0">
                <a:solidFill>
                  <a:srgbClr val="FFFF00"/>
                </a:solidFill>
                <a:effectLst/>
                <a:latin typeface="Calibri" panose="020F0502020204030204" pitchFamily="34" charset="0"/>
                <a:ea typeface="Calibri" panose="020F0502020204030204" pitchFamily="34" charset="0"/>
              </a:rPr>
              <a:t>In a nutshell, good knowledge management is all about getting the right knowledge, in the right place, at the right time.</a:t>
            </a:r>
          </a:p>
          <a:p>
            <a:pPr marL="3810" marR="635" indent="-6350">
              <a:lnSpc>
                <a:spcPct val="96000"/>
              </a:lnSpc>
              <a:spcAft>
                <a:spcPts val="1785"/>
              </a:spcAft>
            </a:pPr>
            <a:r>
              <a:rPr lang="en-IN" sz="1400" kern="100" dirty="0">
                <a:solidFill>
                  <a:srgbClr val="FFFF00"/>
                </a:solidFill>
                <a:effectLst/>
                <a:latin typeface="Calibri" panose="020F0502020204030204" pitchFamily="34" charset="0"/>
                <a:ea typeface="Calibri" panose="020F0502020204030204" pitchFamily="34" charset="0"/>
              </a:rPr>
              <a:t>The right knowledge is the knowledge that you need in order to be able to do your job to the best of your ability, whether that means diagnosing a patient, making a decision, booking a referral, answering a patient’s question, administering a treatment, training a new colleague, interpreting a piece of research, using a computer system, managing a project, dealing with suppliers etc. Information and knowledge can usually be found in a whole variety of places – research papers, reports and manuals, databases etc. Often it will be in people’s heads – yours and other people’s. The right place, however, is the point of action or decision – the meeting, the patient helpline, the hospital bedside, behind the reception desk and so on. The right time is when you (the person or the team doing the work) need it.</a:t>
            </a:r>
          </a:p>
          <a:p>
            <a:pPr marL="474980" indent="-6350">
              <a:lnSpc>
                <a:spcPct val="107000"/>
              </a:lnSpc>
              <a:spcAft>
                <a:spcPts val="505"/>
              </a:spcAft>
              <a:tabLst>
                <a:tab pos="294640" algn="ctr"/>
                <a:tab pos="2033270" algn="ctr"/>
              </a:tabLst>
            </a:pPr>
            <a:r>
              <a:rPr lang="en-IN" sz="1400" b="1" i="1" kern="100" dirty="0">
                <a:solidFill>
                  <a:srgbClr val="2C082C"/>
                </a:solidFill>
                <a:effectLst/>
                <a:latin typeface="Arial" panose="020B0604020202020204" pitchFamily="34" charset="0"/>
                <a:ea typeface="Arial" panose="020B0604020202020204" pitchFamily="34" charset="0"/>
              </a:rPr>
              <a:t>Types of knowledge: explicit and tacit</a:t>
            </a:r>
            <a:endParaRPr lang="en-IN" sz="1400" b="1" kern="100" dirty="0">
              <a:solidFill>
                <a:srgbClr val="2C082C"/>
              </a:solidFill>
              <a:effectLst/>
              <a:latin typeface="Arial" panose="020B0604020202020204" pitchFamily="34" charset="0"/>
              <a:ea typeface="Arial" panose="020B0604020202020204" pitchFamily="34" charset="0"/>
            </a:endParaRPr>
          </a:p>
          <a:p>
            <a:pPr marL="3810" marR="635" indent="-6350">
              <a:lnSpc>
                <a:spcPct val="96000"/>
              </a:lnSpc>
              <a:spcAft>
                <a:spcPts val="555"/>
              </a:spcAft>
            </a:pPr>
            <a:r>
              <a:rPr lang="en-IN" sz="1400" kern="100" dirty="0">
                <a:solidFill>
                  <a:srgbClr val="FFFF00"/>
                </a:solidFill>
                <a:effectLst/>
                <a:latin typeface="Calibri" panose="020F0502020204030204" pitchFamily="34" charset="0"/>
                <a:ea typeface="Calibri" panose="020F0502020204030204" pitchFamily="34" charset="0"/>
              </a:rPr>
              <a:t>Knowledge in organisations is often classified into two types: explicit and tacit.</a:t>
            </a:r>
          </a:p>
          <a:p>
            <a:pPr marL="0" indent="0">
              <a:buNone/>
            </a:pPr>
            <a:endParaRPr lang="en-IN" sz="1400" dirty="0">
              <a:solidFill>
                <a:srgbClr val="FFFF00"/>
              </a:solidFill>
            </a:endParaRPr>
          </a:p>
        </p:txBody>
      </p:sp>
    </p:spTree>
    <p:extLst>
      <p:ext uri="{BB962C8B-B14F-4D97-AF65-F5344CB8AC3E}">
        <p14:creationId xmlns:p14="http://schemas.microsoft.com/office/powerpoint/2010/main" val="2496273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5800" y="228600"/>
            <a:ext cx="7772400" cy="685800"/>
          </a:xfrm>
        </p:spPr>
        <p:txBody>
          <a:bodyPr/>
          <a:lstStyle/>
          <a:p>
            <a:pPr eaLnBrk="1" hangingPunct="1">
              <a:defRPr/>
            </a:pPr>
            <a:r>
              <a:rPr lang="en-US" sz="3200" b="1">
                <a:solidFill>
                  <a:srgbClr val="99FF99"/>
                </a:solidFill>
              </a:rPr>
              <a:t>The Five Cs</a:t>
            </a:r>
          </a:p>
        </p:txBody>
      </p:sp>
      <p:sp>
        <p:nvSpPr>
          <p:cNvPr id="49155" name="Text Box 3"/>
          <p:cNvSpPr txBox="1">
            <a:spLocks noChangeArrowheads="1"/>
          </p:cNvSpPr>
          <p:nvPr/>
        </p:nvSpPr>
        <p:spPr bwMode="auto">
          <a:xfrm>
            <a:off x="2895600" y="1066800"/>
            <a:ext cx="5562600" cy="822325"/>
          </a:xfrm>
          <a:prstGeom prst="rect">
            <a:avLst/>
          </a:prstGeom>
          <a:noFill/>
          <a:ln w="9525">
            <a:noFill/>
            <a:miter lim="800000"/>
            <a:headEnd/>
            <a:tailEnd/>
          </a:ln>
        </p:spPr>
        <p:txBody>
          <a:bodyPr>
            <a:spAutoFit/>
          </a:bodyPr>
          <a:lstStyle/>
          <a:p>
            <a:pPr eaLnBrk="1" hangingPunct="1">
              <a:spcBef>
                <a:spcPct val="50000"/>
              </a:spcBef>
            </a:pPr>
            <a:r>
              <a:rPr lang="en-US" sz="2400">
                <a:latin typeface="Times New Roman" pitchFamily="18" charset="0"/>
              </a:rPr>
              <a:t>Data is summarized in more concise form, and unnecessary dept is eliminated</a:t>
            </a:r>
          </a:p>
        </p:txBody>
      </p:sp>
      <p:sp>
        <p:nvSpPr>
          <p:cNvPr id="49156" name="Text Box 4"/>
          <p:cNvSpPr txBox="1">
            <a:spLocks noChangeArrowheads="1"/>
          </p:cNvSpPr>
          <p:nvPr/>
        </p:nvSpPr>
        <p:spPr bwMode="auto">
          <a:xfrm>
            <a:off x="2895600" y="2225675"/>
            <a:ext cx="5562600" cy="457200"/>
          </a:xfrm>
          <a:prstGeom prst="rect">
            <a:avLst/>
          </a:prstGeom>
          <a:noFill/>
          <a:ln w="9525">
            <a:noFill/>
            <a:miter lim="800000"/>
            <a:headEnd/>
            <a:tailEnd/>
          </a:ln>
        </p:spPr>
        <p:txBody>
          <a:bodyPr>
            <a:spAutoFit/>
          </a:bodyPr>
          <a:lstStyle/>
          <a:p>
            <a:pPr eaLnBrk="1" hangingPunct="1">
              <a:spcBef>
                <a:spcPct val="50000"/>
              </a:spcBef>
            </a:pPr>
            <a:r>
              <a:rPr lang="en-US" sz="2400">
                <a:solidFill>
                  <a:srgbClr val="FF9900"/>
                </a:solidFill>
                <a:latin typeface="Times New Roman" pitchFamily="18" charset="0"/>
              </a:rPr>
              <a:t>We know why the data was collected</a:t>
            </a:r>
          </a:p>
        </p:txBody>
      </p:sp>
      <p:sp>
        <p:nvSpPr>
          <p:cNvPr id="49157" name="Text Box 5"/>
          <p:cNvSpPr txBox="1">
            <a:spLocks noChangeArrowheads="1"/>
          </p:cNvSpPr>
          <p:nvPr/>
        </p:nvSpPr>
        <p:spPr bwMode="auto">
          <a:xfrm>
            <a:off x="2895600" y="3216275"/>
            <a:ext cx="5562600" cy="822325"/>
          </a:xfrm>
          <a:prstGeom prst="rect">
            <a:avLst/>
          </a:prstGeom>
          <a:noFill/>
          <a:ln w="9525">
            <a:noFill/>
            <a:miter lim="800000"/>
            <a:headEnd/>
            <a:tailEnd/>
          </a:ln>
        </p:spPr>
        <p:txBody>
          <a:bodyPr>
            <a:spAutoFit/>
          </a:bodyPr>
          <a:lstStyle/>
          <a:p>
            <a:pPr eaLnBrk="1" hangingPunct="1">
              <a:spcBef>
                <a:spcPct val="50000"/>
              </a:spcBef>
            </a:pPr>
            <a:r>
              <a:rPr lang="en-US" sz="2400">
                <a:solidFill>
                  <a:srgbClr val="FF66CC"/>
                </a:solidFill>
                <a:latin typeface="Times New Roman" pitchFamily="18" charset="0"/>
              </a:rPr>
              <a:t>Tabulate, relate and data to form bases for analysis</a:t>
            </a:r>
          </a:p>
        </p:txBody>
      </p:sp>
      <p:sp>
        <p:nvSpPr>
          <p:cNvPr id="49158" name="Text Box 6"/>
          <p:cNvSpPr txBox="1">
            <a:spLocks noChangeArrowheads="1"/>
          </p:cNvSpPr>
          <p:nvPr/>
        </p:nvSpPr>
        <p:spPr bwMode="auto">
          <a:xfrm>
            <a:off x="2895600" y="5426075"/>
            <a:ext cx="5562600" cy="822325"/>
          </a:xfrm>
          <a:prstGeom prst="rect">
            <a:avLst/>
          </a:prstGeom>
          <a:noFill/>
          <a:ln w="9525">
            <a:noFill/>
            <a:miter lim="800000"/>
            <a:headEnd/>
            <a:tailEnd/>
          </a:ln>
        </p:spPr>
        <p:txBody>
          <a:bodyPr>
            <a:spAutoFit/>
          </a:bodyPr>
          <a:lstStyle/>
          <a:p>
            <a:pPr eaLnBrk="1" hangingPunct="1">
              <a:spcBef>
                <a:spcPct val="50000"/>
              </a:spcBef>
            </a:pPr>
            <a:r>
              <a:rPr lang="en-US" sz="2400">
                <a:solidFill>
                  <a:srgbClr val="FFFF66"/>
                </a:solidFill>
                <a:latin typeface="Times New Roman" pitchFamily="18" charset="0"/>
              </a:rPr>
              <a:t>Errors have been removed, missing ‘data-holes’ have been accounted for</a:t>
            </a:r>
          </a:p>
        </p:txBody>
      </p:sp>
      <p:sp>
        <p:nvSpPr>
          <p:cNvPr id="49159" name="Text Box 7"/>
          <p:cNvSpPr txBox="1">
            <a:spLocks noChangeArrowheads="1"/>
          </p:cNvSpPr>
          <p:nvPr/>
        </p:nvSpPr>
        <p:spPr bwMode="auto">
          <a:xfrm>
            <a:off x="2895600" y="4419600"/>
            <a:ext cx="5562600" cy="457200"/>
          </a:xfrm>
          <a:prstGeom prst="rect">
            <a:avLst/>
          </a:prstGeom>
          <a:noFill/>
          <a:ln w="9525">
            <a:noFill/>
            <a:miter lim="800000"/>
            <a:headEnd/>
            <a:tailEnd/>
          </a:ln>
        </p:spPr>
        <p:txBody>
          <a:bodyPr>
            <a:spAutoFit/>
          </a:bodyPr>
          <a:lstStyle/>
          <a:p>
            <a:pPr eaLnBrk="1" hangingPunct="1">
              <a:spcBef>
                <a:spcPct val="50000"/>
              </a:spcBef>
            </a:pPr>
            <a:r>
              <a:rPr lang="en-US" sz="2400">
                <a:solidFill>
                  <a:srgbClr val="9999FF"/>
                </a:solidFill>
                <a:latin typeface="Times New Roman" pitchFamily="18" charset="0"/>
              </a:rPr>
              <a:t>The basis of Analysis is known</a:t>
            </a:r>
          </a:p>
        </p:txBody>
      </p:sp>
      <p:sp>
        <p:nvSpPr>
          <p:cNvPr id="49160" name="AutoShape 8"/>
          <p:cNvSpPr>
            <a:spLocks noChangeArrowheads="1"/>
          </p:cNvSpPr>
          <p:nvPr/>
        </p:nvSpPr>
        <p:spPr bwMode="auto">
          <a:xfrm>
            <a:off x="228600" y="1066800"/>
            <a:ext cx="2286000" cy="838200"/>
          </a:xfrm>
          <a:prstGeom prst="rightArrow">
            <a:avLst>
              <a:gd name="adj1" fmla="val 50000"/>
              <a:gd name="adj2" fmla="val 68182"/>
            </a:avLst>
          </a:prstGeom>
          <a:solidFill>
            <a:schemeClr val="bg1"/>
          </a:solidFill>
          <a:ln w="9525">
            <a:noFill/>
            <a:miter lim="800000"/>
            <a:headEnd/>
            <a:tailEnd/>
          </a:ln>
        </p:spPr>
        <p:txBody>
          <a:bodyPr wrap="none" anchor="ctr"/>
          <a:lstStyle/>
          <a:p>
            <a:pPr algn="ctr" eaLnBrk="1" hangingPunct="1"/>
            <a:r>
              <a:rPr lang="en-US" sz="2400">
                <a:latin typeface="Times New Roman" pitchFamily="18" charset="0"/>
              </a:rPr>
              <a:t>Condensed</a:t>
            </a:r>
          </a:p>
        </p:txBody>
      </p:sp>
      <p:sp>
        <p:nvSpPr>
          <p:cNvPr id="49161" name="AutoShape 9"/>
          <p:cNvSpPr>
            <a:spLocks noChangeArrowheads="1"/>
          </p:cNvSpPr>
          <p:nvPr/>
        </p:nvSpPr>
        <p:spPr bwMode="auto">
          <a:xfrm>
            <a:off x="228600" y="2057400"/>
            <a:ext cx="2286000" cy="838200"/>
          </a:xfrm>
          <a:prstGeom prst="rightArrow">
            <a:avLst>
              <a:gd name="adj1" fmla="val 50000"/>
              <a:gd name="adj2" fmla="val 68182"/>
            </a:avLst>
          </a:prstGeom>
          <a:solidFill>
            <a:srgbClr val="FF9900"/>
          </a:solidFill>
          <a:ln w="9525">
            <a:noFill/>
            <a:miter lim="800000"/>
            <a:headEnd/>
            <a:tailEnd/>
          </a:ln>
        </p:spPr>
        <p:txBody>
          <a:bodyPr wrap="none" anchor="ctr"/>
          <a:lstStyle/>
          <a:p>
            <a:pPr algn="ctr" eaLnBrk="1" hangingPunct="1"/>
            <a:r>
              <a:rPr lang="en-US" sz="2400">
                <a:latin typeface="Times New Roman" pitchFamily="18" charset="0"/>
              </a:rPr>
              <a:t>Contextualized</a:t>
            </a:r>
          </a:p>
        </p:txBody>
      </p:sp>
      <p:sp>
        <p:nvSpPr>
          <p:cNvPr id="49162" name="AutoShape 10"/>
          <p:cNvSpPr>
            <a:spLocks noChangeArrowheads="1"/>
          </p:cNvSpPr>
          <p:nvPr/>
        </p:nvSpPr>
        <p:spPr bwMode="auto">
          <a:xfrm>
            <a:off x="228600" y="3124200"/>
            <a:ext cx="2286000" cy="838200"/>
          </a:xfrm>
          <a:prstGeom prst="rightArrow">
            <a:avLst>
              <a:gd name="adj1" fmla="val 50000"/>
              <a:gd name="adj2" fmla="val 68182"/>
            </a:avLst>
          </a:prstGeom>
          <a:solidFill>
            <a:srgbClr val="FF66CC"/>
          </a:solidFill>
          <a:ln w="9525">
            <a:noFill/>
            <a:miter lim="800000"/>
            <a:headEnd/>
            <a:tailEnd/>
          </a:ln>
        </p:spPr>
        <p:txBody>
          <a:bodyPr wrap="none" anchor="ctr"/>
          <a:lstStyle/>
          <a:p>
            <a:pPr algn="ctr" eaLnBrk="1" hangingPunct="1"/>
            <a:r>
              <a:rPr lang="en-US" sz="2400">
                <a:latin typeface="Times New Roman" pitchFamily="18" charset="0"/>
              </a:rPr>
              <a:t>Calculated</a:t>
            </a:r>
          </a:p>
        </p:txBody>
      </p:sp>
      <p:sp>
        <p:nvSpPr>
          <p:cNvPr id="49163" name="AutoShape 11"/>
          <p:cNvSpPr>
            <a:spLocks noChangeArrowheads="1"/>
          </p:cNvSpPr>
          <p:nvPr/>
        </p:nvSpPr>
        <p:spPr bwMode="auto">
          <a:xfrm>
            <a:off x="228600" y="5410200"/>
            <a:ext cx="2286000" cy="838200"/>
          </a:xfrm>
          <a:prstGeom prst="rightArrow">
            <a:avLst>
              <a:gd name="adj1" fmla="val 50000"/>
              <a:gd name="adj2" fmla="val 68182"/>
            </a:avLst>
          </a:prstGeom>
          <a:solidFill>
            <a:srgbClr val="339966"/>
          </a:solidFill>
          <a:ln w="9525">
            <a:noFill/>
            <a:miter lim="800000"/>
            <a:headEnd/>
            <a:tailEnd/>
          </a:ln>
        </p:spPr>
        <p:txBody>
          <a:bodyPr wrap="none" anchor="ctr"/>
          <a:lstStyle/>
          <a:p>
            <a:pPr algn="ctr" eaLnBrk="1" hangingPunct="1"/>
            <a:r>
              <a:rPr lang="en-US" sz="2400">
                <a:latin typeface="Times New Roman" pitchFamily="18" charset="0"/>
              </a:rPr>
              <a:t>Corrected</a:t>
            </a:r>
          </a:p>
        </p:txBody>
      </p:sp>
      <p:sp>
        <p:nvSpPr>
          <p:cNvPr id="49164" name="AutoShape 12"/>
          <p:cNvSpPr>
            <a:spLocks noChangeArrowheads="1"/>
          </p:cNvSpPr>
          <p:nvPr/>
        </p:nvSpPr>
        <p:spPr bwMode="auto">
          <a:xfrm>
            <a:off x="228600" y="4267200"/>
            <a:ext cx="2286000" cy="838200"/>
          </a:xfrm>
          <a:prstGeom prst="rightArrow">
            <a:avLst>
              <a:gd name="adj1" fmla="val 50000"/>
              <a:gd name="adj2" fmla="val 68182"/>
            </a:avLst>
          </a:prstGeom>
          <a:solidFill>
            <a:srgbClr val="9999FF"/>
          </a:solidFill>
          <a:ln w="9525">
            <a:noFill/>
            <a:miter lim="800000"/>
            <a:headEnd/>
            <a:tailEnd/>
          </a:ln>
        </p:spPr>
        <p:txBody>
          <a:bodyPr wrap="none" anchor="ctr"/>
          <a:lstStyle/>
          <a:p>
            <a:pPr algn="ctr" eaLnBrk="1" hangingPunct="1"/>
            <a:r>
              <a:rPr lang="en-US" sz="2400">
                <a:latin typeface="Times New Roman" pitchFamily="18" charset="0"/>
              </a:rPr>
              <a:t>Categorized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60"/>
                                        </p:tgtEl>
                                        <p:attrNameLst>
                                          <p:attrName>style.visibility</p:attrName>
                                        </p:attrNameLst>
                                      </p:cBhvr>
                                      <p:to>
                                        <p:strVal val="visible"/>
                                      </p:to>
                                    </p:set>
                                    <p:anim calcmode="lin" valueType="num">
                                      <p:cBhvr additive="base">
                                        <p:cTn id="7" dur="500" fill="hold"/>
                                        <p:tgtEl>
                                          <p:spTgt spid="49160"/>
                                        </p:tgtEl>
                                        <p:attrNameLst>
                                          <p:attrName>ppt_x</p:attrName>
                                        </p:attrNameLst>
                                      </p:cBhvr>
                                      <p:tavLst>
                                        <p:tav tm="0">
                                          <p:val>
                                            <p:strVal val="0-#ppt_w/2"/>
                                          </p:val>
                                        </p:tav>
                                        <p:tav tm="100000">
                                          <p:val>
                                            <p:strVal val="#ppt_x"/>
                                          </p:val>
                                        </p:tav>
                                      </p:tavLst>
                                    </p:anim>
                                    <p:anim calcmode="lin" valueType="num">
                                      <p:cBhvr additive="base">
                                        <p:cTn id="8" dur="500" fill="hold"/>
                                        <p:tgtEl>
                                          <p:spTgt spid="491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9155"/>
                                        </p:tgtEl>
                                        <p:attrNameLst>
                                          <p:attrName>style.visibility</p:attrName>
                                        </p:attrNameLst>
                                      </p:cBhvr>
                                      <p:to>
                                        <p:strVal val="visible"/>
                                      </p:to>
                                    </p:set>
                                    <p:animEffect transition="in" filter="dissolve">
                                      <p:cBhvr>
                                        <p:cTn id="13" dur="500"/>
                                        <p:tgtEl>
                                          <p:spTgt spid="4915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9161"/>
                                        </p:tgtEl>
                                        <p:attrNameLst>
                                          <p:attrName>style.visibility</p:attrName>
                                        </p:attrNameLst>
                                      </p:cBhvr>
                                      <p:to>
                                        <p:strVal val="visible"/>
                                      </p:to>
                                    </p:set>
                                    <p:anim calcmode="lin" valueType="num">
                                      <p:cBhvr additive="base">
                                        <p:cTn id="18" dur="500" fill="hold"/>
                                        <p:tgtEl>
                                          <p:spTgt spid="49161"/>
                                        </p:tgtEl>
                                        <p:attrNameLst>
                                          <p:attrName>ppt_x</p:attrName>
                                        </p:attrNameLst>
                                      </p:cBhvr>
                                      <p:tavLst>
                                        <p:tav tm="0">
                                          <p:val>
                                            <p:strVal val="0-#ppt_w/2"/>
                                          </p:val>
                                        </p:tav>
                                        <p:tav tm="100000">
                                          <p:val>
                                            <p:strVal val="#ppt_x"/>
                                          </p:val>
                                        </p:tav>
                                      </p:tavLst>
                                    </p:anim>
                                    <p:anim calcmode="lin" valueType="num">
                                      <p:cBhvr additive="base">
                                        <p:cTn id="19" dur="500" fill="hold"/>
                                        <p:tgtEl>
                                          <p:spTgt spid="4916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49156"/>
                                        </p:tgtEl>
                                        <p:attrNameLst>
                                          <p:attrName>style.visibility</p:attrName>
                                        </p:attrNameLst>
                                      </p:cBhvr>
                                      <p:to>
                                        <p:strVal val="visible"/>
                                      </p:to>
                                    </p:set>
                                    <p:animEffect transition="in" filter="dissolve">
                                      <p:cBhvr>
                                        <p:cTn id="24" dur="500"/>
                                        <p:tgtEl>
                                          <p:spTgt spid="4915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49162"/>
                                        </p:tgtEl>
                                        <p:attrNameLst>
                                          <p:attrName>style.visibility</p:attrName>
                                        </p:attrNameLst>
                                      </p:cBhvr>
                                      <p:to>
                                        <p:strVal val="visible"/>
                                      </p:to>
                                    </p:set>
                                    <p:anim calcmode="lin" valueType="num">
                                      <p:cBhvr additive="base">
                                        <p:cTn id="29" dur="500" fill="hold"/>
                                        <p:tgtEl>
                                          <p:spTgt spid="49162"/>
                                        </p:tgtEl>
                                        <p:attrNameLst>
                                          <p:attrName>ppt_x</p:attrName>
                                        </p:attrNameLst>
                                      </p:cBhvr>
                                      <p:tavLst>
                                        <p:tav tm="0">
                                          <p:val>
                                            <p:strVal val="0-#ppt_w/2"/>
                                          </p:val>
                                        </p:tav>
                                        <p:tav tm="100000">
                                          <p:val>
                                            <p:strVal val="#ppt_x"/>
                                          </p:val>
                                        </p:tav>
                                      </p:tavLst>
                                    </p:anim>
                                    <p:anim calcmode="lin" valueType="num">
                                      <p:cBhvr additive="base">
                                        <p:cTn id="30" dur="500" fill="hold"/>
                                        <p:tgtEl>
                                          <p:spTgt spid="4916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49157"/>
                                        </p:tgtEl>
                                        <p:attrNameLst>
                                          <p:attrName>style.visibility</p:attrName>
                                        </p:attrNameLst>
                                      </p:cBhvr>
                                      <p:to>
                                        <p:strVal val="visible"/>
                                      </p:to>
                                    </p:set>
                                    <p:animEffect transition="in" filter="dissolve">
                                      <p:cBhvr>
                                        <p:cTn id="35" dur="500"/>
                                        <p:tgtEl>
                                          <p:spTgt spid="49157"/>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49163"/>
                                        </p:tgtEl>
                                        <p:attrNameLst>
                                          <p:attrName>style.visibility</p:attrName>
                                        </p:attrNameLst>
                                      </p:cBhvr>
                                      <p:to>
                                        <p:strVal val="visible"/>
                                      </p:to>
                                    </p:set>
                                    <p:anim calcmode="lin" valueType="num">
                                      <p:cBhvr additive="base">
                                        <p:cTn id="40" dur="500" fill="hold"/>
                                        <p:tgtEl>
                                          <p:spTgt spid="49163"/>
                                        </p:tgtEl>
                                        <p:attrNameLst>
                                          <p:attrName>ppt_x</p:attrName>
                                        </p:attrNameLst>
                                      </p:cBhvr>
                                      <p:tavLst>
                                        <p:tav tm="0">
                                          <p:val>
                                            <p:strVal val="0-#ppt_w/2"/>
                                          </p:val>
                                        </p:tav>
                                        <p:tav tm="100000">
                                          <p:val>
                                            <p:strVal val="#ppt_x"/>
                                          </p:val>
                                        </p:tav>
                                      </p:tavLst>
                                    </p:anim>
                                    <p:anim calcmode="lin" valueType="num">
                                      <p:cBhvr additive="base">
                                        <p:cTn id="41" dur="500" fill="hold"/>
                                        <p:tgtEl>
                                          <p:spTgt spid="49163"/>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49158"/>
                                        </p:tgtEl>
                                        <p:attrNameLst>
                                          <p:attrName>style.visibility</p:attrName>
                                        </p:attrNameLst>
                                      </p:cBhvr>
                                      <p:to>
                                        <p:strVal val="visible"/>
                                      </p:to>
                                    </p:set>
                                    <p:animEffect transition="in" filter="dissolve">
                                      <p:cBhvr>
                                        <p:cTn id="46" dur="500"/>
                                        <p:tgtEl>
                                          <p:spTgt spid="49158"/>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49164"/>
                                        </p:tgtEl>
                                        <p:attrNameLst>
                                          <p:attrName>style.visibility</p:attrName>
                                        </p:attrNameLst>
                                      </p:cBhvr>
                                      <p:to>
                                        <p:strVal val="visible"/>
                                      </p:to>
                                    </p:set>
                                    <p:anim calcmode="lin" valueType="num">
                                      <p:cBhvr additive="base">
                                        <p:cTn id="51" dur="500" fill="hold"/>
                                        <p:tgtEl>
                                          <p:spTgt spid="49164"/>
                                        </p:tgtEl>
                                        <p:attrNameLst>
                                          <p:attrName>ppt_x</p:attrName>
                                        </p:attrNameLst>
                                      </p:cBhvr>
                                      <p:tavLst>
                                        <p:tav tm="0">
                                          <p:val>
                                            <p:strVal val="0-#ppt_w/2"/>
                                          </p:val>
                                        </p:tav>
                                        <p:tav tm="100000">
                                          <p:val>
                                            <p:strVal val="#ppt_x"/>
                                          </p:val>
                                        </p:tav>
                                      </p:tavLst>
                                    </p:anim>
                                    <p:anim calcmode="lin" valueType="num">
                                      <p:cBhvr additive="base">
                                        <p:cTn id="52" dur="500" fill="hold"/>
                                        <p:tgtEl>
                                          <p:spTgt spid="49164"/>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9159"/>
                                        </p:tgtEl>
                                        <p:attrNameLst>
                                          <p:attrName>style.visibility</p:attrName>
                                        </p:attrNameLst>
                                      </p:cBhvr>
                                      <p:to>
                                        <p:strVal val="visible"/>
                                      </p:to>
                                    </p:set>
                                    <p:animEffect transition="in" filter="dissolve">
                                      <p:cBhvr>
                                        <p:cTn id="57" dur="500"/>
                                        <p:tgtEl>
                                          <p:spTgt spid="49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utoUpdateAnimBg="0"/>
      <p:bldP spid="49156" grpId="0" autoUpdateAnimBg="0"/>
      <p:bldP spid="49157" grpId="0" autoUpdateAnimBg="0"/>
      <p:bldP spid="49158" grpId="0" autoUpdateAnimBg="0"/>
      <p:bldP spid="49159" grpId="0" autoUpdateAnimBg="0"/>
      <p:bldP spid="49160" grpId="0" animBg="1" autoUpdateAnimBg="0"/>
      <p:bldP spid="49161" grpId="0" animBg="1" autoUpdateAnimBg="0"/>
      <p:bldP spid="49162" grpId="0" animBg="1" autoUpdateAnimBg="0"/>
      <p:bldP spid="49163" grpId="0" animBg="1" autoUpdateAnimBg="0"/>
      <p:bldP spid="49164"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F281F6-1459-4878-E41A-98C9BCD36EEF}"/>
              </a:ext>
            </a:extLst>
          </p:cNvPr>
          <p:cNvSpPr>
            <a:spLocks noGrp="1"/>
          </p:cNvSpPr>
          <p:nvPr>
            <p:ph/>
          </p:nvPr>
        </p:nvSpPr>
        <p:spPr>
          <a:xfrm>
            <a:off x="0" y="0"/>
            <a:ext cx="9144000" cy="6781800"/>
          </a:xfrm>
        </p:spPr>
        <p:txBody>
          <a:bodyPr/>
          <a:lstStyle/>
          <a:p>
            <a:pPr marL="342900" marR="635" lvl="0" indent="-342900" fontAlgn="base">
              <a:lnSpc>
                <a:spcPct val="96000"/>
              </a:lnSpc>
              <a:spcAft>
                <a:spcPts val="555"/>
              </a:spcAft>
              <a:buClr>
                <a:srgbClr val="333366"/>
              </a:buClr>
              <a:buSzPts val="1000"/>
              <a:buFont typeface="+mj-lt"/>
              <a:buAutoNum type="arabicPeriod"/>
            </a:pPr>
            <a:r>
              <a:rPr lang="en-IN" sz="2100" u="none" strike="noStrike" kern="100" dirty="0">
                <a:solidFill>
                  <a:srgbClr val="2C082C"/>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Explicit knowledge </a:t>
            </a:r>
            <a:r>
              <a:rPr lang="en-IN" sz="2100" u="none" strike="noStrike" kern="100" dirty="0">
                <a:solidFill>
                  <a:srgbClr val="FFFF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is knowledge that can be captured and written down in documents or databases. Examples of explicit knowledge include instruction manuals, written procedures, best practices, lessons learned and research findings. Explicit knowledge can be categorised as either structured or unstructured. Documents, databases, and spreadsheets are examples of structured knowledge, because the data or information in them is organised in a particular way for future retrieval. In contrast, e-mails, images, training courses, and audio and video selections are examples of unstructured knowledge because the information they contain is not referenced for retrieval.</a:t>
            </a:r>
          </a:p>
          <a:p>
            <a:pPr marL="342900" marR="635" lvl="0" indent="-342900" fontAlgn="base">
              <a:lnSpc>
                <a:spcPct val="96000"/>
              </a:lnSpc>
              <a:spcAft>
                <a:spcPts val="1785"/>
              </a:spcAft>
              <a:buClr>
                <a:srgbClr val="333366"/>
              </a:buClr>
              <a:buSzPts val="1000"/>
              <a:buFont typeface="+mj-lt"/>
              <a:buAutoNum type="arabicPeriod"/>
            </a:pPr>
            <a:r>
              <a:rPr lang="en-IN" sz="2100" u="none" strike="noStrike" kern="100" dirty="0">
                <a:solidFill>
                  <a:srgbClr val="2C082C"/>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Tacit knowledge </a:t>
            </a:r>
            <a:r>
              <a:rPr lang="en-IN" sz="2100" u="none" strike="noStrike" kern="100" dirty="0">
                <a:solidFill>
                  <a:srgbClr val="FFFF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is the knowledge that people carry in their heads. It is much less concrete than explicit knowledge. It is more of an “unspoken understanding” about something, knowledge that is more difficult to write down in a document or a database. An example might be, knowing how to ride a bicycle – you know how to do it, you can do it again and again, but could you write down instructions for someone to learn to ride a bicycle? Tacit knowledge can be difficult to access, as it is often not known to others. In fact, most people are not aware of the knowledge they themselves possess or of its value to others. Tacit knowledge is considered more valuable because it provides context for people, places, ideas and experiences. It generally requires extensive personal contact and trust to share effectively.</a:t>
            </a:r>
          </a:p>
          <a:p>
            <a:endParaRPr lang="en-IN" sz="2100" dirty="0">
              <a:solidFill>
                <a:srgbClr val="FFFF00"/>
              </a:solidFill>
            </a:endParaRPr>
          </a:p>
        </p:txBody>
      </p:sp>
    </p:spTree>
    <p:extLst>
      <p:ext uri="{BB962C8B-B14F-4D97-AF65-F5344CB8AC3E}">
        <p14:creationId xmlns:p14="http://schemas.microsoft.com/office/powerpoint/2010/main" val="106687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A5719A-2745-7BEB-E69D-45B02D5DA49E}"/>
              </a:ext>
            </a:extLst>
          </p:cNvPr>
          <p:cNvSpPr>
            <a:spLocks noGrp="1"/>
          </p:cNvSpPr>
          <p:nvPr>
            <p:ph/>
          </p:nvPr>
        </p:nvSpPr>
        <p:spPr>
          <a:xfrm>
            <a:off x="13447" y="17929"/>
            <a:ext cx="9144000" cy="6822141"/>
          </a:xfrm>
        </p:spPr>
        <p:txBody>
          <a:bodyPr/>
          <a:lstStyle/>
          <a:p>
            <a:pPr marL="474980" indent="-6350">
              <a:lnSpc>
                <a:spcPct val="107000"/>
              </a:lnSpc>
              <a:spcAft>
                <a:spcPts val="505"/>
              </a:spcAft>
              <a:tabLst>
                <a:tab pos="294640" algn="ctr"/>
                <a:tab pos="1863725" algn="ctr"/>
              </a:tabLst>
            </a:pPr>
            <a:r>
              <a:rPr lang="en-IN" sz="1800" b="1" i="1" kern="100" dirty="0">
                <a:solidFill>
                  <a:srgbClr val="2C082C"/>
                </a:solidFill>
                <a:effectLst/>
                <a:latin typeface="Arial" panose="020B0604020202020204" pitchFamily="34" charset="0"/>
                <a:ea typeface="Arial" panose="020B0604020202020204" pitchFamily="34" charset="0"/>
              </a:rPr>
              <a:t>Types of knowledge: old and new</a:t>
            </a:r>
            <a:endParaRPr lang="en-IN" sz="1800" b="1" kern="100" dirty="0">
              <a:solidFill>
                <a:srgbClr val="2C082C"/>
              </a:solidFill>
              <a:effectLst/>
              <a:latin typeface="Arial" panose="020B0604020202020204" pitchFamily="34" charset="0"/>
              <a:ea typeface="Arial" panose="020B0604020202020204" pitchFamily="34" charset="0"/>
            </a:endParaRPr>
          </a:p>
          <a:p>
            <a:pPr marL="3810" marR="635" indent="-6350">
              <a:lnSpc>
                <a:spcPct val="96000"/>
              </a:lnSpc>
              <a:spcAft>
                <a:spcPts val="555"/>
              </a:spcAft>
            </a:pPr>
            <a:r>
              <a:rPr lang="en-IN" sz="1800" kern="100" dirty="0">
                <a:solidFill>
                  <a:srgbClr val="FFFF00"/>
                </a:solidFill>
                <a:effectLst/>
                <a:latin typeface="Calibri" panose="020F0502020204030204" pitchFamily="34" charset="0"/>
                <a:ea typeface="Calibri" panose="020F0502020204030204" pitchFamily="34" charset="0"/>
              </a:rPr>
              <a:t>Most knowledge management strategies generally have one (or sometimes both) of two thrusts. The first is to make better use of the knowledge that already exists within the organisation, and the second is to create new knowledge.</a:t>
            </a:r>
          </a:p>
          <a:p>
            <a:pPr marL="3810" marR="635" indent="-6350">
              <a:lnSpc>
                <a:spcPct val="96000"/>
              </a:lnSpc>
              <a:spcAft>
                <a:spcPts val="555"/>
              </a:spcAft>
            </a:pPr>
            <a:r>
              <a:rPr lang="en-IN" sz="1800" kern="100" dirty="0">
                <a:solidFill>
                  <a:srgbClr val="FFFF00"/>
                </a:solidFill>
                <a:effectLst/>
                <a:latin typeface="Calibri" panose="020F0502020204030204" pitchFamily="34" charset="0"/>
                <a:ea typeface="Calibri" panose="020F0502020204030204" pitchFamily="34" charset="0"/>
              </a:rPr>
              <a:t>Making better use of the knowledge that already exists within an organisation (”old” knowledge) often begins with “knowing what you know”. Very often leading managers comment: “if only we knew what we knew”. Too frequently, people in one part of the organisation reinvent the wheel or fail to solve a problem because the knowledge they need is elsewhere in the organisation but not known or accessible to them. Hence the first knowledge management initiative of many companies is that of finding out what they know, and taking steps to make that knowledge accessible throughout the organisation. Specific approaches might include conducting a knowledge audit, mapping the organisation’s knowledge resources and flows, making tacit knowledge more explicit and putting in place mechanisms to move it more rapidly to where it is needed.</a:t>
            </a:r>
          </a:p>
          <a:p>
            <a:pPr marL="3810" marR="635" indent="-6350">
              <a:lnSpc>
                <a:spcPct val="96000"/>
              </a:lnSpc>
              <a:spcAft>
                <a:spcPts val="555"/>
              </a:spcAft>
            </a:pPr>
            <a:r>
              <a:rPr lang="en-IN" sz="1800" kern="100" dirty="0">
                <a:solidFill>
                  <a:srgbClr val="FFFF00"/>
                </a:solidFill>
                <a:effectLst/>
                <a:latin typeface="Calibri" panose="020F0502020204030204" pitchFamily="34" charset="0"/>
                <a:ea typeface="Calibri" panose="020F0502020204030204" pitchFamily="34" charset="0"/>
              </a:rPr>
              <a:t>Creating new knowledge can equally be approached in a number of ways such as through training, hiring external resources, bringing different people and their knowledge together to create fresh knowledge and insights, etc. It is also about innovation – making the transition from ideas to action more effective. Many managers mistakenly believe this is about R&amp;D and creativity. In fact there is no shortage of creativity in organisations – not just in R&amp;D but everywhere. The real challenge is not to lose these creative ideas and to allow them to flow where they can be used.</a:t>
            </a:r>
          </a:p>
          <a:p>
            <a:pPr marL="474980" indent="-6350">
              <a:lnSpc>
                <a:spcPct val="107000"/>
              </a:lnSpc>
              <a:spcAft>
                <a:spcPts val="505"/>
              </a:spcAft>
              <a:tabLst>
                <a:tab pos="294640" algn="ctr"/>
                <a:tab pos="2468880" algn="ctr"/>
              </a:tabLst>
            </a:pPr>
            <a:r>
              <a:rPr lang="en-IN" sz="1800" b="1" i="1" kern="100" dirty="0">
                <a:solidFill>
                  <a:srgbClr val="2C082C"/>
                </a:solidFill>
                <a:effectLst/>
                <a:latin typeface="Arial" panose="020B0604020202020204" pitchFamily="34" charset="0"/>
                <a:ea typeface="Arial" panose="020B0604020202020204" pitchFamily="34" charset="0"/>
              </a:rPr>
              <a:t>Ways with knowledge: collecting and connecting</a:t>
            </a:r>
            <a:r>
              <a:rPr lang="en-IN" sz="1800" b="1" i="1" kern="100" dirty="0">
                <a:solidFill>
                  <a:srgbClr val="FFFF00"/>
                </a:solidFill>
                <a:effectLst/>
                <a:latin typeface="Arial" panose="020B0604020202020204" pitchFamily="34" charset="0"/>
                <a:ea typeface="Arial" panose="020B0604020202020204" pitchFamily="34" charset="0"/>
              </a:rPr>
              <a:t> </a:t>
            </a:r>
            <a:r>
              <a:rPr lang="en-IN" sz="1800" kern="100" dirty="0">
                <a:solidFill>
                  <a:srgbClr val="FFFF00"/>
                </a:solidFill>
                <a:effectLst/>
                <a:latin typeface="Calibri" panose="020F0502020204030204" pitchFamily="34" charset="0"/>
                <a:ea typeface="Calibri" panose="020F0502020204030204" pitchFamily="34" charset="0"/>
              </a:rPr>
              <a:t>Knowledge management programmes tend to have both a “collecting” and a “connecting” dimension.</a:t>
            </a:r>
          </a:p>
          <a:p>
            <a:endParaRPr lang="en-IN" sz="1800" b="1" dirty="0">
              <a:solidFill>
                <a:srgbClr val="FFFF00"/>
              </a:solidFill>
            </a:endParaRPr>
          </a:p>
        </p:txBody>
      </p:sp>
    </p:spTree>
    <p:extLst>
      <p:ext uri="{BB962C8B-B14F-4D97-AF65-F5344CB8AC3E}">
        <p14:creationId xmlns:p14="http://schemas.microsoft.com/office/powerpoint/2010/main" val="2813742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EB6629-619B-1266-B73B-35F3534158D4}"/>
              </a:ext>
            </a:extLst>
          </p:cNvPr>
          <p:cNvSpPr>
            <a:spLocks noGrp="1"/>
          </p:cNvSpPr>
          <p:nvPr>
            <p:ph/>
          </p:nvPr>
        </p:nvSpPr>
        <p:spPr>
          <a:xfrm>
            <a:off x="0" y="0"/>
            <a:ext cx="9144000" cy="7162800"/>
          </a:xfrm>
        </p:spPr>
        <p:txBody>
          <a:bodyPr/>
          <a:lstStyle/>
          <a:p>
            <a:pPr marL="3810" marR="635" indent="-6350">
              <a:lnSpc>
                <a:spcPct val="96000"/>
              </a:lnSpc>
              <a:spcAft>
                <a:spcPts val="555"/>
              </a:spcAft>
            </a:pPr>
            <a:r>
              <a:rPr lang="en-IN" sz="1540" kern="100" dirty="0">
                <a:solidFill>
                  <a:srgbClr val="FFFF00"/>
                </a:solidFill>
                <a:effectLst/>
                <a:latin typeface="Calibri" panose="020F0502020204030204" pitchFamily="34" charset="0"/>
                <a:ea typeface="Calibri" panose="020F0502020204030204" pitchFamily="34" charset="0"/>
              </a:rPr>
              <a:t>The collecting dimension involves linking people with information. It relates to the capturing and disseminating of explicit knowledge through information and communication technologies aimed at codifying, storing and retrieving content, which in principle is continuously updated through computer networks. Through such collections of content, what is learned is made readily accessible to future users. </a:t>
            </a:r>
          </a:p>
          <a:p>
            <a:pPr marL="3810" marR="635" indent="-6350">
              <a:lnSpc>
                <a:spcPct val="96000"/>
              </a:lnSpc>
              <a:spcAft>
                <a:spcPts val="555"/>
              </a:spcAft>
            </a:pPr>
            <a:r>
              <a:rPr lang="en-IN" sz="1540" kern="100" dirty="0">
                <a:solidFill>
                  <a:srgbClr val="2C082C"/>
                </a:solidFill>
                <a:effectLst/>
                <a:latin typeface="Calibri" panose="020F0502020204030204" pitchFamily="34" charset="0"/>
                <a:ea typeface="Calibri" panose="020F0502020204030204" pitchFamily="34" charset="0"/>
              </a:rPr>
              <a:t>Current examples </a:t>
            </a:r>
            <a:r>
              <a:rPr lang="en-IN" sz="1540" kern="100" dirty="0">
                <a:solidFill>
                  <a:srgbClr val="FFFF00"/>
                </a:solidFill>
                <a:effectLst/>
                <a:latin typeface="Calibri" panose="020F0502020204030204" pitchFamily="34" charset="0"/>
                <a:ea typeface="Calibri" panose="020F0502020204030204" pitchFamily="34" charset="0"/>
              </a:rPr>
              <a:t>in the NHS include various intranets, the National electronic Library for Health, the CLIP database, The Cochrane Library, and many more. This collecting dimension is often the main emphasis of many European and US knowledge programmes. However it has its limitations. Even where comprehensive collections of materials exist, effective use may still need knowledgeable and skilled interpretation and subsequent alignment with the local context to get effective results, just as reading a newspaper article on brain surgery does not qualify or enable a reader to conduct brain surgery. An organisation that focuses completely on collecting and makes little or no effort at connecting (see below) tends to end up with a repository of static documents.</a:t>
            </a:r>
          </a:p>
          <a:p>
            <a:pPr marL="3810" marR="635" indent="-6350">
              <a:lnSpc>
                <a:spcPct val="96000"/>
              </a:lnSpc>
              <a:spcAft>
                <a:spcPts val="555"/>
              </a:spcAft>
            </a:pPr>
            <a:r>
              <a:rPr lang="en-IN" sz="1540" kern="100" dirty="0">
                <a:solidFill>
                  <a:srgbClr val="2C082C"/>
                </a:solidFill>
                <a:effectLst/>
                <a:latin typeface="Calibri" panose="020F0502020204030204" pitchFamily="34" charset="0"/>
                <a:ea typeface="Calibri" panose="020F0502020204030204" pitchFamily="34" charset="0"/>
              </a:rPr>
              <a:t>The connecting dimension involves linking people with people </a:t>
            </a:r>
            <a:r>
              <a:rPr lang="en-IN" sz="1540" kern="100" dirty="0">
                <a:solidFill>
                  <a:srgbClr val="FFFF00"/>
                </a:solidFill>
                <a:effectLst/>
                <a:latin typeface="Calibri" panose="020F0502020204030204" pitchFamily="34" charset="0"/>
                <a:ea typeface="Calibri" panose="020F0502020204030204" pitchFamily="34" charset="0"/>
              </a:rPr>
              <a:t>– specifically people who need to know with those who do know, and so enhancing tacit knowledge flow through better human interaction, so that knowledge is diffused around the organisation and not just held in the heads of a few. Connecting is necessary because knowledge is embodied in people, and in the relationships within and between organisations. Information becomes knowledge as it is interpreted in the light of the individual’s understandings of the particular context. Examples of connecting initiatives include skills directories and expert directories – searchable online staff directories that give much more detail about who does what and who knows what, collaborative working, communities of practice – networks of people with a common interest, and various “socialisation” activities designed to support knowledge flows. This connecting dimension tends to be the main emphasis in Japanese knowledge programmes. However an organisation that focuses entirely on connecting, with little or no attempt at collecting, can be very inefficient. Such organisations may waste time in “reinventing wheels”.</a:t>
            </a:r>
          </a:p>
          <a:p>
            <a:pPr marL="0" marR="635" indent="0">
              <a:lnSpc>
                <a:spcPct val="96000"/>
              </a:lnSpc>
              <a:spcAft>
                <a:spcPts val="555"/>
              </a:spcAft>
              <a:buNone/>
            </a:pPr>
            <a:r>
              <a:rPr lang="en-IN" sz="1540" kern="100" dirty="0">
                <a:solidFill>
                  <a:srgbClr val="2C082C"/>
                </a:solidFill>
                <a:effectLst/>
                <a:latin typeface="Calibri" panose="020F0502020204030204" pitchFamily="34" charset="0"/>
                <a:ea typeface="Calibri" panose="020F0502020204030204" pitchFamily="34" charset="0"/>
              </a:rPr>
              <a:t>Most knowledge management programmes aim at an integrated approach to managing knowledge</a:t>
            </a:r>
            <a:r>
              <a:rPr lang="en-IN" sz="1540" kern="100" dirty="0">
                <a:solidFill>
                  <a:srgbClr val="FFFF00"/>
                </a:solidFill>
                <a:effectLst/>
                <a:latin typeface="Calibri" panose="020F0502020204030204" pitchFamily="34" charset="0"/>
                <a:ea typeface="Calibri" panose="020F0502020204030204" pitchFamily="34" charset="0"/>
              </a:rPr>
              <a:t>, by combining the benefits of both approaches and achieving a balance between connecting individuals who need to know with those who do know, and collecting what is learned as a result of these connections and making that easily accessible to others. For example, if collected documents are linked to their authors and contain other interactive possibilities, they can become dynamic and hence much more useful.</a:t>
            </a:r>
          </a:p>
          <a:p>
            <a:endParaRPr lang="en-IN" sz="1540" dirty="0">
              <a:solidFill>
                <a:srgbClr val="FFFF00"/>
              </a:solidFill>
            </a:endParaRPr>
          </a:p>
        </p:txBody>
      </p:sp>
    </p:spTree>
    <p:extLst>
      <p:ext uri="{BB962C8B-B14F-4D97-AF65-F5344CB8AC3E}">
        <p14:creationId xmlns:p14="http://schemas.microsoft.com/office/powerpoint/2010/main" val="214414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6EAD12-E137-7953-D005-6EED9FFE8F5C}"/>
              </a:ext>
            </a:extLst>
          </p:cNvPr>
          <p:cNvSpPr>
            <a:spLocks noGrp="1"/>
          </p:cNvSpPr>
          <p:nvPr>
            <p:ph/>
          </p:nvPr>
        </p:nvSpPr>
        <p:spPr>
          <a:xfrm>
            <a:off x="457200" y="277812"/>
            <a:ext cx="8686800" cy="6427787"/>
          </a:xfrm>
        </p:spPr>
        <p:txBody>
          <a:bodyPr/>
          <a:lstStyle/>
          <a:p>
            <a:pPr marL="474980" indent="-6350">
              <a:lnSpc>
                <a:spcPct val="107000"/>
              </a:lnSpc>
              <a:spcAft>
                <a:spcPts val="505"/>
              </a:spcAft>
              <a:tabLst>
                <a:tab pos="294640" algn="ctr"/>
                <a:tab pos="2804160" algn="ctr"/>
              </a:tabLst>
            </a:pPr>
            <a:r>
              <a:rPr lang="en-IN" sz="1800" b="1" i="1" kern="100" dirty="0">
                <a:solidFill>
                  <a:srgbClr val="2C082C"/>
                </a:solidFill>
                <a:effectLst/>
                <a:latin typeface="Arial" panose="020B0604020202020204" pitchFamily="34" charset="0"/>
                <a:ea typeface="Arial" panose="020B0604020202020204" pitchFamily="34" charset="0"/>
              </a:rPr>
              <a:t>Ways with knowledge: people, processes and technology</a:t>
            </a:r>
            <a:endParaRPr lang="en-IN" sz="1800" b="1" kern="100" dirty="0">
              <a:solidFill>
                <a:srgbClr val="2C082C"/>
              </a:solidFill>
              <a:effectLst/>
              <a:latin typeface="Arial" panose="020B0604020202020204" pitchFamily="34" charset="0"/>
              <a:ea typeface="Arial" panose="020B0604020202020204" pitchFamily="34" charset="0"/>
            </a:endParaRPr>
          </a:p>
          <a:p>
            <a:pPr marL="3810" marR="635" indent="-6350">
              <a:lnSpc>
                <a:spcPct val="96000"/>
              </a:lnSpc>
              <a:spcAft>
                <a:spcPts val="555"/>
              </a:spcAft>
            </a:pPr>
            <a:r>
              <a:rPr lang="en-IN" sz="1800" kern="100" dirty="0">
                <a:solidFill>
                  <a:srgbClr val="FFFF00"/>
                </a:solidFill>
                <a:effectLst/>
                <a:latin typeface="Calibri" panose="020F0502020204030204" pitchFamily="34" charset="0"/>
                <a:ea typeface="Calibri" panose="020F0502020204030204" pitchFamily="34" charset="0"/>
              </a:rPr>
              <a:t>One popular and widely-used approach is to think of knowledge management in terms of three components, namely people, processes and technology:</a:t>
            </a:r>
          </a:p>
          <a:p>
            <a:pPr marL="601980" marR="635" indent="-144780">
              <a:lnSpc>
                <a:spcPct val="96000"/>
              </a:lnSpc>
              <a:spcAft>
                <a:spcPts val="555"/>
              </a:spcAft>
            </a:pPr>
            <a:r>
              <a:rPr lang="en-IN" sz="1800" b="1" kern="100" dirty="0">
                <a:solidFill>
                  <a:srgbClr val="FFFF00"/>
                </a:solidFill>
                <a:effectLst/>
                <a:latin typeface="Calibri" panose="020F0502020204030204" pitchFamily="34" charset="0"/>
                <a:ea typeface="Calibri" panose="020F0502020204030204" pitchFamily="34" charset="0"/>
              </a:rPr>
              <a:t>&gt;</a:t>
            </a:r>
            <a:r>
              <a:rPr lang="en-IN" sz="1800" u="sng" kern="100" dirty="0">
                <a:solidFill>
                  <a:srgbClr val="FFFF00"/>
                </a:solidFill>
                <a:effectLst/>
                <a:uFill>
                  <a:solidFill>
                    <a:srgbClr val="0066CC"/>
                  </a:solidFill>
                </a:uFill>
                <a:latin typeface="Calibri" panose="020F0502020204030204" pitchFamily="34" charset="0"/>
                <a:ea typeface="Calibri" panose="020F0502020204030204" pitchFamily="34" charset="0"/>
              </a:rPr>
              <a:t>  People</a:t>
            </a:r>
            <a:r>
              <a:rPr lang="en-IN" sz="1800" kern="100" dirty="0">
                <a:solidFill>
                  <a:srgbClr val="FFFF00"/>
                </a:solidFill>
                <a:effectLst/>
                <a:latin typeface="Calibri" panose="020F0502020204030204" pitchFamily="34" charset="0"/>
                <a:ea typeface="Calibri" panose="020F0502020204030204" pitchFamily="34" charset="0"/>
              </a:rPr>
              <a:t>: Getting an organisation’s culture (including values and behaviours) “right” for knowledge management is typically the most important and yet often the most difficult challenge. Knowledge management is first and foremost a people issue. Does the culture of your organisation support ongoing learning and knowledge sharing? Are people motivated and rewarded for creating, sharing and using knowledge? Is there a culture of openness and mutual respect and support? Or is your organisation very hierarchical where “knowledge is power” and so people are reluctant to share? Are people under constant pressure to act, with no time for knowledge-seeking or reflection? Do they feel inspired to innovate and learn from mistakes, or is there a strong “blame and shame” culture?</a:t>
            </a:r>
          </a:p>
          <a:p>
            <a:pPr marL="601980" marR="635" indent="-144780">
              <a:lnSpc>
                <a:spcPct val="96000"/>
              </a:lnSpc>
              <a:spcAft>
                <a:spcPts val="555"/>
              </a:spcAft>
            </a:pPr>
            <a:r>
              <a:rPr lang="en-IN" sz="1800" b="1" kern="100" dirty="0">
                <a:solidFill>
                  <a:srgbClr val="FFFF00"/>
                </a:solidFill>
                <a:effectLst/>
                <a:latin typeface="Calibri" panose="020F0502020204030204" pitchFamily="34" charset="0"/>
                <a:ea typeface="Calibri" panose="020F0502020204030204" pitchFamily="34" charset="0"/>
              </a:rPr>
              <a:t>&gt;</a:t>
            </a:r>
            <a:r>
              <a:rPr lang="en-IN" sz="1800" u="sng" kern="100" dirty="0">
                <a:solidFill>
                  <a:srgbClr val="FFFF00"/>
                </a:solidFill>
                <a:effectLst/>
                <a:uFill>
                  <a:solidFill>
                    <a:srgbClr val="0066CC"/>
                  </a:solidFill>
                </a:uFill>
                <a:latin typeface="Calibri" panose="020F0502020204030204" pitchFamily="34" charset="0"/>
                <a:ea typeface="Calibri" panose="020F0502020204030204" pitchFamily="34" charset="0"/>
              </a:rPr>
              <a:t>  Processes</a:t>
            </a:r>
            <a:r>
              <a:rPr lang="en-IN" sz="1800" kern="100" dirty="0">
                <a:solidFill>
                  <a:srgbClr val="FFFF00"/>
                </a:solidFill>
                <a:effectLst/>
                <a:latin typeface="Calibri" panose="020F0502020204030204" pitchFamily="34" charset="0"/>
                <a:ea typeface="Calibri" panose="020F0502020204030204" pitchFamily="34" charset="0"/>
              </a:rPr>
              <a:t>: In order to improve knowledge sharing, organisations often need to make changes to the way their internal processes are structured, and sometimes even the organisational structure itself. For example, if an organisation is structured in such a way that different parts of it are competing for resources, then this will most likely be a barrier to knowledge sharing. Looking at the many aspects of “how things are done around here” in your organisation, which processes constitute either barriers to, or enablers of, knowledge management? How can these processes be adapted, or what new processes can be introduced, to support people in creating, sharing and using knowledge?</a:t>
            </a:r>
          </a:p>
          <a:p>
            <a:endParaRPr lang="en-IN" sz="1800" dirty="0">
              <a:solidFill>
                <a:srgbClr val="FFFF00"/>
              </a:solidFill>
            </a:endParaRPr>
          </a:p>
        </p:txBody>
      </p:sp>
    </p:spTree>
    <p:extLst>
      <p:ext uri="{BB962C8B-B14F-4D97-AF65-F5344CB8AC3E}">
        <p14:creationId xmlns:p14="http://schemas.microsoft.com/office/powerpoint/2010/main" val="451902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D2A7ED-84E5-8D1B-A4C4-8830419A2C22}"/>
              </a:ext>
            </a:extLst>
          </p:cNvPr>
          <p:cNvSpPr>
            <a:spLocks noGrp="1"/>
          </p:cNvSpPr>
          <p:nvPr>
            <p:ph/>
          </p:nvPr>
        </p:nvSpPr>
        <p:spPr>
          <a:xfrm>
            <a:off x="304800" y="152400"/>
            <a:ext cx="8229600" cy="5853112"/>
          </a:xfrm>
        </p:spPr>
        <p:txBody>
          <a:bodyPr/>
          <a:lstStyle/>
          <a:p>
            <a:pPr marL="601980" marR="635" indent="-144780">
              <a:lnSpc>
                <a:spcPct val="96000"/>
              </a:lnSpc>
              <a:spcAft>
                <a:spcPts val="555"/>
              </a:spcAft>
            </a:pPr>
            <a:r>
              <a:rPr lang="en-IN" sz="1600" b="1" kern="100" dirty="0">
                <a:solidFill>
                  <a:srgbClr val="2C082C"/>
                </a:solidFill>
                <a:effectLst/>
                <a:latin typeface="Calibri" panose="020F0502020204030204" pitchFamily="34" charset="0"/>
                <a:ea typeface="Calibri" panose="020F0502020204030204" pitchFamily="34" charset="0"/>
              </a:rPr>
              <a:t>&gt;</a:t>
            </a:r>
            <a:r>
              <a:rPr lang="en-IN" sz="1600" u="sng" kern="100" dirty="0">
                <a:solidFill>
                  <a:srgbClr val="2C082C"/>
                </a:solidFill>
                <a:effectLst/>
                <a:uFill>
                  <a:solidFill>
                    <a:srgbClr val="0066CC"/>
                  </a:solidFill>
                </a:uFill>
                <a:latin typeface="Calibri" panose="020F0502020204030204" pitchFamily="34" charset="0"/>
                <a:ea typeface="Calibri" panose="020F0502020204030204" pitchFamily="34" charset="0"/>
              </a:rPr>
              <a:t>  Technology</a:t>
            </a:r>
            <a:r>
              <a:rPr lang="en-IN" sz="1600" kern="100" dirty="0">
                <a:solidFill>
                  <a:srgbClr val="2C082C"/>
                </a:solidFill>
                <a:effectLst/>
                <a:latin typeface="Calibri" panose="020F0502020204030204" pitchFamily="34" charset="0"/>
                <a:ea typeface="Calibri" panose="020F0502020204030204" pitchFamily="34" charset="0"/>
              </a:rPr>
              <a:t>: </a:t>
            </a:r>
            <a:r>
              <a:rPr lang="en-IN" sz="1600" kern="100" dirty="0">
                <a:solidFill>
                  <a:srgbClr val="FFFF00"/>
                </a:solidFill>
                <a:effectLst/>
                <a:latin typeface="Calibri" panose="020F0502020204030204" pitchFamily="34" charset="0"/>
                <a:ea typeface="Calibri" panose="020F0502020204030204" pitchFamily="34" charset="0"/>
              </a:rPr>
              <a:t>A common misconception is that knowledge management is mainly about technology – getting an intranet, linking people by e-mail, compiling information databases etc. Technology is often a crucial enabler of knowledge management – it can help connect people with information, and people with each other, but it is not the solution. And it is vital that any technology used “fits” the organisation’s people and processes – otherwise it will simply not be used.</a:t>
            </a:r>
          </a:p>
          <a:p>
            <a:pPr marL="3810" marR="635" indent="-6350">
              <a:lnSpc>
                <a:spcPct val="96000"/>
              </a:lnSpc>
              <a:spcAft>
                <a:spcPts val="555"/>
              </a:spcAft>
            </a:pPr>
            <a:r>
              <a:rPr lang="en-IN" sz="1600" kern="100" dirty="0">
                <a:solidFill>
                  <a:srgbClr val="FFFF00"/>
                </a:solidFill>
                <a:effectLst/>
                <a:latin typeface="Calibri" panose="020F0502020204030204" pitchFamily="34" charset="0"/>
                <a:ea typeface="Calibri" panose="020F0502020204030204" pitchFamily="34" charset="0"/>
              </a:rPr>
              <a:t>These three components are often compared to the legs of a three-legged stool – if one is missing, then the stool will collapse. However, one leg is viewed as being more important than the others – people. An organisation’s primary focus should be on developing a knowledge-friendly culture and knowledge-friendly behaviours among its people, which should be supported by the appropriate processes, and which may be enabled through technology.</a:t>
            </a:r>
          </a:p>
          <a:p>
            <a:pPr marL="3810" indent="-6350">
              <a:lnSpc>
                <a:spcPct val="107000"/>
              </a:lnSpc>
              <a:spcAft>
                <a:spcPts val="1625"/>
              </a:spcAft>
            </a:pPr>
            <a:r>
              <a:rPr lang="en-IN" sz="1600" b="1" kern="100" dirty="0">
                <a:solidFill>
                  <a:srgbClr val="2C082C"/>
                </a:solidFill>
                <a:effectLst/>
                <a:latin typeface="Arial" panose="020B0604020202020204" pitchFamily="34" charset="0"/>
                <a:ea typeface="Arial" panose="020B0604020202020204" pitchFamily="34" charset="0"/>
              </a:rPr>
              <a:t>3</a:t>
            </a:r>
            <a:r>
              <a:rPr lang="en-IN" sz="1600" b="1" kern="100" dirty="0">
                <a:solidFill>
                  <a:srgbClr val="FFFF00"/>
                </a:solidFill>
                <a:effectLst/>
                <a:latin typeface="Arial" panose="020B0604020202020204" pitchFamily="34" charset="0"/>
                <a:ea typeface="Arial" panose="020B0604020202020204" pitchFamily="34" charset="0"/>
              </a:rPr>
              <a:t> </a:t>
            </a:r>
            <a:r>
              <a:rPr lang="en-IN" sz="1600" b="1" kern="100" dirty="0">
                <a:solidFill>
                  <a:srgbClr val="2C082C"/>
                </a:solidFill>
                <a:effectLst/>
                <a:latin typeface="Arial" panose="020B0604020202020204" pitchFamily="34" charset="0"/>
                <a:ea typeface="Arial" panose="020B0604020202020204" pitchFamily="34" charset="0"/>
              </a:rPr>
              <a:t>GENERAL CONCEPTS</a:t>
            </a:r>
          </a:p>
          <a:p>
            <a:pPr marL="474980" indent="-6350">
              <a:lnSpc>
                <a:spcPct val="107000"/>
              </a:lnSpc>
              <a:spcAft>
                <a:spcPts val="505"/>
              </a:spcAft>
              <a:tabLst>
                <a:tab pos="294640" algn="ctr"/>
                <a:tab pos="2188845" algn="ctr"/>
              </a:tabLst>
            </a:pPr>
            <a:r>
              <a:rPr lang="en-IN" sz="1600" b="1" i="1" kern="100" dirty="0">
                <a:solidFill>
                  <a:srgbClr val="2C082C"/>
                </a:solidFill>
                <a:effectLst/>
                <a:latin typeface="Arial" panose="020B0604020202020204" pitchFamily="34" charset="0"/>
                <a:ea typeface="Arial" panose="020B0604020202020204" pitchFamily="34" charset="0"/>
              </a:rPr>
              <a:t>A brief history of knowledge management</a:t>
            </a:r>
            <a:endParaRPr lang="en-IN" sz="1600" b="1" kern="100" dirty="0">
              <a:solidFill>
                <a:srgbClr val="2C082C"/>
              </a:solidFill>
              <a:effectLst/>
              <a:latin typeface="Arial" panose="020B0604020202020204" pitchFamily="34" charset="0"/>
              <a:ea typeface="Arial" panose="020B0604020202020204" pitchFamily="34" charset="0"/>
            </a:endParaRPr>
          </a:p>
          <a:p>
            <a:pPr marL="3810" marR="635" indent="-6350">
              <a:lnSpc>
                <a:spcPct val="96000"/>
              </a:lnSpc>
              <a:spcAft>
                <a:spcPts val="555"/>
              </a:spcAft>
            </a:pPr>
            <a:r>
              <a:rPr lang="en-IN" sz="1600" kern="100" dirty="0">
                <a:solidFill>
                  <a:srgbClr val="FFFF00"/>
                </a:solidFill>
                <a:effectLst/>
                <a:latin typeface="Calibri" panose="020F0502020204030204" pitchFamily="34" charset="0"/>
                <a:ea typeface="Calibri" panose="020F0502020204030204" pitchFamily="34" charset="0"/>
              </a:rPr>
              <a:t>Knowledge management as a conscious discipline would appear to be somewhere between five and fifteen years old. It evolved from the thinking of academics and pioneers such as Peter Drucker in the 1970s, Karl-Erik </a:t>
            </a:r>
            <a:r>
              <a:rPr lang="en-IN" sz="1600" kern="100" dirty="0" err="1">
                <a:solidFill>
                  <a:srgbClr val="FFFF00"/>
                </a:solidFill>
                <a:effectLst/>
                <a:latin typeface="Calibri" panose="020F0502020204030204" pitchFamily="34" charset="0"/>
                <a:ea typeface="Calibri" panose="020F0502020204030204" pitchFamily="34" charset="0"/>
              </a:rPr>
              <a:t>Sveiby</a:t>
            </a:r>
            <a:r>
              <a:rPr lang="en-IN" sz="1600" kern="100" dirty="0">
                <a:solidFill>
                  <a:srgbClr val="FFFF00"/>
                </a:solidFill>
                <a:effectLst/>
                <a:latin typeface="Calibri" panose="020F0502020204030204" pitchFamily="34" charset="0"/>
                <a:ea typeface="Calibri" panose="020F0502020204030204" pitchFamily="34" charset="0"/>
              </a:rPr>
              <a:t> in the late 1980s, and Nonaka and Takeuchi in the 1990s. During that time, economic, social and technological changes were transforming the way that companies worked. Globalisation emerged and brought new opportunities and increased competition. Companies responded by downsizing, merging, acquiring, reengineering and outsourcing. Many streamlined their workforce and boosted their productivity and their profits by using advances in computer and network technology. However their successes in doing so came with a price. Many lost company knowledge as they grew smaller. And many lost company knowledge as they grew bigger – they no longer “knew what they knew”.</a:t>
            </a:r>
          </a:p>
          <a:p>
            <a:pPr marL="0" indent="0">
              <a:buNone/>
            </a:pPr>
            <a:endParaRPr lang="en-IN" sz="1600" dirty="0">
              <a:solidFill>
                <a:srgbClr val="FFFF00"/>
              </a:solidFill>
            </a:endParaRPr>
          </a:p>
        </p:txBody>
      </p:sp>
    </p:spTree>
    <p:extLst>
      <p:ext uri="{BB962C8B-B14F-4D97-AF65-F5344CB8AC3E}">
        <p14:creationId xmlns:p14="http://schemas.microsoft.com/office/powerpoint/2010/main" val="3862497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20BDE6-CB74-385E-9125-99B45CFE42FE}"/>
              </a:ext>
            </a:extLst>
          </p:cNvPr>
          <p:cNvSpPr>
            <a:spLocks noGrp="1"/>
          </p:cNvSpPr>
          <p:nvPr>
            <p:ph/>
          </p:nvPr>
        </p:nvSpPr>
        <p:spPr/>
        <p:txBody>
          <a:bodyPr/>
          <a:lstStyle/>
          <a:p>
            <a:pPr marL="3810" marR="635" indent="-6350">
              <a:lnSpc>
                <a:spcPct val="96000"/>
              </a:lnSpc>
              <a:spcAft>
                <a:spcPts val="555"/>
              </a:spcAft>
            </a:pPr>
            <a:r>
              <a:rPr lang="en-IN" sz="1600" b="1" kern="100" dirty="0">
                <a:solidFill>
                  <a:srgbClr val="2C082C"/>
                </a:solidFill>
                <a:effectLst/>
                <a:latin typeface="Calibri" panose="020F0502020204030204" pitchFamily="34" charset="0"/>
                <a:ea typeface="Calibri" panose="020F0502020204030204" pitchFamily="34" charset="0"/>
              </a:rPr>
              <a:t>By the early 1990s </a:t>
            </a:r>
            <a:r>
              <a:rPr lang="en-IN" sz="1600" kern="100" dirty="0">
                <a:solidFill>
                  <a:srgbClr val="FFFF00"/>
                </a:solidFill>
                <a:effectLst/>
                <a:latin typeface="Calibri" panose="020F0502020204030204" pitchFamily="34" charset="0"/>
                <a:ea typeface="Calibri" panose="020F0502020204030204" pitchFamily="34" charset="0"/>
              </a:rPr>
              <a:t>a growing body of academics and consultants were talking about knowledge management as “the” new business practice, and it began to appear in more and more business journals and on conference agendas. By the mid-1990s, it became widely acknowledged that the competitive advantage of some of the world’s leading companies was being carved out from those companies’ knowledge assets such as competencies, customer relationships and innovations. Managing knowledge therefore suddenly became a mainstream business objective as other companies sought to follow the market leaders.</a:t>
            </a:r>
          </a:p>
          <a:p>
            <a:pPr marL="3810" marR="635" indent="-6350">
              <a:lnSpc>
                <a:spcPct val="96000"/>
              </a:lnSpc>
              <a:spcAft>
                <a:spcPts val="555"/>
              </a:spcAft>
            </a:pPr>
            <a:r>
              <a:rPr lang="en-IN" sz="1600" b="1" kern="100" dirty="0">
                <a:solidFill>
                  <a:srgbClr val="2C082C"/>
                </a:solidFill>
                <a:effectLst/>
                <a:latin typeface="Calibri" panose="020F0502020204030204" pitchFamily="34" charset="0"/>
                <a:ea typeface="Calibri" panose="020F0502020204030204" pitchFamily="34" charset="0"/>
              </a:rPr>
              <a:t>Many of these companies </a:t>
            </a:r>
            <a:r>
              <a:rPr lang="en-IN" sz="1600" kern="100" dirty="0">
                <a:solidFill>
                  <a:srgbClr val="FFFF00"/>
                </a:solidFill>
                <a:effectLst/>
                <a:latin typeface="Calibri" panose="020F0502020204030204" pitchFamily="34" charset="0"/>
                <a:ea typeface="Calibri" panose="020F0502020204030204" pitchFamily="34" charset="0"/>
              </a:rPr>
              <a:t>took the approach of implementing “knowledge management solutions”, focusing almost entirely on knowledge management technologies. However they met with limited success, and so questions began to be asked about whether knowledge management wasn’t simply another fad that looked great on paper, but in reality did not deliver. In fact for a while, it looked as if knowledge management was destined to be confined to the “management fad graveyard”. However on closer inspection, companies realised that it wasn’t the concept of knowledge management that was the problem as such, but rather the way that they had gone about approaching it. Reasons for their limited success included:</a:t>
            </a:r>
          </a:p>
          <a:p>
            <a:pPr marL="463550" marR="635" indent="-6350">
              <a:lnSpc>
                <a:spcPct val="96000"/>
              </a:lnSpc>
              <a:spcAft>
                <a:spcPts val="555"/>
              </a:spcAft>
            </a:pPr>
            <a:r>
              <a:rPr lang="en-IN" sz="1600" b="1" kern="100" dirty="0">
                <a:solidFill>
                  <a:srgbClr val="FFFF00"/>
                </a:solidFill>
                <a:effectLst/>
                <a:latin typeface="Calibri" panose="020F0502020204030204" pitchFamily="34" charset="0"/>
                <a:ea typeface="Calibri" panose="020F0502020204030204" pitchFamily="34" charset="0"/>
              </a:rPr>
              <a:t>&gt; </a:t>
            </a:r>
            <a:r>
              <a:rPr lang="en-IN" sz="1600" kern="100" dirty="0">
                <a:solidFill>
                  <a:srgbClr val="FFFF00"/>
                </a:solidFill>
                <a:effectLst/>
                <a:latin typeface="Calibri" panose="020F0502020204030204" pitchFamily="34" charset="0"/>
                <a:ea typeface="Calibri" panose="020F0502020204030204" pitchFamily="34" charset="0"/>
              </a:rPr>
              <a:t>The focus was on the technology rather than the business and its people.</a:t>
            </a:r>
          </a:p>
          <a:p>
            <a:pPr marL="601980" marR="635" indent="-144780">
              <a:lnSpc>
                <a:spcPct val="96000"/>
              </a:lnSpc>
              <a:spcAft>
                <a:spcPts val="555"/>
              </a:spcAft>
            </a:pPr>
            <a:r>
              <a:rPr lang="en-IN" sz="1600" b="1" kern="100" dirty="0">
                <a:solidFill>
                  <a:srgbClr val="FFFF00"/>
                </a:solidFill>
                <a:effectLst/>
                <a:latin typeface="Calibri" panose="020F0502020204030204" pitchFamily="34" charset="0"/>
                <a:ea typeface="Calibri" panose="020F0502020204030204" pitchFamily="34" charset="0"/>
              </a:rPr>
              <a:t>&gt; </a:t>
            </a:r>
            <a:r>
              <a:rPr lang="en-IN" sz="1600" kern="100" dirty="0">
                <a:solidFill>
                  <a:srgbClr val="FFFF00"/>
                </a:solidFill>
                <a:effectLst/>
                <a:latin typeface="Calibri" panose="020F0502020204030204" pitchFamily="34" charset="0"/>
                <a:ea typeface="Calibri" panose="020F0502020204030204" pitchFamily="34" charset="0"/>
              </a:rPr>
              <a:t>There was too much hype – with consultants and technology vendors cashing in on the latest management fad.</a:t>
            </a:r>
          </a:p>
          <a:p>
            <a:pPr marL="601980" marR="635" indent="-144780">
              <a:lnSpc>
                <a:spcPct val="96000"/>
              </a:lnSpc>
              <a:spcAft>
                <a:spcPts val="555"/>
              </a:spcAft>
            </a:pPr>
            <a:r>
              <a:rPr lang="en-IN" sz="1600" b="1" kern="100" dirty="0">
                <a:solidFill>
                  <a:srgbClr val="FFFF00"/>
                </a:solidFill>
                <a:effectLst/>
                <a:latin typeface="Calibri" panose="020F0502020204030204" pitchFamily="34" charset="0"/>
                <a:ea typeface="Calibri" panose="020F0502020204030204" pitchFamily="34" charset="0"/>
              </a:rPr>
              <a:t>&gt; </a:t>
            </a:r>
            <a:r>
              <a:rPr lang="en-IN" sz="1600" kern="100" dirty="0">
                <a:solidFill>
                  <a:srgbClr val="FFFF00"/>
                </a:solidFill>
                <a:effectLst/>
                <a:latin typeface="Calibri" panose="020F0502020204030204" pitchFamily="34" charset="0"/>
                <a:ea typeface="Calibri" panose="020F0502020204030204" pitchFamily="34" charset="0"/>
              </a:rPr>
              <a:t>Companies spent too much money (usually on “sexy” technologies) with little or no return on their investments.</a:t>
            </a:r>
          </a:p>
          <a:p>
            <a:pPr marL="601980" marR="635" indent="-144780">
              <a:lnSpc>
                <a:spcPct val="96000"/>
              </a:lnSpc>
              <a:spcAft>
                <a:spcPts val="555"/>
              </a:spcAft>
            </a:pPr>
            <a:r>
              <a:rPr lang="en-IN" sz="1600" b="1" kern="100" dirty="0">
                <a:solidFill>
                  <a:srgbClr val="FFFF00"/>
                </a:solidFill>
                <a:effectLst/>
                <a:latin typeface="Calibri" panose="020F0502020204030204" pitchFamily="34" charset="0"/>
                <a:ea typeface="Calibri" panose="020F0502020204030204" pitchFamily="34" charset="0"/>
              </a:rPr>
              <a:t>&gt; </a:t>
            </a:r>
            <a:r>
              <a:rPr lang="en-IN" sz="1600" kern="100" dirty="0">
                <a:solidFill>
                  <a:srgbClr val="FFFF00"/>
                </a:solidFill>
                <a:effectLst/>
                <a:latin typeface="Calibri" panose="020F0502020204030204" pitchFamily="34" charset="0"/>
                <a:ea typeface="Calibri" panose="020F0502020204030204" pitchFamily="34" charset="0"/>
              </a:rPr>
              <a:t>Most knowledge management literature was very conceptual and lacking in practical advice, which led to frustration at the inability to translate the theory into practice – “it all makes so much sense but why isn’t it working?”</a:t>
            </a:r>
          </a:p>
          <a:p>
            <a:pPr marL="463550" marR="635" indent="-6350">
              <a:lnSpc>
                <a:spcPct val="96000"/>
              </a:lnSpc>
              <a:spcAft>
                <a:spcPts val="555"/>
              </a:spcAft>
            </a:pPr>
            <a:r>
              <a:rPr lang="en-IN" sz="1600" b="1" kern="100" dirty="0">
                <a:solidFill>
                  <a:srgbClr val="FFFF00"/>
                </a:solidFill>
                <a:effectLst/>
                <a:latin typeface="Calibri" panose="020F0502020204030204" pitchFamily="34" charset="0"/>
                <a:ea typeface="Calibri" panose="020F0502020204030204" pitchFamily="34" charset="0"/>
              </a:rPr>
              <a:t>&gt; </a:t>
            </a:r>
            <a:r>
              <a:rPr lang="en-IN" sz="1600" kern="100" dirty="0">
                <a:solidFill>
                  <a:srgbClr val="FFFF00"/>
                </a:solidFill>
                <a:effectLst/>
                <a:latin typeface="Calibri" panose="020F0502020204030204" pitchFamily="34" charset="0"/>
                <a:ea typeface="Calibri" panose="020F0502020204030204" pitchFamily="34" charset="0"/>
              </a:rPr>
              <a:t>Knowledge management was not tied into business processes and ways of working.</a:t>
            </a:r>
          </a:p>
          <a:p>
            <a:pPr marL="0" indent="0">
              <a:buNone/>
            </a:pPr>
            <a:endParaRPr lang="en-IN" sz="1600" dirty="0">
              <a:solidFill>
                <a:srgbClr val="FFFF00"/>
              </a:solidFill>
            </a:endParaRPr>
          </a:p>
        </p:txBody>
      </p:sp>
    </p:spTree>
    <p:extLst>
      <p:ext uri="{BB962C8B-B14F-4D97-AF65-F5344CB8AC3E}">
        <p14:creationId xmlns:p14="http://schemas.microsoft.com/office/powerpoint/2010/main" val="1032464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A3094B-FFFD-0E83-6626-584CE2FFDDBE}"/>
              </a:ext>
            </a:extLst>
          </p:cNvPr>
          <p:cNvSpPr>
            <a:spLocks noGrp="1"/>
          </p:cNvSpPr>
          <p:nvPr>
            <p:ph/>
          </p:nvPr>
        </p:nvSpPr>
        <p:spPr>
          <a:xfrm>
            <a:off x="381000" y="76200"/>
            <a:ext cx="8229600" cy="5853112"/>
          </a:xfrm>
        </p:spPr>
        <p:txBody>
          <a:bodyPr/>
          <a:lstStyle/>
          <a:p>
            <a:pPr marL="463550" marR="635" indent="-6350">
              <a:lnSpc>
                <a:spcPct val="96000"/>
              </a:lnSpc>
              <a:spcAft>
                <a:spcPts val="555"/>
              </a:spcAft>
            </a:pPr>
            <a:r>
              <a:rPr lang="en-IN" sz="1600" b="1" kern="100" dirty="0">
                <a:solidFill>
                  <a:srgbClr val="FFFF00"/>
                </a:solidFill>
                <a:effectLst/>
                <a:latin typeface="Calibri" panose="020F0502020204030204" pitchFamily="34" charset="0"/>
                <a:ea typeface="Calibri" panose="020F0502020204030204" pitchFamily="34" charset="0"/>
              </a:rPr>
              <a:t>&gt; </a:t>
            </a:r>
            <a:r>
              <a:rPr lang="en-IN" sz="1600" kern="100" dirty="0">
                <a:solidFill>
                  <a:srgbClr val="FFFF00"/>
                </a:solidFill>
                <a:effectLst/>
                <a:latin typeface="Calibri" panose="020F0502020204030204" pitchFamily="34" charset="0"/>
                <a:ea typeface="Calibri" panose="020F0502020204030204" pitchFamily="34" charset="0"/>
              </a:rPr>
              <a:t>It was seen as another laborious overhead activity or yet another new initiative.</a:t>
            </a:r>
          </a:p>
          <a:p>
            <a:pPr marL="463550" marR="635" indent="-6350">
              <a:lnSpc>
                <a:spcPct val="96000"/>
              </a:lnSpc>
              <a:spcAft>
                <a:spcPts val="555"/>
              </a:spcAft>
            </a:pPr>
            <a:r>
              <a:rPr lang="en-IN" sz="1600" b="1" kern="100" dirty="0">
                <a:solidFill>
                  <a:srgbClr val="FFFF00"/>
                </a:solidFill>
                <a:effectLst/>
                <a:latin typeface="Calibri" panose="020F0502020204030204" pitchFamily="34" charset="0"/>
                <a:ea typeface="Calibri" panose="020F0502020204030204" pitchFamily="34" charset="0"/>
              </a:rPr>
              <a:t>&gt; </a:t>
            </a:r>
            <a:r>
              <a:rPr lang="en-IN" sz="1600" kern="100" dirty="0">
                <a:solidFill>
                  <a:srgbClr val="FFFF00"/>
                </a:solidFill>
                <a:effectLst/>
                <a:latin typeface="Calibri" panose="020F0502020204030204" pitchFamily="34" charset="0"/>
                <a:ea typeface="Calibri" panose="020F0502020204030204" pitchFamily="34" charset="0"/>
              </a:rPr>
              <a:t>A lack of incentives – employees quite rightly asked the “what’s in it for me?” question.</a:t>
            </a:r>
          </a:p>
          <a:p>
            <a:pPr marL="463550" marR="635" indent="-6350">
              <a:lnSpc>
                <a:spcPct val="96000"/>
              </a:lnSpc>
              <a:spcAft>
                <a:spcPts val="555"/>
              </a:spcAft>
            </a:pPr>
            <a:r>
              <a:rPr lang="en-IN" sz="1600" b="1" kern="100" dirty="0">
                <a:solidFill>
                  <a:srgbClr val="FFFF00"/>
                </a:solidFill>
                <a:effectLst/>
                <a:latin typeface="Calibri" panose="020F0502020204030204" pitchFamily="34" charset="0"/>
                <a:ea typeface="Calibri" panose="020F0502020204030204" pitchFamily="34" charset="0"/>
              </a:rPr>
              <a:t>&gt; </a:t>
            </a:r>
            <a:r>
              <a:rPr lang="en-IN" sz="1600" kern="100" dirty="0">
                <a:solidFill>
                  <a:srgbClr val="FFFF00"/>
                </a:solidFill>
                <a:effectLst/>
                <a:latin typeface="Calibri" panose="020F0502020204030204" pitchFamily="34" charset="0"/>
                <a:ea typeface="Calibri" panose="020F0502020204030204" pitchFamily="34" charset="0"/>
              </a:rPr>
              <a:t>There wasn’t sufficient senior executive level buy in.</a:t>
            </a:r>
          </a:p>
          <a:p>
            <a:pPr marL="3810" marR="635" indent="-6350">
              <a:lnSpc>
                <a:spcPct val="96000"/>
              </a:lnSpc>
              <a:spcAft>
                <a:spcPts val="555"/>
              </a:spcAft>
            </a:pPr>
            <a:r>
              <a:rPr lang="en-IN" sz="1600" b="1" kern="100" dirty="0">
                <a:solidFill>
                  <a:srgbClr val="2C082C"/>
                </a:solidFill>
                <a:effectLst/>
                <a:latin typeface="Calibri" panose="020F0502020204030204" pitchFamily="34" charset="0"/>
                <a:ea typeface="Calibri" panose="020F0502020204030204" pitchFamily="34" charset="0"/>
              </a:rPr>
              <a:t>Fortunately companies are </a:t>
            </a:r>
            <a:r>
              <a:rPr lang="en-IN" sz="1600" kern="100" dirty="0">
                <a:solidFill>
                  <a:srgbClr val="FFFF00"/>
                </a:solidFill>
                <a:effectLst/>
                <a:latin typeface="Calibri" panose="020F0502020204030204" pitchFamily="34" charset="0"/>
                <a:ea typeface="Calibri" panose="020F0502020204030204" pitchFamily="34" charset="0"/>
              </a:rPr>
              <a:t>now recognising these early mistakes and are beginning to take a different approach to knowledge management – one in which the emphasis is more on people, behaviours and ways of working, than on technology. Of course there are still some sceptics who believe that knowledge management is just a fad. But according to a number of company surveys, it would seem that they are in a minority. A more popular view is that knowledge management may not remain as a distinct discipline, but rather will become embedded in the way organisations work. This can be compared to Total Quality Management which was the “in thing” in the 1980s; nobody talks about “TQM” any more, but many of its principles and practices are an integral part of how most organisations operate. It looks likely that this could also be the future for knowledge management.</a:t>
            </a:r>
          </a:p>
          <a:p>
            <a:pPr marL="468630" indent="0">
              <a:lnSpc>
                <a:spcPct val="107000"/>
              </a:lnSpc>
              <a:spcAft>
                <a:spcPts val="505"/>
              </a:spcAft>
              <a:buNone/>
              <a:tabLst>
                <a:tab pos="294640" algn="ctr"/>
                <a:tab pos="1611630" algn="ctr"/>
              </a:tabLst>
            </a:pPr>
            <a:br>
              <a:rPr lang="en-IN" sz="1600" b="1" dirty="0">
                <a:solidFill>
                  <a:srgbClr val="2C082C"/>
                </a:solidFill>
                <a:effectLst/>
                <a:latin typeface="Calibri" panose="020F0502020204030204" pitchFamily="34" charset="0"/>
                <a:ea typeface="Calibri" panose="020F0502020204030204" pitchFamily="34" charset="0"/>
              </a:rPr>
            </a:br>
            <a:r>
              <a:rPr lang="en-IN" sz="1600" b="1" i="1" kern="100" dirty="0">
                <a:solidFill>
                  <a:srgbClr val="2C082C"/>
                </a:solidFill>
                <a:effectLst/>
                <a:latin typeface="Arial" panose="020B0604020202020204" pitchFamily="34" charset="0"/>
                <a:ea typeface="Arial" panose="020B0604020202020204" pitchFamily="34" charset="0"/>
              </a:rPr>
              <a:t>The “knowledge economy”</a:t>
            </a:r>
            <a:endParaRPr lang="en-IN" sz="1600" b="1" kern="100" dirty="0">
              <a:solidFill>
                <a:srgbClr val="2C082C"/>
              </a:solidFill>
              <a:effectLst/>
              <a:latin typeface="Arial" panose="020B0604020202020204" pitchFamily="34" charset="0"/>
              <a:ea typeface="Arial" panose="020B0604020202020204" pitchFamily="34" charset="0"/>
            </a:endParaRPr>
          </a:p>
          <a:p>
            <a:pPr marL="3810" marR="635" indent="-6350">
              <a:lnSpc>
                <a:spcPct val="96000"/>
              </a:lnSpc>
              <a:spcAft>
                <a:spcPts val="555"/>
              </a:spcAft>
            </a:pPr>
            <a:r>
              <a:rPr lang="en-IN" sz="1600" kern="100" dirty="0">
                <a:solidFill>
                  <a:srgbClr val="FFFF00"/>
                </a:solidFill>
                <a:effectLst/>
                <a:latin typeface="Calibri" panose="020F0502020204030204" pitchFamily="34" charset="0"/>
                <a:ea typeface="Calibri" panose="020F0502020204030204" pitchFamily="34" charset="0"/>
              </a:rPr>
              <a:t>“As we enter the 21st century we are moving into a new phase of economic and social development, which can usefully be referred to as a “knowledge economy”, in which knowledge will be a key determining factor in organizational and economic success or failure. The most effective organizations in the knowledge economy will be those which recognize and best harness the crucial role that knowledge plays both inside and outside their organisation.”</a:t>
            </a:r>
          </a:p>
          <a:p>
            <a:pPr marL="3810" marR="635" indent="-6350">
              <a:lnSpc>
                <a:spcPct val="96000"/>
              </a:lnSpc>
              <a:spcAft>
                <a:spcPts val="555"/>
              </a:spcAft>
            </a:pPr>
            <a:r>
              <a:rPr lang="en-IN" sz="1600" kern="100" dirty="0">
                <a:solidFill>
                  <a:srgbClr val="FFFF00"/>
                </a:solidFill>
                <a:effectLst/>
                <a:latin typeface="Calibri" panose="020F0502020204030204" pitchFamily="34" charset="0"/>
                <a:ea typeface="Calibri" panose="020F0502020204030204" pitchFamily="34" charset="0"/>
              </a:rPr>
              <a:t>From: Knowledge Enhanced Government: A strategy for the UK Office of the e-Envoy, July 2002</a:t>
            </a:r>
          </a:p>
          <a:p>
            <a:pPr marL="3810" marR="635" indent="-6350">
              <a:lnSpc>
                <a:spcPct val="96000"/>
              </a:lnSpc>
              <a:spcAft>
                <a:spcPts val="1760"/>
              </a:spcAft>
            </a:pPr>
            <a:r>
              <a:rPr lang="en-IN" sz="1600" kern="100" dirty="0">
                <a:solidFill>
                  <a:srgbClr val="FFFF00"/>
                </a:solidFill>
                <a:effectLst/>
                <a:latin typeface="Calibri" panose="020F0502020204030204" pitchFamily="34" charset="0"/>
                <a:ea typeface="Calibri" panose="020F0502020204030204" pitchFamily="34" charset="0"/>
              </a:rPr>
              <a:t>The government’s objective is to make the UK one of the world’s leading knowledge economies.</a:t>
            </a:r>
          </a:p>
          <a:p>
            <a:pPr marL="0" indent="0">
              <a:buNone/>
            </a:pPr>
            <a:endParaRPr lang="en-IN" sz="1600" dirty="0">
              <a:solidFill>
                <a:srgbClr val="FFFF00"/>
              </a:solidFill>
            </a:endParaRPr>
          </a:p>
        </p:txBody>
      </p:sp>
    </p:spTree>
    <p:extLst>
      <p:ext uri="{BB962C8B-B14F-4D97-AF65-F5344CB8AC3E}">
        <p14:creationId xmlns:p14="http://schemas.microsoft.com/office/powerpoint/2010/main" val="429924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0473B9-4213-8A2D-7772-A9055E6F85BC}"/>
              </a:ext>
            </a:extLst>
          </p:cNvPr>
          <p:cNvSpPr>
            <a:spLocks noGrp="1"/>
          </p:cNvSpPr>
          <p:nvPr>
            <p:ph/>
          </p:nvPr>
        </p:nvSpPr>
        <p:spPr>
          <a:xfrm>
            <a:off x="0" y="0"/>
            <a:ext cx="9144000" cy="6858000"/>
          </a:xfrm>
        </p:spPr>
        <p:txBody>
          <a:bodyPr/>
          <a:lstStyle/>
          <a:p>
            <a:pPr marL="474980" indent="-6350">
              <a:lnSpc>
                <a:spcPct val="107000"/>
              </a:lnSpc>
              <a:spcAft>
                <a:spcPts val="505"/>
              </a:spcAft>
              <a:tabLst>
                <a:tab pos="294640" algn="ctr"/>
                <a:tab pos="2299970" algn="ctr"/>
              </a:tabLst>
            </a:pPr>
            <a:r>
              <a:rPr lang="en-IN" sz="1800" b="1" i="1" kern="100" dirty="0">
                <a:solidFill>
                  <a:srgbClr val="2C082C"/>
                </a:solidFill>
                <a:effectLst/>
                <a:latin typeface="Arial" panose="020B0604020202020204" pitchFamily="34" charset="0"/>
                <a:ea typeface="Arial" panose="020B0604020202020204" pitchFamily="34" charset="0"/>
              </a:rPr>
              <a:t>Knowledge management in the public sector</a:t>
            </a:r>
            <a:endParaRPr lang="en-IN" sz="1800" b="1" kern="100" dirty="0">
              <a:solidFill>
                <a:srgbClr val="2C082C"/>
              </a:solidFill>
              <a:effectLst/>
              <a:latin typeface="Arial" panose="020B0604020202020204" pitchFamily="34" charset="0"/>
              <a:ea typeface="Arial" panose="020B0604020202020204" pitchFamily="34" charset="0"/>
            </a:endParaRPr>
          </a:p>
          <a:p>
            <a:pPr marL="3810" marR="635" indent="-6350">
              <a:lnSpc>
                <a:spcPct val="96000"/>
              </a:lnSpc>
              <a:spcAft>
                <a:spcPts val="555"/>
              </a:spcAft>
            </a:pPr>
            <a:r>
              <a:rPr lang="en-IN" sz="1800" kern="100" dirty="0">
                <a:solidFill>
                  <a:srgbClr val="FFFF00"/>
                </a:solidFill>
                <a:effectLst/>
                <a:latin typeface="Calibri" panose="020F0502020204030204" pitchFamily="34" charset="0"/>
                <a:ea typeface="Calibri" panose="020F0502020204030204" pitchFamily="34" charset="0"/>
              </a:rPr>
              <a:t>In both the private and public sectors, more and more organisations are beginning to take responsibility for managing knowledge as a means to create value. But what does “value” mean in the context of the public sector? Public sector organisations are not usually seeking a competitive advantage, so why bother with knowledge management? If we go back to our definition of knowledge as “the capacity for effective action” (see the section </a:t>
            </a:r>
            <a:r>
              <a:rPr lang="en-IN" sz="1800" u="sng" kern="100" dirty="0">
                <a:solidFill>
                  <a:srgbClr val="FFFF00"/>
                </a:solidFill>
                <a:effectLst/>
                <a:uFill>
                  <a:solidFill>
                    <a:srgbClr val="0066CC"/>
                  </a:solidFill>
                </a:uFill>
                <a:latin typeface="Calibri" panose="020F0502020204030204" pitchFamily="34" charset="0"/>
                <a:ea typeface="Calibri" panose="020F0502020204030204" pitchFamily="34" charset="0"/>
              </a:rPr>
              <a:t>What is KM?</a:t>
            </a:r>
            <a:r>
              <a:rPr lang="en-IN" sz="1800" kern="100" dirty="0">
                <a:solidFill>
                  <a:srgbClr val="FFFF00"/>
                </a:solidFill>
                <a:effectLst/>
                <a:latin typeface="Calibri" panose="020F0502020204030204" pitchFamily="34" charset="0"/>
                <a:ea typeface="Calibri" panose="020F0502020204030204" pitchFamily="34" charset="0"/>
              </a:rPr>
              <a:t>) then this probably better describes the expectations of government and public services. Every public service involves a wide range of relationships between policy makers, service providers, local authorities, the general public and various other interested parties such as voluntary and community sector organisations, the private sector etc. If we think about the many interactions within and between these groups, and their impact on policy and service provision, then we begin to see the scope for knowledge management in the public sector. How does one of these various parties share an experience and introduce one policy driven initiative with that of another for the benefit of all concerned? How can everyone involved have an awareness of the “bigger picture” as well as their own individual standpoints? How can all parties be better prepared to act?</a:t>
            </a:r>
          </a:p>
          <a:p>
            <a:pPr marL="3810" marR="635" indent="-6350">
              <a:lnSpc>
                <a:spcPct val="96000"/>
              </a:lnSpc>
              <a:spcAft>
                <a:spcPts val="555"/>
              </a:spcAft>
            </a:pPr>
            <a:r>
              <a:rPr lang="en-IN" sz="1800" kern="100" dirty="0">
                <a:solidFill>
                  <a:srgbClr val="FFFF00"/>
                </a:solidFill>
                <a:effectLst/>
                <a:latin typeface="Calibri" panose="020F0502020204030204" pitchFamily="34" charset="0"/>
                <a:ea typeface="Calibri" panose="020F0502020204030204" pitchFamily="34" charset="0"/>
              </a:rPr>
              <a:t>In recent years there has been a number of government policies aimed at equipping the public sector to function more effectively in an information society. These have included:</a:t>
            </a:r>
          </a:p>
          <a:p>
            <a:pPr marL="463550" marR="635" indent="-6350">
              <a:lnSpc>
                <a:spcPct val="96000"/>
              </a:lnSpc>
              <a:spcAft>
                <a:spcPts val="555"/>
              </a:spcAft>
            </a:pPr>
            <a:r>
              <a:rPr lang="en-IN" sz="1800" b="1" kern="100" dirty="0">
                <a:solidFill>
                  <a:srgbClr val="FFFF00"/>
                </a:solidFill>
                <a:effectLst/>
                <a:latin typeface="Calibri" panose="020F0502020204030204" pitchFamily="34" charset="0"/>
                <a:ea typeface="Calibri" panose="020F0502020204030204" pitchFamily="34" charset="0"/>
              </a:rPr>
              <a:t>&gt; </a:t>
            </a:r>
            <a:r>
              <a:rPr lang="en-IN" sz="1800" kern="100" dirty="0">
                <a:solidFill>
                  <a:srgbClr val="FFFF00"/>
                </a:solidFill>
                <a:effectLst/>
                <a:latin typeface="Calibri" panose="020F0502020204030204" pitchFamily="34" charset="0"/>
                <a:ea typeface="Calibri" panose="020F0502020204030204" pitchFamily="34" charset="0"/>
              </a:rPr>
              <a:t>our Information Age (HMSO, 1998) – the de facto UK national information policy</a:t>
            </a:r>
          </a:p>
          <a:p>
            <a:pPr marL="457200" marR="635" indent="0">
              <a:lnSpc>
                <a:spcPct val="96000"/>
              </a:lnSpc>
              <a:spcAft>
                <a:spcPts val="555"/>
              </a:spcAft>
              <a:buNone/>
            </a:pPr>
            <a:r>
              <a:rPr lang="en-IN" sz="1800" b="1" kern="100" dirty="0">
                <a:solidFill>
                  <a:srgbClr val="FFFF00"/>
                </a:solidFill>
                <a:effectLst/>
                <a:latin typeface="Calibri" panose="020F0502020204030204" pitchFamily="34" charset="0"/>
                <a:ea typeface="Calibri" panose="020F0502020204030204" pitchFamily="34" charset="0"/>
              </a:rPr>
              <a:t>&gt; </a:t>
            </a:r>
            <a:r>
              <a:rPr lang="en-IN" sz="1800" kern="100" dirty="0">
                <a:solidFill>
                  <a:srgbClr val="FFFF00"/>
                </a:solidFill>
                <a:effectLst/>
                <a:latin typeface="Calibri" panose="020F0502020204030204" pitchFamily="34" charset="0"/>
                <a:ea typeface="Calibri" panose="020F0502020204030204" pitchFamily="34" charset="0"/>
              </a:rPr>
              <a:t>modernising government (HMSO, 1999) – committed government to modernising public services so that all would be capable of being delivered by computer by 2005</a:t>
            </a:r>
          </a:p>
          <a:p>
            <a:pPr marL="601980" marR="635" indent="-144780">
              <a:lnSpc>
                <a:spcPct val="96000"/>
              </a:lnSpc>
              <a:spcAft>
                <a:spcPts val="555"/>
              </a:spcAft>
            </a:pPr>
            <a:r>
              <a:rPr lang="en-IN" sz="1800" b="1" kern="100" dirty="0">
                <a:solidFill>
                  <a:srgbClr val="FFFF00"/>
                </a:solidFill>
                <a:effectLst/>
                <a:latin typeface="Calibri" panose="020F0502020204030204" pitchFamily="34" charset="0"/>
                <a:ea typeface="Calibri" panose="020F0502020204030204" pitchFamily="34" charset="0"/>
              </a:rPr>
              <a:t>&gt; </a:t>
            </a:r>
            <a:r>
              <a:rPr lang="en-IN" sz="1800" kern="100" dirty="0">
                <a:solidFill>
                  <a:srgbClr val="FFFF00"/>
                </a:solidFill>
                <a:effectLst/>
                <a:latin typeface="Calibri" panose="020F0502020204030204" pitchFamily="34" charset="0"/>
                <a:ea typeface="Calibri" panose="020F0502020204030204" pitchFamily="34" charset="0"/>
              </a:rPr>
              <a:t>e-government (Cabinet Office, 2000) – a strategic framework for public services in the information age</a:t>
            </a:r>
          </a:p>
          <a:p>
            <a:endParaRPr lang="en-IN" sz="1800" dirty="0">
              <a:solidFill>
                <a:srgbClr val="FFFF00"/>
              </a:solidFill>
            </a:endParaRPr>
          </a:p>
        </p:txBody>
      </p:sp>
    </p:spTree>
    <p:extLst>
      <p:ext uri="{BB962C8B-B14F-4D97-AF65-F5344CB8AC3E}">
        <p14:creationId xmlns:p14="http://schemas.microsoft.com/office/powerpoint/2010/main" val="1097931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240367-EACA-DB09-943F-47DE70EA329B}"/>
              </a:ext>
            </a:extLst>
          </p:cNvPr>
          <p:cNvSpPr>
            <a:spLocks noGrp="1"/>
          </p:cNvSpPr>
          <p:nvPr>
            <p:ph/>
          </p:nvPr>
        </p:nvSpPr>
        <p:spPr>
          <a:xfrm>
            <a:off x="0" y="152400"/>
            <a:ext cx="9144000" cy="6934200"/>
          </a:xfrm>
        </p:spPr>
        <p:txBody>
          <a:bodyPr/>
          <a:lstStyle/>
          <a:p>
            <a:pPr marL="3810" marR="635" indent="-6350">
              <a:lnSpc>
                <a:spcPct val="96000"/>
              </a:lnSpc>
              <a:spcAft>
                <a:spcPts val="555"/>
              </a:spcAft>
            </a:pPr>
            <a:r>
              <a:rPr lang="en-IN" sz="1600" kern="100" dirty="0">
                <a:solidFill>
                  <a:srgbClr val="FFFF00"/>
                </a:solidFill>
                <a:effectLst/>
                <a:latin typeface="Calibri" panose="020F0502020204030204" pitchFamily="34" charset="0"/>
                <a:ea typeface="Calibri" panose="020F0502020204030204" pitchFamily="34" charset="0"/>
              </a:rPr>
              <a:t>Building on this, subsequent developments have focused on making better use of the tacit knowledge within, and improving knowledge transfer across, the public sector.</a:t>
            </a:r>
          </a:p>
          <a:p>
            <a:pPr marL="3810" marR="635" indent="-6350">
              <a:lnSpc>
                <a:spcPct val="96000"/>
              </a:lnSpc>
              <a:spcAft>
                <a:spcPts val="555"/>
              </a:spcAft>
            </a:pPr>
            <a:r>
              <a:rPr lang="en-IN" sz="1600" kern="100" dirty="0">
                <a:solidFill>
                  <a:srgbClr val="FFFF00"/>
                </a:solidFill>
                <a:effectLst/>
                <a:latin typeface="Calibri" panose="020F0502020204030204" pitchFamily="34" charset="0"/>
                <a:ea typeface="Calibri" panose="020F0502020204030204" pitchFamily="34" charset="0"/>
              </a:rPr>
              <a:t>The Office of the e-Envoy’s UK Annual Report 2000 announced the development of a cross-government knowledge management system, focusing on the creation of a Knowledge Network – “a unified </a:t>
            </a:r>
            <a:r>
              <a:rPr lang="en-IN" sz="1600" kern="100" dirty="0" err="1">
                <a:solidFill>
                  <a:srgbClr val="FFFF00"/>
                </a:solidFill>
                <a:effectLst/>
                <a:latin typeface="Calibri" panose="020F0502020204030204" pitchFamily="34" charset="0"/>
                <a:ea typeface="Calibri" panose="020F0502020204030204" pitchFamily="34" charset="0"/>
              </a:rPr>
              <a:t>crossgovernment</a:t>
            </a:r>
            <a:r>
              <a:rPr lang="en-IN" sz="1600" kern="100" dirty="0">
                <a:solidFill>
                  <a:srgbClr val="FFFF00"/>
                </a:solidFill>
                <a:effectLst/>
                <a:latin typeface="Calibri" panose="020F0502020204030204" pitchFamily="34" charset="0"/>
                <a:ea typeface="Calibri" panose="020F0502020204030204" pitchFamily="34" charset="0"/>
              </a:rPr>
              <a:t> communications infrastructure to enable officials in all government departments and associated bodies … to communicate electronically with each other and share common, secure access to databases, discussion forums, web-based community sites and “knowledge pools”.”</a:t>
            </a:r>
          </a:p>
          <a:p>
            <a:pPr marL="3810" marR="635" indent="-6350">
              <a:lnSpc>
                <a:spcPct val="96000"/>
              </a:lnSpc>
              <a:spcAft>
                <a:spcPts val="555"/>
              </a:spcAft>
            </a:pPr>
            <a:r>
              <a:rPr lang="en-IN" sz="1600" kern="100" dirty="0">
                <a:solidFill>
                  <a:srgbClr val="FFFF00"/>
                </a:solidFill>
                <a:effectLst/>
                <a:latin typeface="Calibri" panose="020F0502020204030204" pitchFamily="34" charset="0"/>
                <a:ea typeface="Calibri" panose="020F0502020204030204" pitchFamily="34" charset="0"/>
              </a:rPr>
              <a:t>From there, a new programme of modernisation led by the Office of the e-Envoy known as Knowledge Enhanced Government (KEG) was launched. The KEG team is working with the major central government departments in ensuring that there are departmental teams and processes in place to support participation in KEG. The Department of Health is already a key player in these processes.</a:t>
            </a:r>
          </a:p>
          <a:p>
            <a:pPr marL="3810" marR="635" indent="-6350">
              <a:lnSpc>
                <a:spcPct val="96000"/>
              </a:lnSpc>
              <a:spcAft>
                <a:spcPts val="555"/>
              </a:spcAft>
            </a:pPr>
            <a:r>
              <a:rPr lang="en-IN" sz="1600" kern="100" dirty="0">
                <a:solidFill>
                  <a:srgbClr val="FFFF00"/>
                </a:solidFill>
                <a:effectLst/>
                <a:latin typeface="Calibri" panose="020F0502020204030204" pitchFamily="34" charset="0"/>
                <a:ea typeface="Calibri" panose="020F0502020204030204" pitchFamily="34" charset="0"/>
              </a:rPr>
              <a:t>As part of KEG, the Office of the e-Envoy has recently considered the development of a knowledge management policy framework to provide a holistic view of knowledge management and recommendations for activity. Early proposals have suggested that this framework could be based around ten key areas of activity:</a:t>
            </a:r>
          </a:p>
          <a:p>
            <a:pPr marL="342900" marR="635" lvl="0" indent="-342900" fontAlgn="base">
              <a:lnSpc>
                <a:spcPct val="96000"/>
              </a:lnSpc>
              <a:spcAft>
                <a:spcPts val="555"/>
              </a:spcAft>
              <a:buClr>
                <a:srgbClr val="333366"/>
              </a:buClr>
              <a:buSzPts val="1000"/>
              <a:buFont typeface="+mj-lt"/>
              <a:buAutoNum type="arabicPeriod"/>
            </a:pPr>
            <a:r>
              <a:rPr lang="en-IN" sz="1600" u="none" strike="noStrike" kern="100" dirty="0">
                <a:solidFill>
                  <a:srgbClr val="FFFF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knowledge capture – policies and processes for identifying and capturing explicit and tacit knowledge. </a:t>
            </a:r>
          </a:p>
          <a:p>
            <a:pPr marL="342900" marR="635" lvl="0" indent="-342900" fontAlgn="base">
              <a:lnSpc>
                <a:spcPct val="96000"/>
              </a:lnSpc>
              <a:spcAft>
                <a:spcPts val="555"/>
              </a:spcAft>
              <a:buClr>
                <a:srgbClr val="333366"/>
              </a:buClr>
              <a:buSzPts val="1000"/>
              <a:buFont typeface="+mj-lt"/>
              <a:buAutoNum type="arabicPeriod"/>
            </a:pPr>
            <a:r>
              <a:rPr lang="en-IN" sz="1600" u="none" strike="noStrike" kern="100" dirty="0">
                <a:solidFill>
                  <a:srgbClr val="FFFF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knowledge transfer – policies and processes for transferring knowledge among and between its various sources and forms. </a:t>
            </a:r>
          </a:p>
          <a:p>
            <a:pPr marL="342900" marR="635" lvl="0" indent="-342900" fontAlgn="base">
              <a:lnSpc>
                <a:spcPct val="96000"/>
              </a:lnSpc>
              <a:spcAft>
                <a:spcPts val="555"/>
              </a:spcAft>
              <a:buClr>
                <a:srgbClr val="333366"/>
              </a:buClr>
              <a:buSzPts val="1000"/>
              <a:buFont typeface="+mj-lt"/>
              <a:buAutoNum type="arabicPeriod"/>
            </a:pPr>
            <a:r>
              <a:rPr lang="en-IN" sz="1600" u="none" strike="noStrike" kern="100" dirty="0">
                <a:solidFill>
                  <a:srgbClr val="FFFF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knowledge retention – policies and processes for retaining organisational knowledge, especially during periods of organisational change. </a:t>
            </a:r>
          </a:p>
          <a:p>
            <a:pPr marL="342900" marR="635" lvl="0" indent="-342900" fontAlgn="base">
              <a:lnSpc>
                <a:spcPct val="96000"/>
              </a:lnSpc>
              <a:spcAft>
                <a:spcPts val="555"/>
              </a:spcAft>
              <a:buClr>
                <a:srgbClr val="333366"/>
              </a:buClr>
              <a:buSzPts val="1000"/>
              <a:buFont typeface="+mj-lt"/>
              <a:buAutoNum type="arabicPeriod"/>
            </a:pPr>
            <a:r>
              <a:rPr lang="en-IN" sz="1600" u="none" strike="noStrike" kern="100" dirty="0">
                <a:solidFill>
                  <a:srgbClr val="FFFF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content management – policies and processes for efficiently managing the organisational knowledge base. </a:t>
            </a:r>
          </a:p>
          <a:p>
            <a:pPr marL="0" indent="0">
              <a:buNone/>
            </a:pPr>
            <a:endParaRPr lang="en-IN" sz="1600" dirty="0">
              <a:solidFill>
                <a:srgbClr val="FFFF00"/>
              </a:solidFill>
            </a:endParaRPr>
          </a:p>
        </p:txBody>
      </p:sp>
    </p:spTree>
    <p:extLst>
      <p:ext uri="{BB962C8B-B14F-4D97-AF65-F5344CB8AC3E}">
        <p14:creationId xmlns:p14="http://schemas.microsoft.com/office/powerpoint/2010/main" val="2085640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B1F8DF-C488-E659-D695-204D909CFE12}"/>
              </a:ext>
            </a:extLst>
          </p:cNvPr>
          <p:cNvSpPr>
            <a:spLocks noGrp="1"/>
          </p:cNvSpPr>
          <p:nvPr>
            <p:ph/>
          </p:nvPr>
        </p:nvSpPr>
        <p:spPr/>
        <p:txBody>
          <a:bodyPr/>
          <a:lstStyle/>
          <a:p>
            <a:pPr marL="342900" marR="635" lvl="0" indent="-342900" fontAlgn="base">
              <a:lnSpc>
                <a:spcPct val="96000"/>
              </a:lnSpc>
              <a:spcAft>
                <a:spcPts val="555"/>
              </a:spcAft>
              <a:buClr>
                <a:srgbClr val="333366"/>
              </a:buClr>
              <a:buSzPts val="1000"/>
              <a:buFont typeface="+mj-lt"/>
              <a:buAutoNum type="arabicPeriod"/>
            </a:pPr>
            <a:r>
              <a:rPr lang="en-IN" sz="1600" u="none" strike="noStrike" kern="100" dirty="0">
                <a:solidFill>
                  <a:srgbClr val="FFFF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content management – policies and processes for efficiently managing the organisational knowledge base. </a:t>
            </a:r>
          </a:p>
          <a:p>
            <a:pPr marL="342900" marR="635" lvl="0" indent="-342900" fontAlgn="base">
              <a:lnSpc>
                <a:spcPct val="96000"/>
              </a:lnSpc>
              <a:spcAft>
                <a:spcPts val="555"/>
              </a:spcAft>
              <a:buClr>
                <a:srgbClr val="333366"/>
              </a:buClr>
              <a:buSzPts val="1000"/>
              <a:buFont typeface="+mj-lt"/>
              <a:buAutoNum type="arabicPeriod"/>
            </a:pPr>
            <a:r>
              <a:rPr lang="en-IN" sz="1600" u="none" strike="noStrike" kern="100" dirty="0">
                <a:solidFill>
                  <a:srgbClr val="FFFF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knowledge capital – policies and processes for measuring and developing the government’s human and social capital. </a:t>
            </a:r>
          </a:p>
          <a:p>
            <a:pPr marL="342900" marR="635" lvl="0" indent="-342900" fontAlgn="base">
              <a:lnSpc>
                <a:spcPct val="96000"/>
              </a:lnSpc>
              <a:spcAft>
                <a:spcPts val="555"/>
              </a:spcAft>
              <a:buClr>
                <a:srgbClr val="333366"/>
              </a:buClr>
              <a:buSzPts val="1000"/>
              <a:buFont typeface="+mj-lt"/>
              <a:buAutoNum type="arabicPeriod"/>
            </a:pPr>
            <a:r>
              <a:rPr lang="en-IN" sz="1600" u="none" strike="noStrike" kern="100" dirty="0">
                <a:solidFill>
                  <a:srgbClr val="FFFF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enabling communities – policies and processes for promoting and supporting knowledge-based community working across and between departments. </a:t>
            </a:r>
          </a:p>
          <a:p>
            <a:pPr marL="342900" marR="635" lvl="0" indent="-342900" fontAlgn="base">
              <a:lnSpc>
                <a:spcPct val="96000"/>
              </a:lnSpc>
              <a:spcAft>
                <a:spcPts val="555"/>
              </a:spcAft>
              <a:buClr>
                <a:srgbClr val="333366"/>
              </a:buClr>
              <a:buSzPts val="1000"/>
              <a:buFont typeface="+mj-lt"/>
              <a:buAutoNum type="arabicPeriod"/>
            </a:pPr>
            <a:r>
              <a:rPr lang="en-IN" sz="1600" u="none" strike="noStrike" kern="100" dirty="0">
                <a:solidFill>
                  <a:srgbClr val="FFFF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supporting a knowledge culture – policies and processes to create the necessary cultural changes to embed the knowledge management ethos into working practices. </a:t>
            </a:r>
          </a:p>
          <a:p>
            <a:pPr marL="342900" marR="635" lvl="0" indent="-342900" fontAlgn="base">
              <a:lnSpc>
                <a:spcPct val="96000"/>
              </a:lnSpc>
              <a:spcAft>
                <a:spcPts val="555"/>
              </a:spcAft>
              <a:buClr>
                <a:srgbClr val="333366"/>
              </a:buClr>
              <a:buSzPts val="1000"/>
              <a:buFont typeface="+mj-lt"/>
              <a:buAutoNum type="arabicPeriod"/>
            </a:pPr>
            <a:r>
              <a:rPr lang="en-IN" sz="1600" u="none" strike="noStrike" kern="100" dirty="0">
                <a:solidFill>
                  <a:srgbClr val="FFFF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knowledge partnerships – policies and processes for promoting and supporting knowledge partnerships between central government and key partners such as local government, departmental agencies, non-departmental public bodies, voluntary and community organizations etc. </a:t>
            </a:r>
          </a:p>
          <a:p>
            <a:pPr marL="342900" marR="635" lvl="0" indent="-342900" fontAlgn="base">
              <a:lnSpc>
                <a:spcPct val="97000"/>
              </a:lnSpc>
              <a:spcAft>
                <a:spcPts val="615"/>
              </a:spcAft>
              <a:buClr>
                <a:srgbClr val="333366"/>
              </a:buClr>
              <a:buSzPts val="1000"/>
              <a:buFont typeface="+mj-lt"/>
              <a:buAutoNum type="arabicPeriod"/>
            </a:pPr>
            <a:r>
              <a:rPr lang="en-IN" sz="1600" u="none" strike="noStrike" kern="100" dirty="0">
                <a:solidFill>
                  <a:srgbClr val="FFFF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supporting key business activities – policies and processes to support key business activities in government such as project management, the legislative process, delivery monitoring etc. </a:t>
            </a:r>
          </a:p>
          <a:p>
            <a:pPr marL="342900" marR="635" lvl="0" indent="-342900" fontAlgn="base">
              <a:lnSpc>
                <a:spcPct val="96000"/>
              </a:lnSpc>
              <a:spcAft>
                <a:spcPts val="555"/>
              </a:spcAft>
              <a:buClr>
                <a:srgbClr val="333366"/>
              </a:buClr>
              <a:buSzPts val="1000"/>
              <a:buFont typeface="+mj-lt"/>
              <a:buAutoNum type="arabicPeriod"/>
            </a:pPr>
            <a:r>
              <a:rPr lang="en-IN" sz="1600" u="none" strike="noStrike" kern="100" dirty="0">
                <a:solidFill>
                  <a:srgbClr val="FFFF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knowledge benchmarking – policies and processes for benchmarking current knowledge management capabilities and practices against UK and international best practice, and for improving performance.</a:t>
            </a:r>
          </a:p>
          <a:p>
            <a:pPr marL="3810" marR="635" indent="-6350">
              <a:lnSpc>
                <a:spcPct val="96000"/>
              </a:lnSpc>
              <a:spcAft>
                <a:spcPts val="555"/>
              </a:spcAft>
            </a:pPr>
            <a:r>
              <a:rPr lang="en-IN" sz="1600" kern="100" dirty="0">
                <a:solidFill>
                  <a:srgbClr val="FFFF00"/>
                </a:solidFill>
                <a:effectLst/>
                <a:latin typeface="Calibri" panose="020F0502020204030204" pitchFamily="34" charset="0"/>
                <a:ea typeface="Calibri" panose="020F0502020204030204" pitchFamily="34" charset="0"/>
              </a:rPr>
              <a:t>For more information about Knowledge Enhanced Government and related initiatives, see the Office of the </a:t>
            </a:r>
            <a:r>
              <a:rPr lang="en-IN" sz="1600" kern="100" dirty="0" err="1">
                <a:solidFill>
                  <a:srgbClr val="FFFF00"/>
                </a:solidFill>
                <a:effectLst/>
                <a:latin typeface="Calibri" panose="020F0502020204030204" pitchFamily="34" charset="0"/>
                <a:ea typeface="Calibri" panose="020F0502020204030204" pitchFamily="34" charset="0"/>
              </a:rPr>
              <a:t>eEnvoy</a:t>
            </a:r>
            <a:r>
              <a:rPr lang="en-IN" sz="1600" kern="100" dirty="0">
                <a:solidFill>
                  <a:srgbClr val="FFFF00"/>
                </a:solidFill>
                <a:effectLst/>
                <a:latin typeface="Calibri" panose="020F0502020204030204" pitchFamily="34" charset="0"/>
                <a:ea typeface="Calibri" panose="020F0502020204030204" pitchFamily="34" charset="0"/>
              </a:rPr>
              <a:t> website at </a:t>
            </a:r>
            <a:r>
              <a:rPr lang="en-IN" sz="1600" u="sng" kern="100" dirty="0">
                <a:solidFill>
                  <a:srgbClr val="FFFF00"/>
                </a:solidFill>
                <a:effectLst/>
                <a:latin typeface="Calibri" panose="020F0502020204030204" pitchFamily="34" charset="0"/>
                <a:ea typeface="Calibri" panose="020F0502020204030204" pitchFamily="34" charset="0"/>
                <a:hlinkClick r:id="rId2">
                  <a:extLst>
                    <a:ext uri="{A12FA001-AC4F-418D-AE19-62706E023703}">
                      <ahyp:hlinkClr xmlns:ahyp="http://schemas.microsoft.com/office/drawing/2018/hyperlinkcolor" val="tx"/>
                    </a:ext>
                  </a:extLst>
                </a:hlinkClick>
              </a:rPr>
              <a:t>http://archive.cabinetoffice.gov.uk/e-envoy/index-content.htm</a:t>
            </a:r>
            <a:r>
              <a:rPr lang="en-IN" sz="1600" u="none" strike="noStrike" kern="100" dirty="0">
                <a:solidFill>
                  <a:srgbClr val="FFFF00"/>
                </a:solidFill>
                <a:effectLst/>
                <a:latin typeface="Calibri" panose="020F0502020204030204" pitchFamily="34" charset="0"/>
                <a:ea typeface="Calibri" panose="020F0502020204030204" pitchFamily="34" charset="0"/>
                <a:hlinkClick r:id="rId2">
                  <a:extLst>
                    <a:ext uri="{A12FA001-AC4F-418D-AE19-62706E023703}">
                      <ahyp:hlinkClr xmlns:ahyp="http://schemas.microsoft.com/office/drawing/2018/hyperlinkcolor" val="tx"/>
                    </a:ext>
                  </a:extLst>
                </a:hlinkClick>
              </a:rPr>
              <a:t>.</a:t>
            </a:r>
            <a:endParaRPr lang="en-IN" sz="1600" kern="100" dirty="0">
              <a:solidFill>
                <a:srgbClr val="FFFF00"/>
              </a:solidFill>
              <a:effectLst/>
              <a:latin typeface="Calibri" panose="020F0502020204030204" pitchFamily="34" charset="0"/>
              <a:ea typeface="Calibri" panose="020F0502020204030204" pitchFamily="34" charset="0"/>
            </a:endParaRPr>
          </a:p>
          <a:p>
            <a:pPr marL="3810" indent="-6350">
              <a:lnSpc>
                <a:spcPct val="107000"/>
              </a:lnSpc>
              <a:spcAft>
                <a:spcPts val="405"/>
              </a:spcAft>
            </a:pPr>
            <a:r>
              <a:rPr lang="en-IN" sz="1600" b="1" u="sng" kern="100" dirty="0">
                <a:solidFill>
                  <a:srgbClr val="2C082C"/>
                </a:solidFill>
                <a:effectLst/>
                <a:latin typeface="Arial" panose="020B0604020202020204" pitchFamily="34" charset="0"/>
                <a:ea typeface="Arial" panose="020B0604020202020204" pitchFamily="34" charset="0"/>
              </a:rPr>
              <a:t>4 GETTING STARTED</a:t>
            </a:r>
            <a:endParaRPr lang="en-IN" sz="1600" b="1" kern="100" dirty="0">
              <a:solidFill>
                <a:srgbClr val="2C082C"/>
              </a:solidFill>
              <a:effectLst/>
              <a:latin typeface="Arial" panose="020B0604020202020204" pitchFamily="34" charset="0"/>
              <a:ea typeface="Arial" panose="020B0604020202020204" pitchFamily="34" charset="0"/>
            </a:endParaRPr>
          </a:p>
          <a:p>
            <a:pPr marL="3810" marR="635" indent="-6350">
              <a:lnSpc>
                <a:spcPct val="96000"/>
              </a:lnSpc>
              <a:spcAft>
                <a:spcPts val="1595"/>
              </a:spcAft>
            </a:pPr>
            <a:r>
              <a:rPr lang="en-IN" sz="1600" kern="100" dirty="0">
                <a:solidFill>
                  <a:srgbClr val="FFFF00"/>
                </a:solidFill>
                <a:effectLst/>
                <a:latin typeface="Calibri" panose="020F0502020204030204" pitchFamily="34" charset="0"/>
                <a:ea typeface="Calibri" panose="020F0502020204030204" pitchFamily="34" charset="0"/>
              </a:rPr>
              <a:t>With such a wide range of definitions, philosophies, methodologies, tools and techniques, approaching k</a:t>
            </a:r>
            <a:endParaRPr lang="en-IN" sz="1500" dirty="0">
              <a:solidFill>
                <a:srgbClr val="FFFF00"/>
              </a:solidFill>
            </a:endParaRPr>
          </a:p>
        </p:txBody>
      </p:sp>
    </p:spTree>
    <p:extLst>
      <p:ext uri="{BB962C8B-B14F-4D97-AF65-F5344CB8AC3E}">
        <p14:creationId xmlns:p14="http://schemas.microsoft.com/office/powerpoint/2010/main" val="253917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b="1"/>
              <a:t>What is Knowledge?</a:t>
            </a:r>
          </a:p>
        </p:txBody>
      </p:sp>
      <p:sp>
        <p:nvSpPr>
          <p:cNvPr id="61443" name="Rectangle 3"/>
          <p:cNvSpPr>
            <a:spLocks noGrp="1" noChangeArrowheads="1"/>
          </p:cNvSpPr>
          <p:nvPr>
            <p:ph type="body" idx="1"/>
          </p:nvPr>
        </p:nvSpPr>
        <p:spPr>
          <a:xfrm>
            <a:off x="457200" y="2286000"/>
            <a:ext cx="8229600" cy="3844925"/>
          </a:xfrm>
        </p:spPr>
        <p:txBody>
          <a:bodyPr/>
          <a:lstStyle/>
          <a:p>
            <a:pPr algn="just" eaLnBrk="1" hangingPunct="1">
              <a:buFont typeface="Wingdings" pitchFamily="2" charset="2"/>
              <a:buNone/>
              <a:defRPr/>
            </a:pPr>
            <a:r>
              <a:rPr lang="en-US"/>
              <a:t>  Knowledge is reasoning about information and data to actively enable performance, problem – solving, decision – making, learning, and teaching.</a:t>
            </a:r>
          </a:p>
          <a:p>
            <a:pPr algn="just" eaLnBrk="1" hangingPunct="1">
              <a:buFont typeface="Wingdings" pitchFamily="2" charset="2"/>
              <a:buNone/>
              <a:defRPr/>
            </a:pPr>
            <a:r>
              <a:rPr lang="en-US"/>
              <a:t> (Beckman, T 1997)</a:t>
            </a:r>
          </a:p>
          <a:p>
            <a:pPr algn="just" eaLnBrk="1" hangingPunct="1">
              <a:buFont typeface="Wingdings" pitchFamily="2" charset="2"/>
              <a:buNone/>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blinds(horizontal)">
                                      <p:cBhvr>
                                        <p:cTn id="7" dur="500"/>
                                        <p:tgtEl>
                                          <p:spTgt spid="614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43">
                                            <p:txEl>
                                              <p:pRg st="0" end="0"/>
                                            </p:txEl>
                                          </p:spTgt>
                                        </p:tgtEl>
                                        <p:attrNameLst>
                                          <p:attrName>style.visibility</p:attrName>
                                        </p:attrNameLst>
                                      </p:cBhvr>
                                      <p:to>
                                        <p:strVal val="visible"/>
                                      </p:to>
                                    </p:set>
                                    <p:animEffect transition="in" filter="blinds(horizontal)">
                                      <p:cBhvr>
                                        <p:cTn id="12" dur="500"/>
                                        <p:tgtEl>
                                          <p:spTgt spid="61443">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1443">
                                            <p:txEl>
                                              <p:pRg st="1" end="1"/>
                                            </p:txEl>
                                          </p:spTgt>
                                        </p:tgtEl>
                                        <p:attrNameLst>
                                          <p:attrName>style.visibility</p:attrName>
                                        </p:attrNameLst>
                                      </p:cBhvr>
                                      <p:to>
                                        <p:strVal val="visible"/>
                                      </p:to>
                                    </p:set>
                                    <p:animEffect transition="in" filter="blinds(horizontal)">
                                      <p:cBhvr>
                                        <p:cTn id="15" dur="500"/>
                                        <p:tgtEl>
                                          <p:spTgt spid="614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P spid="6144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50A3D8-D11F-5DDD-4775-1452652A70FF}"/>
              </a:ext>
            </a:extLst>
          </p:cNvPr>
          <p:cNvSpPr>
            <a:spLocks noGrp="1"/>
          </p:cNvSpPr>
          <p:nvPr>
            <p:ph/>
          </p:nvPr>
        </p:nvSpPr>
        <p:spPr>
          <a:xfrm>
            <a:off x="381000" y="228600"/>
            <a:ext cx="8229600" cy="5853112"/>
          </a:xfrm>
        </p:spPr>
        <p:txBody>
          <a:bodyPr/>
          <a:lstStyle/>
          <a:p>
            <a:pPr marL="474980" indent="-6350">
              <a:lnSpc>
                <a:spcPct val="107000"/>
              </a:lnSpc>
              <a:spcBef>
                <a:spcPts val="0"/>
              </a:spcBef>
              <a:spcAft>
                <a:spcPts val="705"/>
              </a:spcAft>
              <a:tabLst>
                <a:tab pos="623570" algn="ctr"/>
                <a:tab pos="1598930" algn="ctr"/>
              </a:tabLst>
            </a:pPr>
            <a:r>
              <a:rPr lang="en-IN" sz="1800" b="1" kern="100" dirty="0">
                <a:solidFill>
                  <a:srgbClr val="2C082C"/>
                </a:solidFill>
                <a:effectLst/>
                <a:latin typeface="Arial" panose="020B0604020202020204" pitchFamily="34" charset="0"/>
                <a:ea typeface="Arial" panose="020B0604020202020204" pitchFamily="34" charset="0"/>
              </a:rPr>
              <a:t>4.1.1	Review your options</a:t>
            </a:r>
          </a:p>
          <a:p>
            <a:pPr marL="3810" marR="635" indent="-6350">
              <a:lnSpc>
                <a:spcPct val="96000"/>
              </a:lnSpc>
              <a:spcBef>
                <a:spcPts val="0"/>
              </a:spcBef>
              <a:spcAft>
                <a:spcPts val="1595"/>
              </a:spcAft>
            </a:pPr>
            <a:r>
              <a:rPr lang="en-IN" sz="1800" kern="100" dirty="0">
                <a:solidFill>
                  <a:srgbClr val="FFFF00"/>
                </a:solidFill>
                <a:effectLst/>
                <a:latin typeface="Calibri" panose="020F0502020204030204" pitchFamily="34" charset="0"/>
                <a:ea typeface="Calibri" panose="020F0502020204030204" pitchFamily="34" charset="0"/>
              </a:rPr>
              <a:t>It is useful to gain a broad understanding of the variety of approaches to knowledge management. Not only are there many alternatives, but also some of them differ quite widely from others in their methods. Before selecting your approach or approaches, try to explore the many options open to you.</a:t>
            </a:r>
          </a:p>
          <a:p>
            <a:pPr marL="474980" indent="-6350">
              <a:lnSpc>
                <a:spcPct val="107000"/>
              </a:lnSpc>
              <a:spcBef>
                <a:spcPts val="0"/>
              </a:spcBef>
              <a:spcAft>
                <a:spcPts val="705"/>
              </a:spcAft>
              <a:tabLst>
                <a:tab pos="623570" algn="ctr"/>
                <a:tab pos="2103120" algn="ctr"/>
              </a:tabLst>
            </a:pPr>
            <a:r>
              <a:rPr lang="en-IN" sz="1800" b="1" kern="100" dirty="0">
                <a:solidFill>
                  <a:srgbClr val="2C082C"/>
                </a:solidFill>
                <a:effectLst/>
                <a:latin typeface="Arial" panose="020B0604020202020204" pitchFamily="34" charset="0"/>
                <a:ea typeface="Arial" panose="020B0604020202020204" pitchFamily="34" charset="0"/>
              </a:rPr>
              <a:t>4.1.2	Don’t get too hung up on “the best”</a:t>
            </a:r>
          </a:p>
          <a:p>
            <a:pPr marL="3810" marR="635" indent="-6350">
              <a:lnSpc>
                <a:spcPct val="96000"/>
              </a:lnSpc>
              <a:spcBef>
                <a:spcPts val="0"/>
              </a:spcBef>
              <a:spcAft>
                <a:spcPts val="1595"/>
              </a:spcAft>
            </a:pPr>
            <a:r>
              <a:rPr lang="en-IN" sz="1800" kern="100" dirty="0">
                <a:solidFill>
                  <a:srgbClr val="FFFF00"/>
                </a:solidFill>
                <a:effectLst/>
                <a:latin typeface="Calibri" panose="020F0502020204030204" pitchFamily="34" charset="0"/>
                <a:ea typeface="Calibri" panose="020F0502020204030204" pitchFamily="34" charset="0"/>
              </a:rPr>
              <a:t>There is no single “right” way to approach knowledge management. Knowledge management methods are as varied as the organisations in which they are implemented. Every organisation is different and so its approach to knowledge management will need to reflect its own particular circumstances. There is no “one size fits all”. The “best” approach will be one that works well for your organisation.</a:t>
            </a:r>
          </a:p>
          <a:p>
            <a:pPr marL="474980" indent="-6350">
              <a:lnSpc>
                <a:spcPct val="107000"/>
              </a:lnSpc>
              <a:spcBef>
                <a:spcPts val="0"/>
              </a:spcBef>
              <a:spcAft>
                <a:spcPts val="705"/>
              </a:spcAft>
              <a:tabLst>
                <a:tab pos="623570" algn="ctr"/>
                <a:tab pos="2153920" algn="ctr"/>
              </a:tabLst>
            </a:pPr>
            <a:r>
              <a:rPr lang="en-IN" sz="1800" b="1" kern="100" dirty="0">
                <a:solidFill>
                  <a:srgbClr val="2C082C"/>
                </a:solidFill>
                <a:effectLst/>
                <a:latin typeface="Arial" panose="020B0604020202020204" pitchFamily="34" charset="0"/>
                <a:ea typeface="Arial" panose="020B0604020202020204" pitchFamily="34" charset="0"/>
              </a:rPr>
              <a:t>4.1.3	Keep it simple – avoid rocket science</a:t>
            </a:r>
          </a:p>
          <a:p>
            <a:pPr marL="3810" marR="635" indent="-6350">
              <a:lnSpc>
                <a:spcPct val="96000"/>
              </a:lnSpc>
              <a:spcBef>
                <a:spcPts val="0"/>
              </a:spcBef>
              <a:spcAft>
                <a:spcPts val="1595"/>
              </a:spcAft>
            </a:pPr>
            <a:r>
              <a:rPr lang="en-IN" sz="1800" kern="100" dirty="0">
                <a:solidFill>
                  <a:srgbClr val="FFFF00"/>
                </a:solidFill>
                <a:effectLst/>
                <a:latin typeface="Calibri" panose="020F0502020204030204" pitchFamily="34" charset="0"/>
                <a:ea typeface="Calibri" panose="020F0502020204030204" pitchFamily="34" charset="0"/>
              </a:rPr>
              <a:t>There is still quite a lot of confusion about what knowledge management actually is and what it involves. Don’t add to that confusion by blinding people with rocket science and textbook definitions. Get clear on what knowledge management means for your organisation. Then make the concepts of knowledge management real for others in your organisation. Use simple definitions and simple language to explore real problems and opportunities. Create a clear, tangible picture of the benefits of knowledge management as they relate to your organisation’s specific goals and circumstances.</a:t>
            </a:r>
          </a:p>
          <a:p>
            <a:pPr marL="0" indent="0">
              <a:buNone/>
            </a:pPr>
            <a:endParaRPr lang="en-IN" sz="1600" dirty="0">
              <a:solidFill>
                <a:srgbClr val="2C082C"/>
              </a:solidFill>
              <a:highlight>
                <a:srgbClr val="FFFFFF"/>
              </a:highlight>
            </a:endParaRPr>
          </a:p>
        </p:txBody>
      </p:sp>
    </p:spTree>
    <p:extLst>
      <p:ext uri="{BB962C8B-B14F-4D97-AF65-F5344CB8AC3E}">
        <p14:creationId xmlns:p14="http://schemas.microsoft.com/office/powerpoint/2010/main" val="798880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4FE613-C280-5870-B683-B6295F4D95FD}"/>
              </a:ext>
            </a:extLst>
          </p:cNvPr>
          <p:cNvSpPr>
            <a:spLocks noGrp="1"/>
          </p:cNvSpPr>
          <p:nvPr>
            <p:ph/>
          </p:nvPr>
        </p:nvSpPr>
        <p:spPr>
          <a:xfrm>
            <a:off x="457200" y="277813"/>
            <a:ext cx="8686800" cy="5853112"/>
          </a:xfrm>
        </p:spPr>
        <p:txBody>
          <a:bodyPr/>
          <a:lstStyle/>
          <a:p>
            <a:pPr marL="474980" indent="-6350">
              <a:lnSpc>
                <a:spcPct val="107000"/>
              </a:lnSpc>
              <a:spcBef>
                <a:spcPts val="0"/>
              </a:spcBef>
              <a:spcAft>
                <a:spcPts val="705"/>
              </a:spcAft>
              <a:tabLst>
                <a:tab pos="623570" algn="ctr"/>
                <a:tab pos="1509395" algn="ctr"/>
              </a:tabLst>
            </a:pPr>
            <a:r>
              <a:rPr lang="en-IN" sz="1600" b="0" kern="100" dirty="0">
                <a:solidFill>
                  <a:srgbClr val="2C082C"/>
                </a:solidFill>
                <a:effectLst/>
                <a:latin typeface="Calibri" panose="020F0502020204030204" pitchFamily="34" charset="0"/>
                <a:ea typeface="Calibri" panose="020F0502020204030204" pitchFamily="34" charset="0"/>
              </a:rPr>
              <a:t>	</a:t>
            </a:r>
            <a:r>
              <a:rPr lang="en-IN" sz="1600" b="1" kern="100" dirty="0">
                <a:solidFill>
                  <a:srgbClr val="2C082C"/>
                </a:solidFill>
                <a:effectLst/>
                <a:latin typeface="Arial" panose="020B0604020202020204" pitchFamily="34" charset="0"/>
                <a:ea typeface="Arial" panose="020B0604020202020204" pitchFamily="34" charset="0"/>
              </a:rPr>
              <a:t>4.1.4	Learn while doing</a:t>
            </a:r>
          </a:p>
          <a:p>
            <a:pPr marL="3810" marR="635" indent="-6350">
              <a:lnSpc>
                <a:spcPct val="96000"/>
              </a:lnSpc>
              <a:spcBef>
                <a:spcPts val="0"/>
              </a:spcBef>
              <a:spcAft>
                <a:spcPts val="1595"/>
              </a:spcAft>
            </a:pPr>
            <a:r>
              <a:rPr lang="en-IN" sz="1600" kern="100" dirty="0">
                <a:solidFill>
                  <a:srgbClr val="FFFF00"/>
                </a:solidFill>
                <a:effectLst/>
                <a:latin typeface="Calibri" panose="020F0502020204030204" pitchFamily="34" charset="0"/>
                <a:ea typeface="Calibri" panose="020F0502020204030204" pitchFamily="34" charset="0"/>
              </a:rPr>
              <a:t>Avoid the temptation to wait until you have “mastered” the theory of knowledge management before getting started on the practice. (The theory is constantly evolving, so the chances are you will never master it). One of the best ways to learn is “on the job”. You can learn a great deal from what others have done, but you will only learn what does and doesn’t work for your organisation when you actually get started and do something.</a:t>
            </a:r>
          </a:p>
          <a:p>
            <a:pPr marL="474980" indent="-6350">
              <a:lnSpc>
                <a:spcPct val="107000"/>
              </a:lnSpc>
              <a:spcBef>
                <a:spcPts val="0"/>
              </a:spcBef>
              <a:spcAft>
                <a:spcPts val="705"/>
              </a:spcAft>
              <a:tabLst>
                <a:tab pos="623570" algn="ctr"/>
                <a:tab pos="2115185" algn="ctr"/>
              </a:tabLst>
            </a:pPr>
            <a:r>
              <a:rPr lang="en-IN" sz="1600" b="0" kern="100" dirty="0">
                <a:solidFill>
                  <a:srgbClr val="2C082C"/>
                </a:solidFill>
                <a:effectLst/>
                <a:latin typeface="Calibri" panose="020F0502020204030204" pitchFamily="34" charset="0"/>
                <a:ea typeface="Calibri" panose="020F0502020204030204" pitchFamily="34" charset="0"/>
              </a:rPr>
              <a:t>	</a:t>
            </a:r>
            <a:r>
              <a:rPr lang="en-IN" sz="1600" b="1" kern="100" dirty="0">
                <a:solidFill>
                  <a:srgbClr val="2C082C"/>
                </a:solidFill>
                <a:effectLst/>
                <a:latin typeface="Arial" panose="020B0604020202020204" pitchFamily="34" charset="0"/>
                <a:ea typeface="Arial" panose="020B0604020202020204" pitchFamily="34" charset="0"/>
              </a:rPr>
              <a:t>4.1.5	Celebrate what you’re already doing</a:t>
            </a:r>
          </a:p>
          <a:p>
            <a:pPr marL="3810" marR="635" indent="-6350">
              <a:lnSpc>
                <a:spcPct val="96000"/>
              </a:lnSpc>
              <a:spcBef>
                <a:spcPts val="0"/>
              </a:spcBef>
              <a:spcAft>
                <a:spcPts val="1595"/>
              </a:spcAft>
            </a:pPr>
            <a:r>
              <a:rPr lang="en-IN" sz="1600" kern="100" dirty="0">
                <a:solidFill>
                  <a:srgbClr val="FFFF00"/>
                </a:solidFill>
                <a:effectLst/>
                <a:latin typeface="Calibri" panose="020F0502020204030204" pitchFamily="34" charset="0"/>
                <a:ea typeface="Calibri" panose="020F0502020204030204" pitchFamily="34" charset="0"/>
              </a:rPr>
              <a:t>Start from where you are, with what you have. In most organisations there will already be examples of good knowledge management practice – except they won’t usually be thought of as knowledge management. Look around your organisation for current activities that might already be related to knowledge management – not necessarily big projects or initiatives, but simple, day-to-day ways of doing things. Look for teams or groups that are currently sharing knowledge, and make connections with these people. Find out how it is benefiting those people and the organisation as a whole. Celebrate and build on these examples of good practice.</a:t>
            </a:r>
          </a:p>
          <a:p>
            <a:pPr marL="474980" indent="-6350">
              <a:lnSpc>
                <a:spcPct val="107000"/>
              </a:lnSpc>
              <a:spcBef>
                <a:spcPts val="0"/>
              </a:spcBef>
              <a:spcAft>
                <a:spcPts val="705"/>
              </a:spcAft>
              <a:tabLst>
                <a:tab pos="623570" algn="ctr"/>
                <a:tab pos="2033270" algn="ctr"/>
              </a:tabLst>
            </a:pPr>
            <a:r>
              <a:rPr lang="en-IN" sz="1600" b="0" kern="100" dirty="0">
                <a:solidFill>
                  <a:srgbClr val="2C082C"/>
                </a:solidFill>
                <a:effectLst/>
                <a:latin typeface="Calibri" panose="020F0502020204030204" pitchFamily="34" charset="0"/>
                <a:ea typeface="Calibri" panose="020F0502020204030204" pitchFamily="34" charset="0"/>
              </a:rPr>
              <a:t>	</a:t>
            </a:r>
            <a:r>
              <a:rPr lang="en-IN" sz="1600" b="1" kern="100" dirty="0">
                <a:solidFill>
                  <a:srgbClr val="2C082C"/>
                </a:solidFill>
                <a:effectLst/>
                <a:latin typeface="Arial" panose="020B0604020202020204" pitchFamily="34" charset="0"/>
                <a:ea typeface="Arial" panose="020B0604020202020204" pitchFamily="34" charset="0"/>
              </a:rPr>
              <a:t>4.1.6	Look at your organisation’s goals</a:t>
            </a:r>
          </a:p>
          <a:p>
            <a:pPr marL="3810" marR="635" indent="-6350">
              <a:lnSpc>
                <a:spcPct val="96000"/>
              </a:lnSpc>
              <a:spcBef>
                <a:spcPts val="0"/>
              </a:spcBef>
              <a:spcAft>
                <a:spcPts val="555"/>
              </a:spcAft>
            </a:pPr>
            <a:r>
              <a:rPr lang="en-IN" sz="1600" kern="100" dirty="0">
                <a:solidFill>
                  <a:srgbClr val="FFFF00"/>
                </a:solidFill>
                <a:effectLst/>
                <a:latin typeface="Calibri" panose="020F0502020204030204" pitchFamily="34" charset="0"/>
                <a:ea typeface="Calibri" panose="020F0502020204030204" pitchFamily="34" charset="0"/>
              </a:rPr>
              <a:t>Given that knowledge management is not an end in itself, but rather a means to achieving organisational goals, then this is a logical place to start. Look at both the long-term goals and short to medium-term objectives of your organisation: what are they? How might knowledge management help you to achieve them? Then look at what people – teams and individuals – do in your organisation. What are the services they provide? What activities and processes do they perform in order to provide those services? How might they be done better for the benefit of individual staff, the organisation a whole, and your patients? What knowledge do people need in order to do their jobs? What knowledge might they need in order to do them better? How can you acquire, create, use and share that knowledge to bring that about? In what ways are you already doing so? How might you do it better?</a:t>
            </a:r>
          </a:p>
          <a:p>
            <a:endParaRPr lang="en-IN" sz="1600" dirty="0">
              <a:solidFill>
                <a:srgbClr val="2C082C"/>
              </a:solidFill>
              <a:highlight>
                <a:srgbClr val="FFFFFF"/>
              </a:highlight>
            </a:endParaRPr>
          </a:p>
        </p:txBody>
      </p:sp>
    </p:spTree>
    <p:extLst>
      <p:ext uri="{BB962C8B-B14F-4D97-AF65-F5344CB8AC3E}">
        <p14:creationId xmlns:p14="http://schemas.microsoft.com/office/powerpoint/2010/main" val="24909907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77638E-9082-EDE5-C5DF-C38BCF383294}"/>
              </a:ext>
            </a:extLst>
          </p:cNvPr>
          <p:cNvSpPr>
            <a:spLocks noGrp="1"/>
          </p:cNvSpPr>
          <p:nvPr>
            <p:ph/>
          </p:nvPr>
        </p:nvSpPr>
        <p:spPr/>
        <p:txBody>
          <a:bodyPr/>
          <a:lstStyle/>
          <a:p>
            <a:pPr marL="474980" indent="-6350">
              <a:lnSpc>
                <a:spcPct val="107000"/>
              </a:lnSpc>
              <a:spcAft>
                <a:spcPts val="705"/>
              </a:spcAft>
              <a:tabLst>
                <a:tab pos="623570" algn="ctr"/>
                <a:tab pos="2115185" algn="ctr"/>
              </a:tabLst>
            </a:pPr>
            <a:r>
              <a:rPr lang="en-IN" sz="1600" b="1" kern="100" dirty="0">
                <a:solidFill>
                  <a:srgbClr val="2C082C"/>
                </a:solidFill>
                <a:effectLst/>
                <a:latin typeface="Arial" panose="020B0604020202020204" pitchFamily="34" charset="0"/>
                <a:ea typeface="Arial" panose="020B0604020202020204" pitchFamily="34" charset="0"/>
              </a:rPr>
              <a:t>4.1.7	Look for needs, problems and pains</a:t>
            </a:r>
          </a:p>
          <a:p>
            <a:pPr marL="3810" marR="635" indent="-6350">
              <a:lnSpc>
                <a:spcPct val="96000"/>
              </a:lnSpc>
              <a:spcAft>
                <a:spcPts val="555"/>
              </a:spcAft>
            </a:pPr>
            <a:r>
              <a:rPr lang="en-IN" sz="1600" kern="100" dirty="0">
                <a:solidFill>
                  <a:srgbClr val="FFFF00"/>
                </a:solidFill>
                <a:effectLst/>
                <a:latin typeface="Calibri" panose="020F0502020204030204" pitchFamily="34" charset="0"/>
                <a:ea typeface="Calibri" panose="020F0502020204030204" pitchFamily="34" charset="0"/>
              </a:rPr>
              <a:t>Another good place to start is with what some managers call “needs, problems and pains”. These are the things that are not working well in your organisation: things that are getting in the way of people doing a good job, things that irritate people and make their lives difficult, things that hamper the quality of your service to patients. </a:t>
            </a:r>
          </a:p>
          <a:p>
            <a:pPr marL="3810" marR="635" indent="-6350">
              <a:lnSpc>
                <a:spcPct val="96000"/>
              </a:lnSpc>
              <a:spcAft>
                <a:spcPts val="1595"/>
              </a:spcAft>
            </a:pPr>
            <a:r>
              <a:rPr lang="en-IN" sz="1600" kern="100" dirty="0">
                <a:solidFill>
                  <a:srgbClr val="FFFF00"/>
                </a:solidFill>
                <a:effectLst/>
                <a:latin typeface="Calibri" panose="020F0502020204030204" pitchFamily="34" charset="0"/>
                <a:ea typeface="Calibri" panose="020F0502020204030204" pitchFamily="34" charset="0"/>
              </a:rPr>
              <a:t>Talk to people and start to build up a list of some of the major needs, problems and pains in your organisation. From there, you can select one or several of these with which to start, and look at how you might resolve it using knowledge management principles and practices. A great advantage of this approach is that it can allow you to achieve “quick wins”. These are problems that are generally fairly simple and quick to resolve, but their resolution has a big impact and the results are clearly visible. Quick wins can be very useful in demonstrating the potential benefits of knowledge management to both managers and staff – there is nothing like real results to win people over.</a:t>
            </a:r>
          </a:p>
          <a:p>
            <a:pPr marL="474980" indent="-6350">
              <a:lnSpc>
                <a:spcPct val="107000"/>
              </a:lnSpc>
              <a:spcAft>
                <a:spcPts val="705"/>
              </a:spcAft>
              <a:tabLst>
                <a:tab pos="623570" algn="ctr"/>
                <a:tab pos="1272540" algn="ctr"/>
              </a:tabLst>
            </a:pPr>
            <a:r>
              <a:rPr lang="en-IN" sz="1600" b="0" kern="100" dirty="0">
                <a:solidFill>
                  <a:srgbClr val="FFFF00"/>
                </a:solidFill>
                <a:effectLst/>
                <a:latin typeface="Calibri" panose="020F0502020204030204" pitchFamily="34" charset="0"/>
                <a:ea typeface="Calibri" panose="020F0502020204030204" pitchFamily="34" charset="0"/>
              </a:rPr>
              <a:t>	</a:t>
            </a:r>
            <a:r>
              <a:rPr lang="en-IN" sz="1600" b="1" kern="100" dirty="0">
                <a:solidFill>
                  <a:srgbClr val="2C082C"/>
                </a:solidFill>
                <a:effectLst/>
                <a:latin typeface="Arial" panose="020B0604020202020204" pitchFamily="34" charset="0"/>
                <a:ea typeface="Arial" panose="020B0604020202020204" pitchFamily="34" charset="0"/>
              </a:rPr>
              <a:t>4.1.8	Start small</a:t>
            </a:r>
          </a:p>
          <a:p>
            <a:pPr marL="3810" marR="635" indent="-6350">
              <a:lnSpc>
                <a:spcPct val="96000"/>
              </a:lnSpc>
              <a:spcAft>
                <a:spcPts val="1595"/>
              </a:spcAft>
            </a:pPr>
            <a:r>
              <a:rPr lang="en-IN" sz="1600" kern="100" dirty="0">
                <a:solidFill>
                  <a:srgbClr val="FFFF00"/>
                </a:solidFill>
                <a:effectLst/>
                <a:latin typeface="Calibri" panose="020F0502020204030204" pitchFamily="34" charset="0"/>
                <a:ea typeface="Calibri" panose="020F0502020204030204" pitchFamily="34" charset="0"/>
              </a:rPr>
              <a:t>Attempting to launch an organisation-wide knowledge management programme without building the evidence first is unfortunately a common mistake, but one to be avoided. Some organisations prefer to “dip their toe in the water” with one or two initiatives before considering a formal knowledge management strategy; others choose not to create a formal strategy at all, choosing instead to take a more informal or incremental approach. Either way, whether you choose to create a formal knowledge management strategy or not, a large-scale, </a:t>
            </a:r>
            <a:r>
              <a:rPr lang="en-IN" sz="1600" kern="100" dirty="0" err="1">
                <a:solidFill>
                  <a:srgbClr val="FFFF00"/>
                </a:solidFill>
                <a:effectLst/>
                <a:latin typeface="Calibri" panose="020F0502020204030204" pitchFamily="34" charset="0"/>
                <a:ea typeface="Calibri" panose="020F0502020204030204" pitchFamily="34" charset="0"/>
              </a:rPr>
              <a:t>highcost</a:t>
            </a:r>
            <a:r>
              <a:rPr lang="en-IN" sz="1600" kern="100" dirty="0">
                <a:solidFill>
                  <a:srgbClr val="FFFF00"/>
                </a:solidFill>
                <a:effectLst/>
                <a:latin typeface="Calibri" panose="020F0502020204030204" pitchFamily="34" charset="0"/>
                <a:ea typeface="Calibri" panose="020F0502020204030204" pitchFamily="34" charset="0"/>
              </a:rPr>
              <a:t>, “big bang” roll-out is not recommended. Knowledge management is more an iterative process of continuous development. Hence, it is far better to gradually introduce a series of practical, manageable changes. Then, as interest develops, you can look to expand your initiatives.</a:t>
            </a:r>
          </a:p>
        </p:txBody>
      </p:sp>
    </p:spTree>
    <p:extLst>
      <p:ext uri="{BB962C8B-B14F-4D97-AF65-F5344CB8AC3E}">
        <p14:creationId xmlns:p14="http://schemas.microsoft.com/office/powerpoint/2010/main" val="2023914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58BDEE-A17B-E8E0-27BB-9742A5CAA250}"/>
              </a:ext>
            </a:extLst>
          </p:cNvPr>
          <p:cNvSpPr>
            <a:spLocks noGrp="1"/>
          </p:cNvSpPr>
          <p:nvPr>
            <p:ph/>
          </p:nvPr>
        </p:nvSpPr>
        <p:spPr/>
        <p:txBody>
          <a:bodyPr/>
          <a:lstStyle/>
          <a:p>
            <a:pPr marL="474980" indent="-6350">
              <a:lnSpc>
                <a:spcPct val="107000"/>
              </a:lnSpc>
              <a:spcAft>
                <a:spcPts val="705"/>
              </a:spcAft>
              <a:tabLst>
                <a:tab pos="623570" algn="ctr"/>
                <a:tab pos="1855470" algn="ctr"/>
              </a:tabLst>
            </a:pPr>
            <a:r>
              <a:rPr lang="en-IN" sz="1600" b="0" kern="100" dirty="0">
                <a:solidFill>
                  <a:srgbClr val="2C082C"/>
                </a:solidFill>
                <a:effectLst/>
                <a:latin typeface="Calibri" panose="020F0502020204030204" pitchFamily="34" charset="0"/>
                <a:ea typeface="Calibri" panose="020F0502020204030204" pitchFamily="34" charset="0"/>
              </a:rPr>
              <a:t>	</a:t>
            </a:r>
            <a:r>
              <a:rPr lang="en-IN" sz="1600" b="1" kern="100" dirty="0">
                <a:solidFill>
                  <a:srgbClr val="2C082C"/>
                </a:solidFill>
                <a:effectLst/>
                <a:latin typeface="Arial" panose="020B0604020202020204" pitchFamily="34" charset="0"/>
                <a:ea typeface="Arial" panose="020B0604020202020204" pitchFamily="34" charset="0"/>
              </a:rPr>
              <a:t>4.1.9	Don’t take off without a pilot</a:t>
            </a:r>
          </a:p>
          <a:p>
            <a:pPr marL="3810" marR="635" indent="-6350">
              <a:lnSpc>
                <a:spcPct val="96000"/>
              </a:lnSpc>
              <a:spcAft>
                <a:spcPts val="1595"/>
              </a:spcAft>
            </a:pPr>
            <a:r>
              <a:rPr lang="en-IN" sz="1600" kern="100" dirty="0">
                <a:solidFill>
                  <a:srgbClr val="FFFF00"/>
                </a:solidFill>
                <a:effectLst/>
                <a:latin typeface="Calibri" panose="020F0502020204030204" pitchFamily="34" charset="0"/>
                <a:ea typeface="Calibri" panose="020F0502020204030204" pitchFamily="34" charset="0"/>
              </a:rPr>
              <a:t>When looking to implement any major new initiative, conducting a pilot is essential. A pilot involves “test driving” the initiative on a relatively small scale in order to learn what works and what doesn’t, make any necessary changes accordingly, and gather clear, demonstrable evidence about the benefits, before rolling out the initiative on a larger scale. This means that when you come to roll it out, you have already made most of your mistakes, and you have something that has been proven to work well in practice. In terms of securing resources and support, this is a whole different proposition to having an idea in theory.</a:t>
            </a:r>
          </a:p>
          <a:p>
            <a:pPr marL="474980" indent="-6350">
              <a:lnSpc>
                <a:spcPct val="107000"/>
              </a:lnSpc>
              <a:spcAft>
                <a:spcPts val="705"/>
              </a:spcAft>
              <a:tabLst>
                <a:tab pos="662305" algn="ctr"/>
                <a:tab pos="2927350" algn="ctr"/>
              </a:tabLst>
            </a:pPr>
            <a:r>
              <a:rPr lang="en-IN" sz="1600" b="0" kern="100" dirty="0">
                <a:solidFill>
                  <a:srgbClr val="2C082C"/>
                </a:solidFill>
                <a:effectLst/>
                <a:latin typeface="Calibri" panose="020F0502020204030204" pitchFamily="34" charset="0"/>
                <a:ea typeface="Calibri" panose="020F0502020204030204" pitchFamily="34" charset="0"/>
              </a:rPr>
              <a:t>	</a:t>
            </a:r>
            <a:r>
              <a:rPr lang="en-IN" sz="1600" b="1" kern="100" dirty="0">
                <a:solidFill>
                  <a:srgbClr val="2C082C"/>
                </a:solidFill>
                <a:effectLst/>
                <a:latin typeface="Arial" panose="020B0604020202020204" pitchFamily="34" charset="0"/>
                <a:ea typeface="Arial" panose="020B0604020202020204" pitchFamily="34" charset="0"/>
              </a:rPr>
              <a:t>4.1.10	Remember the “big three”: people, processes, technology</a:t>
            </a:r>
          </a:p>
          <a:p>
            <a:pPr marL="3810" marR="635" indent="-6350">
              <a:lnSpc>
                <a:spcPct val="96000"/>
              </a:lnSpc>
              <a:spcAft>
                <a:spcPts val="1595"/>
              </a:spcAft>
            </a:pPr>
            <a:r>
              <a:rPr lang="en-IN" sz="1600" kern="100" dirty="0">
                <a:solidFill>
                  <a:srgbClr val="FFFF00"/>
                </a:solidFill>
                <a:effectLst/>
                <a:latin typeface="Calibri" panose="020F0502020204030204" pitchFamily="34" charset="0"/>
                <a:ea typeface="Calibri" panose="020F0502020204030204" pitchFamily="34" charset="0"/>
              </a:rPr>
              <a:t>In implementing knowledge management tools and techniques, never forget the importance of creating the right kind of environment. Your organisation’s people, processes and technology will at all times be acting as either enablers of, or barriers to, the effective use of your knowledge management tools. You need to identify the barriers and remove them, and build on the enablers. If you have already tried to implement something and it hasn’t worked, this is where you need to look. If you are about to implement something, look before you leap.</a:t>
            </a:r>
          </a:p>
          <a:p>
            <a:pPr marL="474980" indent="-6350">
              <a:lnSpc>
                <a:spcPct val="107000"/>
              </a:lnSpc>
              <a:spcAft>
                <a:spcPts val="705"/>
              </a:spcAft>
              <a:tabLst>
                <a:tab pos="662305" algn="ctr"/>
                <a:tab pos="2209165" algn="ctr"/>
              </a:tabLst>
            </a:pPr>
            <a:r>
              <a:rPr lang="en-IN" sz="1600" b="0" kern="100" dirty="0">
                <a:solidFill>
                  <a:srgbClr val="2C082C"/>
                </a:solidFill>
                <a:effectLst/>
                <a:latin typeface="Calibri" panose="020F0502020204030204" pitchFamily="34" charset="0"/>
                <a:ea typeface="Calibri" panose="020F0502020204030204" pitchFamily="34" charset="0"/>
              </a:rPr>
              <a:t>	</a:t>
            </a:r>
            <a:r>
              <a:rPr lang="en-IN" sz="1600" b="1" kern="100" dirty="0">
                <a:solidFill>
                  <a:srgbClr val="2C082C"/>
                </a:solidFill>
                <a:effectLst/>
                <a:latin typeface="Arial" panose="020B0604020202020204" pitchFamily="34" charset="0"/>
                <a:ea typeface="Arial" panose="020B0604020202020204" pitchFamily="34" charset="0"/>
              </a:rPr>
              <a:t>4.1.11	The ultimate aim: institutionalisation</a:t>
            </a:r>
          </a:p>
          <a:p>
            <a:r>
              <a:rPr lang="en-IN" sz="1600" dirty="0">
                <a:solidFill>
                  <a:srgbClr val="FFFF00"/>
                </a:solidFill>
                <a:effectLst/>
                <a:latin typeface="Calibri" panose="020F0502020204030204" pitchFamily="34" charset="0"/>
                <a:ea typeface="Calibri" panose="020F0502020204030204" pitchFamily="34" charset="0"/>
              </a:rPr>
              <a:t>Granted, you are just starting out with knowledge management. This is the beginning of the road. However it is worth keeping one eye on the horizon further down that road. It is useful to bear in mind that success in knowledge management does not involve building up a big new department or a whole network of people with “knowledge” in their job title. You may need to do these things to some degree in the medium-</a:t>
            </a:r>
            <a:endParaRPr lang="en-IN" sz="1600" dirty="0">
              <a:solidFill>
                <a:srgbClr val="FFFF00"/>
              </a:solidFill>
            </a:endParaRPr>
          </a:p>
          <a:p>
            <a:endParaRPr lang="en-IN" sz="1500" dirty="0">
              <a:solidFill>
                <a:srgbClr val="FFFF00"/>
              </a:solidFill>
            </a:endParaRPr>
          </a:p>
        </p:txBody>
      </p:sp>
    </p:spTree>
    <p:extLst>
      <p:ext uri="{BB962C8B-B14F-4D97-AF65-F5344CB8AC3E}">
        <p14:creationId xmlns:p14="http://schemas.microsoft.com/office/powerpoint/2010/main" val="3485409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3613A0-1532-EDD1-0B64-3CE6AE19E7DA}"/>
              </a:ext>
            </a:extLst>
          </p:cNvPr>
          <p:cNvSpPr>
            <a:spLocks noGrp="1"/>
          </p:cNvSpPr>
          <p:nvPr>
            <p:ph/>
          </p:nvPr>
        </p:nvSpPr>
        <p:spPr>
          <a:xfrm>
            <a:off x="-13447" y="22412"/>
            <a:ext cx="8839200" cy="6835588"/>
          </a:xfrm>
        </p:spPr>
        <p:txBody>
          <a:bodyPr/>
          <a:lstStyle/>
          <a:p>
            <a:pPr marL="3810" marR="635" indent="-6350">
              <a:lnSpc>
                <a:spcPct val="96000"/>
              </a:lnSpc>
              <a:spcAft>
                <a:spcPts val="555"/>
              </a:spcAft>
            </a:pPr>
            <a:r>
              <a:rPr lang="en-IN" sz="1600" kern="100" dirty="0">
                <a:solidFill>
                  <a:srgbClr val="FFFF00"/>
                </a:solidFill>
                <a:effectLst/>
                <a:latin typeface="Calibri" panose="020F0502020204030204" pitchFamily="34" charset="0"/>
                <a:ea typeface="Calibri" panose="020F0502020204030204" pitchFamily="34" charset="0"/>
              </a:rPr>
              <a:t>term. However the ultimate aim is for knowledge management to be fully “institutionalised”. Or in other words, so embedded in the way your organisation does things, so intrinsic in people’s day-to-day ways of working, that nobody even talks about knowledge management any more – they just do it. So if you are a knowledge manager, you will know that you have fully succeeded when you have worked yourself out of a job!</a:t>
            </a:r>
          </a:p>
          <a:p>
            <a:pPr marL="468630" indent="0">
              <a:lnSpc>
                <a:spcPct val="107000"/>
              </a:lnSpc>
              <a:spcAft>
                <a:spcPts val="505"/>
              </a:spcAft>
              <a:buNone/>
              <a:tabLst>
                <a:tab pos="294640" algn="ctr"/>
                <a:tab pos="2409190" algn="ctr"/>
              </a:tabLst>
            </a:pPr>
            <a:r>
              <a:rPr lang="en-IN" sz="1600" b="1" i="1" kern="100" dirty="0">
                <a:solidFill>
                  <a:srgbClr val="2C082C"/>
                </a:solidFill>
                <a:effectLst/>
                <a:latin typeface="Arial" panose="020B0604020202020204" pitchFamily="34" charset="0"/>
                <a:ea typeface="Arial" panose="020B0604020202020204" pitchFamily="34" charset="0"/>
              </a:rPr>
              <a:t>4.2	KM toolbox – inventory of tools and techniques</a:t>
            </a:r>
            <a:endParaRPr lang="en-IN" sz="1600" b="1" kern="100" dirty="0">
              <a:solidFill>
                <a:srgbClr val="2C082C"/>
              </a:solidFill>
              <a:effectLst/>
              <a:latin typeface="Arial" panose="020B0604020202020204" pitchFamily="34" charset="0"/>
              <a:ea typeface="Arial" panose="020B0604020202020204" pitchFamily="34" charset="0"/>
            </a:endParaRPr>
          </a:p>
          <a:p>
            <a:pPr marL="3810" marR="635" indent="-6350">
              <a:lnSpc>
                <a:spcPct val="96000"/>
              </a:lnSpc>
              <a:spcAft>
                <a:spcPts val="555"/>
              </a:spcAft>
            </a:pPr>
            <a:r>
              <a:rPr lang="en-IN" sz="1600" kern="100" dirty="0">
                <a:solidFill>
                  <a:srgbClr val="FFFF00"/>
                </a:solidFill>
                <a:effectLst/>
                <a:latin typeface="Calibri" panose="020F0502020204030204" pitchFamily="34" charset="0"/>
                <a:ea typeface="Calibri" panose="020F0502020204030204" pitchFamily="34" charset="0"/>
              </a:rPr>
              <a:t>The following “toolbox” presents some of the most common tools and techniques currently used in knowledge management programmes. The aim is to give an introduction, to present an overview of what is involved, and to provide some pointers to further resources.</a:t>
            </a:r>
          </a:p>
          <a:p>
            <a:pPr marL="0" lvl="0" indent="0" fontAlgn="base">
              <a:lnSpc>
                <a:spcPct val="107000"/>
              </a:lnSpc>
              <a:spcAft>
                <a:spcPts val="555"/>
              </a:spcAft>
              <a:buClr>
                <a:srgbClr val="333366"/>
              </a:buClr>
              <a:buSzPts val="1000"/>
              <a:buNone/>
            </a:pPr>
            <a:r>
              <a:rPr lang="en-IN" sz="1600" u="sng" strike="noStrike" kern="100" dirty="0">
                <a:solidFill>
                  <a:srgbClr val="2C082C"/>
                </a:solidFill>
                <a:effectLst/>
                <a:uFill>
                  <a:solidFill>
                    <a:srgbClr val="0066CC"/>
                  </a:solidFill>
                </a:uFill>
                <a:latin typeface="Calibri" panose="020F0502020204030204" pitchFamily="34" charset="0"/>
                <a:ea typeface="Calibri" panose="020F0502020204030204" pitchFamily="34" charset="0"/>
                <a:cs typeface="Calibri" panose="020F0502020204030204" pitchFamily="34" charset="0"/>
              </a:rPr>
              <a:t>1.After Action Reviews (AARs)</a:t>
            </a:r>
            <a:endParaRPr lang="en-IN" sz="1600" u="none" strike="noStrike" kern="100" dirty="0">
              <a:solidFill>
                <a:srgbClr val="2C082C"/>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742950" marR="635" lvl="1" indent="-285750" fontAlgn="base">
              <a:lnSpc>
                <a:spcPct val="96000"/>
              </a:lnSpc>
              <a:spcAft>
                <a:spcPts val="555"/>
              </a:spcAft>
              <a:buClr>
                <a:srgbClr val="333366"/>
              </a:buClr>
              <a:buSzPts val="1000"/>
              <a:buFont typeface="+mj-lt"/>
              <a:buAutoNum type="alphaUcPeriod"/>
            </a:pPr>
            <a:r>
              <a:rPr lang="en-IN" sz="1600" u="none" strike="noStrike" kern="100" dirty="0">
                <a:solidFill>
                  <a:srgbClr val="FFFF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tool pioneered by the US army and now widely used in a range of organisations to capture lessons learned both during and after an activity or project.</a:t>
            </a:r>
          </a:p>
          <a:p>
            <a:pPr marL="0" lvl="0" indent="0" fontAlgn="base">
              <a:lnSpc>
                <a:spcPct val="107000"/>
              </a:lnSpc>
              <a:spcAft>
                <a:spcPts val="555"/>
              </a:spcAft>
              <a:buClr>
                <a:srgbClr val="333366"/>
              </a:buClr>
              <a:buSzPts val="1000"/>
              <a:buNone/>
            </a:pPr>
            <a:r>
              <a:rPr lang="en-IN" sz="1600" u="sng" strike="noStrike" kern="100" dirty="0">
                <a:solidFill>
                  <a:srgbClr val="2C082C"/>
                </a:solidFill>
                <a:effectLst/>
                <a:uFill>
                  <a:solidFill>
                    <a:srgbClr val="0066CC"/>
                  </a:solidFill>
                </a:uFill>
                <a:latin typeface="Calibri" panose="020F0502020204030204" pitchFamily="34" charset="0"/>
                <a:ea typeface="Calibri" panose="020F0502020204030204" pitchFamily="34" charset="0"/>
                <a:cs typeface="Calibri" panose="020F0502020204030204" pitchFamily="34" charset="0"/>
              </a:rPr>
              <a:t>2.Communities of Practice</a:t>
            </a:r>
            <a:endParaRPr lang="en-IN" sz="1600" u="none" strike="noStrike" kern="100" dirty="0">
              <a:solidFill>
                <a:srgbClr val="2C082C"/>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643890" marR="635" indent="-6350">
              <a:lnSpc>
                <a:spcPct val="96000"/>
              </a:lnSpc>
              <a:spcAft>
                <a:spcPts val="555"/>
              </a:spcAft>
            </a:pPr>
            <a:r>
              <a:rPr lang="en-IN" sz="1600" kern="100" dirty="0">
                <a:solidFill>
                  <a:srgbClr val="FFFF00"/>
                </a:solidFill>
                <a:effectLst/>
                <a:latin typeface="Calibri" panose="020F0502020204030204" pitchFamily="34" charset="0"/>
                <a:ea typeface="Calibri" panose="020F0502020204030204" pitchFamily="34" charset="0"/>
              </a:rPr>
              <a:t>Widely regarded as “the killer KM application’, communities of practice link people together to develop and share knowledge around specific themes, and are already being established in the NHS.</a:t>
            </a:r>
          </a:p>
          <a:p>
            <a:pPr marL="0" lvl="0" indent="0" fontAlgn="base">
              <a:lnSpc>
                <a:spcPct val="107000"/>
              </a:lnSpc>
              <a:spcAft>
                <a:spcPts val="555"/>
              </a:spcAft>
              <a:buClr>
                <a:srgbClr val="333366"/>
              </a:buClr>
              <a:buSzPts val="1000"/>
              <a:buNone/>
            </a:pPr>
            <a:r>
              <a:rPr lang="en-IN" sz="1600" u="sng" strike="noStrike" kern="100" dirty="0">
                <a:solidFill>
                  <a:srgbClr val="2C082C"/>
                </a:solidFill>
                <a:effectLst/>
                <a:uFill>
                  <a:solidFill>
                    <a:srgbClr val="0066CC"/>
                  </a:solidFill>
                </a:uFill>
                <a:latin typeface="Calibri" panose="020F0502020204030204" pitchFamily="34" charset="0"/>
                <a:ea typeface="Calibri" panose="020F0502020204030204" pitchFamily="34" charset="0"/>
                <a:cs typeface="Calibri" panose="020F0502020204030204" pitchFamily="34" charset="0"/>
              </a:rPr>
              <a:t>3.  Conducting a knowledge audit</a:t>
            </a:r>
            <a:endParaRPr lang="en-IN" sz="1600" u="none" strike="noStrike" kern="100" dirty="0">
              <a:solidFill>
                <a:srgbClr val="2C082C"/>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742950" marR="635" lvl="1" indent="-285750" fontAlgn="base">
              <a:lnSpc>
                <a:spcPct val="96000"/>
              </a:lnSpc>
              <a:spcAft>
                <a:spcPts val="555"/>
              </a:spcAft>
              <a:buClr>
                <a:srgbClr val="333366"/>
              </a:buClr>
              <a:buSzPts val="1000"/>
              <a:buFont typeface="+mj-lt"/>
              <a:buAutoNum type="alphaUcPeriod"/>
            </a:pPr>
            <a:r>
              <a:rPr lang="en-IN" sz="1600" u="none" strike="noStrike" kern="100" dirty="0">
                <a:solidFill>
                  <a:srgbClr val="FFFF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systematic process to identify an organisation’s knowledge needs, resources and flows, as a basis for understanding where and how better knowledge management can add value.</a:t>
            </a:r>
          </a:p>
          <a:p>
            <a:pPr marL="0" lvl="0" indent="0" fontAlgn="base">
              <a:lnSpc>
                <a:spcPct val="107000"/>
              </a:lnSpc>
              <a:spcAft>
                <a:spcPts val="555"/>
              </a:spcAft>
              <a:buClr>
                <a:srgbClr val="333366"/>
              </a:buClr>
              <a:buSzPts val="1000"/>
              <a:buNone/>
            </a:pPr>
            <a:r>
              <a:rPr lang="en-IN" sz="1600" u="sng" strike="noStrike" kern="100" dirty="0">
                <a:solidFill>
                  <a:srgbClr val="2C082C"/>
                </a:solidFill>
                <a:effectLst/>
                <a:uFill>
                  <a:solidFill>
                    <a:srgbClr val="0066CC"/>
                  </a:solidFill>
                </a:uFill>
                <a:latin typeface="Calibri" panose="020F0502020204030204" pitchFamily="34" charset="0"/>
                <a:ea typeface="Calibri" panose="020F0502020204030204" pitchFamily="34" charset="0"/>
                <a:cs typeface="Calibri" panose="020F0502020204030204" pitchFamily="34" charset="0"/>
              </a:rPr>
              <a:t>4.Developing a knowledge management strategy</a:t>
            </a:r>
            <a:endParaRPr lang="en-IN" sz="1600" u="none" strike="noStrike" kern="100" dirty="0">
              <a:solidFill>
                <a:srgbClr val="2C082C"/>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643890" marR="635" indent="-6350">
              <a:lnSpc>
                <a:spcPct val="96000"/>
              </a:lnSpc>
              <a:spcAft>
                <a:spcPts val="555"/>
              </a:spcAft>
            </a:pPr>
            <a:r>
              <a:rPr lang="en-IN" sz="1600" kern="100" dirty="0">
                <a:solidFill>
                  <a:srgbClr val="FFFF00"/>
                </a:solidFill>
                <a:effectLst/>
                <a:latin typeface="Calibri" panose="020F0502020204030204" pitchFamily="34" charset="0"/>
                <a:ea typeface="Calibri" panose="020F0502020204030204" pitchFamily="34" charset="0"/>
              </a:rPr>
              <a:t>Approaches to developing a formal knowledge management plan that is closely aligned with an organisation’s overall strategy and goals.</a:t>
            </a:r>
          </a:p>
          <a:p>
            <a:pPr marL="0" lvl="0" indent="0" fontAlgn="base">
              <a:lnSpc>
                <a:spcPct val="107000"/>
              </a:lnSpc>
              <a:spcAft>
                <a:spcPts val="555"/>
              </a:spcAft>
              <a:buClr>
                <a:srgbClr val="333366"/>
              </a:buClr>
              <a:buSzPts val="1000"/>
              <a:buNone/>
            </a:pPr>
            <a:endParaRPr lang="en-IN" sz="1600" dirty="0">
              <a:solidFill>
                <a:srgbClr val="FFFF00"/>
              </a:solidFill>
              <a:effectLst/>
              <a:latin typeface="Calibri" panose="020F0502020204030204" pitchFamily="34" charset="0"/>
              <a:ea typeface="Calibri" panose="020F0502020204030204" pitchFamily="34" charset="0"/>
            </a:endParaRPr>
          </a:p>
          <a:p>
            <a:endParaRPr lang="en-IN" sz="1600" dirty="0">
              <a:solidFill>
                <a:srgbClr val="FFFF00"/>
              </a:solidFill>
            </a:endParaRPr>
          </a:p>
        </p:txBody>
      </p:sp>
    </p:spTree>
    <p:extLst>
      <p:ext uri="{BB962C8B-B14F-4D97-AF65-F5344CB8AC3E}">
        <p14:creationId xmlns:p14="http://schemas.microsoft.com/office/powerpoint/2010/main" val="29845383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A105D0-F274-CDE1-ECC6-210C5CBA8579}"/>
              </a:ext>
            </a:extLst>
          </p:cNvPr>
          <p:cNvSpPr>
            <a:spLocks noGrp="1"/>
          </p:cNvSpPr>
          <p:nvPr>
            <p:ph/>
          </p:nvPr>
        </p:nvSpPr>
        <p:spPr/>
        <p:txBody>
          <a:bodyPr/>
          <a:lstStyle/>
          <a:p>
            <a:pPr marL="0" lvl="0" indent="0" fontAlgn="base">
              <a:lnSpc>
                <a:spcPct val="107000"/>
              </a:lnSpc>
              <a:spcAft>
                <a:spcPts val="555"/>
              </a:spcAft>
              <a:buClr>
                <a:srgbClr val="333366"/>
              </a:buClr>
              <a:buSzPts val="1000"/>
              <a:buNone/>
            </a:pPr>
            <a:r>
              <a:rPr lang="en-IN" sz="1800" u="sng" kern="100" dirty="0">
                <a:solidFill>
                  <a:srgbClr val="2C082C"/>
                </a:solidFill>
                <a:effectLst/>
                <a:uFill>
                  <a:solidFill>
                    <a:srgbClr val="0066CC"/>
                  </a:solidFill>
                </a:uFill>
                <a:latin typeface="Calibri" panose="020F0502020204030204" pitchFamily="34" charset="0"/>
                <a:ea typeface="Calibri" panose="020F0502020204030204" pitchFamily="34" charset="0"/>
                <a:cs typeface="Calibri" panose="020F0502020204030204" pitchFamily="34" charset="0"/>
              </a:rPr>
              <a:t>5</a:t>
            </a:r>
            <a:r>
              <a:rPr lang="en-IN" sz="1800" u="sng" strike="noStrike" kern="100" dirty="0">
                <a:solidFill>
                  <a:srgbClr val="2C082C"/>
                </a:solidFill>
                <a:effectLst/>
                <a:uFill>
                  <a:solidFill>
                    <a:srgbClr val="0066CC"/>
                  </a:solidFill>
                </a:uFill>
                <a:latin typeface="Calibri" panose="020F0502020204030204" pitchFamily="34" charset="0"/>
                <a:ea typeface="Calibri" panose="020F0502020204030204" pitchFamily="34" charset="0"/>
                <a:cs typeface="Calibri" panose="020F0502020204030204" pitchFamily="34" charset="0"/>
              </a:rPr>
              <a:t>.Exit interviews</a:t>
            </a:r>
            <a:endParaRPr lang="en-IN" sz="1800" u="none" strike="noStrike" kern="100" dirty="0">
              <a:solidFill>
                <a:srgbClr val="2C082C"/>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457200" marR="635" lvl="1" indent="0" fontAlgn="base">
              <a:lnSpc>
                <a:spcPct val="96000"/>
              </a:lnSpc>
              <a:spcAft>
                <a:spcPts val="555"/>
              </a:spcAft>
              <a:buClr>
                <a:srgbClr val="333366"/>
              </a:buClr>
              <a:buSzPts val="1000"/>
              <a:buNone/>
            </a:pPr>
            <a:r>
              <a:rPr lang="en-IN" sz="1800" u="none" strike="noStrike" kern="100" dirty="0">
                <a:solidFill>
                  <a:srgbClr val="FFFF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tool used to capture the knowledge of departing employees.</a:t>
            </a:r>
          </a:p>
          <a:p>
            <a:pPr marL="0" lvl="0" indent="0" fontAlgn="base">
              <a:lnSpc>
                <a:spcPct val="107000"/>
              </a:lnSpc>
              <a:spcAft>
                <a:spcPts val="555"/>
              </a:spcAft>
              <a:buClr>
                <a:srgbClr val="333366"/>
              </a:buClr>
              <a:buSzPts val="1000"/>
              <a:buNone/>
            </a:pPr>
            <a:r>
              <a:rPr lang="en-IN" sz="1800" u="sng" strike="noStrike" kern="100" dirty="0">
                <a:solidFill>
                  <a:srgbClr val="2C082C"/>
                </a:solidFill>
                <a:effectLst/>
                <a:uFill>
                  <a:solidFill>
                    <a:srgbClr val="0066CC"/>
                  </a:solidFill>
                </a:uFill>
                <a:latin typeface="Calibri" panose="020F0502020204030204" pitchFamily="34" charset="0"/>
                <a:ea typeface="Calibri" panose="020F0502020204030204" pitchFamily="34" charset="0"/>
                <a:cs typeface="Calibri" panose="020F0502020204030204" pitchFamily="34" charset="0"/>
              </a:rPr>
              <a:t>6.Identifying and sharing best practices  </a:t>
            </a:r>
            <a:endParaRPr lang="en-IN" sz="1800" u="none" strike="noStrike" kern="100" dirty="0">
              <a:solidFill>
                <a:srgbClr val="2C082C"/>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643890" marR="635" indent="-6350">
              <a:lnSpc>
                <a:spcPct val="96000"/>
              </a:lnSpc>
              <a:spcAft>
                <a:spcPts val="555"/>
              </a:spcAft>
            </a:pPr>
            <a:r>
              <a:rPr lang="en-IN" sz="1800" kern="100" dirty="0">
                <a:solidFill>
                  <a:srgbClr val="FFFF00"/>
                </a:solidFill>
                <a:effectLst/>
                <a:latin typeface="Calibri" panose="020F0502020204030204" pitchFamily="34" charset="0"/>
                <a:ea typeface="Calibri" panose="020F0502020204030204" pitchFamily="34" charset="0"/>
              </a:rPr>
              <a:t>Approaches to capturing best practices discovered in one part of the organisation and sharing them for the benefit of all.</a:t>
            </a:r>
          </a:p>
          <a:p>
            <a:pPr marL="0" lvl="0" indent="0" fontAlgn="base">
              <a:lnSpc>
                <a:spcPct val="107000"/>
              </a:lnSpc>
              <a:spcAft>
                <a:spcPts val="555"/>
              </a:spcAft>
              <a:buClr>
                <a:srgbClr val="333366"/>
              </a:buClr>
              <a:buSzPts val="1000"/>
              <a:buNone/>
            </a:pPr>
            <a:r>
              <a:rPr lang="en-IN" sz="1800" u="sng" strike="noStrike" kern="100" dirty="0">
                <a:solidFill>
                  <a:srgbClr val="2C082C"/>
                </a:solidFill>
                <a:effectLst/>
                <a:uFill>
                  <a:solidFill>
                    <a:srgbClr val="0066CC"/>
                  </a:solidFill>
                </a:uFill>
                <a:latin typeface="Calibri" panose="020F0502020204030204" pitchFamily="34" charset="0"/>
                <a:ea typeface="Calibri" panose="020F0502020204030204" pitchFamily="34" charset="0"/>
                <a:cs typeface="Calibri" panose="020F0502020204030204" pitchFamily="34" charset="0"/>
              </a:rPr>
              <a:t>7.Knowledge centres</a:t>
            </a:r>
            <a:endParaRPr lang="en-IN" sz="1800" u="none" strike="noStrike" kern="100" dirty="0">
              <a:solidFill>
                <a:srgbClr val="2C082C"/>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643890" marR="635" indent="-6350">
              <a:lnSpc>
                <a:spcPct val="96000"/>
              </a:lnSpc>
              <a:spcAft>
                <a:spcPts val="555"/>
              </a:spcAft>
            </a:pPr>
            <a:r>
              <a:rPr lang="en-IN" sz="1800" kern="100" dirty="0">
                <a:solidFill>
                  <a:srgbClr val="FFFF00"/>
                </a:solidFill>
                <a:effectLst/>
                <a:latin typeface="Calibri" panose="020F0502020204030204" pitchFamily="34" charset="0"/>
                <a:ea typeface="Calibri" panose="020F0502020204030204" pitchFamily="34" charset="0"/>
              </a:rPr>
              <a:t>Similar to libraries but with a broader remit to include connecting people with each other as well as with information in documents and databases.</a:t>
            </a:r>
          </a:p>
          <a:p>
            <a:pPr marL="0" lvl="0" indent="0" fontAlgn="base">
              <a:lnSpc>
                <a:spcPct val="107000"/>
              </a:lnSpc>
              <a:spcAft>
                <a:spcPts val="555"/>
              </a:spcAft>
              <a:buClr>
                <a:srgbClr val="333366"/>
              </a:buClr>
              <a:buSzPts val="1000"/>
              <a:buNone/>
            </a:pPr>
            <a:r>
              <a:rPr lang="en-IN" sz="1800" u="sng" strike="noStrike" kern="100" dirty="0">
                <a:solidFill>
                  <a:srgbClr val="2C082C"/>
                </a:solidFill>
                <a:effectLst/>
                <a:uFill>
                  <a:solidFill>
                    <a:srgbClr val="0066CC"/>
                  </a:solidFill>
                </a:uFill>
                <a:latin typeface="Calibri" panose="020F0502020204030204" pitchFamily="34" charset="0"/>
                <a:ea typeface="Calibri" panose="020F0502020204030204" pitchFamily="34" charset="0"/>
                <a:cs typeface="Calibri" panose="020F0502020204030204" pitchFamily="34" charset="0"/>
              </a:rPr>
              <a:t>8.Knowledge harvesting</a:t>
            </a:r>
            <a:endParaRPr lang="en-IN" sz="1800" u="none" strike="noStrike" kern="100" dirty="0">
              <a:solidFill>
                <a:srgbClr val="2C082C"/>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742950" marR="635" lvl="1" indent="-285750" fontAlgn="base">
              <a:lnSpc>
                <a:spcPct val="96000"/>
              </a:lnSpc>
              <a:spcAft>
                <a:spcPts val="555"/>
              </a:spcAft>
              <a:buClr>
                <a:srgbClr val="333366"/>
              </a:buClr>
              <a:buSzPts val="1000"/>
              <a:buFont typeface="+mj-lt"/>
              <a:buAutoNum type="alphaUcPeriod"/>
            </a:pPr>
            <a:r>
              <a:rPr lang="en-IN" sz="1800" u="none" strike="noStrike" kern="100" dirty="0">
                <a:solidFill>
                  <a:srgbClr val="FFFF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tool used to capture the knowledge of “experts” and make it available to others.</a:t>
            </a:r>
          </a:p>
          <a:p>
            <a:pPr marL="0" lvl="0" indent="0" fontAlgn="base">
              <a:lnSpc>
                <a:spcPct val="107000"/>
              </a:lnSpc>
              <a:spcAft>
                <a:spcPts val="555"/>
              </a:spcAft>
              <a:buClr>
                <a:srgbClr val="333366"/>
              </a:buClr>
              <a:buSzPts val="1000"/>
              <a:buNone/>
            </a:pPr>
            <a:r>
              <a:rPr lang="en-IN" sz="1800" u="sng" strike="noStrike" kern="100" dirty="0">
                <a:solidFill>
                  <a:srgbClr val="2C082C"/>
                </a:solidFill>
                <a:effectLst/>
                <a:uFill>
                  <a:solidFill>
                    <a:srgbClr val="0066CC"/>
                  </a:solidFill>
                </a:uFill>
                <a:latin typeface="Calibri" panose="020F0502020204030204" pitchFamily="34" charset="0"/>
                <a:ea typeface="Calibri" panose="020F0502020204030204" pitchFamily="34" charset="0"/>
                <a:cs typeface="Calibri" panose="020F0502020204030204" pitchFamily="34" charset="0"/>
              </a:rPr>
              <a:t>9.Peer assists</a:t>
            </a:r>
            <a:endParaRPr lang="en-IN" sz="1800" u="none" strike="noStrike" kern="100" dirty="0">
              <a:solidFill>
                <a:srgbClr val="2C082C"/>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742950" marR="635" lvl="1" indent="-285750" fontAlgn="base">
              <a:lnSpc>
                <a:spcPct val="96000"/>
              </a:lnSpc>
              <a:spcAft>
                <a:spcPts val="555"/>
              </a:spcAft>
              <a:buClr>
                <a:srgbClr val="333366"/>
              </a:buClr>
              <a:buSzPts val="1000"/>
              <a:buFont typeface="+mj-lt"/>
              <a:buAutoNum type="alphaUcPeriod"/>
            </a:pPr>
            <a:r>
              <a:rPr lang="en-IN" sz="1800" u="none" strike="noStrike" kern="100" dirty="0">
                <a:solidFill>
                  <a:srgbClr val="FFFF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tool developed at BP-Amoco used to learn from the experiences of others before embarking on an activity or project.</a:t>
            </a:r>
          </a:p>
          <a:p>
            <a:pPr marL="0" lvl="0" indent="0" fontAlgn="base">
              <a:lnSpc>
                <a:spcPct val="107000"/>
              </a:lnSpc>
              <a:spcAft>
                <a:spcPts val="555"/>
              </a:spcAft>
              <a:buClr>
                <a:srgbClr val="333366"/>
              </a:buClr>
              <a:buSzPts val="1000"/>
              <a:buNone/>
            </a:pPr>
            <a:r>
              <a:rPr lang="en-IN" sz="1800" u="sng" strike="noStrike" kern="100" dirty="0">
                <a:solidFill>
                  <a:srgbClr val="2C082C"/>
                </a:solidFill>
                <a:effectLst/>
                <a:uFill>
                  <a:solidFill>
                    <a:srgbClr val="0066CC"/>
                  </a:solidFill>
                </a:uFill>
                <a:latin typeface="Calibri" panose="020F0502020204030204" pitchFamily="34" charset="0"/>
                <a:ea typeface="Calibri" panose="020F0502020204030204" pitchFamily="34" charset="0"/>
                <a:cs typeface="Calibri" panose="020F0502020204030204" pitchFamily="34" charset="0"/>
              </a:rPr>
              <a:t>10.Social network analysis</a:t>
            </a:r>
            <a:endParaRPr lang="en-IN" sz="1800" u="none" strike="noStrike" kern="100" dirty="0">
              <a:solidFill>
                <a:srgbClr val="2C082C"/>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r>
              <a:rPr lang="en-IN" sz="1800" dirty="0">
                <a:solidFill>
                  <a:srgbClr val="FFFF00"/>
                </a:solidFill>
                <a:effectLst/>
                <a:latin typeface="Calibri" panose="020F0502020204030204" pitchFamily="34" charset="0"/>
                <a:ea typeface="Calibri" panose="020F0502020204030204" pitchFamily="34" charset="0"/>
              </a:rPr>
              <a:t>Mapping relationships between people, groups and organisations to understand how these relationships either facilitate or impede knowledge flows.</a:t>
            </a:r>
          </a:p>
        </p:txBody>
      </p:sp>
    </p:spTree>
    <p:extLst>
      <p:ext uri="{BB962C8B-B14F-4D97-AF65-F5344CB8AC3E}">
        <p14:creationId xmlns:p14="http://schemas.microsoft.com/office/powerpoint/2010/main" val="1342943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body" idx="1"/>
          </p:nvPr>
        </p:nvSpPr>
        <p:spPr>
          <a:xfrm>
            <a:off x="228600" y="914400"/>
            <a:ext cx="8763000" cy="5638800"/>
          </a:xfrm>
        </p:spPr>
        <p:txBody>
          <a:bodyPr/>
          <a:lstStyle/>
          <a:p>
            <a:pPr algn="just" eaLnBrk="1" hangingPunct="1">
              <a:lnSpc>
                <a:spcPct val="90000"/>
              </a:lnSpc>
              <a:defRPr/>
            </a:pPr>
            <a:r>
              <a:rPr lang="en-US" sz="2800" dirty="0">
                <a:solidFill>
                  <a:srgbClr val="FFFF00"/>
                </a:solidFill>
              </a:rPr>
              <a:t>primary goal : To </a:t>
            </a:r>
            <a:r>
              <a:rPr lang="en-US" sz="2800" u="sng" dirty="0">
                <a:solidFill>
                  <a:srgbClr val="FFFF00"/>
                </a:solidFill>
              </a:rPr>
              <a:t>facilitate opportunistic application of fragmented knowledge through integration.</a:t>
            </a:r>
          </a:p>
          <a:p>
            <a:pPr algn="just" eaLnBrk="1" hangingPunct="1">
              <a:lnSpc>
                <a:spcPct val="90000"/>
              </a:lnSpc>
              <a:buFont typeface="Wingdings" pitchFamily="2" charset="2"/>
              <a:buNone/>
              <a:defRPr/>
            </a:pPr>
            <a:endParaRPr lang="en-US" sz="2800" u="sng" dirty="0">
              <a:solidFill>
                <a:srgbClr val="FFFF00"/>
              </a:solidFill>
            </a:endParaRPr>
          </a:p>
          <a:p>
            <a:pPr algn="just" eaLnBrk="1" hangingPunct="1">
              <a:lnSpc>
                <a:spcPct val="90000"/>
              </a:lnSpc>
              <a:defRPr/>
            </a:pPr>
            <a:r>
              <a:rPr lang="en-US" sz="2800" dirty="0">
                <a:solidFill>
                  <a:srgbClr val="FFFF00"/>
                </a:solidFill>
              </a:rPr>
              <a:t>KM is a newly emerging, </a:t>
            </a:r>
            <a:r>
              <a:rPr lang="en-US" sz="2800" u="sng" dirty="0">
                <a:solidFill>
                  <a:srgbClr val="FFFF00"/>
                </a:solidFill>
              </a:rPr>
              <a:t>interdisciplinary business model</a:t>
            </a:r>
            <a:r>
              <a:rPr lang="en-US" sz="2800" dirty="0">
                <a:solidFill>
                  <a:srgbClr val="FFFF00"/>
                </a:solidFill>
              </a:rPr>
              <a:t> dealing with all aspects of knowledge within the context of the firm, </a:t>
            </a:r>
            <a:r>
              <a:rPr lang="en-US" sz="2800" u="sng" dirty="0">
                <a:solidFill>
                  <a:srgbClr val="FFFF00"/>
                </a:solidFill>
              </a:rPr>
              <a:t>including knowledge creation, codification, sharing, and how these activities promote learning and innovation.</a:t>
            </a:r>
            <a:r>
              <a:rPr lang="en-US" sz="2800" dirty="0">
                <a:solidFill>
                  <a:srgbClr val="FFFF00"/>
                </a:solidFill>
              </a:rPr>
              <a:t> In practice, </a:t>
            </a:r>
            <a:r>
              <a:rPr lang="en-US" sz="2800" u="sng" dirty="0">
                <a:solidFill>
                  <a:srgbClr val="FFFF00"/>
                </a:solidFill>
              </a:rPr>
              <a:t>KM encompasses both technological tools and organizational routines</a:t>
            </a:r>
            <a:r>
              <a:rPr lang="en-US" sz="2800" dirty="0">
                <a:solidFill>
                  <a:srgbClr val="FFFF00"/>
                </a:solidFill>
              </a:rPr>
              <a:t> in overlapping parts.  </a:t>
            </a:r>
          </a:p>
          <a:p>
            <a:pPr algn="just" eaLnBrk="1" hangingPunct="1">
              <a:lnSpc>
                <a:spcPct val="90000"/>
              </a:lnSpc>
              <a:defRPr/>
            </a:pPr>
            <a:endParaRPr lang="en-IN" sz="28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1858">
                                            <p:txEl>
                                              <p:pRg st="0" end="0"/>
                                            </p:txEl>
                                          </p:spTgt>
                                        </p:tgtEl>
                                        <p:attrNameLst>
                                          <p:attrName>style.visibility</p:attrName>
                                        </p:attrNameLst>
                                      </p:cBhvr>
                                      <p:to>
                                        <p:strVal val="visible"/>
                                      </p:to>
                                    </p:set>
                                    <p:anim calcmode="lin" valueType="num">
                                      <p:cBhvr additive="base">
                                        <p:cTn id="7" dur="500" fill="hold"/>
                                        <p:tgtEl>
                                          <p:spTgt spid="12185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8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1858">
                                            <p:txEl>
                                              <p:pRg st="2" end="2"/>
                                            </p:txEl>
                                          </p:spTgt>
                                        </p:tgtEl>
                                        <p:attrNameLst>
                                          <p:attrName>style.visibility</p:attrName>
                                        </p:attrNameLst>
                                      </p:cBhvr>
                                      <p:to>
                                        <p:strVal val="visible"/>
                                      </p:to>
                                    </p:set>
                                    <p:anim calcmode="lin" valueType="num">
                                      <p:cBhvr additive="base">
                                        <p:cTn id="13" dur="500" fill="hold"/>
                                        <p:tgtEl>
                                          <p:spTgt spid="12185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185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defRPr/>
            </a:pPr>
            <a:r>
              <a:rPr lang="en-US" dirty="0">
                <a:solidFill>
                  <a:srgbClr val="2C082C"/>
                </a:solidFill>
              </a:rPr>
              <a:t>Knowledge Assets</a:t>
            </a:r>
            <a:endParaRPr lang="en-IN" dirty="0">
              <a:solidFill>
                <a:srgbClr val="2C082C"/>
              </a:solidFill>
            </a:endParaRPr>
          </a:p>
        </p:txBody>
      </p:sp>
      <p:sp>
        <p:nvSpPr>
          <p:cNvPr id="123907" name="Rectangle 3"/>
          <p:cNvSpPr>
            <a:spLocks noGrp="1" noChangeArrowheads="1"/>
          </p:cNvSpPr>
          <p:nvPr>
            <p:ph type="body" idx="1"/>
          </p:nvPr>
        </p:nvSpPr>
        <p:spPr>
          <a:xfrm>
            <a:off x="152400" y="1600200"/>
            <a:ext cx="8839200" cy="4800600"/>
          </a:xfrm>
        </p:spPr>
        <p:txBody>
          <a:bodyPr/>
          <a:lstStyle/>
          <a:p>
            <a:pPr eaLnBrk="1" hangingPunct="1">
              <a:buFont typeface="Wingdings" pitchFamily="2" charset="2"/>
              <a:buNone/>
              <a:defRPr/>
            </a:pPr>
            <a:r>
              <a:rPr lang="en-IN" dirty="0">
                <a:solidFill>
                  <a:srgbClr val="FFFF00"/>
                </a:solidFill>
              </a:rPr>
              <a:t>An organization’s schematic and content knowledge resources, including knowledge held by the organization’s participants, various artifacts belonging to the organization (e.g., documents, manuals, videos), the organization’s culture, and its particular infrastructure of roles, relationships, and regulations.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t>Knowledge Worker</a:t>
            </a:r>
            <a:endParaRPr lang="en-IN"/>
          </a:p>
        </p:txBody>
      </p:sp>
      <p:sp>
        <p:nvSpPr>
          <p:cNvPr id="124931" name="Rectangle 3"/>
          <p:cNvSpPr>
            <a:spLocks noGrp="1" noChangeArrowheads="1"/>
          </p:cNvSpPr>
          <p:nvPr>
            <p:ph type="body" idx="1"/>
          </p:nvPr>
        </p:nvSpPr>
        <p:spPr>
          <a:xfrm>
            <a:off x="152400" y="1600200"/>
            <a:ext cx="8839200" cy="5105400"/>
          </a:xfrm>
        </p:spPr>
        <p:txBody>
          <a:bodyPr/>
          <a:lstStyle/>
          <a:p>
            <a:pPr eaLnBrk="1" hangingPunct="1">
              <a:lnSpc>
                <a:spcPct val="90000"/>
              </a:lnSpc>
              <a:buFont typeface="Wingdings" pitchFamily="2" charset="2"/>
              <a:buNone/>
              <a:defRPr/>
            </a:pPr>
            <a:r>
              <a:rPr lang="en-IN" dirty="0"/>
              <a:t>A knowledge worker (also referred to as an intellectual worker or brain worker) is a person employed due to his or her knowledge of a subject matter, rather than their ability to perform manual </a:t>
            </a:r>
            <a:r>
              <a:rPr lang="en-IN" dirty="0" err="1"/>
              <a:t>labor</a:t>
            </a:r>
            <a:r>
              <a:rPr lang="en-IN" dirty="0"/>
              <a:t>.</a:t>
            </a:r>
          </a:p>
          <a:p>
            <a:pPr eaLnBrk="1" hangingPunct="1">
              <a:lnSpc>
                <a:spcPct val="90000"/>
              </a:lnSpc>
              <a:buFont typeface="Wingdings" pitchFamily="2" charset="2"/>
              <a:buNone/>
              <a:defRPr/>
            </a:pPr>
            <a:r>
              <a:rPr lang="en-IN" dirty="0"/>
              <a:t> </a:t>
            </a:r>
          </a:p>
          <a:p>
            <a:pPr eaLnBrk="1" hangingPunct="1">
              <a:lnSpc>
                <a:spcPct val="90000"/>
              </a:lnSpc>
              <a:buFont typeface="Wingdings" pitchFamily="2" charset="2"/>
              <a:buNone/>
              <a:defRPr/>
            </a:pPr>
            <a:r>
              <a:rPr lang="en-IN" dirty="0"/>
              <a:t>The term was coined by Peter Drucker in 1959, as one who works primarily with information or one who develops and uses knowledge in the workplace.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defRPr/>
            </a:pPr>
            <a:r>
              <a:rPr lang="en-US"/>
              <a:t>Major Drivers behind KM</a:t>
            </a:r>
            <a:endParaRPr lang="en-IN"/>
          </a:p>
        </p:txBody>
      </p:sp>
      <p:sp>
        <p:nvSpPr>
          <p:cNvPr id="118787" name="Rectangle 3"/>
          <p:cNvSpPr>
            <a:spLocks noGrp="1" noChangeArrowheads="1"/>
          </p:cNvSpPr>
          <p:nvPr>
            <p:ph type="body" idx="1"/>
          </p:nvPr>
        </p:nvSpPr>
        <p:spPr/>
        <p:txBody>
          <a:bodyPr/>
          <a:lstStyle/>
          <a:p>
            <a:pPr eaLnBrk="1" hangingPunct="1">
              <a:defRPr/>
            </a:pPr>
            <a:r>
              <a:rPr lang="en-US"/>
              <a:t>Globalization of Business</a:t>
            </a:r>
          </a:p>
          <a:p>
            <a:pPr eaLnBrk="1" hangingPunct="1">
              <a:defRPr/>
            </a:pPr>
            <a:r>
              <a:rPr lang="en-US"/>
              <a:t>Learner organizations</a:t>
            </a:r>
          </a:p>
          <a:p>
            <a:pPr eaLnBrk="1" hangingPunct="1">
              <a:defRPr/>
            </a:pPr>
            <a:r>
              <a:rPr lang="en-US"/>
              <a:t>Corporate Amnesia</a:t>
            </a:r>
          </a:p>
          <a:p>
            <a:pPr eaLnBrk="1" hangingPunct="1">
              <a:defRPr/>
            </a:pPr>
            <a:r>
              <a:rPr lang="en-US"/>
              <a:t>Technological advances</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xfrm>
            <a:off x="685800" y="990600"/>
            <a:ext cx="7772400" cy="5105400"/>
          </a:xfrm>
        </p:spPr>
        <p:txBody>
          <a:bodyPr/>
          <a:lstStyle/>
          <a:p>
            <a:pPr algn="just" eaLnBrk="1" hangingPunct="1">
              <a:buClr>
                <a:schemeClr val="tx1"/>
              </a:buClr>
              <a:buFont typeface="Wingdings" pitchFamily="2" charset="2"/>
              <a:buBlip>
                <a:blip r:embed="rId3"/>
              </a:buBlip>
              <a:defRPr/>
            </a:pPr>
            <a:endParaRPr lang="en-US" sz="2400"/>
          </a:p>
          <a:p>
            <a:pPr algn="just" eaLnBrk="1" hangingPunct="1">
              <a:buClr>
                <a:schemeClr val="tx1"/>
              </a:buClr>
              <a:buFont typeface="Wingdings" pitchFamily="2" charset="2"/>
              <a:buBlip>
                <a:blip r:embed="rId3"/>
              </a:buBlip>
              <a:defRPr/>
            </a:pPr>
            <a:endParaRPr lang="en-US" sz="2400"/>
          </a:p>
        </p:txBody>
      </p:sp>
      <p:sp>
        <p:nvSpPr>
          <p:cNvPr id="11267" name="Rectangle 3"/>
          <p:cNvSpPr>
            <a:spLocks noChangeArrowheads="1"/>
          </p:cNvSpPr>
          <p:nvPr/>
        </p:nvSpPr>
        <p:spPr bwMode="auto">
          <a:xfrm>
            <a:off x="685800" y="1219200"/>
            <a:ext cx="7772400" cy="2971800"/>
          </a:xfrm>
          <a:prstGeom prst="rect">
            <a:avLst/>
          </a:prstGeom>
          <a:noFill/>
          <a:ln w="9525">
            <a:noFill/>
            <a:miter lim="800000"/>
            <a:headEnd/>
            <a:tailEnd/>
          </a:ln>
        </p:spPr>
        <p:txBody>
          <a:bodyPr/>
          <a:lstStyle/>
          <a:p>
            <a:pPr marL="342900" indent="-342900" algn="just" eaLnBrk="1" hangingPunct="1">
              <a:lnSpc>
                <a:spcPct val="90000"/>
              </a:lnSpc>
              <a:spcBef>
                <a:spcPct val="20000"/>
              </a:spcBef>
            </a:pPr>
            <a:r>
              <a:rPr lang="en-US" sz="2400">
                <a:solidFill>
                  <a:schemeClr val="hlink"/>
                </a:solidFill>
                <a:latin typeface="Times New Roman" pitchFamily="18" charset="0"/>
              </a:rPr>
              <a:t>	Knowledge is a mix of </a:t>
            </a:r>
            <a:r>
              <a:rPr lang="en-US" sz="2400" u="sng">
                <a:solidFill>
                  <a:schemeClr val="hlink"/>
                </a:solidFill>
                <a:latin typeface="Times New Roman" pitchFamily="18" charset="0"/>
              </a:rPr>
              <a:t>framed experience, values, contextual information, expert insight and intuition</a:t>
            </a:r>
            <a:r>
              <a:rPr lang="en-US" sz="2400">
                <a:solidFill>
                  <a:schemeClr val="hlink"/>
                </a:solidFill>
                <a:latin typeface="Times New Roman" pitchFamily="18" charset="0"/>
              </a:rPr>
              <a:t> that provides an environment and framework for evaluating and incorporating new experiences and information.  It originates in individuals’ minds but is often embedded in organizational routines, processes, practices, systems, software and norms.</a:t>
            </a:r>
          </a:p>
        </p:txBody>
      </p:sp>
      <p:sp>
        <p:nvSpPr>
          <p:cNvPr id="50180" name="Rectangle 4"/>
          <p:cNvSpPr>
            <a:spLocks noGrp="1" noChangeArrowheads="1"/>
          </p:cNvSpPr>
          <p:nvPr>
            <p:ph type="title"/>
          </p:nvPr>
        </p:nvSpPr>
        <p:spPr>
          <a:xfrm>
            <a:off x="685800" y="304800"/>
            <a:ext cx="7772400" cy="533400"/>
          </a:xfrm>
        </p:spPr>
        <p:txBody>
          <a:bodyPr anchorCtr="0"/>
          <a:lstStyle/>
          <a:p>
            <a:pPr eaLnBrk="1" hangingPunct="1">
              <a:defRPr/>
            </a:pPr>
            <a:r>
              <a:rPr lang="en-US" sz="3200" b="1">
                <a:solidFill>
                  <a:srgbClr val="FFFF66"/>
                </a:solidFill>
              </a:rPr>
              <a:t>Definition of Knowledge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idx="4294967295"/>
          </p:nvPr>
        </p:nvSpPr>
        <p:spPr>
          <a:xfrm>
            <a:off x="685800" y="381000"/>
            <a:ext cx="7772400" cy="1143000"/>
          </a:xfrm>
        </p:spPr>
        <p:txBody>
          <a:bodyPr anchorCtr="0"/>
          <a:lstStyle/>
          <a:p>
            <a:pPr eaLnBrk="1" hangingPunct="1">
              <a:defRPr/>
            </a:pPr>
            <a:r>
              <a:rPr lang="en-US"/>
              <a:t>The Knowledge Economy</a:t>
            </a:r>
          </a:p>
        </p:txBody>
      </p:sp>
      <p:sp>
        <p:nvSpPr>
          <p:cNvPr id="129027" name="Rectangle 3"/>
          <p:cNvSpPr>
            <a:spLocks noGrp="1" noChangeArrowheads="1"/>
          </p:cNvSpPr>
          <p:nvPr>
            <p:ph type="body" idx="4294967295"/>
          </p:nvPr>
        </p:nvSpPr>
        <p:spPr>
          <a:xfrm>
            <a:off x="0" y="1600200"/>
            <a:ext cx="9144000" cy="5029200"/>
          </a:xfrm>
        </p:spPr>
        <p:txBody>
          <a:bodyPr/>
          <a:lstStyle/>
          <a:p>
            <a:pPr eaLnBrk="1" hangingPunct="1">
              <a:defRPr/>
            </a:pPr>
            <a:r>
              <a:rPr lang="en-US" sz="3000">
                <a:solidFill>
                  <a:srgbClr val="CCECFF"/>
                </a:solidFill>
                <a:latin typeface="Arial" charset="0"/>
              </a:rPr>
              <a:t>The new source of wealth is knowledge, and not labor, land, or financial capital. It is the intangible, intellectual assets that must be managed. </a:t>
            </a:r>
          </a:p>
          <a:p>
            <a:pPr eaLnBrk="1" hangingPunct="1">
              <a:buFont typeface="Wingdings" pitchFamily="2" charset="2"/>
              <a:buNone/>
              <a:defRPr/>
            </a:pPr>
            <a:r>
              <a:rPr lang="en-US" sz="3000">
                <a:solidFill>
                  <a:srgbClr val="CCECFF"/>
                </a:solidFill>
                <a:latin typeface="Arial" charset="0"/>
              </a:rPr>
              <a:t>The key challenge of the knowledge-based economy is to foster innovation.</a:t>
            </a:r>
          </a:p>
          <a:p>
            <a:pPr eaLnBrk="1" hangingPunct="1">
              <a:buFont typeface="Wingdings" pitchFamily="2" charset="2"/>
              <a:buNone/>
              <a:defRPr/>
            </a:pPr>
            <a:endParaRPr lang="en-US" sz="3000">
              <a:solidFill>
                <a:srgbClr val="CCECFF"/>
              </a:solidFill>
              <a:latin typeface="Arial" charset="0"/>
            </a:endParaRPr>
          </a:p>
          <a:p>
            <a:pPr eaLnBrk="1" hangingPunct="1">
              <a:buFont typeface="Wingdings" pitchFamily="2" charset="2"/>
              <a:buNone/>
              <a:defRPr/>
            </a:pPr>
            <a:r>
              <a:rPr lang="en-US" sz="3000" b="1">
                <a:solidFill>
                  <a:srgbClr val="CCECFF"/>
                </a:solidFill>
                <a:latin typeface="Arial" charset="0"/>
              </a:rPr>
              <a:t>Two Questions:</a:t>
            </a:r>
            <a:r>
              <a:rPr lang="en-US" sz="3000">
                <a:solidFill>
                  <a:srgbClr val="CCECFF"/>
                </a:solidFill>
                <a:latin typeface="Arial" charset="0"/>
              </a:rPr>
              <a:t> </a:t>
            </a:r>
          </a:p>
          <a:p>
            <a:pPr eaLnBrk="1" hangingPunct="1">
              <a:buFont typeface="Wingdings" pitchFamily="2" charset="2"/>
              <a:buNone/>
              <a:defRPr/>
            </a:pPr>
            <a:r>
              <a:rPr lang="en-US" sz="3000">
                <a:solidFill>
                  <a:srgbClr val="CCECFF"/>
                </a:solidFill>
                <a:latin typeface="Arial" charset="0"/>
              </a:rPr>
              <a:t>Is KM related to innovation?</a:t>
            </a:r>
          </a:p>
          <a:p>
            <a:pPr eaLnBrk="1" hangingPunct="1">
              <a:buFont typeface="Wingdings" pitchFamily="2" charset="2"/>
              <a:buNone/>
              <a:defRPr/>
            </a:pPr>
            <a:r>
              <a:rPr lang="en-US" sz="3000">
                <a:solidFill>
                  <a:srgbClr val="CCECFF"/>
                </a:solidFill>
                <a:latin typeface="Arial" charset="0"/>
              </a:rPr>
              <a:t>Is there any difference between KE and KBE?</a:t>
            </a:r>
          </a:p>
        </p:txBody>
      </p:sp>
    </p:spTree>
  </p:cSld>
  <p:clrMapOvr>
    <a:masterClrMapping/>
  </p:clrMapOvr>
  <p:transition>
    <p:split orient="vert" dir="in"/>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defRPr/>
            </a:pPr>
            <a:r>
              <a:rPr lang="en-US"/>
              <a:t>Definition</a:t>
            </a:r>
            <a:endParaRPr lang="en-IN"/>
          </a:p>
        </p:txBody>
      </p:sp>
      <p:sp>
        <p:nvSpPr>
          <p:cNvPr id="135171" name="Rectangle 3"/>
          <p:cNvSpPr>
            <a:spLocks noGrp="1" noChangeArrowheads="1"/>
          </p:cNvSpPr>
          <p:nvPr>
            <p:ph type="body" idx="1"/>
          </p:nvPr>
        </p:nvSpPr>
        <p:spPr/>
        <p:txBody>
          <a:bodyPr/>
          <a:lstStyle/>
          <a:p>
            <a:pPr eaLnBrk="1" hangingPunct="1">
              <a:defRPr/>
            </a:pPr>
            <a:r>
              <a:rPr lang="en-IN"/>
              <a:t> Knowledge economy as one that creates, disseminates, and uses knowledge to enhance its growth and development. </a:t>
            </a:r>
          </a:p>
        </p:txBody>
      </p:sp>
      <p:pic>
        <p:nvPicPr>
          <p:cNvPr id="25604" name="Picture 4" descr="steps in knowledge creation"/>
          <p:cNvPicPr>
            <a:picLocks noChangeAspect="1" noChangeArrowheads="1"/>
          </p:cNvPicPr>
          <p:nvPr/>
        </p:nvPicPr>
        <p:blipFill>
          <a:blip r:embed="rId3"/>
          <a:srcRect/>
          <a:stretch>
            <a:fillRect/>
          </a:stretch>
        </p:blipFill>
        <p:spPr bwMode="auto">
          <a:xfrm>
            <a:off x="457200" y="3886200"/>
            <a:ext cx="8229600" cy="25908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idx="4294967295"/>
          </p:nvPr>
        </p:nvSpPr>
        <p:spPr>
          <a:xfrm>
            <a:off x="685800" y="457200"/>
            <a:ext cx="7772400" cy="1066800"/>
          </a:xfrm>
        </p:spPr>
        <p:txBody>
          <a:bodyPr anchorCtr="0"/>
          <a:lstStyle/>
          <a:p>
            <a:pPr eaLnBrk="1" hangingPunct="1">
              <a:defRPr/>
            </a:pPr>
            <a:r>
              <a:rPr lang="en-US"/>
              <a:t>The Knowledge Economy</a:t>
            </a:r>
          </a:p>
        </p:txBody>
      </p:sp>
      <p:sp>
        <p:nvSpPr>
          <p:cNvPr id="131075" name="Rectangle 3"/>
          <p:cNvSpPr>
            <a:spLocks noGrp="1" noChangeArrowheads="1"/>
          </p:cNvSpPr>
          <p:nvPr>
            <p:ph type="body" idx="4294967295"/>
          </p:nvPr>
        </p:nvSpPr>
        <p:spPr>
          <a:xfrm>
            <a:off x="685800" y="1981200"/>
            <a:ext cx="8077200" cy="4572000"/>
          </a:xfrm>
        </p:spPr>
        <p:txBody>
          <a:bodyPr/>
          <a:lstStyle/>
          <a:p>
            <a:pPr eaLnBrk="1" hangingPunct="1">
              <a:buFont typeface="Wingdings" pitchFamily="2" charset="2"/>
              <a:buNone/>
              <a:defRPr/>
            </a:pPr>
            <a:r>
              <a:rPr lang="en-US" sz="3000" i="1">
                <a:solidFill>
                  <a:srgbClr val="CCECFF"/>
                </a:solidFill>
                <a:latin typeface="Arial" charset="0"/>
              </a:rPr>
              <a:t>   For several decades the world's best-known forecasters of societal change have predicted the emergence of a new economy in which brainpower, not machine power, is the critical resource. But the future has already turned into the present, and the era of knowledge has arrived.</a:t>
            </a:r>
            <a:r>
              <a:rPr lang="en-US"/>
              <a:t> </a:t>
            </a:r>
          </a:p>
          <a:p>
            <a:pPr eaLnBrk="1" hangingPunct="1">
              <a:buFont typeface="Wingdings" pitchFamily="2" charset="2"/>
              <a:buNone/>
              <a:defRPr/>
            </a:pPr>
            <a:r>
              <a:rPr lang="en-US" sz="2400">
                <a:solidFill>
                  <a:srgbClr val="CCECFF"/>
                </a:solidFill>
                <a:latin typeface="Arial" charset="0"/>
              </a:rPr>
              <a:t> --"The Learning Organization," Economist Intelligence Unit</a:t>
            </a:r>
            <a:endParaRPr lang="en-US"/>
          </a:p>
        </p:txBody>
      </p:sp>
    </p:spTree>
  </p:cSld>
  <p:clrMapOvr>
    <a:masterClrMapping/>
  </p:clrMapOvr>
  <p:transition>
    <p:cover dir="lu"/>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685800" y="76200"/>
            <a:ext cx="7772400" cy="533400"/>
          </a:xfrm>
        </p:spPr>
        <p:txBody>
          <a:bodyPr/>
          <a:lstStyle/>
          <a:p>
            <a:pPr eaLnBrk="1" hangingPunct="1">
              <a:defRPr/>
            </a:pPr>
            <a:r>
              <a:rPr lang="en-US" sz="3200" b="1">
                <a:solidFill>
                  <a:srgbClr val="FFFF66"/>
                </a:solidFill>
              </a:rPr>
              <a:t>Intellectual Capital</a:t>
            </a:r>
          </a:p>
        </p:txBody>
      </p:sp>
      <p:sp>
        <p:nvSpPr>
          <p:cNvPr id="137219" name="Rectangle 3"/>
          <p:cNvSpPr>
            <a:spLocks noGrp="1" noChangeArrowheads="1"/>
          </p:cNvSpPr>
          <p:nvPr>
            <p:ph type="body" idx="1"/>
          </p:nvPr>
        </p:nvSpPr>
        <p:spPr>
          <a:xfrm>
            <a:off x="0" y="762000"/>
            <a:ext cx="9144000" cy="5943600"/>
          </a:xfrm>
        </p:spPr>
        <p:txBody>
          <a:bodyPr/>
          <a:lstStyle/>
          <a:p>
            <a:pPr algn="just" eaLnBrk="1" hangingPunct="1">
              <a:lnSpc>
                <a:spcPct val="90000"/>
              </a:lnSpc>
              <a:buClr>
                <a:schemeClr val="tx1"/>
              </a:buClr>
              <a:buFont typeface="Wingdings" pitchFamily="2" charset="2"/>
              <a:buNone/>
              <a:defRPr/>
            </a:pPr>
            <a:r>
              <a:rPr lang="en-US" sz="2400" i="1">
                <a:solidFill>
                  <a:schemeClr val="tx2"/>
                </a:solidFill>
              </a:rPr>
              <a:t>Intangible Assets</a:t>
            </a:r>
            <a:r>
              <a:rPr lang="en-US" sz="2400">
                <a:solidFill>
                  <a:schemeClr val="tx2"/>
                </a:solidFill>
              </a:rPr>
              <a:t> could be any asset that can be or cannot be measured, but is used by a company to its advantage.</a:t>
            </a:r>
          </a:p>
          <a:p>
            <a:pPr algn="just" eaLnBrk="1" hangingPunct="1">
              <a:lnSpc>
                <a:spcPct val="90000"/>
              </a:lnSpc>
              <a:buClr>
                <a:schemeClr val="tx1"/>
              </a:buClr>
              <a:buFont typeface="Wingdings" pitchFamily="2" charset="2"/>
              <a:buNone/>
              <a:defRPr/>
            </a:pPr>
            <a:endParaRPr lang="en-US" sz="2400">
              <a:solidFill>
                <a:schemeClr val="tx2"/>
              </a:solidFill>
            </a:endParaRPr>
          </a:p>
          <a:p>
            <a:pPr algn="just" eaLnBrk="1" hangingPunct="1">
              <a:lnSpc>
                <a:spcPct val="90000"/>
              </a:lnSpc>
              <a:buClr>
                <a:schemeClr val="tx1"/>
              </a:buClr>
              <a:defRPr/>
            </a:pPr>
            <a:r>
              <a:rPr lang="en-US" sz="2400">
                <a:solidFill>
                  <a:schemeClr val="tx2"/>
                </a:solidFill>
              </a:rPr>
              <a:t>An intangible asset </a:t>
            </a:r>
            <a:r>
              <a:rPr lang="en-US" sz="2400" u="sng">
                <a:solidFill>
                  <a:schemeClr val="tx2"/>
                </a:solidFill>
              </a:rPr>
              <a:t>if measured and valued</a:t>
            </a:r>
            <a:r>
              <a:rPr lang="en-US" sz="2400">
                <a:solidFill>
                  <a:schemeClr val="tx2"/>
                </a:solidFill>
              </a:rPr>
              <a:t> for become the intellectual capital of the company.</a:t>
            </a:r>
          </a:p>
          <a:p>
            <a:pPr algn="just" eaLnBrk="1" hangingPunct="1">
              <a:lnSpc>
                <a:spcPct val="90000"/>
              </a:lnSpc>
              <a:buClr>
                <a:schemeClr val="tx1"/>
              </a:buClr>
              <a:defRPr/>
            </a:pPr>
            <a:endParaRPr lang="en-US" sz="2400">
              <a:solidFill>
                <a:schemeClr val="tx2"/>
              </a:solidFill>
            </a:endParaRPr>
          </a:p>
          <a:p>
            <a:pPr algn="just" eaLnBrk="1" hangingPunct="1">
              <a:lnSpc>
                <a:spcPct val="90000"/>
              </a:lnSpc>
              <a:buClr>
                <a:schemeClr val="tx1"/>
              </a:buClr>
              <a:defRPr/>
            </a:pPr>
            <a:r>
              <a:rPr lang="en-US" sz="2400" i="1">
                <a:solidFill>
                  <a:schemeClr val="tx2"/>
                </a:solidFill>
              </a:rPr>
              <a:t>Skilled people &amp; their competencies (knowledge / expertise), market positions, goodwill, recognition, achievements, patents, contracts, support, collaborations, brand value, leadership, </a:t>
            </a:r>
            <a:r>
              <a:rPr lang="en-US" sz="2400">
                <a:solidFill>
                  <a:schemeClr val="tx2"/>
                </a:solidFill>
              </a:rPr>
              <a:t>and </a:t>
            </a:r>
            <a:r>
              <a:rPr lang="en-US" sz="2400" i="1">
                <a:solidFill>
                  <a:schemeClr val="tx2"/>
                </a:solidFill>
              </a:rPr>
              <a:t>loyal customer bases.</a:t>
            </a:r>
          </a:p>
          <a:p>
            <a:pPr algn="just" eaLnBrk="1" hangingPunct="1">
              <a:lnSpc>
                <a:spcPct val="90000"/>
              </a:lnSpc>
              <a:buClr>
                <a:schemeClr val="tx1"/>
              </a:buClr>
              <a:buFont typeface="Wingdings" pitchFamily="2" charset="2"/>
              <a:buNone/>
              <a:defRPr/>
            </a:pPr>
            <a:endParaRPr lang="en-US" sz="2400">
              <a:solidFill>
                <a:schemeClr val="tx2"/>
              </a:solidFill>
            </a:endParaRPr>
          </a:p>
          <a:p>
            <a:pPr algn="just" eaLnBrk="1" hangingPunct="1">
              <a:lnSpc>
                <a:spcPct val="90000"/>
              </a:lnSpc>
              <a:buClr>
                <a:schemeClr val="tx1"/>
              </a:buClr>
              <a:defRPr/>
            </a:pPr>
            <a:r>
              <a:rPr lang="en-US" sz="2400">
                <a:solidFill>
                  <a:schemeClr val="tx2"/>
                </a:solidFill>
              </a:rPr>
              <a:t>Knowledge, collective expertise, goodwill, brand value and patents are not regularly shown up on conventional financial statements.</a:t>
            </a:r>
          </a:p>
          <a:p>
            <a:pPr algn="just" eaLnBrk="1" hangingPunct="1">
              <a:lnSpc>
                <a:spcPct val="90000"/>
              </a:lnSpc>
              <a:buClr>
                <a:schemeClr val="tx1"/>
              </a:buClr>
              <a:buFont typeface="Wingdings" pitchFamily="2" charset="2"/>
              <a:buNone/>
              <a:defRPr/>
            </a:pPr>
            <a:endParaRPr lang="en-US" sz="2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wd">
                                    <p:tmPct val="100000"/>
                                  </p:iterate>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dissolve">
                                      <p:cBhvr>
                                        <p:cTn id="7" dur="300"/>
                                        <p:tgtEl>
                                          <p:spTgt spid="137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wd">
                                    <p:tmPct val="100000"/>
                                  </p:iterate>
                                  <p:childTnLst>
                                    <p:set>
                                      <p:cBhvr>
                                        <p:cTn id="11" dur="1" fill="hold">
                                          <p:stCondLst>
                                            <p:cond delay="0"/>
                                          </p:stCondLst>
                                        </p:cTn>
                                        <p:tgtEl>
                                          <p:spTgt spid="137219">
                                            <p:txEl>
                                              <p:pRg st="2" end="2"/>
                                            </p:txEl>
                                          </p:spTgt>
                                        </p:tgtEl>
                                        <p:attrNameLst>
                                          <p:attrName>style.visibility</p:attrName>
                                        </p:attrNameLst>
                                      </p:cBhvr>
                                      <p:to>
                                        <p:strVal val="visible"/>
                                      </p:to>
                                    </p:set>
                                    <p:animEffect transition="in" filter="dissolve">
                                      <p:cBhvr>
                                        <p:cTn id="12" dur="300"/>
                                        <p:tgtEl>
                                          <p:spTgt spid="137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wd">
                                    <p:tmPct val="100000"/>
                                  </p:iterate>
                                  <p:childTnLst>
                                    <p:set>
                                      <p:cBhvr>
                                        <p:cTn id="16" dur="1" fill="hold">
                                          <p:stCondLst>
                                            <p:cond delay="0"/>
                                          </p:stCondLst>
                                        </p:cTn>
                                        <p:tgtEl>
                                          <p:spTgt spid="137219">
                                            <p:txEl>
                                              <p:pRg st="4" end="4"/>
                                            </p:txEl>
                                          </p:spTgt>
                                        </p:tgtEl>
                                        <p:attrNameLst>
                                          <p:attrName>style.visibility</p:attrName>
                                        </p:attrNameLst>
                                      </p:cBhvr>
                                      <p:to>
                                        <p:strVal val="visible"/>
                                      </p:to>
                                    </p:set>
                                    <p:animEffect transition="in" filter="dissolve">
                                      <p:cBhvr>
                                        <p:cTn id="17" dur="300"/>
                                        <p:tgtEl>
                                          <p:spTgt spid="13721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wd">
                                    <p:tmPct val="100000"/>
                                  </p:iterate>
                                  <p:childTnLst>
                                    <p:set>
                                      <p:cBhvr>
                                        <p:cTn id="21" dur="1" fill="hold">
                                          <p:stCondLst>
                                            <p:cond delay="0"/>
                                          </p:stCondLst>
                                        </p:cTn>
                                        <p:tgtEl>
                                          <p:spTgt spid="137219">
                                            <p:txEl>
                                              <p:pRg st="6" end="6"/>
                                            </p:txEl>
                                          </p:spTgt>
                                        </p:tgtEl>
                                        <p:attrNameLst>
                                          <p:attrName>style.visibility</p:attrName>
                                        </p:attrNameLst>
                                      </p:cBhvr>
                                      <p:to>
                                        <p:strVal val="visible"/>
                                      </p:to>
                                    </p:set>
                                    <p:animEffect transition="in" filter="dissolve">
                                      <p:cBhvr>
                                        <p:cTn id="22" dur="300"/>
                                        <p:tgtEl>
                                          <p:spTgt spid="1372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defRPr/>
            </a:pPr>
            <a:r>
              <a:rPr lang="en-IN"/>
              <a:t>Intellectual Capital</a:t>
            </a:r>
          </a:p>
        </p:txBody>
      </p:sp>
      <p:sp>
        <p:nvSpPr>
          <p:cNvPr id="141315" name="Rectangle 3"/>
          <p:cNvSpPr>
            <a:spLocks noGrp="1" noChangeArrowheads="1"/>
          </p:cNvSpPr>
          <p:nvPr>
            <p:ph type="body" idx="1"/>
          </p:nvPr>
        </p:nvSpPr>
        <p:spPr>
          <a:xfrm>
            <a:off x="152400" y="1371600"/>
            <a:ext cx="8763000" cy="5334000"/>
          </a:xfrm>
        </p:spPr>
        <p:txBody>
          <a:bodyPr/>
          <a:lstStyle/>
          <a:p>
            <a:pPr eaLnBrk="1" hangingPunct="1">
              <a:lnSpc>
                <a:spcPct val="90000"/>
              </a:lnSpc>
              <a:defRPr/>
            </a:pPr>
            <a:r>
              <a:rPr lang="en-IN" sz="2800"/>
              <a:t>Relational capital: All relations a company entertains with external subjects, such as suppliers, partners, clients (brands, ...), research centres, etc.;</a:t>
            </a:r>
          </a:p>
          <a:p>
            <a:pPr eaLnBrk="1" hangingPunct="1">
              <a:lnSpc>
                <a:spcPct val="90000"/>
              </a:lnSpc>
              <a:defRPr/>
            </a:pPr>
            <a:r>
              <a:rPr lang="en-IN" sz="2800"/>
              <a:t>Human capital: The sum total of the useful knowledge of your employees and your customers with more emphasis on knowledge and competences residing with the company's employees;</a:t>
            </a:r>
          </a:p>
          <a:p>
            <a:pPr eaLnBrk="1" hangingPunct="1">
              <a:lnSpc>
                <a:spcPct val="90000"/>
              </a:lnSpc>
              <a:defRPr/>
            </a:pPr>
            <a:r>
              <a:rPr lang="en-IN" sz="2800"/>
              <a:t>Organizational capital: Collective know-how, beyond the capabilities of individual employees. E.g.: information systems; policies; intellectual property.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defRPr/>
            </a:pPr>
            <a:r>
              <a:rPr lang="en-US" sz="4000" b="1"/>
              <a:t>Characteristics of Knowledge Management</a:t>
            </a:r>
            <a:r>
              <a:rPr lang="en-US" sz="4000"/>
              <a:t> </a:t>
            </a:r>
          </a:p>
        </p:txBody>
      </p:sp>
      <p:sp>
        <p:nvSpPr>
          <p:cNvPr id="138243" name="Rectangle 3"/>
          <p:cNvSpPr>
            <a:spLocks noGrp="1" noChangeArrowheads="1"/>
          </p:cNvSpPr>
          <p:nvPr>
            <p:ph type="body" idx="1"/>
          </p:nvPr>
        </p:nvSpPr>
        <p:spPr/>
        <p:txBody>
          <a:bodyPr/>
          <a:lstStyle/>
          <a:p>
            <a:pPr eaLnBrk="1" hangingPunct="1">
              <a:defRPr/>
            </a:pPr>
            <a:r>
              <a:rPr lang="en-US"/>
              <a:t>Pervasive </a:t>
            </a:r>
          </a:p>
          <a:p>
            <a:pPr eaLnBrk="1" hangingPunct="1">
              <a:defRPr/>
            </a:pPr>
            <a:r>
              <a:rPr lang="en-US"/>
              <a:t>Formal management </a:t>
            </a:r>
          </a:p>
          <a:p>
            <a:pPr eaLnBrk="1" hangingPunct="1">
              <a:defRPr/>
            </a:pPr>
            <a:r>
              <a:rPr lang="en-US"/>
              <a:t>Involves management of organization</a:t>
            </a:r>
          </a:p>
          <a:p>
            <a:pPr eaLnBrk="1" hangingPunct="1">
              <a:defRPr/>
            </a:pPr>
            <a:r>
              <a:rPr lang="en-US"/>
              <a:t>Consists of integrated processes</a:t>
            </a:r>
          </a:p>
          <a:p>
            <a:pPr eaLnBrk="1" hangingPunct="1">
              <a:defRPr/>
            </a:pPr>
            <a:r>
              <a:rPr lang="en-US"/>
              <a:t>Technology serves as backbone</a:t>
            </a:r>
          </a:p>
          <a:p>
            <a:pPr eaLnBrk="1" hangingPunct="1">
              <a:defRPr/>
            </a:pPr>
            <a:r>
              <a:rPr lang="en-US"/>
              <a:t>Disciplinary approach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8242"/>
                                        </p:tgtEl>
                                        <p:attrNameLst>
                                          <p:attrName>style.visibility</p:attrName>
                                        </p:attrNameLst>
                                      </p:cBhvr>
                                      <p:to>
                                        <p:strVal val="visible"/>
                                      </p:to>
                                    </p:set>
                                    <p:animEffect transition="in" filter="blinds(horizontal)">
                                      <p:cBhvr>
                                        <p:cTn id="7" dur="500"/>
                                        <p:tgtEl>
                                          <p:spTgt spid="1382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8243">
                                            <p:txEl>
                                              <p:pRg st="0" end="0"/>
                                            </p:txEl>
                                          </p:spTgt>
                                        </p:tgtEl>
                                        <p:attrNameLst>
                                          <p:attrName>style.visibility</p:attrName>
                                        </p:attrNameLst>
                                      </p:cBhvr>
                                      <p:to>
                                        <p:strVal val="visible"/>
                                      </p:to>
                                    </p:set>
                                    <p:animEffect transition="in" filter="blinds(horizontal)">
                                      <p:cBhvr>
                                        <p:cTn id="12" dur="500"/>
                                        <p:tgtEl>
                                          <p:spTgt spid="13824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8243">
                                            <p:txEl>
                                              <p:pRg st="1" end="1"/>
                                            </p:txEl>
                                          </p:spTgt>
                                        </p:tgtEl>
                                        <p:attrNameLst>
                                          <p:attrName>style.visibility</p:attrName>
                                        </p:attrNameLst>
                                      </p:cBhvr>
                                      <p:to>
                                        <p:strVal val="visible"/>
                                      </p:to>
                                    </p:set>
                                    <p:animEffect transition="in" filter="blinds(horizontal)">
                                      <p:cBhvr>
                                        <p:cTn id="17" dur="500"/>
                                        <p:tgtEl>
                                          <p:spTgt spid="13824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8243">
                                            <p:txEl>
                                              <p:pRg st="2" end="2"/>
                                            </p:txEl>
                                          </p:spTgt>
                                        </p:tgtEl>
                                        <p:attrNameLst>
                                          <p:attrName>style.visibility</p:attrName>
                                        </p:attrNameLst>
                                      </p:cBhvr>
                                      <p:to>
                                        <p:strVal val="visible"/>
                                      </p:to>
                                    </p:set>
                                    <p:animEffect transition="in" filter="blinds(horizontal)">
                                      <p:cBhvr>
                                        <p:cTn id="22" dur="500"/>
                                        <p:tgtEl>
                                          <p:spTgt spid="13824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8243">
                                            <p:txEl>
                                              <p:pRg st="3" end="3"/>
                                            </p:txEl>
                                          </p:spTgt>
                                        </p:tgtEl>
                                        <p:attrNameLst>
                                          <p:attrName>style.visibility</p:attrName>
                                        </p:attrNameLst>
                                      </p:cBhvr>
                                      <p:to>
                                        <p:strVal val="visible"/>
                                      </p:to>
                                    </p:set>
                                    <p:animEffect transition="in" filter="blinds(horizontal)">
                                      <p:cBhvr>
                                        <p:cTn id="27" dur="500"/>
                                        <p:tgtEl>
                                          <p:spTgt spid="13824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8243">
                                            <p:txEl>
                                              <p:pRg st="4" end="4"/>
                                            </p:txEl>
                                          </p:spTgt>
                                        </p:tgtEl>
                                        <p:attrNameLst>
                                          <p:attrName>style.visibility</p:attrName>
                                        </p:attrNameLst>
                                      </p:cBhvr>
                                      <p:to>
                                        <p:strVal val="visible"/>
                                      </p:to>
                                    </p:set>
                                    <p:animEffect transition="in" filter="blinds(horizontal)">
                                      <p:cBhvr>
                                        <p:cTn id="32" dur="500"/>
                                        <p:tgtEl>
                                          <p:spTgt spid="13824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8243">
                                            <p:txEl>
                                              <p:pRg st="5" end="5"/>
                                            </p:txEl>
                                          </p:spTgt>
                                        </p:tgtEl>
                                        <p:attrNameLst>
                                          <p:attrName>style.visibility</p:attrName>
                                        </p:attrNameLst>
                                      </p:cBhvr>
                                      <p:to>
                                        <p:strVal val="visible"/>
                                      </p:to>
                                    </p:set>
                                    <p:animEffect transition="in" filter="blinds(horizontal)">
                                      <p:cBhvr>
                                        <p:cTn id="37" dur="500"/>
                                        <p:tgtEl>
                                          <p:spTgt spid="138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defRPr/>
            </a:pPr>
            <a:r>
              <a:rPr lang="en-US" sz="4000"/>
              <a:t>Barriers to Knowledge Implementation</a:t>
            </a:r>
            <a:endParaRPr lang="en-IN" sz="4000"/>
          </a:p>
        </p:txBody>
      </p:sp>
      <p:graphicFrame>
        <p:nvGraphicFramePr>
          <p:cNvPr id="139267" name="Object 3"/>
          <p:cNvGraphicFramePr>
            <a:graphicFrameLocks noGrp="1" noChangeAspect="1"/>
          </p:cNvGraphicFramePr>
          <p:nvPr>
            <p:ph idx="1"/>
          </p:nvPr>
        </p:nvGraphicFramePr>
        <p:xfrm>
          <a:off x="609600" y="1828800"/>
          <a:ext cx="8251825" cy="4030663"/>
        </p:xfrm>
        <a:graphic>
          <a:graphicData uri="http://schemas.openxmlformats.org/presentationml/2006/ole">
            <mc:AlternateContent xmlns:mc="http://schemas.openxmlformats.org/markup-compatibility/2006">
              <mc:Choice xmlns:v="urn:schemas-microsoft-com:vml" Requires="v">
                <p:oleObj name="Chart" r:id="rId3" imgW="10358623" imgH="5059957" progId="MSGraph.Chart.8">
                  <p:embed followColorScheme="full"/>
                </p:oleObj>
              </mc:Choice>
              <mc:Fallback>
                <p:oleObj name="Chart" r:id="rId3" imgW="10358623" imgH="5059957" progId="MSGraph.Chart.8">
                  <p:embed followColorScheme="full"/>
                  <p:pic>
                    <p:nvPicPr>
                      <p:cNvPr id="0" name="Object 3"/>
                      <p:cNvPicPr>
                        <a:picLocks noChangeAspect="1" noChangeArrowheads="1"/>
                      </p:cNvPicPr>
                      <p:nvPr/>
                    </p:nvPicPr>
                    <p:blipFill>
                      <a:blip r:embed="rId4"/>
                      <a:srcRect/>
                      <a:stretch>
                        <a:fillRect/>
                      </a:stretch>
                    </p:blipFill>
                    <p:spPr bwMode="auto">
                      <a:xfrm>
                        <a:off x="609600" y="1828800"/>
                        <a:ext cx="8251825" cy="4030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9266"/>
                                        </p:tgtEl>
                                        <p:attrNameLst>
                                          <p:attrName>style.visibility</p:attrName>
                                        </p:attrNameLst>
                                      </p:cBhvr>
                                      <p:to>
                                        <p:strVal val="visible"/>
                                      </p:to>
                                    </p:set>
                                    <p:animEffect transition="in" filter="blinds(horizontal)">
                                      <p:cBhvr>
                                        <p:cTn id="7" dur="500"/>
                                        <p:tgtEl>
                                          <p:spTgt spid="1392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9267"/>
                                        </p:tgtEl>
                                        <p:attrNameLst>
                                          <p:attrName>style.visibility</p:attrName>
                                        </p:attrNameLst>
                                      </p:cBhvr>
                                      <p:to>
                                        <p:strVal val="visible"/>
                                      </p:to>
                                    </p:set>
                                    <p:animEffect transition="in" filter="blinds(horizontal)">
                                      <p:cBhvr>
                                        <p:cTn id="12" dur="500"/>
                                        <p:tgtEl>
                                          <p:spTgt spid="139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p:bldOleChart spid="13926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277813"/>
            <a:ext cx="8229600" cy="638175"/>
          </a:xfrm>
        </p:spPr>
        <p:txBody>
          <a:bodyPr/>
          <a:lstStyle/>
          <a:p>
            <a:pPr eaLnBrk="1" hangingPunct="1">
              <a:defRPr/>
            </a:pPr>
            <a:r>
              <a:rPr lang="en-US" sz="4800" b="1"/>
              <a:t>MODEL OF KM</a:t>
            </a:r>
          </a:p>
        </p:txBody>
      </p:sp>
      <p:pic>
        <p:nvPicPr>
          <p:cNvPr id="38915" name="Picture 3"/>
          <p:cNvPicPr>
            <a:picLocks noGrp="1" noChangeAspect="1" noChangeArrowheads="1"/>
          </p:cNvPicPr>
          <p:nvPr>
            <p:ph idx="1"/>
          </p:nvPr>
        </p:nvPicPr>
        <p:blipFill>
          <a:blip r:embed="rId3"/>
          <a:srcRect/>
          <a:stretch>
            <a:fillRect/>
          </a:stretch>
        </p:blipFill>
        <p:spPr>
          <a:xfrm>
            <a:off x="228600" y="1295400"/>
            <a:ext cx="8686800" cy="5562600"/>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blinds(horizontal)">
                                      <p:cBhvr>
                                        <p:cTn id="7" dur="500"/>
                                        <p:tgtEl>
                                          <p:spTgt spid="389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915"/>
                                        </p:tgtEl>
                                        <p:attrNameLst>
                                          <p:attrName>style.visibility</p:attrName>
                                        </p:attrNameLst>
                                      </p:cBhvr>
                                      <p:to>
                                        <p:strVal val="visible"/>
                                      </p:to>
                                    </p:set>
                                    <p:animEffect transition="in" filter="blinds(horizontal)">
                                      <p:cBhvr>
                                        <p:cTn id="12" dur="500"/>
                                        <p:tgtEl>
                                          <p:spTgt spid="38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US"/>
              <a:t>Externalization</a:t>
            </a:r>
            <a:endParaRPr lang="en-IN"/>
          </a:p>
        </p:txBody>
      </p:sp>
      <p:pic>
        <p:nvPicPr>
          <p:cNvPr id="71684" name="Picture 4"/>
          <p:cNvPicPr>
            <a:picLocks noGrp="1" noChangeAspect="1" noChangeArrowheads="1"/>
          </p:cNvPicPr>
          <p:nvPr>
            <p:ph idx="1"/>
          </p:nvPr>
        </p:nvPicPr>
        <p:blipFill>
          <a:blip r:embed="rId3"/>
          <a:srcRect l="13000" t="30353" r="9000" b="5556"/>
          <a:stretch>
            <a:fillRect/>
          </a:stretch>
        </p:blipFill>
        <p:spPr>
          <a:xfrm>
            <a:off x="0" y="1600200"/>
            <a:ext cx="9144000" cy="5257800"/>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blinds(horizontal)">
                                      <p:cBhvr>
                                        <p:cTn id="7" dur="500"/>
                                        <p:tgtEl>
                                          <p:spTgt spid="71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8600" y="0"/>
            <a:ext cx="8686800" cy="685800"/>
          </a:xfrm>
        </p:spPr>
        <p:txBody>
          <a:bodyPr/>
          <a:lstStyle/>
          <a:p>
            <a:pPr eaLnBrk="1" hangingPunct="1">
              <a:defRPr/>
            </a:pPr>
            <a:r>
              <a:rPr lang="en-US" sz="3600" b="1"/>
              <a:t>Wonders of Knowledge Management</a:t>
            </a:r>
          </a:p>
        </p:txBody>
      </p:sp>
      <p:sp>
        <p:nvSpPr>
          <p:cNvPr id="8196" name="Text Box 4"/>
          <p:cNvSpPr txBox="1">
            <a:spLocks noChangeArrowheads="1"/>
          </p:cNvSpPr>
          <p:nvPr/>
        </p:nvSpPr>
        <p:spPr bwMode="auto">
          <a:xfrm>
            <a:off x="228600" y="3200400"/>
            <a:ext cx="1905000" cy="641350"/>
          </a:xfrm>
          <a:prstGeom prst="rect">
            <a:avLst/>
          </a:prstGeom>
          <a:noFill/>
          <a:ln w="9525">
            <a:noFill/>
            <a:miter lim="800000"/>
            <a:headEnd/>
            <a:tailEnd/>
          </a:ln>
        </p:spPr>
        <p:txBody>
          <a:bodyPr>
            <a:spAutoFit/>
          </a:bodyPr>
          <a:lstStyle/>
          <a:p>
            <a:pPr eaLnBrk="1" hangingPunct="1">
              <a:spcBef>
                <a:spcPct val="50000"/>
              </a:spcBef>
            </a:pPr>
            <a:r>
              <a:rPr lang="en-US">
                <a:latin typeface="Arial" charset="0"/>
              </a:rPr>
              <a:t>KNOWLEDGE MANAGEMENT</a:t>
            </a:r>
          </a:p>
        </p:txBody>
      </p:sp>
      <p:sp>
        <p:nvSpPr>
          <p:cNvPr id="8198" name="Rectangle 6"/>
          <p:cNvSpPr>
            <a:spLocks noChangeArrowheads="1"/>
          </p:cNvSpPr>
          <p:nvPr/>
        </p:nvSpPr>
        <p:spPr bwMode="auto">
          <a:xfrm>
            <a:off x="228600" y="3200400"/>
            <a:ext cx="1828800" cy="609600"/>
          </a:xfrm>
          <a:prstGeom prst="rect">
            <a:avLst/>
          </a:prstGeom>
          <a:noFill/>
          <a:ln w="9525">
            <a:solidFill>
              <a:schemeClr val="tx1"/>
            </a:solidFill>
            <a:miter lim="800000"/>
            <a:headEnd/>
            <a:tailEnd/>
          </a:ln>
        </p:spPr>
        <p:txBody>
          <a:bodyPr wrap="none" anchor="ctr"/>
          <a:lstStyle/>
          <a:p>
            <a:endParaRPr lang="en-IN"/>
          </a:p>
        </p:txBody>
      </p:sp>
      <p:sp>
        <p:nvSpPr>
          <p:cNvPr id="8200" name="Text Box 8"/>
          <p:cNvSpPr txBox="1">
            <a:spLocks noChangeArrowheads="1"/>
          </p:cNvSpPr>
          <p:nvPr/>
        </p:nvSpPr>
        <p:spPr bwMode="auto">
          <a:xfrm>
            <a:off x="2743200" y="1600200"/>
            <a:ext cx="3429000" cy="366713"/>
          </a:xfrm>
          <a:prstGeom prst="rect">
            <a:avLst/>
          </a:prstGeom>
          <a:noFill/>
          <a:ln w="9525">
            <a:noFill/>
            <a:miter lim="800000"/>
            <a:headEnd/>
            <a:tailEnd/>
          </a:ln>
        </p:spPr>
        <p:txBody>
          <a:bodyPr>
            <a:spAutoFit/>
          </a:bodyPr>
          <a:lstStyle/>
          <a:p>
            <a:pPr eaLnBrk="1" hangingPunct="1">
              <a:spcBef>
                <a:spcPct val="50000"/>
              </a:spcBef>
            </a:pPr>
            <a:endParaRPr lang="en-IN">
              <a:latin typeface="Arial" charset="0"/>
            </a:endParaRPr>
          </a:p>
        </p:txBody>
      </p:sp>
      <p:sp>
        <p:nvSpPr>
          <p:cNvPr id="8201" name="Text Box 9"/>
          <p:cNvSpPr txBox="1">
            <a:spLocks noChangeArrowheads="1"/>
          </p:cNvSpPr>
          <p:nvPr/>
        </p:nvSpPr>
        <p:spPr bwMode="auto">
          <a:xfrm>
            <a:off x="2514600" y="990600"/>
            <a:ext cx="3962400" cy="641350"/>
          </a:xfrm>
          <a:prstGeom prst="rect">
            <a:avLst/>
          </a:prstGeom>
          <a:noFill/>
          <a:ln w="9525">
            <a:noFill/>
            <a:miter lim="800000"/>
            <a:headEnd/>
            <a:tailEnd/>
          </a:ln>
        </p:spPr>
        <p:txBody>
          <a:bodyPr>
            <a:spAutoFit/>
          </a:bodyPr>
          <a:lstStyle/>
          <a:p>
            <a:pPr algn="just" eaLnBrk="1" hangingPunct="1">
              <a:spcBef>
                <a:spcPct val="50000"/>
              </a:spcBef>
            </a:pPr>
            <a:r>
              <a:rPr lang="en-US">
                <a:latin typeface="Arial" charset="0"/>
              </a:rPr>
              <a:t>Reducing costs/ time for information collection, dissemination &amp; reuse</a:t>
            </a:r>
          </a:p>
        </p:txBody>
      </p:sp>
      <p:sp>
        <p:nvSpPr>
          <p:cNvPr id="8202" name="Rectangle 10"/>
          <p:cNvSpPr>
            <a:spLocks noChangeArrowheads="1"/>
          </p:cNvSpPr>
          <p:nvPr/>
        </p:nvSpPr>
        <p:spPr bwMode="auto">
          <a:xfrm>
            <a:off x="2514600" y="990600"/>
            <a:ext cx="4038600" cy="762000"/>
          </a:xfrm>
          <a:prstGeom prst="rect">
            <a:avLst/>
          </a:prstGeom>
          <a:noFill/>
          <a:ln w="9525">
            <a:solidFill>
              <a:schemeClr val="tx1"/>
            </a:solidFill>
            <a:miter lim="800000"/>
            <a:headEnd/>
            <a:tailEnd/>
          </a:ln>
        </p:spPr>
        <p:txBody>
          <a:bodyPr wrap="none" anchor="ctr"/>
          <a:lstStyle/>
          <a:p>
            <a:endParaRPr lang="en-IN"/>
          </a:p>
        </p:txBody>
      </p:sp>
      <p:sp>
        <p:nvSpPr>
          <p:cNvPr id="8203" name="Rectangle 11"/>
          <p:cNvSpPr>
            <a:spLocks noChangeArrowheads="1"/>
          </p:cNvSpPr>
          <p:nvPr/>
        </p:nvSpPr>
        <p:spPr bwMode="auto">
          <a:xfrm>
            <a:off x="2514600" y="2057400"/>
            <a:ext cx="4038600" cy="762000"/>
          </a:xfrm>
          <a:prstGeom prst="rect">
            <a:avLst/>
          </a:prstGeom>
          <a:noFill/>
          <a:ln w="9525">
            <a:solidFill>
              <a:schemeClr val="tx1"/>
            </a:solidFill>
            <a:miter lim="800000"/>
            <a:headEnd/>
            <a:tailEnd/>
          </a:ln>
        </p:spPr>
        <p:txBody>
          <a:bodyPr wrap="none" anchor="ctr"/>
          <a:lstStyle/>
          <a:p>
            <a:endParaRPr lang="en-IN"/>
          </a:p>
        </p:txBody>
      </p:sp>
      <p:sp>
        <p:nvSpPr>
          <p:cNvPr id="8204" name="Text Box 12"/>
          <p:cNvSpPr txBox="1">
            <a:spLocks noChangeArrowheads="1"/>
          </p:cNvSpPr>
          <p:nvPr/>
        </p:nvSpPr>
        <p:spPr bwMode="auto">
          <a:xfrm>
            <a:off x="2514600" y="2057400"/>
            <a:ext cx="3962400" cy="641350"/>
          </a:xfrm>
          <a:prstGeom prst="rect">
            <a:avLst/>
          </a:prstGeom>
          <a:noFill/>
          <a:ln w="9525">
            <a:noFill/>
            <a:miter lim="800000"/>
            <a:headEnd/>
            <a:tailEnd/>
          </a:ln>
        </p:spPr>
        <p:txBody>
          <a:bodyPr>
            <a:spAutoFit/>
          </a:bodyPr>
          <a:lstStyle/>
          <a:p>
            <a:pPr eaLnBrk="1" hangingPunct="1">
              <a:spcBef>
                <a:spcPct val="50000"/>
              </a:spcBef>
            </a:pPr>
            <a:r>
              <a:rPr lang="en-US">
                <a:latin typeface="Arial" charset="0"/>
              </a:rPr>
              <a:t>Improving Customer/Vendor service &amp; support processes</a:t>
            </a:r>
          </a:p>
        </p:txBody>
      </p:sp>
      <p:sp>
        <p:nvSpPr>
          <p:cNvPr id="8205" name="Text Box 13"/>
          <p:cNvSpPr txBox="1">
            <a:spLocks noChangeArrowheads="1"/>
          </p:cNvSpPr>
          <p:nvPr/>
        </p:nvSpPr>
        <p:spPr bwMode="auto">
          <a:xfrm>
            <a:off x="2514600" y="3200400"/>
            <a:ext cx="4191000" cy="641350"/>
          </a:xfrm>
          <a:prstGeom prst="rect">
            <a:avLst/>
          </a:prstGeom>
          <a:noFill/>
          <a:ln w="9525">
            <a:noFill/>
            <a:miter lim="800000"/>
            <a:headEnd/>
            <a:tailEnd/>
          </a:ln>
        </p:spPr>
        <p:txBody>
          <a:bodyPr>
            <a:spAutoFit/>
          </a:bodyPr>
          <a:lstStyle/>
          <a:p>
            <a:pPr eaLnBrk="1" hangingPunct="1">
              <a:spcBef>
                <a:spcPct val="50000"/>
              </a:spcBef>
            </a:pPr>
            <a:r>
              <a:rPr lang="en-US">
                <a:latin typeface="Arial" charset="0"/>
              </a:rPr>
              <a:t>Identifying innovative business/revenue generation opportunities</a:t>
            </a:r>
          </a:p>
        </p:txBody>
      </p:sp>
      <p:sp>
        <p:nvSpPr>
          <p:cNvPr id="8207" name="Rectangle 15"/>
          <p:cNvSpPr>
            <a:spLocks noChangeArrowheads="1"/>
          </p:cNvSpPr>
          <p:nvPr/>
        </p:nvSpPr>
        <p:spPr bwMode="auto">
          <a:xfrm>
            <a:off x="2514600" y="3200400"/>
            <a:ext cx="4038600" cy="762000"/>
          </a:xfrm>
          <a:prstGeom prst="rect">
            <a:avLst/>
          </a:prstGeom>
          <a:noFill/>
          <a:ln w="9525">
            <a:solidFill>
              <a:schemeClr val="tx1"/>
            </a:solidFill>
            <a:miter lim="800000"/>
            <a:headEnd/>
            <a:tailEnd/>
          </a:ln>
        </p:spPr>
        <p:txBody>
          <a:bodyPr wrap="none" anchor="ctr"/>
          <a:lstStyle/>
          <a:p>
            <a:endParaRPr lang="en-IN"/>
          </a:p>
        </p:txBody>
      </p:sp>
      <p:sp>
        <p:nvSpPr>
          <p:cNvPr id="8208" name="Text Box 16"/>
          <p:cNvSpPr txBox="1">
            <a:spLocks noChangeArrowheads="1"/>
          </p:cNvSpPr>
          <p:nvPr/>
        </p:nvSpPr>
        <p:spPr bwMode="auto">
          <a:xfrm>
            <a:off x="2514600" y="4343400"/>
            <a:ext cx="3962400" cy="366713"/>
          </a:xfrm>
          <a:prstGeom prst="rect">
            <a:avLst/>
          </a:prstGeom>
          <a:noFill/>
          <a:ln w="9525">
            <a:noFill/>
            <a:miter lim="800000"/>
            <a:headEnd/>
            <a:tailEnd/>
          </a:ln>
        </p:spPr>
        <p:txBody>
          <a:bodyPr>
            <a:spAutoFit/>
          </a:bodyPr>
          <a:lstStyle/>
          <a:p>
            <a:pPr eaLnBrk="1" hangingPunct="1">
              <a:spcBef>
                <a:spcPct val="50000"/>
              </a:spcBef>
            </a:pPr>
            <a:endParaRPr lang="en-IN">
              <a:latin typeface="Arial" charset="0"/>
            </a:endParaRPr>
          </a:p>
        </p:txBody>
      </p:sp>
      <p:sp>
        <p:nvSpPr>
          <p:cNvPr id="8209" name="Text Box 17"/>
          <p:cNvSpPr txBox="1">
            <a:spLocks noChangeArrowheads="1"/>
          </p:cNvSpPr>
          <p:nvPr/>
        </p:nvSpPr>
        <p:spPr bwMode="auto">
          <a:xfrm>
            <a:off x="2590800" y="4343400"/>
            <a:ext cx="3962400" cy="641350"/>
          </a:xfrm>
          <a:prstGeom prst="rect">
            <a:avLst/>
          </a:prstGeom>
          <a:noFill/>
          <a:ln w="9525">
            <a:noFill/>
            <a:miter lim="800000"/>
            <a:headEnd/>
            <a:tailEnd/>
          </a:ln>
        </p:spPr>
        <p:txBody>
          <a:bodyPr>
            <a:spAutoFit/>
          </a:bodyPr>
          <a:lstStyle/>
          <a:p>
            <a:pPr eaLnBrk="1" hangingPunct="1">
              <a:spcBef>
                <a:spcPct val="50000"/>
              </a:spcBef>
            </a:pPr>
            <a:r>
              <a:rPr lang="en-US">
                <a:latin typeface="Arial" charset="0"/>
              </a:rPr>
              <a:t>Shrinking cycle times for  product / market development</a:t>
            </a:r>
          </a:p>
        </p:txBody>
      </p:sp>
      <p:sp>
        <p:nvSpPr>
          <p:cNvPr id="8210" name="Rectangle 18"/>
          <p:cNvSpPr>
            <a:spLocks noChangeArrowheads="1"/>
          </p:cNvSpPr>
          <p:nvPr/>
        </p:nvSpPr>
        <p:spPr bwMode="auto">
          <a:xfrm>
            <a:off x="2514600" y="4267200"/>
            <a:ext cx="4114800" cy="762000"/>
          </a:xfrm>
          <a:prstGeom prst="rect">
            <a:avLst/>
          </a:prstGeom>
          <a:noFill/>
          <a:ln w="9525">
            <a:solidFill>
              <a:schemeClr val="tx1"/>
            </a:solidFill>
            <a:miter lim="800000"/>
            <a:headEnd/>
            <a:tailEnd/>
          </a:ln>
        </p:spPr>
        <p:txBody>
          <a:bodyPr wrap="none" anchor="ctr"/>
          <a:lstStyle/>
          <a:p>
            <a:endParaRPr lang="en-IN"/>
          </a:p>
        </p:txBody>
      </p:sp>
      <p:sp>
        <p:nvSpPr>
          <p:cNvPr id="8211" name="Text Box 19"/>
          <p:cNvSpPr txBox="1">
            <a:spLocks noChangeArrowheads="1"/>
          </p:cNvSpPr>
          <p:nvPr/>
        </p:nvSpPr>
        <p:spPr bwMode="auto">
          <a:xfrm>
            <a:off x="2667000" y="5500688"/>
            <a:ext cx="3886200" cy="641350"/>
          </a:xfrm>
          <a:prstGeom prst="rect">
            <a:avLst/>
          </a:prstGeom>
          <a:noFill/>
          <a:ln w="9525">
            <a:noFill/>
            <a:miter lim="800000"/>
            <a:headEnd/>
            <a:tailEnd/>
          </a:ln>
        </p:spPr>
        <p:txBody>
          <a:bodyPr>
            <a:spAutoFit/>
          </a:bodyPr>
          <a:lstStyle/>
          <a:p>
            <a:pPr eaLnBrk="1" hangingPunct="1">
              <a:spcBef>
                <a:spcPct val="50000"/>
              </a:spcBef>
            </a:pPr>
            <a:r>
              <a:rPr lang="en-US">
                <a:latin typeface="Arial" charset="0"/>
              </a:rPr>
              <a:t>Stemming intellectual losses linked to employee turnover</a:t>
            </a:r>
          </a:p>
        </p:txBody>
      </p:sp>
      <p:sp>
        <p:nvSpPr>
          <p:cNvPr id="8212" name="Rectangle 20"/>
          <p:cNvSpPr>
            <a:spLocks noChangeArrowheads="1"/>
          </p:cNvSpPr>
          <p:nvPr/>
        </p:nvSpPr>
        <p:spPr bwMode="auto">
          <a:xfrm>
            <a:off x="2514600" y="5486400"/>
            <a:ext cx="4114800" cy="685800"/>
          </a:xfrm>
          <a:prstGeom prst="rect">
            <a:avLst/>
          </a:prstGeom>
          <a:noFill/>
          <a:ln w="9525">
            <a:solidFill>
              <a:schemeClr val="tx1"/>
            </a:solidFill>
            <a:miter lim="800000"/>
            <a:headEnd/>
            <a:tailEnd/>
          </a:ln>
        </p:spPr>
        <p:txBody>
          <a:bodyPr wrap="none" anchor="ctr"/>
          <a:lstStyle/>
          <a:p>
            <a:endParaRPr lang="en-IN"/>
          </a:p>
        </p:txBody>
      </p:sp>
      <p:sp>
        <p:nvSpPr>
          <p:cNvPr id="8213" name="Text Box 21"/>
          <p:cNvSpPr txBox="1">
            <a:spLocks noChangeArrowheads="1"/>
          </p:cNvSpPr>
          <p:nvPr/>
        </p:nvSpPr>
        <p:spPr bwMode="auto">
          <a:xfrm>
            <a:off x="7239000" y="2008188"/>
            <a:ext cx="1676400" cy="1192212"/>
          </a:xfrm>
          <a:prstGeom prst="rect">
            <a:avLst/>
          </a:prstGeom>
          <a:noFill/>
          <a:ln w="9525">
            <a:noFill/>
            <a:miter lim="800000"/>
            <a:headEnd/>
            <a:tailEnd/>
          </a:ln>
        </p:spPr>
        <p:txBody>
          <a:bodyPr>
            <a:spAutoFit/>
          </a:bodyPr>
          <a:lstStyle/>
          <a:p>
            <a:pPr eaLnBrk="1" hangingPunct="1">
              <a:spcBef>
                <a:spcPct val="50000"/>
              </a:spcBef>
            </a:pPr>
            <a:r>
              <a:rPr lang="en-US">
                <a:latin typeface="Arial" charset="0"/>
              </a:rPr>
              <a:t>Accelerated </a:t>
            </a:r>
          </a:p>
          <a:p>
            <a:pPr eaLnBrk="1" hangingPunct="1">
              <a:spcBef>
                <a:spcPct val="50000"/>
              </a:spcBef>
            </a:pPr>
            <a:r>
              <a:rPr lang="en-US">
                <a:latin typeface="Arial" charset="0"/>
              </a:rPr>
              <a:t>Organizational</a:t>
            </a:r>
          </a:p>
          <a:p>
            <a:pPr eaLnBrk="1" hangingPunct="1">
              <a:spcBef>
                <a:spcPct val="50000"/>
              </a:spcBef>
            </a:pPr>
            <a:r>
              <a:rPr lang="en-US">
                <a:latin typeface="Arial" charset="0"/>
              </a:rPr>
              <a:t>learning</a:t>
            </a:r>
          </a:p>
        </p:txBody>
      </p:sp>
      <p:sp>
        <p:nvSpPr>
          <p:cNvPr id="8214" name="Rectangle 22"/>
          <p:cNvSpPr>
            <a:spLocks noChangeArrowheads="1"/>
          </p:cNvSpPr>
          <p:nvPr/>
        </p:nvSpPr>
        <p:spPr bwMode="auto">
          <a:xfrm>
            <a:off x="7239000" y="1828800"/>
            <a:ext cx="1676400" cy="1447800"/>
          </a:xfrm>
          <a:prstGeom prst="rect">
            <a:avLst/>
          </a:prstGeom>
          <a:noFill/>
          <a:ln w="9525">
            <a:solidFill>
              <a:schemeClr val="tx1"/>
            </a:solidFill>
            <a:miter lim="800000"/>
            <a:headEnd/>
            <a:tailEnd/>
          </a:ln>
        </p:spPr>
        <p:txBody>
          <a:bodyPr wrap="none" anchor="ctr"/>
          <a:lstStyle/>
          <a:p>
            <a:endParaRPr lang="en-IN"/>
          </a:p>
        </p:txBody>
      </p:sp>
      <p:sp>
        <p:nvSpPr>
          <p:cNvPr id="8215" name="Text Box 23"/>
          <p:cNvSpPr txBox="1">
            <a:spLocks noChangeArrowheads="1"/>
          </p:cNvSpPr>
          <p:nvPr/>
        </p:nvSpPr>
        <p:spPr bwMode="auto">
          <a:xfrm>
            <a:off x="7315200" y="4114800"/>
            <a:ext cx="1524000" cy="1192213"/>
          </a:xfrm>
          <a:prstGeom prst="rect">
            <a:avLst/>
          </a:prstGeom>
          <a:noFill/>
          <a:ln w="9525">
            <a:noFill/>
            <a:miter lim="800000"/>
            <a:headEnd/>
            <a:tailEnd/>
          </a:ln>
        </p:spPr>
        <p:txBody>
          <a:bodyPr>
            <a:spAutoFit/>
          </a:bodyPr>
          <a:lstStyle/>
          <a:p>
            <a:pPr eaLnBrk="1" hangingPunct="1">
              <a:spcBef>
                <a:spcPct val="50000"/>
              </a:spcBef>
            </a:pPr>
            <a:r>
              <a:rPr lang="en-US">
                <a:latin typeface="Arial" charset="0"/>
              </a:rPr>
              <a:t>Enhanced </a:t>
            </a:r>
          </a:p>
          <a:p>
            <a:pPr eaLnBrk="1" hangingPunct="1">
              <a:spcBef>
                <a:spcPct val="50000"/>
              </a:spcBef>
            </a:pPr>
            <a:r>
              <a:rPr lang="en-US">
                <a:latin typeface="Arial" charset="0"/>
              </a:rPr>
              <a:t>Enterprise</a:t>
            </a:r>
          </a:p>
          <a:p>
            <a:pPr eaLnBrk="1" hangingPunct="1">
              <a:spcBef>
                <a:spcPct val="50000"/>
              </a:spcBef>
            </a:pPr>
            <a:r>
              <a:rPr lang="en-US">
                <a:latin typeface="Arial" charset="0"/>
              </a:rPr>
              <a:t>Profitability</a:t>
            </a:r>
          </a:p>
        </p:txBody>
      </p:sp>
      <p:sp>
        <p:nvSpPr>
          <p:cNvPr id="8216" name="Rectangle 24"/>
          <p:cNvSpPr>
            <a:spLocks noChangeArrowheads="1"/>
          </p:cNvSpPr>
          <p:nvPr/>
        </p:nvSpPr>
        <p:spPr bwMode="auto">
          <a:xfrm>
            <a:off x="7239000" y="4038600"/>
            <a:ext cx="1676400" cy="1371600"/>
          </a:xfrm>
          <a:prstGeom prst="rect">
            <a:avLst/>
          </a:prstGeom>
          <a:noFill/>
          <a:ln w="9525">
            <a:solidFill>
              <a:schemeClr val="tx1"/>
            </a:solidFill>
            <a:miter lim="800000"/>
            <a:headEnd/>
            <a:tailEnd/>
          </a:ln>
        </p:spPr>
        <p:txBody>
          <a:bodyPr wrap="none" anchor="ctr"/>
          <a:lstStyle/>
          <a:p>
            <a:endParaRPr lang="en-IN"/>
          </a:p>
        </p:txBody>
      </p:sp>
      <p:sp>
        <p:nvSpPr>
          <p:cNvPr id="8220" name="Line 28"/>
          <p:cNvSpPr>
            <a:spLocks noChangeShapeType="1"/>
          </p:cNvSpPr>
          <p:nvPr/>
        </p:nvSpPr>
        <p:spPr bwMode="auto">
          <a:xfrm flipV="1">
            <a:off x="6629400" y="5410200"/>
            <a:ext cx="1447800" cy="457200"/>
          </a:xfrm>
          <a:prstGeom prst="line">
            <a:avLst/>
          </a:prstGeom>
          <a:noFill/>
          <a:ln w="19050">
            <a:solidFill>
              <a:schemeClr val="tx1"/>
            </a:solidFill>
            <a:round/>
            <a:headEnd/>
            <a:tailEnd type="triangle" w="med" len="med"/>
          </a:ln>
        </p:spPr>
        <p:txBody>
          <a:bodyPr/>
          <a:lstStyle/>
          <a:p>
            <a:endParaRPr lang="en-US"/>
          </a:p>
        </p:txBody>
      </p:sp>
      <p:sp>
        <p:nvSpPr>
          <p:cNvPr id="8231" name="Line 39"/>
          <p:cNvSpPr>
            <a:spLocks noChangeShapeType="1"/>
          </p:cNvSpPr>
          <p:nvPr/>
        </p:nvSpPr>
        <p:spPr bwMode="auto">
          <a:xfrm>
            <a:off x="6629400" y="4648200"/>
            <a:ext cx="609600" cy="0"/>
          </a:xfrm>
          <a:prstGeom prst="line">
            <a:avLst/>
          </a:prstGeom>
          <a:noFill/>
          <a:ln w="19050">
            <a:solidFill>
              <a:schemeClr val="tx1"/>
            </a:solidFill>
            <a:round/>
            <a:headEnd/>
            <a:tailEnd type="triangle" w="med" len="med"/>
          </a:ln>
        </p:spPr>
        <p:txBody>
          <a:bodyPr/>
          <a:lstStyle/>
          <a:p>
            <a:endParaRPr lang="en-US"/>
          </a:p>
        </p:txBody>
      </p:sp>
      <p:sp>
        <p:nvSpPr>
          <p:cNvPr id="8232" name="Line 40"/>
          <p:cNvSpPr>
            <a:spLocks noChangeShapeType="1"/>
          </p:cNvSpPr>
          <p:nvPr/>
        </p:nvSpPr>
        <p:spPr bwMode="auto">
          <a:xfrm flipV="1">
            <a:off x="6553200" y="2971800"/>
            <a:ext cx="685800" cy="457200"/>
          </a:xfrm>
          <a:prstGeom prst="line">
            <a:avLst/>
          </a:prstGeom>
          <a:noFill/>
          <a:ln w="19050">
            <a:solidFill>
              <a:schemeClr val="tx1"/>
            </a:solidFill>
            <a:round/>
            <a:headEnd/>
            <a:tailEnd type="triangle" w="med" len="med"/>
          </a:ln>
        </p:spPr>
        <p:txBody>
          <a:bodyPr/>
          <a:lstStyle/>
          <a:p>
            <a:endParaRPr lang="en-US"/>
          </a:p>
        </p:txBody>
      </p:sp>
      <p:sp>
        <p:nvSpPr>
          <p:cNvPr id="8233" name="Line 41"/>
          <p:cNvSpPr>
            <a:spLocks noChangeShapeType="1"/>
          </p:cNvSpPr>
          <p:nvPr/>
        </p:nvSpPr>
        <p:spPr bwMode="auto">
          <a:xfrm>
            <a:off x="6553200" y="2438400"/>
            <a:ext cx="685800" cy="0"/>
          </a:xfrm>
          <a:prstGeom prst="line">
            <a:avLst/>
          </a:prstGeom>
          <a:noFill/>
          <a:ln w="19050">
            <a:solidFill>
              <a:schemeClr val="tx1"/>
            </a:solidFill>
            <a:round/>
            <a:headEnd/>
            <a:tailEnd type="triangle" w="med" len="med"/>
          </a:ln>
        </p:spPr>
        <p:txBody>
          <a:bodyPr/>
          <a:lstStyle/>
          <a:p>
            <a:endParaRPr lang="en-US"/>
          </a:p>
        </p:txBody>
      </p:sp>
      <p:sp>
        <p:nvSpPr>
          <p:cNvPr id="8234" name="Line 42"/>
          <p:cNvSpPr>
            <a:spLocks noChangeShapeType="1"/>
          </p:cNvSpPr>
          <p:nvPr/>
        </p:nvSpPr>
        <p:spPr bwMode="auto">
          <a:xfrm>
            <a:off x="6553200" y="1219200"/>
            <a:ext cx="1676400" cy="533400"/>
          </a:xfrm>
          <a:prstGeom prst="line">
            <a:avLst/>
          </a:prstGeom>
          <a:noFill/>
          <a:ln w="19050">
            <a:solidFill>
              <a:schemeClr val="tx1"/>
            </a:solidFill>
            <a:round/>
            <a:headEnd/>
            <a:tailEnd type="triangle" w="med" len="med"/>
          </a:ln>
        </p:spPr>
        <p:txBody>
          <a:bodyPr/>
          <a:lstStyle/>
          <a:p>
            <a:endParaRPr lang="en-US"/>
          </a:p>
        </p:txBody>
      </p:sp>
      <p:sp>
        <p:nvSpPr>
          <p:cNvPr id="8235" name="Line 43"/>
          <p:cNvSpPr>
            <a:spLocks noChangeShapeType="1"/>
          </p:cNvSpPr>
          <p:nvPr/>
        </p:nvSpPr>
        <p:spPr bwMode="auto">
          <a:xfrm>
            <a:off x="2057400" y="3505200"/>
            <a:ext cx="457200" cy="0"/>
          </a:xfrm>
          <a:prstGeom prst="line">
            <a:avLst/>
          </a:prstGeom>
          <a:noFill/>
          <a:ln w="19050">
            <a:solidFill>
              <a:schemeClr val="tx1"/>
            </a:solidFill>
            <a:round/>
            <a:headEnd/>
            <a:tailEnd type="triangle" w="med" len="med"/>
          </a:ln>
        </p:spPr>
        <p:txBody>
          <a:bodyPr/>
          <a:lstStyle/>
          <a:p>
            <a:endParaRPr lang="en-US"/>
          </a:p>
        </p:txBody>
      </p:sp>
      <p:sp>
        <p:nvSpPr>
          <p:cNvPr id="8236" name="Line 44"/>
          <p:cNvSpPr>
            <a:spLocks noChangeShapeType="1"/>
          </p:cNvSpPr>
          <p:nvPr/>
        </p:nvSpPr>
        <p:spPr bwMode="auto">
          <a:xfrm>
            <a:off x="2057400" y="3505200"/>
            <a:ext cx="457200" cy="1219200"/>
          </a:xfrm>
          <a:prstGeom prst="line">
            <a:avLst/>
          </a:prstGeom>
          <a:noFill/>
          <a:ln w="19050">
            <a:solidFill>
              <a:schemeClr val="tx1"/>
            </a:solidFill>
            <a:round/>
            <a:headEnd/>
            <a:tailEnd type="triangle" w="med" len="med"/>
          </a:ln>
        </p:spPr>
        <p:txBody>
          <a:bodyPr/>
          <a:lstStyle/>
          <a:p>
            <a:endParaRPr lang="en-US"/>
          </a:p>
        </p:txBody>
      </p:sp>
      <p:sp>
        <p:nvSpPr>
          <p:cNvPr id="8239" name="Line 47"/>
          <p:cNvSpPr>
            <a:spLocks noChangeShapeType="1"/>
          </p:cNvSpPr>
          <p:nvPr/>
        </p:nvSpPr>
        <p:spPr bwMode="auto">
          <a:xfrm>
            <a:off x="2057400" y="3505200"/>
            <a:ext cx="457200" cy="2362200"/>
          </a:xfrm>
          <a:prstGeom prst="line">
            <a:avLst/>
          </a:prstGeom>
          <a:noFill/>
          <a:ln w="19050">
            <a:solidFill>
              <a:schemeClr val="tx1"/>
            </a:solidFill>
            <a:round/>
            <a:headEnd/>
            <a:tailEnd type="triangle" w="med" len="med"/>
          </a:ln>
        </p:spPr>
        <p:txBody>
          <a:bodyPr/>
          <a:lstStyle/>
          <a:p>
            <a:endParaRPr lang="en-US"/>
          </a:p>
        </p:txBody>
      </p:sp>
      <p:sp>
        <p:nvSpPr>
          <p:cNvPr id="8240" name="Line 48"/>
          <p:cNvSpPr>
            <a:spLocks noChangeShapeType="1"/>
          </p:cNvSpPr>
          <p:nvPr/>
        </p:nvSpPr>
        <p:spPr bwMode="auto">
          <a:xfrm flipV="1">
            <a:off x="2057400" y="2438400"/>
            <a:ext cx="457200" cy="990600"/>
          </a:xfrm>
          <a:prstGeom prst="line">
            <a:avLst/>
          </a:prstGeom>
          <a:noFill/>
          <a:ln w="19050">
            <a:solidFill>
              <a:schemeClr val="tx1"/>
            </a:solidFill>
            <a:round/>
            <a:headEnd/>
            <a:tailEnd type="triangle" w="med" len="med"/>
          </a:ln>
        </p:spPr>
        <p:txBody>
          <a:bodyPr/>
          <a:lstStyle/>
          <a:p>
            <a:endParaRPr lang="en-US"/>
          </a:p>
        </p:txBody>
      </p:sp>
      <p:sp>
        <p:nvSpPr>
          <p:cNvPr id="8241" name="Line 49"/>
          <p:cNvSpPr>
            <a:spLocks noChangeShapeType="1"/>
          </p:cNvSpPr>
          <p:nvPr/>
        </p:nvSpPr>
        <p:spPr bwMode="auto">
          <a:xfrm flipV="1">
            <a:off x="2057400" y="1371600"/>
            <a:ext cx="457200" cy="1981200"/>
          </a:xfrm>
          <a:prstGeom prst="line">
            <a:avLst/>
          </a:prstGeom>
          <a:noFill/>
          <a:ln w="19050">
            <a:solidFill>
              <a:schemeClr val="tx1"/>
            </a:solidFill>
            <a:round/>
            <a:headEnd/>
            <a:tailEnd type="triangle" w="med" len="med"/>
          </a:ln>
        </p:spPr>
        <p:txBody>
          <a:bodyPr/>
          <a:lstStyle/>
          <a:p>
            <a:endParaRPr lang="en-US"/>
          </a:p>
        </p:txBody>
      </p:sp>
      <p:sp>
        <p:nvSpPr>
          <p:cNvPr id="8243" name="AutoShape 51"/>
          <p:cNvSpPr>
            <a:spLocks noChangeArrowheads="1"/>
          </p:cNvSpPr>
          <p:nvPr/>
        </p:nvSpPr>
        <p:spPr bwMode="auto">
          <a:xfrm>
            <a:off x="7620000" y="3276600"/>
            <a:ext cx="152400" cy="685800"/>
          </a:xfrm>
          <a:prstGeom prst="upArrow">
            <a:avLst>
              <a:gd name="adj1" fmla="val 50000"/>
              <a:gd name="adj2" fmla="val 112500"/>
            </a:avLst>
          </a:prstGeom>
          <a:solidFill>
            <a:srgbClr val="000000"/>
          </a:solidFill>
          <a:ln w="9525">
            <a:solidFill>
              <a:schemeClr val="tx1"/>
            </a:solidFill>
            <a:miter lim="800000"/>
            <a:headEnd/>
            <a:tailEnd/>
          </a:ln>
        </p:spPr>
        <p:txBody>
          <a:bodyPr vert="eaVert" wrap="none" anchor="ctr"/>
          <a:lstStyle/>
          <a:p>
            <a:endParaRPr lang="en-IN"/>
          </a:p>
        </p:txBody>
      </p:sp>
      <p:sp>
        <p:nvSpPr>
          <p:cNvPr id="8244" name="AutoShape 52"/>
          <p:cNvSpPr>
            <a:spLocks noChangeArrowheads="1"/>
          </p:cNvSpPr>
          <p:nvPr/>
        </p:nvSpPr>
        <p:spPr bwMode="auto">
          <a:xfrm>
            <a:off x="8458200" y="3276600"/>
            <a:ext cx="152400" cy="685800"/>
          </a:xfrm>
          <a:prstGeom prst="downArrow">
            <a:avLst>
              <a:gd name="adj1" fmla="val 50000"/>
              <a:gd name="adj2" fmla="val 112500"/>
            </a:avLst>
          </a:prstGeom>
          <a:solidFill>
            <a:srgbClr val="000000"/>
          </a:solidFill>
          <a:ln w="9525">
            <a:solidFill>
              <a:schemeClr val="tx1"/>
            </a:solidFill>
            <a:miter lim="800000"/>
            <a:headEnd/>
            <a:tailEnd/>
          </a:ln>
        </p:spPr>
        <p:txBody>
          <a:bodyPr vert="eaVert" wrap="none"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linds(horizontal)">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linds(horizontal)">
                                      <p:cBhvr>
                                        <p:cTn id="12" dur="500"/>
                                        <p:tgtEl>
                                          <p:spTgt spid="819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198"/>
                                        </p:tgtEl>
                                        <p:attrNameLst>
                                          <p:attrName>style.visibility</p:attrName>
                                        </p:attrNameLst>
                                      </p:cBhvr>
                                      <p:to>
                                        <p:strVal val="visible"/>
                                      </p:to>
                                    </p:set>
                                    <p:animEffect transition="in" filter="blinds(horizontal)">
                                      <p:cBhvr>
                                        <p:cTn id="15" dur="500"/>
                                        <p:tgtEl>
                                          <p:spTgt spid="8198"/>
                                        </p:tgtEl>
                                      </p:cBhvr>
                                    </p:animEffect>
                                  </p:childTnLst>
                                </p:cTn>
                              </p:par>
                              <p:par>
                                <p:cTn id="16" presetID="3" presetClass="entr" presetSubtype="10" fill="hold" grpId="0" nodeType="withEffect" nodePh="1">
                                  <p:stCondLst>
                                    <p:cond delay="0"/>
                                  </p:stCondLst>
                                  <p:endCondLst>
                                    <p:cond evt="begin" delay="0">
                                      <p:tn val="16"/>
                                    </p:cond>
                                  </p:endCondLst>
                                  <p:childTnLst>
                                    <p:set>
                                      <p:cBhvr>
                                        <p:cTn id="17" dur="1" fill="hold">
                                          <p:stCondLst>
                                            <p:cond delay="0"/>
                                          </p:stCondLst>
                                        </p:cTn>
                                        <p:tgtEl>
                                          <p:spTgt spid="8200"/>
                                        </p:tgtEl>
                                        <p:attrNameLst>
                                          <p:attrName>style.visibility</p:attrName>
                                        </p:attrNameLst>
                                      </p:cBhvr>
                                      <p:to>
                                        <p:strVal val="visible"/>
                                      </p:to>
                                    </p:set>
                                    <p:animEffect transition="in" filter="blinds(horizontal)">
                                      <p:cBhvr>
                                        <p:cTn id="18" dur="500"/>
                                        <p:tgtEl>
                                          <p:spTgt spid="820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201"/>
                                        </p:tgtEl>
                                        <p:attrNameLst>
                                          <p:attrName>style.visibility</p:attrName>
                                        </p:attrNameLst>
                                      </p:cBhvr>
                                      <p:to>
                                        <p:strVal val="visible"/>
                                      </p:to>
                                    </p:set>
                                    <p:animEffect transition="in" filter="blinds(horizontal)">
                                      <p:cBhvr>
                                        <p:cTn id="21" dur="500"/>
                                        <p:tgtEl>
                                          <p:spTgt spid="820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8202"/>
                                        </p:tgtEl>
                                        <p:attrNameLst>
                                          <p:attrName>style.visibility</p:attrName>
                                        </p:attrNameLst>
                                      </p:cBhvr>
                                      <p:to>
                                        <p:strVal val="visible"/>
                                      </p:to>
                                    </p:set>
                                    <p:animEffect transition="in" filter="blinds(horizontal)">
                                      <p:cBhvr>
                                        <p:cTn id="24" dur="500"/>
                                        <p:tgtEl>
                                          <p:spTgt spid="8202"/>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8203"/>
                                        </p:tgtEl>
                                        <p:attrNameLst>
                                          <p:attrName>style.visibility</p:attrName>
                                        </p:attrNameLst>
                                      </p:cBhvr>
                                      <p:to>
                                        <p:strVal val="visible"/>
                                      </p:to>
                                    </p:set>
                                    <p:animEffect transition="in" filter="blinds(horizontal)">
                                      <p:cBhvr>
                                        <p:cTn id="27" dur="500"/>
                                        <p:tgtEl>
                                          <p:spTgt spid="820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8204"/>
                                        </p:tgtEl>
                                        <p:attrNameLst>
                                          <p:attrName>style.visibility</p:attrName>
                                        </p:attrNameLst>
                                      </p:cBhvr>
                                      <p:to>
                                        <p:strVal val="visible"/>
                                      </p:to>
                                    </p:set>
                                    <p:animEffect transition="in" filter="blinds(horizontal)">
                                      <p:cBhvr>
                                        <p:cTn id="30" dur="500"/>
                                        <p:tgtEl>
                                          <p:spTgt spid="8204"/>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8205"/>
                                        </p:tgtEl>
                                        <p:attrNameLst>
                                          <p:attrName>style.visibility</p:attrName>
                                        </p:attrNameLst>
                                      </p:cBhvr>
                                      <p:to>
                                        <p:strVal val="visible"/>
                                      </p:to>
                                    </p:set>
                                    <p:animEffect transition="in" filter="blinds(horizontal)">
                                      <p:cBhvr>
                                        <p:cTn id="33" dur="500"/>
                                        <p:tgtEl>
                                          <p:spTgt spid="8205"/>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8207"/>
                                        </p:tgtEl>
                                        <p:attrNameLst>
                                          <p:attrName>style.visibility</p:attrName>
                                        </p:attrNameLst>
                                      </p:cBhvr>
                                      <p:to>
                                        <p:strVal val="visible"/>
                                      </p:to>
                                    </p:set>
                                    <p:animEffect transition="in" filter="blinds(horizontal)">
                                      <p:cBhvr>
                                        <p:cTn id="36" dur="500"/>
                                        <p:tgtEl>
                                          <p:spTgt spid="8207"/>
                                        </p:tgtEl>
                                      </p:cBhvr>
                                    </p:animEffect>
                                  </p:childTnLst>
                                </p:cTn>
                              </p:par>
                              <p:par>
                                <p:cTn id="37" presetID="3" presetClass="entr" presetSubtype="10" fill="hold" grpId="0" nodeType="withEffect" nodePh="1">
                                  <p:stCondLst>
                                    <p:cond delay="0"/>
                                  </p:stCondLst>
                                  <p:endCondLst>
                                    <p:cond evt="begin" delay="0">
                                      <p:tn val="37"/>
                                    </p:cond>
                                  </p:endCondLst>
                                  <p:childTnLst>
                                    <p:set>
                                      <p:cBhvr>
                                        <p:cTn id="38" dur="1" fill="hold">
                                          <p:stCondLst>
                                            <p:cond delay="0"/>
                                          </p:stCondLst>
                                        </p:cTn>
                                        <p:tgtEl>
                                          <p:spTgt spid="8208"/>
                                        </p:tgtEl>
                                        <p:attrNameLst>
                                          <p:attrName>style.visibility</p:attrName>
                                        </p:attrNameLst>
                                      </p:cBhvr>
                                      <p:to>
                                        <p:strVal val="visible"/>
                                      </p:to>
                                    </p:set>
                                    <p:animEffect transition="in" filter="blinds(horizontal)">
                                      <p:cBhvr>
                                        <p:cTn id="39" dur="500"/>
                                        <p:tgtEl>
                                          <p:spTgt spid="8208"/>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8209"/>
                                        </p:tgtEl>
                                        <p:attrNameLst>
                                          <p:attrName>style.visibility</p:attrName>
                                        </p:attrNameLst>
                                      </p:cBhvr>
                                      <p:to>
                                        <p:strVal val="visible"/>
                                      </p:to>
                                    </p:set>
                                    <p:animEffect transition="in" filter="blinds(horizontal)">
                                      <p:cBhvr>
                                        <p:cTn id="42" dur="500"/>
                                        <p:tgtEl>
                                          <p:spTgt spid="8209"/>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8210"/>
                                        </p:tgtEl>
                                        <p:attrNameLst>
                                          <p:attrName>style.visibility</p:attrName>
                                        </p:attrNameLst>
                                      </p:cBhvr>
                                      <p:to>
                                        <p:strVal val="visible"/>
                                      </p:to>
                                    </p:set>
                                    <p:animEffect transition="in" filter="blinds(horizontal)">
                                      <p:cBhvr>
                                        <p:cTn id="45" dur="500"/>
                                        <p:tgtEl>
                                          <p:spTgt spid="8210"/>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8211"/>
                                        </p:tgtEl>
                                        <p:attrNameLst>
                                          <p:attrName>style.visibility</p:attrName>
                                        </p:attrNameLst>
                                      </p:cBhvr>
                                      <p:to>
                                        <p:strVal val="visible"/>
                                      </p:to>
                                    </p:set>
                                    <p:animEffect transition="in" filter="blinds(horizontal)">
                                      <p:cBhvr>
                                        <p:cTn id="48" dur="500"/>
                                        <p:tgtEl>
                                          <p:spTgt spid="8211"/>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8212"/>
                                        </p:tgtEl>
                                        <p:attrNameLst>
                                          <p:attrName>style.visibility</p:attrName>
                                        </p:attrNameLst>
                                      </p:cBhvr>
                                      <p:to>
                                        <p:strVal val="visible"/>
                                      </p:to>
                                    </p:set>
                                    <p:animEffect transition="in" filter="blinds(horizontal)">
                                      <p:cBhvr>
                                        <p:cTn id="51" dur="500"/>
                                        <p:tgtEl>
                                          <p:spTgt spid="8212"/>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8213"/>
                                        </p:tgtEl>
                                        <p:attrNameLst>
                                          <p:attrName>style.visibility</p:attrName>
                                        </p:attrNameLst>
                                      </p:cBhvr>
                                      <p:to>
                                        <p:strVal val="visible"/>
                                      </p:to>
                                    </p:set>
                                    <p:animEffect transition="in" filter="blinds(horizontal)">
                                      <p:cBhvr>
                                        <p:cTn id="54" dur="500"/>
                                        <p:tgtEl>
                                          <p:spTgt spid="8213"/>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8214"/>
                                        </p:tgtEl>
                                        <p:attrNameLst>
                                          <p:attrName>style.visibility</p:attrName>
                                        </p:attrNameLst>
                                      </p:cBhvr>
                                      <p:to>
                                        <p:strVal val="visible"/>
                                      </p:to>
                                    </p:set>
                                    <p:animEffect transition="in" filter="blinds(horizontal)">
                                      <p:cBhvr>
                                        <p:cTn id="57" dur="500"/>
                                        <p:tgtEl>
                                          <p:spTgt spid="8214"/>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8215"/>
                                        </p:tgtEl>
                                        <p:attrNameLst>
                                          <p:attrName>style.visibility</p:attrName>
                                        </p:attrNameLst>
                                      </p:cBhvr>
                                      <p:to>
                                        <p:strVal val="visible"/>
                                      </p:to>
                                    </p:set>
                                    <p:animEffect transition="in" filter="blinds(horizontal)">
                                      <p:cBhvr>
                                        <p:cTn id="60" dur="500"/>
                                        <p:tgtEl>
                                          <p:spTgt spid="8215"/>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8216"/>
                                        </p:tgtEl>
                                        <p:attrNameLst>
                                          <p:attrName>style.visibility</p:attrName>
                                        </p:attrNameLst>
                                      </p:cBhvr>
                                      <p:to>
                                        <p:strVal val="visible"/>
                                      </p:to>
                                    </p:set>
                                    <p:animEffect transition="in" filter="blinds(horizontal)">
                                      <p:cBhvr>
                                        <p:cTn id="63" dur="500"/>
                                        <p:tgtEl>
                                          <p:spTgt spid="8216"/>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8220"/>
                                        </p:tgtEl>
                                        <p:attrNameLst>
                                          <p:attrName>style.visibility</p:attrName>
                                        </p:attrNameLst>
                                      </p:cBhvr>
                                      <p:to>
                                        <p:strVal val="visible"/>
                                      </p:to>
                                    </p:set>
                                    <p:animEffect transition="in" filter="blinds(horizontal)">
                                      <p:cBhvr>
                                        <p:cTn id="66" dur="500"/>
                                        <p:tgtEl>
                                          <p:spTgt spid="8220"/>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8231"/>
                                        </p:tgtEl>
                                        <p:attrNameLst>
                                          <p:attrName>style.visibility</p:attrName>
                                        </p:attrNameLst>
                                      </p:cBhvr>
                                      <p:to>
                                        <p:strVal val="visible"/>
                                      </p:to>
                                    </p:set>
                                    <p:animEffect transition="in" filter="blinds(horizontal)">
                                      <p:cBhvr>
                                        <p:cTn id="69" dur="500"/>
                                        <p:tgtEl>
                                          <p:spTgt spid="8231"/>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8232"/>
                                        </p:tgtEl>
                                        <p:attrNameLst>
                                          <p:attrName>style.visibility</p:attrName>
                                        </p:attrNameLst>
                                      </p:cBhvr>
                                      <p:to>
                                        <p:strVal val="visible"/>
                                      </p:to>
                                    </p:set>
                                    <p:animEffect transition="in" filter="blinds(horizontal)">
                                      <p:cBhvr>
                                        <p:cTn id="72" dur="500"/>
                                        <p:tgtEl>
                                          <p:spTgt spid="8232"/>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8233"/>
                                        </p:tgtEl>
                                        <p:attrNameLst>
                                          <p:attrName>style.visibility</p:attrName>
                                        </p:attrNameLst>
                                      </p:cBhvr>
                                      <p:to>
                                        <p:strVal val="visible"/>
                                      </p:to>
                                    </p:set>
                                    <p:animEffect transition="in" filter="blinds(horizontal)">
                                      <p:cBhvr>
                                        <p:cTn id="75" dur="500"/>
                                        <p:tgtEl>
                                          <p:spTgt spid="8233"/>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8234"/>
                                        </p:tgtEl>
                                        <p:attrNameLst>
                                          <p:attrName>style.visibility</p:attrName>
                                        </p:attrNameLst>
                                      </p:cBhvr>
                                      <p:to>
                                        <p:strVal val="visible"/>
                                      </p:to>
                                    </p:set>
                                    <p:animEffect transition="in" filter="blinds(horizontal)">
                                      <p:cBhvr>
                                        <p:cTn id="78" dur="500"/>
                                        <p:tgtEl>
                                          <p:spTgt spid="8234"/>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8235"/>
                                        </p:tgtEl>
                                        <p:attrNameLst>
                                          <p:attrName>style.visibility</p:attrName>
                                        </p:attrNameLst>
                                      </p:cBhvr>
                                      <p:to>
                                        <p:strVal val="visible"/>
                                      </p:to>
                                    </p:set>
                                    <p:animEffect transition="in" filter="blinds(horizontal)">
                                      <p:cBhvr>
                                        <p:cTn id="81" dur="500"/>
                                        <p:tgtEl>
                                          <p:spTgt spid="8235"/>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8236"/>
                                        </p:tgtEl>
                                        <p:attrNameLst>
                                          <p:attrName>style.visibility</p:attrName>
                                        </p:attrNameLst>
                                      </p:cBhvr>
                                      <p:to>
                                        <p:strVal val="visible"/>
                                      </p:to>
                                    </p:set>
                                    <p:animEffect transition="in" filter="blinds(horizontal)">
                                      <p:cBhvr>
                                        <p:cTn id="84" dur="500"/>
                                        <p:tgtEl>
                                          <p:spTgt spid="8236"/>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8239"/>
                                        </p:tgtEl>
                                        <p:attrNameLst>
                                          <p:attrName>style.visibility</p:attrName>
                                        </p:attrNameLst>
                                      </p:cBhvr>
                                      <p:to>
                                        <p:strVal val="visible"/>
                                      </p:to>
                                    </p:set>
                                    <p:animEffect transition="in" filter="blinds(horizontal)">
                                      <p:cBhvr>
                                        <p:cTn id="87" dur="500"/>
                                        <p:tgtEl>
                                          <p:spTgt spid="8239"/>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8240"/>
                                        </p:tgtEl>
                                        <p:attrNameLst>
                                          <p:attrName>style.visibility</p:attrName>
                                        </p:attrNameLst>
                                      </p:cBhvr>
                                      <p:to>
                                        <p:strVal val="visible"/>
                                      </p:to>
                                    </p:set>
                                    <p:animEffect transition="in" filter="blinds(horizontal)">
                                      <p:cBhvr>
                                        <p:cTn id="90" dur="500"/>
                                        <p:tgtEl>
                                          <p:spTgt spid="8240"/>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8241"/>
                                        </p:tgtEl>
                                        <p:attrNameLst>
                                          <p:attrName>style.visibility</p:attrName>
                                        </p:attrNameLst>
                                      </p:cBhvr>
                                      <p:to>
                                        <p:strVal val="visible"/>
                                      </p:to>
                                    </p:set>
                                    <p:animEffect transition="in" filter="blinds(horizontal)">
                                      <p:cBhvr>
                                        <p:cTn id="93" dur="500"/>
                                        <p:tgtEl>
                                          <p:spTgt spid="8241"/>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8243"/>
                                        </p:tgtEl>
                                        <p:attrNameLst>
                                          <p:attrName>style.visibility</p:attrName>
                                        </p:attrNameLst>
                                      </p:cBhvr>
                                      <p:to>
                                        <p:strVal val="visible"/>
                                      </p:to>
                                    </p:set>
                                    <p:animEffect transition="in" filter="blinds(horizontal)">
                                      <p:cBhvr>
                                        <p:cTn id="96" dur="500"/>
                                        <p:tgtEl>
                                          <p:spTgt spid="8243"/>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8244"/>
                                        </p:tgtEl>
                                        <p:attrNameLst>
                                          <p:attrName>style.visibility</p:attrName>
                                        </p:attrNameLst>
                                      </p:cBhvr>
                                      <p:to>
                                        <p:strVal val="visible"/>
                                      </p:to>
                                    </p:set>
                                    <p:animEffect transition="in" filter="blinds(horizontal)">
                                      <p:cBhvr>
                                        <p:cTn id="99" dur="500"/>
                                        <p:tgtEl>
                                          <p:spTgt spid="8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6" grpId="0"/>
      <p:bldP spid="8198" grpId="0" animBg="1"/>
      <p:bldP spid="8200" grpId="0"/>
      <p:bldP spid="8201" grpId="0"/>
      <p:bldP spid="8202" grpId="0" animBg="1"/>
      <p:bldP spid="8203" grpId="0" animBg="1"/>
      <p:bldP spid="8204" grpId="0"/>
      <p:bldP spid="8205" grpId="0"/>
      <p:bldP spid="8207" grpId="0" animBg="1"/>
      <p:bldP spid="8208" grpId="0"/>
      <p:bldP spid="8209" grpId="0"/>
      <p:bldP spid="8210" grpId="0" animBg="1"/>
      <p:bldP spid="8211" grpId="0"/>
      <p:bldP spid="8212" grpId="0" animBg="1"/>
      <p:bldP spid="8213" grpId="0"/>
      <p:bldP spid="8214" grpId="0" animBg="1"/>
      <p:bldP spid="8215" grpId="0"/>
      <p:bldP spid="8216" grpId="0" animBg="1"/>
      <p:bldP spid="8220" grpId="0" animBg="1"/>
      <p:bldP spid="8231" grpId="0" animBg="1"/>
      <p:bldP spid="8232" grpId="0" animBg="1"/>
      <p:bldP spid="8233" grpId="0" animBg="1"/>
      <p:bldP spid="8234" grpId="0" animBg="1"/>
      <p:bldP spid="8235" grpId="0" animBg="1"/>
      <p:bldP spid="8236" grpId="0" animBg="1"/>
      <p:bldP spid="8239" grpId="0" animBg="1"/>
      <p:bldP spid="8240" grpId="0" animBg="1"/>
      <p:bldP spid="8241" grpId="0" animBg="1"/>
      <p:bldP spid="8243" grpId="0" animBg="1"/>
      <p:bldP spid="82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ctrTitle"/>
          </p:nvPr>
        </p:nvSpPr>
        <p:spPr>
          <a:xfrm>
            <a:off x="381000" y="152400"/>
            <a:ext cx="8534400" cy="609600"/>
          </a:xfrm>
        </p:spPr>
        <p:txBody>
          <a:bodyPr/>
          <a:lstStyle/>
          <a:p>
            <a:pPr eaLnBrk="1" hangingPunct="1">
              <a:defRPr/>
            </a:pPr>
            <a:r>
              <a:rPr lang="en-US" sz="5100" b="1"/>
              <a:t>Elements of Knowledge</a:t>
            </a:r>
          </a:p>
        </p:txBody>
      </p:sp>
      <p:sp>
        <p:nvSpPr>
          <p:cNvPr id="62467" name="Rectangle 3"/>
          <p:cNvSpPr>
            <a:spLocks noGrp="1" noChangeArrowheads="1"/>
          </p:cNvSpPr>
          <p:nvPr>
            <p:ph type="subTitle" idx="1"/>
          </p:nvPr>
        </p:nvSpPr>
        <p:spPr>
          <a:xfrm>
            <a:off x="304800" y="2286000"/>
            <a:ext cx="2362200" cy="2438400"/>
          </a:xfrm>
        </p:spPr>
        <p:txBody>
          <a:bodyPr/>
          <a:lstStyle/>
          <a:p>
            <a:pPr algn="l" eaLnBrk="1" hangingPunct="1">
              <a:buFont typeface="Wingdings" pitchFamily="2" charset="2"/>
              <a:buChar char="u"/>
              <a:defRPr/>
            </a:pPr>
            <a:r>
              <a:rPr lang="en-US" sz="2400"/>
              <a:t>Be Aware of</a:t>
            </a:r>
          </a:p>
          <a:p>
            <a:pPr algn="l" eaLnBrk="1" hangingPunct="1">
              <a:buFont typeface="Wingdings" pitchFamily="2" charset="2"/>
              <a:buChar char="u"/>
              <a:defRPr/>
            </a:pPr>
            <a:r>
              <a:rPr lang="en-US" sz="2400"/>
              <a:t>Be Familiar with</a:t>
            </a:r>
          </a:p>
          <a:p>
            <a:pPr algn="l" eaLnBrk="1" hangingPunct="1">
              <a:buFont typeface="Wingdings" pitchFamily="2" charset="2"/>
              <a:buChar char="u"/>
              <a:defRPr/>
            </a:pPr>
            <a:r>
              <a:rPr lang="en-US" sz="2400"/>
              <a:t>Be Acquainted with</a:t>
            </a:r>
          </a:p>
        </p:txBody>
      </p:sp>
      <p:sp>
        <p:nvSpPr>
          <p:cNvPr id="62468" name="Text Box 4"/>
          <p:cNvSpPr txBox="1">
            <a:spLocks noChangeArrowheads="1"/>
          </p:cNvSpPr>
          <p:nvPr/>
        </p:nvSpPr>
        <p:spPr bwMode="auto">
          <a:xfrm>
            <a:off x="990600" y="914400"/>
            <a:ext cx="1600200" cy="457200"/>
          </a:xfrm>
          <a:prstGeom prst="rect">
            <a:avLst/>
          </a:prstGeom>
          <a:noFill/>
          <a:ln w="9525">
            <a:noFill/>
            <a:miter lim="800000"/>
            <a:headEnd/>
            <a:tailEnd/>
          </a:ln>
        </p:spPr>
        <p:txBody>
          <a:bodyPr>
            <a:spAutoFit/>
          </a:bodyPr>
          <a:lstStyle/>
          <a:p>
            <a:pPr eaLnBrk="1" hangingPunct="1">
              <a:spcBef>
                <a:spcPct val="50000"/>
              </a:spcBef>
            </a:pPr>
            <a:r>
              <a:rPr lang="en-US" sz="2400" b="1">
                <a:latin typeface="Arial" charset="0"/>
              </a:rPr>
              <a:t>KNOW</a:t>
            </a:r>
          </a:p>
        </p:txBody>
      </p:sp>
      <p:sp>
        <p:nvSpPr>
          <p:cNvPr id="62469" name="Rectangle 5"/>
          <p:cNvSpPr>
            <a:spLocks noChangeArrowheads="1"/>
          </p:cNvSpPr>
          <p:nvPr/>
        </p:nvSpPr>
        <p:spPr bwMode="auto">
          <a:xfrm>
            <a:off x="990600" y="838200"/>
            <a:ext cx="1143000" cy="533400"/>
          </a:xfrm>
          <a:prstGeom prst="rect">
            <a:avLst/>
          </a:prstGeom>
          <a:noFill/>
          <a:ln w="9525">
            <a:solidFill>
              <a:schemeClr val="tx1"/>
            </a:solidFill>
            <a:miter lim="800000"/>
            <a:headEnd/>
            <a:tailEnd/>
          </a:ln>
        </p:spPr>
        <p:txBody>
          <a:bodyPr wrap="none" anchor="ctr"/>
          <a:lstStyle/>
          <a:p>
            <a:endParaRPr lang="en-IN"/>
          </a:p>
        </p:txBody>
      </p:sp>
      <p:sp>
        <p:nvSpPr>
          <p:cNvPr id="62470" name="Rectangle 6"/>
          <p:cNvSpPr>
            <a:spLocks noChangeArrowheads="1"/>
          </p:cNvSpPr>
          <p:nvPr/>
        </p:nvSpPr>
        <p:spPr bwMode="auto">
          <a:xfrm>
            <a:off x="3505200" y="838200"/>
            <a:ext cx="1143000" cy="533400"/>
          </a:xfrm>
          <a:prstGeom prst="rect">
            <a:avLst/>
          </a:prstGeom>
          <a:noFill/>
          <a:ln w="9525">
            <a:solidFill>
              <a:schemeClr val="tx1"/>
            </a:solidFill>
            <a:miter lim="800000"/>
            <a:headEnd/>
            <a:tailEnd/>
          </a:ln>
        </p:spPr>
        <p:txBody>
          <a:bodyPr wrap="none" anchor="ctr"/>
          <a:lstStyle/>
          <a:p>
            <a:endParaRPr lang="en-IN"/>
          </a:p>
        </p:txBody>
      </p:sp>
      <p:sp>
        <p:nvSpPr>
          <p:cNvPr id="62471" name="Text Box 7"/>
          <p:cNvSpPr txBox="1">
            <a:spLocks noChangeArrowheads="1"/>
          </p:cNvSpPr>
          <p:nvPr/>
        </p:nvSpPr>
        <p:spPr bwMode="auto">
          <a:xfrm>
            <a:off x="3657600" y="914400"/>
            <a:ext cx="685800" cy="457200"/>
          </a:xfrm>
          <a:prstGeom prst="rect">
            <a:avLst/>
          </a:prstGeom>
          <a:noFill/>
          <a:ln w="9525">
            <a:noFill/>
            <a:miter lim="800000"/>
            <a:headEnd/>
            <a:tailEnd/>
          </a:ln>
        </p:spPr>
        <p:txBody>
          <a:bodyPr>
            <a:spAutoFit/>
          </a:bodyPr>
          <a:lstStyle/>
          <a:p>
            <a:pPr eaLnBrk="1" hangingPunct="1">
              <a:spcBef>
                <a:spcPct val="50000"/>
              </a:spcBef>
            </a:pPr>
            <a:r>
              <a:rPr lang="en-US">
                <a:latin typeface="Arial" charset="0"/>
              </a:rPr>
              <a:t>    </a:t>
            </a:r>
            <a:r>
              <a:rPr lang="en-US" sz="2400" b="1">
                <a:latin typeface="Arial" charset="0"/>
              </a:rPr>
              <a:t>L</a:t>
            </a:r>
          </a:p>
        </p:txBody>
      </p:sp>
      <p:sp>
        <p:nvSpPr>
          <p:cNvPr id="62472" name="Rectangle 8"/>
          <p:cNvSpPr>
            <a:spLocks noChangeArrowheads="1"/>
          </p:cNvSpPr>
          <p:nvPr/>
        </p:nvSpPr>
        <p:spPr bwMode="auto">
          <a:xfrm>
            <a:off x="6324600" y="838200"/>
            <a:ext cx="1371600" cy="533400"/>
          </a:xfrm>
          <a:prstGeom prst="rect">
            <a:avLst/>
          </a:prstGeom>
          <a:noFill/>
          <a:ln w="9525">
            <a:solidFill>
              <a:schemeClr val="tx1"/>
            </a:solidFill>
            <a:miter lim="800000"/>
            <a:headEnd/>
            <a:tailEnd/>
          </a:ln>
        </p:spPr>
        <p:txBody>
          <a:bodyPr wrap="none" anchor="ctr"/>
          <a:lstStyle/>
          <a:p>
            <a:endParaRPr lang="en-IN"/>
          </a:p>
        </p:txBody>
      </p:sp>
      <p:sp>
        <p:nvSpPr>
          <p:cNvPr id="62473" name="Text Box 9"/>
          <p:cNvSpPr txBox="1">
            <a:spLocks noChangeArrowheads="1"/>
          </p:cNvSpPr>
          <p:nvPr/>
        </p:nvSpPr>
        <p:spPr bwMode="auto">
          <a:xfrm>
            <a:off x="6400800" y="914400"/>
            <a:ext cx="1219200" cy="457200"/>
          </a:xfrm>
          <a:prstGeom prst="rect">
            <a:avLst/>
          </a:prstGeom>
          <a:noFill/>
          <a:ln w="9525">
            <a:noFill/>
            <a:miter lim="800000"/>
            <a:headEnd/>
            <a:tailEnd/>
          </a:ln>
        </p:spPr>
        <p:txBody>
          <a:bodyPr>
            <a:spAutoFit/>
          </a:bodyPr>
          <a:lstStyle/>
          <a:p>
            <a:pPr eaLnBrk="1" hangingPunct="1">
              <a:spcBef>
                <a:spcPct val="50000"/>
              </a:spcBef>
            </a:pPr>
            <a:r>
              <a:rPr lang="en-US" sz="2400" b="1">
                <a:latin typeface="Arial" charset="0"/>
              </a:rPr>
              <a:t>EDGE</a:t>
            </a:r>
          </a:p>
        </p:txBody>
      </p:sp>
      <p:sp>
        <p:nvSpPr>
          <p:cNvPr id="62474" name="Text Box 10"/>
          <p:cNvSpPr txBox="1">
            <a:spLocks noChangeArrowheads="1"/>
          </p:cNvSpPr>
          <p:nvPr/>
        </p:nvSpPr>
        <p:spPr bwMode="auto">
          <a:xfrm>
            <a:off x="3962400" y="2133600"/>
            <a:ext cx="381000" cy="2017713"/>
          </a:xfrm>
          <a:prstGeom prst="rect">
            <a:avLst/>
          </a:prstGeom>
          <a:noFill/>
          <a:ln w="9525">
            <a:noFill/>
            <a:miter lim="800000"/>
            <a:headEnd/>
            <a:tailEnd/>
          </a:ln>
        </p:spPr>
        <p:txBody>
          <a:bodyPr>
            <a:spAutoFit/>
          </a:bodyPr>
          <a:lstStyle/>
          <a:p>
            <a:pPr eaLnBrk="1" hangingPunct="1">
              <a:spcBef>
                <a:spcPct val="50000"/>
              </a:spcBef>
            </a:pPr>
            <a:r>
              <a:rPr lang="en-US">
                <a:latin typeface="Arial" charset="0"/>
              </a:rPr>
              <a:t>L</a:t>
            </a:r>
          </a:p>
          <a:p>
            <a:pPr eaLnBrk="1" hangingPunct="1">
              <a:spcBef>
                <a:spcPct val="50000"/>
              </a:spcBef>
            </a:pPr>
            <a:r>
              <a:rPr lang="en-US">
                <a:latin typeface="Arial" charset="0"/>
              </a:rPr>
              <a:t>E</a:t>
            </a:r>
          </a:p>
          <a:p>
            <a:pPr eaLnBrk="1" hangingPunct="1">
              <a:spcBef>
                <a:spcPct val="50000"/>
              </a:spcBef>
            </a:pPr>
            <a:r>
              <a:rPr lang="en-US">
                <a:latin typeface="Arial" charset="0"/>
              </a:rPr>
              <a:t>A</a:t>
            </a:r>
          </a:p>
          <a:p>
            <a:pPr eaLnBrk="1" hangingPunct="1">
              <a:spcBef>
                <a:spcPct val="50000"/>
              </a:spcBef>
            </a:pPr>
            <a:r>
              <a:rPr lang="en-US">
                <a:latin typeface="Arial" charset="0"/>
              </a:rPr>
              <a:t>R</a:t>
            </a:r>
          </a:p>
          <a:p>
            <a:pPr eaLnBrk="1" hangingPunct="1">
              <a:spcBef>
                <a:spcPct val="50000"/>
              </a:spcBef>
            </a:pPr>
            <a:r>
              <a:rPr lang="en-US">
                <a:latin typeface="Arial" charset="0"/>
              </a:rPr>
              <a:t>N</a:t>
            </a:r>
          </a:p>
        </p:txBody>
      </p:sp>
      <p:sp>
        <p:nvSpPr>
          <p:cNvPr id="62475" name="Rectangle 11"/>
          <p:cNvSpPr>
            <a:spLocks noChangeArrowheads="1"/>
          </p:cNvSpPr>
          <p:nvPr/>
        </p:nvSpPr>
        <p:spPr bwMode="auto">
          <a:xfrm>
            <a:off x="304800" y="2209800"/>
            <a:ext cx="2514600" cy="1600200"/>
          </a:xfrm>
          <a:prstGeom prst="rect">
            <a:avLst/>
          </a:prstGeom>
          <a:noFill/>
          <a:ln w="9525">
            <a:solidFill>
              <a:schemeClr val="tx1"/>
            </a:solidFill>
            <a:miter lim="800000"/>
            <a:headEnd/>
            <a:tailEnd/>
          </a:ln>
        </p:spPr>
        <p:txBody>
          <a:bodyPr wrap="none" anchor="ctr"/>
          <a:lstStyle/>
          <a:p>
            <a:endParaRPr lang="en-IN"/>
          </a:p>
        </p:txBody>
      </p:sp>
      <p:sp>
        <p:nvSpPr>
          <p:cNvPr id="62476" name="Rectangle 12"/>
          <p:cNvSpPr>
            <a:spLocks noChangeArrowheads="1"/>
          </p:cNvSpPr>
          <p:nvPr/>
        </p:nvSpPr>
        <p:spPr bwMode="auto">
          <a:xfrm>
            <a:off x="3657600" y="2209800"/>
            <a:ext cx="914400" cy="1981200"/>
          </a:xfrm>
          <a:prstGeom prst="rect">
            <a:avLst/>
          </a:prstGeom>
          <a:noFill/>
          <a:ln w="9525">
            <a:solidFill>
              <a:schemeClr val="tx1"/>
            </a:solidFill>
            <a:miter lim="800000"/>
            <a:headEnd/>
            <a:tailEnd/>
          </a:ln>
        </p:spPr>
        <p:txBody>
          <a:bodyPr wrap="none" anchor="ctr"/>
          <a:lstStyle/>
          <a:p>
            <a:endParaRPr lang="en-IN"/>
          </a:p>
        </p:txBody>
      </p:sp>
      <p:sp>
        <p:nvSpPr>
          <p:cNvPr id="62477" name="Text Box 13"/>
          <p:cNvSpPr txBox="1">
            <a:spLocks noChangeArrowheads="1"/>
          </p:cNvSpPr>
          <p:nvPr/>
        </p:nvSpPr>
        <p:spPr bwMode="auto">
          <a:xfrm>
            <a:off x="5334000" y="2286000"/>
            <a:ext cx="3657600" cy="1768475"/>
          </a:xfrm>
          <a:prstGeom prst="rect">
            <a:avLst/>
          </a:prstGeom>
          <a:noFill/>
          <a:ln w="9525">
            <a:noFill/>
            <a:miter lim="800000"/>
            <a:headEnd/>
            <a:tailEnd/>
          </a:ln>
        </p:spPr>
        <p:txBody>
          <a:bodyPr>
            <a:spAutoFit/>
          </a:bodyPr>
          <a:lstStyle/>
          <a:p>
            <a:pPr algn="just" eaLnBrk="1" hangingPunct="1">
              <a:spcBef>
                <a:spcPct val="50000"/>
              </a:spcBef>
              <a:buFontTx/>
              <a:buChar char="•"/>
            </a:pPr>
            <a:r>
              <a:rPr lang="en-US" sz="2000">
                <a:latin typeface="Arial" charset="0"/>
              </a:rPr>
              <a:t>An intense or striking quality (a quality or factor which gives superiority over close rivals)</a:t>
            </a:r>
          </a:p>
          <a:p>
            <a:pPr algn="just" eaLnBrk="1" hangingPunct="1">
              <a:spcBef>
                <a:spcPct val="50000"/>
              </a:spcBef>
              <a:buFontTx/>
              <a:buChar char="•"/>
            </a:pPr>
            <a:r>
              <a:rPr lang="en-US" sz="2000">
                <a:latin typeface="Arial" charset="0"/>
              </a:rPr>
              <a:t>A slight advantage over somebody/ something</a:t>
            </a:r>
          </a:p>
        </p:txBody>
      </p:sp>
      <p:sp>
        <p:nvSpPr>
          <p:cNvPr id="62478" name="Rectangle 14"/>
          <p:cNvSpPr>
            <a:spLocks noChangeArrowheads="1"/>
          </p:cNvSpPr>
          <p:nvPr/>
        </p:nvSpPr>
        <p:spPr bwMode="auto">
          <a:xfrm>
            <a:off x="5334000" y="2209800"/>
            <a:ext cx="3657600" cy="1981200"/>
          </a:xfrm>
          <a:prstGeom prst="rect">
            <a:avLst/>
          </a:prstGeom>
          <a:noFill/>
          <a:ln w="9525">
            <a:solidFill>
              <a:schemeClr val="tx1"/>
            </a:solidFill>
            <a:miter lim="800000"/>
            <a:headEnd/>
            <a:tailEnd/>
          </a:ln>
        </p:spPr>
        <p:txBody>
          <a:bodyPr wrap="none" anchor="ctr"/>
          <a:lstStyle/>
          <a:p>
            <a:endParaRPr lang="en-IN"/>
          </a:p>
        </p:txBody>
      </p:sp>
      <p:sp>
        <p:nvSpPr>
          <p:cNvPr id="62479" name="Line 15"/>
          <p:cNvSpPr>
            <a:spLocks noChangeShapeType="1"/>
          </p:cNvSpPr>
          <p:nvPr/>
        </p:nvSpPr>
        <p:spPr bwMode="auto">
          <a:xfrm flipH="1">
            <a:off x="914400" y="1371600"/>
            <a:ext cx="685800" cy="838200"/>
          </a:xfrm>
          <a:prstGeom prst="line">
            <a:avLst/>
          </a:prstGeom>
          <a:noFill/>
          <a:ln w="38100">
            <a:solidFill>
              <a:schemeClr val="tx1"/>
            </a:solidFill>
            <a:round/>
            <a:headEnd/>
            <a:tailEnd type="triangle" w="med" len="med"/>
          </a:ln>
        </p:spPr>
        <p:txBody>
          <a:bodyPr/>
          <a:lstStyle/>
          <a:p>
            <a:endParaRPr lang="en-US"/>
          </a:p>
        </p:txBody>
      </p:sp>
      <p:sp>
        <p:nvSpPr>
          <p:cNvPr id="62480" name="Line 16"/>
          <p:cNvSpPr>
            <a:spLocks noChangeShapeType="1"/>
          </p:cNvSpPr>
          <p:nvPr/>
        </p:nvSpPr>
        <p:spPr bwMode="auto">
          <a:xfrm>
            <a:off x="4114800" y="1371600"/>
            <a:ext cx="0" cy="838200"/>
          </a:xfrm>
          <a:prstGeom prst="line">
            <a:avLst/>
          </a:prstGeom>
          <a:noFill/>
          <a:ln w="38100">
            <a:solidFill>
              <a:schemeClr val="tx1"/>
            </a:solidFill>
            <a:round/>
            <a:headEnd/>
            <a:tailEnd type="triangle" w="med" len="med"/>
          </a:ln>
        </p:spPr>
        <p:txBody>
          <a:bodyPr/>
          <a:lstStyle/>
          <a:p>
            <a:endParaRPr lang="en-US"/>
          </a:p>
        </p:txBody>
      </p:sp>
      <p:sp>
        <p:nvSpPr>
          <p:cNvPr id="62481" name="Line 17"/>
          <p:cNvSpPr>
            <a:spLocks noChangeShapeType="1"/>
          </p:cNvSpPr>
          <p:nvPr/>
        </p:nvSpPr>
        <p:spPr bwMode="auto">
          <a:xfrm>
            <a:off x="6934200" y="1371600"/>
            <a:ext cx="609600" cy="838200"/>
          </a:xfrm>
          <a:prstGeom prst="line">
            <a:avLst/>
          </a:prstGeom>
          <a:noFill/>
          <a:ln w="38100">
            <a:solidFill>
              <a:schemeClr val="tx1"/>
            </a:solidFill>
            <a:round/>
            <a:headEnd/>
            <a:tailEnd type="triangle" w="med" len="med"/>
          </a:ln>
        </p:spPr>
        <p:txBody>
          <a:bodyPr/>
          <a:lstStyle/>
          <a:p>
            <a:endParaRPr lang="en-US"/>
          </a:p>
        </p:txBody>
      </p:sp>
      <p:sp>
        <p:nvSpPr>
          <p:cNvPr id="62482" name="Text Box 18"/>
          <p:cNvSpPr txBox="1">
            <a:spLocks noChangeArrowheads="1"/>
          </p:cNvSpPr>
          <p:nvPr/>
        </p:nvSpPr>
        <p:spPr bwMode="auto">
          <a:xfrm>
            <a:off x="2895600" y="4648200"/>
            <a:ext cx="2971800" cy="1431925"/>
          </a:xfrm>
          <a:prstGeom prst="rect">
            <a:avLst/>
          </a:prstGeom>
          <a:noFill/>
          <a:ln w="9525">
            <a:noFill/>
            <a:miter lim="800000"/>
            <a:headEnd/>
            <a:tailEnd/>
          </a:ln>
        </p:spPr>
        <p:txBody>
          <a:bodyPr>
            <a:spAutoFit/>
          </a:bodyPr>
          <a:lstStyle/>
          <a:p>
            <a:pPr algn="just" eaLnBrk="1" hangingPunct="1">
              <a:lnSpc>
                <a:spcPct val="85000"/>
              </a:lnSpc>
              <a:spcBef>
                <a:spcPct val="50000"/>
              </a:spcBef>
              <a:buFontTx/>
              <a:buChar char="•"/>
            </a:pPr>
            <a:r>
              <a:rPr lang="en-US" sz="2000">
                <a:latin typeface="Arial" charset="0"/>
              </a:rPr>
              <a:t>To be Informed</a:t>
            </a:r>
          </a:p>
          <a:p>
            <a:pPr algn="just" eaLnBrk="1" hangingPunct="1">
              <a:lnSpc>
                <a:spcPct val="85000"/>
              </a:lnSpc>
              <a:spcBef>
                <a:spcPct val="50000"/>
              </a:spcBef>
              <a:buFontTx/>
              <a:buChar char="•"/>
            </a:pPr>
            <a:r>
              <a:rPr lang="en-US" sz="2000">
                <a:latin typeface="Arial" charset="0"/>
              </a:rPr>
              <a:t>To gain Knowledge, Skill or Ability</a:t>
            </a:r>
          </a:p>
          <a:p>
            <a:pPr algn="just" eaLnBrk="1" hangingPunct="1">
              <a:lnSpc>
                <a:spcPct val="85000"/>
              </a:lnSpc>
              <a:spcBef>
                <a:spcPct val="50000"/>
              </a:spcBef>
              <a:buFontTx/>
              <a:buChar char="•"/>
            </a:pPr>
            <a:r>
              <a:rPr lang="en-US" sz="2000">
                <a:latin typeface="Arial" charset="0"/>
              </a:rPr>
              <a:t>To be Skilful</a:t>
            </a:r>
          </a:p>
        </p:txBody>
      </p:sp>
      <p:sp>
        <p:nvSpPr>
          <p:cNvPr id="62483" name="Rectangle 19"/>
          <p:cNvSpPr>
            <a:spLocks noChangeArrowheads="1"/>
          </p:cNvSpPr>
          <p:nvPr/>
        </p:nvSpPr>
        <p:spPr bwMode="auto">
          <a:xfrm>
            <a:off x="2819400" y="4572000"/>
            <a:ext cx="3048000" cy="1600200"/>
          </a:xfrm>
          <a:prstGeom prst="rect">
            <a:avLst/>
          </a:prstGeom>
          <a:noFill/>
          <a:ln w="9525">
            <a:solidFill>
              <a:schemeClr val="tx1"/>
            </a:solidFill>
            <a:miter lim="800000"/>
            <a:headEnd/>
            <a:tailEnd/>
          </a:ln>
        </p:spPr>
        <p:txBody>
          <a:bodyPr wrap="none" anchor="ctr"/>
          <a:lstStyle/>
          <a:p>
            <a:endParaRPr lang="en-IN"/>
          </a:p>
        </p:txBody>
      </p:sp>
      <p:sp>
        <p:nvSpPr>
          <p:cNvPr id="62484" name="Line 20"/>
          <p:cNvSpPr>
            <a:spLocks noChangeShapeType="1"/>
          </p:cNvSpPr>
          <p:nvPr/>
        </p:nvSpPr>
        <p:spPr bwMode="auto">
          <a:xfrm>
            <a:off x="4114800" y="4191000"/>
            <a:ext cx="0" cy="381000"/>
          </a:xfrm>
          <a:prstGeom prst="line">
            <a:avLst/>
          </a:prstGeom>
          <a:noFill/>
          <a:ln w="38100">
            <a:solidFill>
              <a:schemeClr val="tx1"/>
            </a:solidFill>
            <a:round/>
            <a:headEnd/>
            <a:tailEnd type="triangle" w="med" len="med"/>
          </a:ln>
        </p:spPr>
        <p:txBody>
          <a:bodyPr/>
          <a:lstStyle/>
          <a:p>
            <a:endParaRPr lang="en-US"/>
          </a:p>
        </p:txBody>
      </p:sp>
      <p:sp>
        <p:nvSpPr>
          <p:cNvPr id="62485" name="Rectangle 21"/>
          <p:cNvSpPr>
            <a:spLocks noChangeArrowheads="1"/>
          </p:cNvSpPr>
          <p:nvPr/>
        </p:nvSpPr>
        <p:spPr bwMode="auto">
          <a:xfrm>
            <a:off x="228600" y="6324600"/>
            <a:ext cx="8915400" cy="381000"/>
          </a:xfrm>
          <a:prstGeom prst="rect">
            <a:avLst/>
          </a:prstGeom>
          <a:noFill/>
          <a:ln w="9525">
            <a:solidFill>
              <a:schemeClr val="tx1"/>
            </a:solidFill>
            <a:miter lim="800000"/>
            <a:headEnd/>
            <a:tailEnd/>
          </a:ln>
        </p:spPr>
        <p:txBody>
          <a:bodyPr wrap="none" anchor="ctr"/>
          <a:lstStyle/>
          <a:p>
            <a:endParaRPr lang="en-IN"/>
          </a:p>
        </p:txBody>
      </p:sp>
      <p:sp>
        <p:nvSpPr>
          <p:cNvPr id="12310" name="Text Box 22"/>
          <p:cNvSpPr txBox="1">
            <a:spLocks noChangeArrowheads="1"/>
          </p:cNvSpPr>
          <p:nvPr/>
        </p:nvSpPr>
        <p:spPr bwMode="auto">
          <a:xfrm>
            <a:off x="304800" y="6324600"/>
            <a:ext cx="9220200" cy="366713"/>
          </a:xfrm>
          <a:prstGeom prst="rect">
            <a:avLst/>
          </a:prstGeom>
          <a:noFill/>
          <a:ln w="9525">
            <a:noFill/>
            <a:miter lim="800000"/>
            <a:headEnd/>
            <a:tailEnd/>
          </a:ln>
        </p:spPr>
        <p:txBody>
          <a:bodyPr>
            <a:spAutoFit/>
          </a:bodyPr>
          <a:lstStyle/>
          <a:p>
            <a:pPr eaLnBrk="1" hangingPunct="1">
              <a:spcBef>
                <a:spcPct val="50000"/>
              </a:spcBef>
              <a:buFontTx/>
              <a:buChar char="•"/>
            </a:pPr>
            <a:r>
              <a:rPr lang="en-US">
                <a:latin typeface="Arial" charset="0"/>
              </a:rPr>
              <a:t>The term KNOWLEDGE is a process of learning to know to have an edge over others.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blinds(horizontal)">
                                      <p:cBhvr>
                                        <p:cTn id="7" dur="500"/>
                                        <p:tgtEl>
                                          <p:spTgt spid="6246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2467">
                                            <p:txEl>
                                              <p:pRg st="0" end="0"/>
                                            </p:txEl>
                                          </p:spTgt>
                                        </p:tgtEl>
                                        <p:attrNameLst>
                                          <p:attrName>style.visibility</p:attrName>
                                        </p:attrNameLst>
                                      </p:cBhvr>
                                      <p:to>
                                        <p:strVal val="visible"/>
                                      </p:to>
                                    </p:set>
                                    <p:animEffect transition="in" filter="blinds(horizontal)">
                                      <p:cBhvr>
                                        <p:cTn id="10" dur="500"/>
                                        <p:tgtEl>
                                          <p:spTgt spid="62467">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2467">
                                            <p:txEl>
                                              <p:pRg st="1" end="1"/>
                                            </p:txEl>
                                          </p:spTgt>
                                        </p:tgtEl>
                                        <p:attrNameLst>
                                          <p:attrName>style.visibility</p:attrName>
                                        </p:attrNameLst>
                                      </p:cBhvr>
                                      <p:to>
                                        <p:strVal val="visible"/>
                                      </p:to>
                                    </p:set>
                                    <p:animEffect transition="in" filter="blinds(horizontal)">
                                      <p:cBhvr>
                                        <p:cTn id="13" dur="500"/>
                                        <p:tgtEl>
                                          <p:spTgt spid="62467">
                                            <p:txEl>
                                              <p:pRg st="1" end="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2467">
                                            <p:txEl>
                                              <p:pRg st="2" end="2"/>
                                            </p:txEl>
                                          </p:spTgt>
                                        </p:tgtEl>
                                        <p:attrNameLst>
                                          <p:attrName>style.visibility</p:attrName>
                                        </p:attrNameLst>
                                      </p:cBhvr>
                                      <p:to>
                                        <p:strVal val="visible"/>
                                      </p:to>
                                    </p:set>
                                    <p:animEffect transition="in" filter="blinds(horizontal)">
                                      <p:cBhvr>
                                        <p:cTn id="16" dur="500"/>
                                        <p:tgtEl>
                                          <p:spTgt spid="62467">
                                            <p:txEl>
                                              <p:pRg st="2" end="2"/>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2468"/>
                                        </p:tgtEl>
                                        <p:attrNameLst>
                                          <p:attrName>style.visibility</p:attrName>
                                        </p:attrNameLst>
                                      </p:cBhvr>
                                      <p:to>
                                        <p:strVal val="visible"/>
                                      </p:to>
                                    </p:set>
                                    <p:animEffect transition="in" filter="blinds(horizontal)">
                                      <p:cBhvr>
                                        <p:cTn id="19" dur="500"/>
                                        <p:tgtEl>
                                          <p:spTgt spid="6246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62469"/>
                                        </p:tgtEl>
                                        <p:attrNameLst>
                                          <p:attrName>style.visibility</p:attrName>
                                        </p:attrNameLst>
                                      </p:cBhvr>
                                      <p:to>
                                        <p:strVal val="visible"/>
                                      </p:to>
                                    </p:set>
                                    <p:animEffect transition="in" filter="blinds(horizontal)">
                                      <p:cBhvr>
                                        <p:cTn id="22" dur="500"/>
                                        <p:tgtEl>
                                          <p:spTgt spid="6246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2470"/>
                                        </p:tgtEl>
                                        <p:attrNameLst>
                                          <p:attrName>style.visibility</p:attrName>
                                        </p:attrNameLst>
                                      </p:cBhvr>
                                      <p:to>
                                        <p:strVal val="visible"/>
                                      </p:to>
                                    </p:set>
                                    <p:animEffect transition="in" filter="blinds(horizontal)">
                                      <p:cBhvr>
                                        <p:cTn id="25" dur="500"/>
                                        <p:tgtEl>
                                          <p:spTgt spid="6247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2471"/>
                                        </p:tgtEl>
                                        <p:attrNameLst>
                                          <p:attrName>style.visibility</p:attrName>
                                        </p:attrNameLst>
                                      </p:cBhvr>
                                      <p:to>
                                        <p:strVal val="visible"/>
                                      </p:to>
                                    </p:set>
                                    <p:animEffect transition="in" filter="blinds(horizontal)">
                                      <p:cBhvr>
                                        <p:cTn id="28" dur="500"/>
                                        <p:tgtEl>
                                          <p:spTgt spid="6247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2472"/>
                                        </p:tgtEl>
                                        <p:attrNameLst>
                                          <p:attrName>style.visibility</p:attrName>
                                        </p:attrNameLst>
                                      </p:cBhvr>
                                      <p:to>
                                        <p:strVal val="visible"/>
                                      </p:to>
                                    </p:set>
                                    <p:animEffect transition="in" filter="blinds(horizontal)">
                                      <p:cBhvr>
                                        <p:cTn id="31" dur="500"/>
                                        <p:tgtEl>
                                          <p:spTgt spid="6247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2473"/>
                                        </p:tgtEl>
                                        <p:attrNameLst>
                                          <p:attrName>style.visibility</p:attrName>
                                        </p:attrNameLst>
                                      </p:cBhvr>
                                      <p:to>
                                        <p:strVal val="visible"/>
                                      </p:to>
                                    </p:set>
                                    <p:animEffect transition="in" filter="blinds(horizontal)">
                                      <p:cBhvr>
                                        <p:cTn id="34" dur="500"/>
                                        <p:tgtEl>
                                          <p:spTgt spid="6247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62474"/>
                                        </p:tgtEl>
                                        <p:attrNameLst>
                                          <p:attrName>style.visibility</p:attrName>
                                        </p:attrNameLst>
                                      </p:cBhvr>
                                      <p:to>
                                        <p:strVal val="visible"/>
                                      </p:to>
                                    </p:set>
                                    <p:animEffect transition="in" filter="blinds(horizontal)">
                                      <p:cBhvr>
                                        <p:cTn id="37" dur="500"/>
                                        <p:tgtEl>
                                          <p:spTgt spid="6247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62475"/>
                                        </p:tgtEl>
                                        <p:attrNameLst>
                                          <p:attrName>style.visibility</p:attrName>
                                        </p:attrNameLst>
                                      </p:cBhvr>
                                      <p:to>
                                        <p:strVal val="visible"/>
                                      </p:to>
                                    </p:set>
                                    <p:animEffect transition="in" filter="blinds(horizontal)">
                                      <p:cBhvr>
                                        <p:cTn id="40" dur="500"/>
                                        <p:tgtEl>
                                          <p:spTgt spid="6247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2476"/>
                                        </p:tgtEl>
                                        <p:attrNameLst>
                                          <p:attrName>style.visibility</p:attrName>
                                        </p:attrNameLst>
                                      </p:cBhvr>
                                      <p:to>
                                        <p:strVal val="visible"/>
                                      </p:to>
                                    </p:set>
                                    <p:animEffect transition="in" filter="blinds(horizontal)">
                                      <p:cBhvr>
                                        <p:cTn id="43" dur="500"/>
                                        <p:tgtEl>
                                          <p:spTgt spid="6247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62477"/>
                                        </p:tgtEl>
                                        <p:attrNameLst>
                                          <p:attrName>style.visibility</p:attrName>
                                        </p:attrNameLst>
                                      </p:cBhvr>
                                      <p:to>
                                        <p:strVal val="visible"/>
                                      </p:to>
                                    </p:set>
                                    <p:animEffect transition="in" filter="blinds(horizontal)">
                                      <p:cBhvr>
                                        <p:cTn id="46" dur="500"/>
                                        <p:tgtEl>
                                          <p:spTgt spid="6247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62478"/>
                                        </p:tgtEl>
                                        <p:attrNameLst>
                                          <p:attrName>style.visibility</p:attrName>
                                        </p:attrNameLst>
                                      </p:cBhvr>
                                      <p:to>
                                        <p:strVal val="visible"/>
                                      </p:to>
                                    </p:set>
                                    <p:animEffect transition="in" filter="blinds(horizontal)">
                                      <p:cBhvr>
                                        <p:cTn id="49" dur="500"/>
                                        <p:tgtEl>
                                          <p:spTgt spid="62478"/>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62479"/>
                                        </p:tgtEl>
                                        <p:attrNameLst>
                                          <p:attrName>style.visibility</p:attrName>
                                        </p:attrNameLst>
                                      </p:cBhvr>
                                      <p:to>
                                        <p:strVal val="visible"/>
                                      </p:to>
                                    </p:set>
                                    <p:animEffect transition="in" filter="blinds(horizontal)">
                                      <p:cBhvr>
                                        <p:cTn id="52" dur="500"/>
                                        <p:tgtEl>
                                          <p:spTgt spid="62479"/>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62480"/>
                                        </p:tgtEl>
                                        <p:attrNameLst>
                                          <p:attrName>style.visibility</p:attrName>
                                        </p:attrNameLst>
                                      </p:cBhvr>
                                      <p:to>
                                        <p:strVal val="visible"/>
                                      </p:to>
                                    </p:set>
                                    <p:animEffect transition="in" filter="blinds(horizontal)">
                                      <p:cBhvr>
                                        <p:cTn id="55" dur="500"/>
                                        <p:tgtEl>
                                          <p:spTgt spid="62480"/>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62481"/>
                                        </p:tgtEl>
                                        <p:attrNameLst>
                                          <p:attrName>style.visibility</p:attrName>
                                        </p:attrNameLst>
                                      </p:cBhvr>
                                      <p:to>
                                        <p:strVal val="visible"/>
                                      </p:to>
                                    </p:set>
                                    <p:animEffect transition="in" filter="blinds(horizontal)">
                                      <p:cBhvr>
                                        <p:cTn id="58" dur="500"/>
                                        <p:tgtEl>
                                          <p:spTgt spid="62481"/>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62482"/>
                                        </p:tgtEl>
                                        <p:attrNameLst>
                                          <p:attrName>style.visibility</p:attrName>
                                        </p:attrNameLst>
                                      </p:cBhvr>
                                      <p:to>
                                        <p:strVal val="visible"/>
                                      </p:to>
                                    </p:set>
                                    <p:animEffect transition="in" filter="blinds(horizontal)">
                                      <p:cBhvr>
                                        <p:cTn id="61" dur="500"/>
                                        <p:tgtEl>
                                          <p:spTgt spid="62482"/>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62483"/>
                                        </p:tgtEl>
                                        <p:attrNameLst>
                                          <p:attrName>style.visibility</p:attrName>
                                        </p:attrNameLst>
                                      </p:cBhvr>
                                      <p:to>
                                        <p:strVal val="visible"/>
                                      </p:to>
                                    </p:set>
                                    <p:animEffect transition="in" filter="blinds(horizontal)">
                                      <p:cBhvr>
                                        <p:cTn id="64" dur="500"/>
                                        <p:tgtEl>
                                          <p:spTgt spid="62483"/>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62484"/>
                                        </p:tgtEl>
                                        <p:attrNameLst>
                                          <p:attrName>style.visibility</p:attrName>
                                        </p:attrNameLst>
                                      </p:cBhvr>
                                      <p:to>
                                        <p:strVal val="visible"/>
                                      </p:to>
                                    </p:set>
                                    <p:animEffect transition="in" filter="blinds(horizontal)">
                                      <p:cBhvr>
                                        <p:cTn id="67" dur="500"/>
                                        <p:tgtEl>
                                          <p:spTgt spid="62484"/>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62485"/>
                                        </p:tgtEl>
                                        <p:attrNameLst>
                                          <p:attrName>style.visibility</p:attrName>
                                        </p:attrNameLst>
                                      </p:cBhvr>
                                      <p:to>
                                        <p:strVal val="visible"/>
                                      </p:to>
                                    </p:set>
                                    <p:animEffect transition="in" filter="blinds(horizontal)">
                                      <p:cBhvr>
                                        <p:cTn id="70" dur="500"/>
                                        <p:tgtEl>
                                          <p:spTgt spid="62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p:bldP spid="62467" grpId="0" build="p"/>
      <p:bldP spid="62468" grpId="0"/>
      <p:bldP spid="62469" grpId="0" animBg="1"/>
      <p:bldP spid="62470" grpId="0" animBg="1"/>
      <p:bldP spid="62471" grpId="0"/>
      <p:bldP spid="62472" grpId="0" animBg="1"/>
      <p:bldP spid="62473" grpId="0"/>
      <p:bldP spid="62474" grpId="0"/>
      <p:bldP spid="62475" grpId="0" animBg="1"/>
      <p:bldP spid="62476" grpId="0" animBg="1"/>
      <p:bldP spid="62477" grpId="0"/>
      <p:bldP spid="62478" grpId="0" animBg="1"/>
      <p:bldP spid="62479" grpId="0" animBg="1"/>
      <p:bldP spid="62480" grpId="0" animBg="1"/>
      <p:bldP spid="62481" grpId="0" animBg="1"/>
      <p:bldP spid="62482" grpId="0"/>
      <p:bldP spid="62483" grpId="0" animBg="1"/>
      <p:bldP spid="62484" grpId="0" animBg="1"/>
      <p:bldP spid="6248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6BA8CE-33BB-56AF-55B3-520A0333DB15}"/>
              </a:ext>
            </a:extLst>
          </p:cNvPr>
          <p:cNvSpPr>
            <a:spLocks noGrp="1"/>
          </p:cNvSpPr>
          <p:nvPr>
            <p:ph/>
          </p:nvPr>
        </p:nvSpPr>
        <p:spPr/>
        <p:txBody>
          <a:bodyPr/>
          <a:lstStyle/>
          <a:p>
            <a:r>
              <a:rPr lang="en-IN" dirty="0">
                <a:solidFill>
                  <a:srgbClr val="2C082C"/>
                </a:solidFill>
                <a:effectLst/>
                <a:latin typeface="Calibri" panose="020F0502020204030204" pitchFamily="34" charset="0"/>
                <a:ea typeface="Calibri" panose="020F0502020204030204" pitchFamily="34" charset="0"/>
              </a:rPr>
              <a:t>GOVERNMENT, GOVERNANCE AND DEMOCRACY </a:t>
            </a:r>
          </a:p>
          <a:p>
            <a:pPr marL="6350" marR="34925" indent="-6350">
              <a:lnSpc>
                <a:spcPct val="94000"/>
              </a:lnSpc>
              <a:spcAft>
                <a:spcPts val="150"/>
              </a:spcAft>
            </a:pPr>
            <a:r>
              <a:rPr lang="en-IN" sz="2000" kern="100" dirty="0">
                <a:solidFill>
                  <a:srgbClr val="FFFF00"/>
                </a:solidFill>
                <a:effectLst/>
                <a:latin typeface="Calibri" panose="020F0502020204030204" pitchFamily="34" charset="0"/>
                <a:ea typeface="Calibri" panose="020F0502020204030204" pitchFamily="34" charset="0"/>
              </a:rPr>
              <a:t>Government's foremost job is to focus society on achieving the public interest. Governance is a way of describing the links between government and its broader environment - political, social, and administrative.”                          - Thomas B Riley </a:t>
            </a:r>
          </a:p>
          <a:p>
            <a:pPr marL="0" marR="34925" indent="0">
              <a:lnSpc>
                <a:spcPct val="107000"/>
              </a:lnSpc>
              <a:spcAft>
                <a:spcPts val="15"/>
              </a:spcAft>
              <a:buNone/>
            </a:pPr>
            <a:endParaRPr lang="en-IN" sz="2000" kern="100" dirty="0">
              <a:solidFill>
                <a:srgbClr val="FFFF00"/>
              </a:solidFill>
              <a:effectLst/>
              <a:latin typeface="Calibri" panose="020F0502020204030204" pitchFamily="34" charset="0"/>
              <a:ea typeface="Calibri" panose="020F0502020204030204" pitchFamily="34" charset="0"/>
            </a:endParaRPr>
          </a:p>
          <a:p>
            <a:pPr marL="6350" marR="34925" indent="-6350">
              <a:lnSpc>
                <a:spcPct val="107000"/>
              </a:lnSpc>
              <a:spcAft>
                <a:spcPts val="15"/>
              </a:spcAft>
            </a:pPr>
            <a:r>
              <a:rPr lang="en-IN" sz="2000" kern="100" dirty="0">
                <a:solidFill>
                  <a:srgbClr val="FFFF00"/>
                </a:solidFill>
                <a:effectLst/>
                <a:latin typeface="Calibri" panose="020F0502020204030204" pitchFamily="34" charset="0"/>
                <a:ea typeface="Calibri" panose="020F0502020204030204" pitchFamily="34" charset="0"/>
              </a:rPr>
              <a:t>Government, governance and democracy have been with us for a long while. </a:t>
            </a:r>
          </a:p>
          <a:p>
            <a:pPr marL="6350" marR="25400" indent="-6350" algn="just">
              <a:lnSpc>
                <a:spcPct val="94000"/>
              </a:lnSpc>
              <a:spcAft>
                <a:spcPts val="15"/>
              </a:spcAft>
            </a:pPr>
            <a:r>
              <a:rPr lang="en-IN" sz="2000" kern="100" dirty="0">
                <a:solidFill>
                  <a:srgbClr val="FFFF00"/>
                </a:solidFill>
                <a:effectLst/>
                <a:latin typeface="Calibri" panose="020F0502020204030204" pitchFamily="34" charset="0"/>
                <a:ea typeface="Calibri" panose="020F0502020204030204" pitchFamily="34" charset="0"/>
              </a:rPr>
              <a:t>Government and governance are both about getting the consent and cooperation of the governed. Government is the formal apparatus for this objective, governance is the outcome as experienced by those on the receiving end. Governance in the public context is closely related to government and democracy, but has a different focus. These three concepts can be considered as different views or political entities. Government is the Institutional view. Democracy is the legitimacy view and Governance is the regulatory view. </a:t>
            </a:r>
          </a:p>
          <a:p>
            <a:pPr marL="0" marR="34925" indent="0">
              <a:lnSpc>
                <a:spcPct val="107000"/>
              </a:lnSpc>
              <a:spcAft>
                <a:spcPts val="15"/>
              </a:spcAft>
              <a:buNone/>
            </a:pPr>
            <a:r>
              <a:rPr lang="en-IN" kern="100" dirty="0">
                <a:solidFill>
                  <a:srgbClr val="FFFF00"/>
                </a:solidFill>
                <a:effectLst/>
                <a:latin typeface="Calibri" panose="020F0502020204030204" pitchFamily="34" charset="0"/>
                <a:ea typeface="Calibri" panose="020F0502020204030204" pitchFamily="34" charset="0"/>
              </a:rPr>
              <a:t> </a:t>
            </a:r>
          </a:p>
          <a:p>
            <a:endParaRPr lang="en-IN" sz="1600" dirty="0">
              <a:solidFill>
                <a:srgbClr val="FFFF00"/>
              </a:solidFill>
            </a:endParaRPr>
          </a:p>
        </p:txBody>
      </p:sp>
    </p:spTree>
    <p:extLst>
      <p:ext uri="{BB962C8B-B14F-4D97-AF65-F5344CB8AC3E}">
        <p14:creationId xmlns:p14="http://schemas.microsoft.com/office/powerpoint/2010/main" val="29718688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7F99C4-6C3D-A69A-704C-BDE08F2B3AE8}"/>
              </a:ext>
            </a:extLst>
          </p:cNvPr>
          <p:cNvSpPr>
            <a:spLocks noGrp="1"/>
          </p:cNvSpPr>
          <p:nvPr>
            <p:ph/>
          </p:nvPr>
        </p:nvSpPr>
        <p:spPr/>
        <p:txBody>
          <a:bodyPr/>
          <a:lstStyle/>
          <a:p>
            <a:pPr marL="6350" marR="759460" indent="-6350">
              <a:lnSpc>
                <a:spcPct val="107000"/>
              </a:lnSpc>
              <a:spcAft>
                <a:spcPts val="15"/>
              </a:spcAft>
            </a:pPr>
            <a:r>
              <a:rPr lang="en-IN" sz="1600" b="1" dirty="0">
                <a:solidFill>
                  <a:srgbClr val="1F2E06"/>
                </a:solidFill>
                <a:effectLst/>
                <a:latin typeface="Calibri" panose="020F0502020204030204" pitchFamily="34" charset="0"/>
                <a:ea typeface="Calibri" panose="020F0502020204030204" pitchFamily="34" charset="0"/>
              </a:rPr>
              <a:t>The role of information </a:t>
            </a:r>
            <a:r>
              <a:rPr lang="en-IN" sz="1600" dirty="0">
                <a:solidFill>
                  <a:srgbClr val="FFFF00"/>
                </a:solidFill>
                <a:effectLst/>
                <a:latin typeface="Calibri" panose="020F0502020204030204" pitchFamily="34" charset="0"/>
                <a:ea typeface="Calibri" panose="020F0502020204030204" pitchFamily="34" charset="0"/>
              </a:rPr>
              <a:t>in all areas of the private sector and in government is now paramount for continued growth and stability in our societies. Information has become the lynchpin in the way we think, act and operate as a society. The significance of the growth of ICTs, new technologies, the Internet and the rapid deployment of information and creation of information is the “potential” for change these phenomena are creating. These are pressing issues for modern governments as the new technologies are contributing to the creation of faster communications, the sharing of information and knowledge, and the emergence of new forms of our respective cultures. Networked communities are quickly evolving through the Internet, and citizens are increasingly using the new technologies to organize themselves so their voices can be heard, and to develop tools to attempt to influence government policy and programs at the political and public administration level. It is important to put the whole question of how ICTs will be used to further engage the citizenry into a wider context of democracy as we practice it. The current trend of attaching ‘e’ to just about every topic (like E-Commerce, E-Learning, E-Health, E-Governance) is nothing more than a simple way to create a name for the use of information and communications technology to support the tasks within the topic. More importantly, the use of terms such as e-government, e-governance and e-democracy, leads to  </a:t>
            </a:r>
            <a:r>
              <a:rPr lang="en-IN" sz="1600" kern="100" dirty="0">
                <a:solidFill>
                  <a:srgbClr val="FFFF00"/>
                </a:solidFill>
                <a:effectLst/>
                <a:latin typeface="Calibri" panose="020F0502020204030204" pitchFamily="34" charset="0"/>
                <a:ea typeface="Calibri" panose="020F0502020204030204" pitchFamily="34" charset="0"/>
              </a:rPr>
              <a:t>the creation of an identifiable discipline. This then widens the development of the subject beyond the parameters of simply government boundaries to the larger spheres of civil society, associations, unions, the business community, international organizations and the academic world. Governance is not a synonym for government.  </a:t>
            </a:r>
          </a:p>
          <a:p>
            <a:pPr marL="0" indent="0">
              <a:buNone/>
            </a:pPr>
            <a:endParaRPr lang="en-IN" sz="1600" dirty="0">
              <a:solidFill>
                <a:srgbClr val="FFFF00"/>
              </a:solidFill>
            </a:endParaRPr>
          </a:p>
        </p:txBody>
      </p:sp>
    </p:spTree>
    <p:extLst>
      <p:ext uri="{BB962C8B-B14F-4D97-AF65-F5344CB8AC3E}">
        <p14:creationId xmlns:p14="http://schemas.microsoft.com/office/powerpoint/2010/main" val="4683974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ACC449-1736-D45D-611B-C47EE8E8DBF9}"/>
              </a:ext>
            </a:extLst>
          </p:cNvPr>
          <p:cNvSpPr>
            <a:spLocks noGrp="1"/>
          </p:cNvSpPr>
          <p:nvPr>
            <p:ph/>
          </p:nvPr>
        </p:nvSpPr>
        <p:spPr/>
        <p:txBody>
          <a:bodyPr/>
          <a:lstStyle/>
          <a:p>
            <a:r>
              <a:rPr lang="en-IN" sz="2800" dirty="0">
                <a:solidFill>
                  <a:srgbClr val="FFFF00"/>
                </a:solidFill>
                <a:effectLst/>
                <a:latin typeface="Calibri" panose="020F0502020204030204" pitchFamily="34" charset="0"/>
                <a:ea typeface="Calibri" panose="020F0502020204030204" pitchFamily="34" charset="0"/>
              </a:rPr>
              <a:t>	</a:t>
            </a:r>
            <a:r>
              <a:rPr lang="en-IN" sz="2800" b="1" dirty="0">
                <a:solidFill>
                  <a:srgbClr val="1F2E06"/>
                </a:solidFill>
                <a:effectLst/>
                <a:latin typeface="Calibri" panose="020F0502020204030204" pitchFamily="34" charset="0"/>
                <a:ea typeface="Calibri" panose="020F0502020204030204" pitchFamily="34" charset="0"/>
              </a:rPr>
              <a:t>E-Governance: An Introduction </a:t>
            </a:r>
          </a:p>
          <a:p>
            <a:pPr marL="6350" marR="759460" indent="-6350">
              <a:lnSpc>
                <a:spcPct val="107000"/>
              </a:lnSpc>
              <a:spcAft>
                <a:spcPts val="15"/>
              </a:spcAft>
            </a:pPr>
            <a:r>
              <a:rPr lang="en-IN" sz="1600" kern="100" dirty="0">
                <a:solidFill>
                  <a:srgbClr val="FFFF00"/>
                </a:solidFill>
                <a:effectLst/>
                <a:latin typeface="Calibri" panose="020F0502020204030204" pitchFamily="34" charset="0"/>
                <a:ea typeface="Calibri" panose="020F0502020204030204" pitchFamily="34" charset="0"/>
              </a:rPr>
              <a:t>The term E-Governance has different connotations:  </a:t>
            </a:r>
          </a:p>
          <a:p>
            <a:pPr marL="6350" marR="34925" indent="-6350">
              <a:lnSpc>
                <a:spcPct val="107000"/>
              </a:lnSpc>
              <a:spcAft>
                <a:spcPts val="15"/>
              </a:spcAft>
            </a:pPr>
            <a:r>
              <a:rPr lang="en-IN" sz="1600" kern="100" dirty="0">
                <a:solidFill>
                  <a:srgbClr val="FFFF00"/>
                </a:solidFill>
                <a:effectLst/>
                <a:latin typeface="Calibri" panose="020F0502020204030204" pitchFamily="34" charset="0"/>
                <a:ea typeface="Calibri" panose="020F0502020204030204" pitchFamily="34" charset="0"/>
              </a:rPr>
              <a:t> </a:t>
            </a:r>
          </a:p>
          <a:p>
            <a:pPr marL="6350" marR="759460" indent="-6350">
              <a:lnSpc>
                <a:spcPct val="107000"/>
              </a:lnSpc>
              <a:spcAft>
                <a:spcPts val="15"/>
              </a:spcAft>
            </a:pPr>
            <a:r>
              <a:rPr lang="en-IN" sz="1600" kern="100" dirty="0">
                <a:solidFill>
                  <a:srgbClr val="FFFF00"/>
                </a:solidFill>
                <a:effectLst/>
                <a:latin typeface="Calibri" panose="020F0502020204030204" pitchFamily="34" charset="0"/>
                <a:ea typeface="Calibri" panose="020F0502020204030204" pitchFamily="34" charset="0"/>
              </a:rPr>
              <a:t>E-Administration: The use of ICTs to modernize the state; the creation of data repositories for MIS, computerization of records. </a:t>
            </a:r>
          </a:p>
          <a:p>
            <a:pPr marL="6350" marR="34925" indent="-6350">
              <a:lnSpc>
                <a:spcPct val="107000"/>
              </a:lnSpc>
              <a:spcAft>
                <a:spcPts val="15"/>
              </a:spcAft>
            </a:pPr>
            <a:r>
              <a:rPr lang="en-IN" sz="1600" kern="100" dirty="0">
                <a:solidFill>
                  <a:srgbClr val="FFFF00"/>
                </a:solidFill>
                <a:effectLst/>
                <a:latin typeface="Calibri" panose="020F0502020204030204" pitchFamily="34" charset="0"/>
                <a:ea typeface="Calibri" panose="020F0502020204030204" pitchFamily="34" charset="0"/>
              </a:rPr>
              <a:t> </a:t>
            </a:r>
          </a:p>
          <a:p>
            <a:pPr marL="6350" marR="759460" indent="-6350">
              <a:lnSpc>
                <a:spcPct val="107000"/>
              </a:lnSpc>
              <a:spcAft>
                <a:spcPts val="15"/>
              </a:spcAft>
            </a:pPr>
            <a:r>
              <a:rPr lang="en-IN" sz="1600" kern="100" dirty="0">
                <a:solidFill>
                  <a:srgbClr val="FFFF00"/>
                </a:solidFill>
                <a:effectLst/>
                <a:latin typeface="Calibri" panose="020F0502020204030204" pitchFamily="34" charset="0"/>
                <a:ea typeface="Calibri" panose="020F0502020204030204" pitchFamily="34" charset="0"/>
              </a:rPr>
              <a:t>E-Services: The emphasis here is to bring the state closer to the citizens. Examples include provision of online services. E-administration and e-services together constitute what is generally termed e-government. </a:t>
            </a:r>
          </a:p>
          <a:p>
            <a:pPr marL="6350" marR="34925" indent="-6350">
              <a:lnSpc>
                <a:spcPct val="107000"/>
              </a:lnSpc>
              <a:spcAft>
                <a:spcPts val="15"/>
              </a:spcAft>
            </a:pPr>
            <a:r>
              <a:rPr lang="en-IN" sz="1600" kern="100" dirty="0">
                <a:solidFill>
                  <a:srgbClr val="FFFF00"/>
                </a:solidFill>
                <a:effectLst/>
                <a:latin typeface="Calibri" panose="020F0502020204030204" pitchFamily="34" charset="0"/>
                <a:ea typeface="Calibri" panose="020F0502020204030204" pitchFamily="34" charset="0"/>
              </a:rPr>
              <a:t> </a:t>
            </a:r>
          </a:p>
          <a:p>
            <a:pPr marL="6350" marR="759460" indent="-6350">
              <a:lnSpc>
                <a:spcPct val="107000"/>
              </a:lnSpc>
              <a:spcAft>
                <a:spcPts val="15"/>
              </a:spcAft>
            </a:pPr>
            <a:r>
              <a:rPr lang="en-IN" sz="1600" kern="100" dirty="0">
                <a:solidFill>
                  <a:srgbClr val="FFFF00"/>
                </a:solidFill>
                <a:effectLst/>
                <a:latin typeface="Calibri" panose="020F0502020204030204" pitchFamily="34" charset="0"/>
                <a:ea typeface="Calibri" panose="020F0502020204030204" pitchFamily="34" charset="0"/>
              </a:rPr>
              <a:t>E-Governance: The use of IT to improve the ability of government to address the needs of society. It includes the publishing of policy and programme related information to transact with citizens. It extends beyond provision of on-line services and covers the use of IT for strategic planning and reaching development goals of the government.  </a:t>
            </a:r>
          </a:p>
          <a:p>
            <a:pPr marL="6350" marR="34925" indent="-6350">
              <a:lnSpc>
                <a:spcPct val="107000"/>
              </a:lnSpc>
              <a:spcAft>
                <a:spcPts val="15"/>
              </a:spcAft>
            </a:pPr>
            <a:r>
              <a:rPr lang="en-IN" sz="1600" kern="100" dirty="0">
                <a:solidFill>
                  <a:srgbClr val="FFFF00"/>
                </a:solidFill>
                <a:effectLst/>
                <a:latin typeface="Calibri" panose="020F0502020204030204" pitchFamily="34" charset="0"/>
                <a:ea typeface="Calibri" panose="020F0502020204030204" pitchFamily="34" charset="0"/>
              </a:rPr>
              <a:t> </a:t>
            </a:r>
          </a:p>
          <a:p>
            <a:pPr marL="6350" marR="759460" indent="-6350">
              <a:lnSpc>
                <a:spcPct val="107000"/>
              </a:lnSpc>
              <a:spcAft>
                <a:spcPts val="15"/>
              </a:spcAft>
            </a:pPr>
            <a:r>
              <a:rPr lang="en-IN" sz="1600" kern="100" dirty="0">
                <a:solidFill>
                  <a:srgbClr val="FFFF00"/>
                </a:solidFill>
                <a:effectLst/>
                <a:latin typeface="Calibri" panose="020F0502020204030204" pitchFamily="34" charset="0"/>
                <a:ea typeface="Calibri" panose="020F0502020204030204" pitchFamily="34" charset="0"/>
              </a:rPr>
              <a:t>E-Democracy: The use of IT to facilitate the ability of all sections of society to participate in the governance of the state. The remit is much broader here with a stated emphasis on transparency, accountability and participation. Examples could include online disclosure policies, online grievance redress forums and e-referendums. Conceptually, more potent. </a:t>
            </a:r>
          </a:p>
          <a:p>
            <a:pPr marL="6350" marR="34925" indent="-6350">
              <a:lnSpc>
                <a:spcPct val="107000"/>
              </a:lnSpc>
              <a:spcAft>
                <a:spcPts val="15"/>
              </a:spcAft>
            </a:pPr>
            <a:endParaRPr lang="en-IN" sz="1800" kern="100" dirty="0">
              <a:solidFill>
                <a:srgbClr val="FFFF00"/>
              </a:solidFill>
              <a:effectLst/>
              <a:latin typeface="Calibri" panose="020F0502020204030204" pitchFamily="34" charset="0"/>
              <a:ea typeface="Calibri" panose="020F0502020204030204" pitchFamily="34" charset="0"/>
            </a:endParaRPr>
          </a:p>
          <a:p>
            <a:pPr marL="0" indent="0">
              <a:buNone/>
            </a:pPr>
            <a:endParaRPr lang="en-IN" sz="4400" b="1" dirty="0">
              <a:solidFill>
                <a:srgbClr val="FFFF00"/>
              </a:solidFill>
            </a:endParaRPr>
          </a:p>
        </p:txBody>
      </p:sp>
    </p:spTree>
    <p:extLst>
      <p:ext uri="{BB962C8B-B14F-4D97-AF65-F5344CB8AC3E}">
        <p14:creationId xmlns:p14="http://schemas.microsoft.com/office/powerpoint/2010/main" val="31035634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87272D-0329-1325-D36C-248F2727F794}"/>
              </a:ext>
            </a:extLst>
          </p:cNvPr>
          <p:cNvSpPr>
            <a:spLocks noGrp="1"/>
          </p:cNvSpPr>
          <p:nvPr>
            <p:ph/>
          </p:nvPr>
        </p:nvSpPr>
        <p:spPr>
          <a:xfrm>
            <a:off x="457200" y="277813"/>
            <a:ext cx="8686800" cy="5853112"/>
          </a:xfrm>
        </p:spPr>
        <p:txBody>
          <a:bodyPr/>
          <a:lstStyle/>
          <a:p>
            <a:pPr marL="6350" marR="34925" indent="-6350">
              <a:lnSpc>
                <a:spcPct val="107000"/>
              </a:lnSpc>
              <a:spcAft>
                <a:spcPts val="15"/>
              </a:spcAft>
            </a:pPr>
            <a:r>
              <a:rPr lang="en-IN" sz="1800" kern="100" dirty="0">
                <a:solidFill>
                  <a:srgbClr val="FFFF00"/>
                </a:solidFill>
                <a:effectLst/>
                <a:latin typeface="Calibri" panose="020F0502020204030204" pitchFamily="34" charset="0"/>
                <a:ea typeface="Calibri" panose="020F0502020204030204" pitchFamily="34" charset="0"/>
              </a:rPr>
              <a:t>E-governance is beyond the scope of e-government. While e-government is defined as a mere delivery of government services and information to the public using electronic means, e-governance allows direct participation of constituents in government activities.  </a:t>
            </a:r>
          </a:p>
          <a:p>
            <a:pPr marL="6350" marR="34925" indent="-6350">
              <a:lnSpc>
                <a:spcPct val="107000"/>
              </a:lnSpc>
              <a:spcAft>
                <a:spcPts val="15"/>
              </a:spcAft>
            </a:pPr>
            <a:r>
              <a:rPr lang="en-IN" sz="1800" kern="100" dirty="0">
                <a:solidFill>
                  <a:srgbClr val="FFFF00"/>
                </a:solidFill>
                <a:effectLst/>
                <a:latin typeface="Calibri" panose="020F0502020204030204" pitchFamily="34" charset="0"/>
                <a:ea typeface="Calibri" panose="020F0502020204030204" pitchFamily="34" charset="0"/>
              </a:rPr>
              <a:t> </a:t>
            </a:r>
          </a:p>
          <a:p>
            <a:pPr marL="6350" marR="34925" indent="-6350">
              <a:lnSpc>
                <a:spcPct val="107000"/>
              </a:lnSpc>
              <a:spcAft>
                <a:spcPts val="15"/>
              </a:spcAft>
            </a:pPr>
            <a:r>
              <a:rPr lang="en-IN" sz="1800" kern="100" dirty="0">
                <a:solidFill>
                  <a:srgbClr val="FFFF00"/>
                </a:solidFill>
                <a:effectLst/>
                <a:latin typeface="Calibri" panose="020F0502020204030204" pitchFamily="34" charset="0"/>
                <a:ea typeface="Calibri" panose="020F0502020204030204" pitchFamily="34" charset="0"/>
              </a:rPr>
              <a:t>Blake Harris summarizes the e-governance as the following; E-governance is not just about government web site and e-mail. It is not just about service delivery over the Internet. It is not just about digital access to government information or electronic payments. It will change how citizens relate to governments as much as it changes how citizens relate to each other. It will bring forth new concepts of citizenship, both in terms of needs and responsibilities.  </a:t>
            </a:r>
          </a:p>
          <a:p>
            <a:pPr marL="6350" marR="34925" indent="-6350">
              <a:lnSpc>
                <a:spcPct val="107000"/>
              </a:lnSpc>
              <a:spcAft>
                <a:spcPts val="15"/>
              </a:spcAft>
            </a:pPr>
            <a:r>
              <a:rPr lang="en-IN" sz="1800" kern="100" dirty="0">
                <a:solidFill>
                  <a:srgbClr val="FFFF00"/>
                </a:solidFill>
                <a:effectLst/>
                <a:latin typeface="Calibri" panose="020F0502020204030204" pitchFamily="34" charset="0"/>
                <a:ea typeface="Calibri" panose="020F0502020204030204" pitchFamily="34" charset="0"/>
              </a:rPr>
              <a:t> </a:t>
            </a:r>
          </a:p>
          <a:p>
            <a:pPr marL="6350" marR="34925" indent="-6350">
              <a:lnSpc>
                <a:spcPct val="107000"/>
              </a:lnSpc>
              <a:spcAft>
                <a:spcPts val="15"/>
              </a:spcAft>
            </a:pPr>
            <a:r>
              <a:rPr lang="en-IN" sz="1800" kern="100" dirty="0">
                <a:solidFill>
                  <a:srgbClr val="FFFF00"/>
                </a:solidFill>
                <a:effectLst/>
                <a:latin typeface="Calibri" panose="020F0502020204030204" pitchFamily="34" charset="0"/>
                <a:ea typeface="Calibri" panose="020F0502020204030204" pitchFamily="34" charset="0"/>
              </a:rPr>
              <a:t>E-governance will allow citizens to communicate with government, participate in the governments' policy-making and citizens to communicate each other. The </a:t>
            </a:r>
            <a:r>
              <a:rPr lang="en-IN" sz="1800" kern="100" dirty="0" err="1">
                <a:solidFill>
                  <a:srgbClr val="FFFF00"/>
                </a:solidFill>
                <a:effectLst/>
                <a:latin typeface="Calibri" panose="020F0502020204030204" pitchFamily="34" charset="0"/>
                <a:ea typeface="Calibri" panose="020F0502020204030204" pitchFamily="34" charset="0"/>
              </a:rPr>
              <a:t>egovernance</a:t>
            </a:r>
            <a:r>
              <a:rPr lang="en-IN" sz="1800" kern="100" dirty="0">
                <a:solidFill>
                  <a:srgbClr val="FFFF00"/>
                </a:solidFill>
                <a:effectLst/>
                <a:latin typeface="Calibri" panose="020F0502020204030204" pitchFamily="34" charset="0"/>
                <a:ea typeface="Calibri" panose="020F0502020204030204" pitchFamily="34" charset="0"/>
              </a:rPr>
              <a:t> will truly allow citizens to participate in the government decision-making process, reflect their true needs and welfare by utilizing e-government as a tool. </a:t>
            </a:r>
          </a:p>
          <a:p>
            <a:pPr marL="6350" marR="34925" indent="-6350">
              <a:lnSpc>
                <a:spcPct val="107000"/>
              </a:lnSpc>
              <a:spcAft>
                <a:spcPts val="15"/>
              </a:spcAft>
            </a:pPr>
            <a:r>
              <a:rPr lang="en-IN" sz="1800" kern="100" dirty="0">
                <a:solidFill>
                  <a:srgbClr val="FFFF00"/>
                </a:solidFill>
                <a:effectLst/>
                <a:latin typeface="Calibri" panose="020F0502020204030204" pitchFamily="34" charset="0"/>
                <a:ea typeface="Calibri" panose="020F0502020204030204" pitchFamily="34" charset="0"/>
              </a:rPr>
              <a:t>Governments are specialized institutions that contribute to governance. Representative governments seek and receive citizen support, but they also need the active cooperation of their public servants. Governance is the outcome of politics, policies, and programs. </a:t>
            </a:r>
          </a:p>
          <a:p>
            <a:pPr marL="6350" marR="34925" indent="-6350">
              <a:lnSpc>
                <a:spcPct val="107000"/>
              </a:lnSpc>
              <a:spcAft>
                <a:spcPts val="15"/>
              </a:spcAft>
            </a:pPr>
            <a:r>
              <a:rPr lang="en-IN" sz="1800" kern="100" dirty="0">
                <a:solidFill>
                  <a:srgbClr val="FFFF00"/>
                </a:solidFill>
                <a:effectLst/>
                <a:latin typeface="Calibri" panose="020F0502020204030204" pitchFamily="34" charset="0"/>
                <a:ea typeface="Calibri" panose="020F0502020204030204" pitchFamily="34" charset="0"/>
              </a:rPr>
              <a:t>The Table 2.1 summarizes the characteristics of both conventional and electronic government and governance.  </a:t>
            </a:r>
          </a:p>
          <a:p>
            <a:endParaRPr lang="en-IN" sz="1800" dirty="0">
              <a:solidFill>
                <a:srgbClr val="FFFF00"/>
              </a:solidFill>
            </a:endParaRPr>
          </a:p>
        </p:txBody>
      </p:sp>
    </p:spTree>
    <p:extLst>
      <p:ext uri="{BB962C8B-B14F-4D97-AF65-F5344CB8AC3E}">
        <p14:creationId xmlns:p14="http://schemas.microsoft.com/office/powerpoint/2010/main" val="41928354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DC6F94F8-D523-34F9-2CA0-A33673409DD3}"/>
              </a:ext>
            </a:extLst>
          </p:cNvPr>
          <p:cNvGraphicFramePr>
            <a:graphicFrameLocks noGrp="1"/>
          </p:cNvGraphicFramePr>
          <p:nvPr>
            <p:ph/>
            <p:extLst>
              <p:ext uri="{D42A27DB-BD31-4B8C-83A1-F6EECF244321}">
                <p14:modId xmlns:p14="http://schemas.microsoft.com/office/powerpoint/2010/main" val="216841594"/>
              </p:ext>
            </p:extLst>
          </p:nvPr>
        </p:nvGraphicFramePr>
        <p:xfrm>
          <a:off x="914400" y="533400"/>
          <a:ext cx="7772400" cy="5943603"/>
        </p:xfrm>
        <a:graphic>
          <a:graphicData uri="http://schemas.openxmlformats.org/drawingml/2006/table">
            <a:tbl>
              <a:tblPr firstRow="1" firstCol="1" bandRow="1">
                <a:tableStyleId>{5C22544A-7EE6-4342-B048-85BDC9FD1C3A}</a:tableStyleId>
              </a:tblPr>
              <a:tblGrid>
                <a:gridCol w="3814498">
                  <a:extLst>
                    <a:ext uri="{9D8B030D-6E8A-4147-A177-3AD203B41FA5}">
                      <a16:colId xmlns:a16="http://schemas.microsoft.com/office/drawing/2014/main" val="17643939"/>
                    </a:ext>
                  </a:extLst>
                </a:gridCol>
                <a:gridCol w="3957902">
                  <a:extLst>
                    <a:ext uri="{9D8B030D-6E8A-4147-A177-3AD203B41FA5}">
                      <a16:colId xmlns:a16="http://schemas.microsoft.com/office/drawing/2014/main" val="832936596"/>
                    </a:ext>
                  </a:extLst>
                </a:gridCol>
              </a:tblGrid>
              <a:tr h="500544">
                <a:tc>
                  <a:txBody>
                    <a:bodyPr/>
                    <a:lstStyle/>
                    <a:p>
                      <a:pPr marL="6350" marR="34925" indent="-6350">
                        <a:lnSpc>
                          <a:spcPct val="107000"/>
                        </a:lnSpc>
                        <a:spcAft>
                          <a:spcPts val="15"/>
                        </a:spcAft>
                      </a:pPr>
                      <a:r>
                        <a:rPr lang="en-IN" sz="1100" kern="100" dirty="0">
                          <a:solidFill>
                            <a:schemeClr val="tx1">
                              <a:lumMod val="10000"/>
                            </a:schemeClr>
                          </a:solidFill>
                          <a:effectLst/>
                        </a:rPr>
                        <a:t>Government </a:t>
                      </a:r>
                      <a:endParaRPr lang="en-IN" sz="1100" kern="100" dirty="0">
                        <a:solidFill>
                          <a:schemeClr val="tx1">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9525" marB="0"/>
                </a:tc>
                <a:tc>
                  <a:txBody>
                    <a:bodyPr/>
                    <a:lstStyle/>
                    <a:p>
                      <a:pPr marL="6350" marR="34925" indent="-6350">
                        <a:lnSpc>
                          <a:spcPct val="107000"/>
                        </a:lnSpc>
                        <a:spcAft>
                          <a:spcPts val="15"/>
                        </a:spcAft>
                      </a:pPr>
                      <a:r>
                        <a:rPr lang="en-IN" sz="1100" kern="100">
                          <a:solidFill>
                            <a:schemeClr val="tx1">
                              <a:lumMod val="10000"/>
                            </a:schemeClr>
                          </a:solidFill>
                          <a:effectLst/>
                        </a:rPr>
                        <a:t>Governance </a:t>
                      </a:r>
                      <a:endParaRPr lang="en-IN" sz="1100" kern="100">
                        <a:solidFill>
                          <a:schemeClr val="tx1">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9525" marB="0"/>
                </a:tc>
                <a:extLst>
                  <a:ext uri="{0D108BD9-81ED-4DB2-BD59-A6C34878D82A}">
                    <a16:rowId xmlns:a16="http://schemas.microsoft.com/office/drawing/2014/main" val="1383702996"/>
                  </a:ext>
                </a:extLst>
              </a:tr>
              <a:tr h="493226">
                <a:tc>
                  <a:txBody>
                    <a:bodyPr/>
                    <a:lstStyle/>
                    <a:p>
                      <a:pPr marL="6350" marR="34925" indent="-6350">
                        <a:lnSpc>
                          <a:spcPct val="107000"/>
                        </a:lnSpc>
                        <a:spcAft>
                          <a:spcPts val="15"/>
                        </a:spcAft>
                      </a:pPr>
                      <a:r>
                        <a:rPr lang="en-IN" sz="1100" kern="100">
                          <a:solidFill>
                            <a:schemeClr val="tx1">
                              <a:lumMod val="10000"/>
                            </a:schemeClr>
                          </a:solidFill>
                          <a:effectLst/>
                        </a:rPr>
                        <a:t>superstructure  </a:t>
                      </a:r>
                      <a:endParaRPr lang="en-IN" sz="1100" kern="100">
                        <a:solidFill>
                          <a:schemeClr val="tx1">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9525" marB="0"/>
                </a:tc>
                <a:tc>
                  <a:txBody>
                    <a:bodyPr/>
                    <a:lstStyle/>
                    <a:p>
                      <a:pPr marL="6350" marR="34925" indent="-6350">
                        <a:lnSpc>
                          <a:spcPct val="107000"/>
                        </a:lnSpc>
                        <a:spcAft>
                          <a:spcPts val="15"/>
                        </a:spcAft>
                      </a:pPr>
                      <a:r>
                        <a:rPr lang="en-IN" sz="1100" kern="100">
                          <a:solidFill>
                            <a:schemeClr val="tx1">
                              <a:lumMod val="10000"/>
                            </a:schemeClr>
                          </a:solidFill>
                          <a:effectLst/>
                        </a:rPr>
                        <a:t>functionality  </a:t>
                      </a:r>
                      <a:endParaRPr lang="en-IN" sz="1100" kern="100">
                        <a:solidFill>
                          <a:schemeClr val="tx1">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9525" marB="0"/>
                </a:tc>
                <a:extLst>
                  <a:ext uri="{0D108BD9-81ED-4DB2-BD59-A6C34878D82A}">
                    <a16:rowId xmlns:a16="http://schemas.microsoft.com/office/drawing/2014/main" val="1103793802"/>
                  </a:ext>
                </a:extLst>
              </a:tr>
              <a:tr h="494691">
                <a:tc>
                  <a:txBody>
                    <a:bodyPr/>
                    <a:lstStyle/>
                    <a:p>
                      <a:pPr marL="6350" marR="34925" indent="-6350">
                        <a:lnSpc>
                          <a:spcPct val="107000"/>
                        </a:lnSpc>
                        <a:spcAft>
                          <a:spcPts val="15"/>
                        </a:spcAft>
                      </a:pPr>
                      <a:r>
                        <a:rPr lang="en-IN" sz="1100" kern="100">
                          <a:solidFill>
                            <a:schemeClr val="tx1">
                              <a:lumMod val="10000"/>
                            </a:schemeClr>
                          </a:solidFill>
                          <a:effectLst/>
                        </a:rPr>
                        <a:t>decisions  </a:t>
                      </a:r>
                      <a:endParaRPr lang="en-IN" sz="1100" kern="100">
                        <a:solidFill>
                          <a:schemeClr val="tx1">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9525" marB="0"/>
                </a:tc>
                <a:tc>
                  <a:txBody>
                    <a:bodyPr/>
                    <a:lstStyle/>
                    <a:p>
                      <a:pPr marL="6350" marR="34925" indent="-6350">
                        <a:lnSpc>
                          <a:spcPct val="107000"/>
                        </a:lnSpc>
                        <a:spcAft>
                          <a:spcPts val="15"/>
                        </a:spcAft>
                      </a:pPr>
                      <a:r>
                        <a:rPr lang="en-IN" sz="1100" kern="100">
                          <a:solidFill>
                            <a:schemeClr val="tx1">
                              <a:lumMod val="10000"/>
                            </a:schemeClr>
                          </a:solidFill>
                          <a:effectLst/>
                        </a:rPr>
                        <a:t>processes  </a:t>
                      </a:r>
                      <a:endParaRPr lang="en-IN" sz="1100" kern="100">
                        <a:solidFill>
                          <a:schemeClr val="tx1">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9525" marB="0"/>
                </a:tc>
                <a:extLst>
                  <a:ext uri="{0D108BD9-81ED-4DB2-BD59-A6C34878D82A}">
                    <a16:rowId xmlns:a16="http://schemas.microsoft.com/office/drawing/2014/main" val="16284795"/>
                  </a:ext>
                </a:extLst>
              </a:tr>
              <a:tr h="494691">
                <a:tc>
                  <a:txBody>
                    <a:bodyPr/>
                    <a:lstStyle/>
                    <a:p>
                      <a:pPr marL="6350" marR="34925" indent="-6350">
                        <a:lnSpc>
                          <a:spcPct val="107000"/>
                        </a:lnSpc>
                        <a:spcAft>
                          <a:spcPts val="15"/>
                        </a:spcAft>
                      </a:pPr>
                      <a:r>
                        <a:rPr lang="en-IN" sz="1100" kern="100">
                          <a:solidFill>
                            <a:schemeClr val="tx1">
                              <a:lumMod val="10000"/>
                            </a:schemeClr>
                          </a:solidFill>
                          <a:effectLst/>
                        </a:rPr>
                        <a:t>rules  </a:t>
                      </a:r>
                      <a:endParaRPr lang="en-IN" sz="1100" kern="100">
                        <a:solidFill>
                          <a:schemeClr val="tx1">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9525" marB="0"/>
                </a:tc>
                <a:tc>
                  <a:txBody>
                    <a:bodyPr/>
                    <a:lstStyle/>
                    <a:p>
                      <a:pPr marL="6350" marR="34925" indent="-6350">
                        <a:lnSpc>
                          <a:spcPct val="107000"/>
                        </a:lnSpc>
                        <a:spcAft>
                          <a:spcPts val="15"/>
                        </a:spcAft>
                      </a:pPr>
                      <a:r>
                        <a:rPr lang="en-IN" sz="1100" kern="100">
                          <a:solidFill>
                            <a:schemeClr val="tx1">
                              <a:lumMod val="10000"/>
                            </a:schemeClr>
                          </a:solidFill>
                          <a:effectLst/>
                        </a:rPr>
                        <a:t>goals  </a:t>
                      </a:r>
                      <a:endParaRPr lang="en-IN" sz="1100" kern="100">
                        <a:solidFill>
                          <a:schemeClr val="tx1">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9525" marB="0"/>
                </a:tc>
                <a:extLst>
                  <a:ext uri="{0D108BD9-81ED-4DB2-BD59-A6C34878D82A}">
                    <a16:rowId xmlns:a16="http://schemas.microsoft.com/office/drawing/2014/main" val="1615425911"/>
                  </a:ext>
                </a:extLst>
              </a:tr>
              <a:tr h="493226">
                <a:tc>
                  <a:txBody>
                    <a:bodyPr/>
                    <a:lstStyle/>
                    <a:p>
                      <a:pPr marL="6350" marR="34925" indent="-6350">
                        <a:lnSpc>
                          <a:spcPct val="107000"/>
                        </a:lnSpc>
                        <a:spcAft>
                          <a:spcPts val="15"/>
                        </a:spcAft>
                      </a:pPr>
                      <a:r>
                        <a:rPr lang="en-IN" sz="1100" kern="100">
                          <a:solidFill>
                            <a:schemeClr val="tx1">
                              <a:lumMod val="10000"/>
                            </a:schemeClr>
                          </a:solidFill>
                          <a:effectLst/>
                        </a:rPr>
                        <a:t>roles  </a:t>
                      </a:r>
                      <a:endParaRPr lang="en-IN" sz="1100" kern="100">
                        <a:solidFill>
                          <a:schemeClr val="tx1">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9525" marB="0"/>
                </a:tc>
                <a:tc>
                  <a:txBody>
                    <a:bodyPr/>
                    <a:lstStyle/>
                    <a:p>
                      <a:pPr marL="6350" marR="34925" indent="-6350">
                        <a:lnSpc>
                          <a:spcPct val="107000"/>
                        </a:lnSpc>
                        <a:spcAft>
                          <a:spcPts val="15"/>
                        </a:spcAft>
                      </a:pPr>
                      <a:r>
                        <a:rPr lang="en-IN" sz="1100" kern="100">
                          <a:solidFill>
                            <a:schemeClr val="tx1">
                              <a:lumMod val="10000"/>
                            </a:schemeClr>
                          </a:solidFill>
                          <a:effectLst/>
                        </a:rPr>
                        <a:t>performance  </a:t>
                      </a:r>
                      <a:endParaRPr lang="en-IN" sz="1100" kern="100">
                        <a:solidFill>
                          <a:schemeClr val="tx1">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9525" marB="0"/>
                </a:tc>
                <a:extLst>
                  <a:ext uri="{0D108BD9-81ED-4DB2-BD59-A6C34878D82A}">
                    <a16:rowId xmlns:a16="http://schemas.microsoft.com/office/drawing/2014/main" val="2753385755"/>
                  </a:ext>
                </a:extLst>
              </a:tr>
              <a:tr h="494691">
                <a:tc>
                  <a:txBody>
                    <a:bodyPr/>
                    <a:lstStyle/>
                    <a:p>
                      <a:pPr marL="6350" marR="34925" indent="-6350">
                        <a:lnSpc>
                          <a:spcPct val="107000"/>
                        </a:lnSpc>
                        <a:spcAft>
                          <a:spcPts val="15"/>
                        </a:spcAft>
                      </a:pPr>
                      <a:r>
                        <a:rPr lang="en-IN" sz="1100" kern="100">
                          <a:solidFill>
                            <a:schemeClr val="tx1">
                              <a:lumMod val="10000"/>
                            </a:schemeClr>
                          </a:solidFill>
                          <a:effectLst/>
                        </a:rPr>
                        <a:t>implementation  </a:t>
                      </a:r>
                      <a:endParaRPr lang="en-IN" sz="1100" kern="100">
                        <a:solidFill>
                          <a:schemeClr val="tx1">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9525" marB="0"/>
                </a:tc>
                <a:tc>
                  <a:txBody>
                    <a:bodyPr/>
                    <a:lstStyle/>
                    <a:p>
                      <a:pPr marL="6350" marR="34925" indent="-6350">
                        <a:lnSpc>
                          <a:spcPct val="107000"/>
                        </a:lnSpc>
                        <a:spcAft>
                          <a:spcPts val="15"/>
                        </a:spcAft>
                      </a:pPr>
                      <a:r>
                        <a:rPr lang="en-IN" sz="1100" kern="100">
                          <a:solidFill>
                            <a:schemeClr val="tx1">
                              <a:lumMod val="10000"/>
                            </a:schemeClr>
                          </a:solidFill>
                          <a:effectLst/>
                        </a:rPr>
                        <a:t>coordination  </a:t>
                      </a:r>
                      <a:endParaRPr lang="en-IN" sz="1100" kern="100">
                        <a:solidFill>
                          <a:schemeClr val="tx1">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9525" marB="0"/>
                </a:tc>
                <a:extLst>
                  <a:ext uri="{0D108BD9-81ED-4DB2-BD59-A6C34878D82A}">
                    <a16:rowId xmlns:a16="http://schemas.microsoft.com/office/drawing/2014/main" val="21790995"/>
                  </a:ext>
                </a:extLst>
              </a:tr>
              <a:tr h="494691">
                <a:tc>
                  <a:txBody>
                    <a:bodyPr/>
                    <a:lstStyle/>
                    <a:p>
                      <a:pPr marL="6350" marR="34925" indent="-6350">
                        <a:lnSpc>
                          <a:spcPct val="107000"/>
                        </a:lnSpc>
                        <a:spcAft>
                          <a:spcPts val="15"/>
                        </a:spcAft>
                      </a:pPr>
                      <a:r>
                        <a:rPr lang="en-IN" sz="1100" kern="100">
                          <a:solidFill>
                            <a:schemeClr val="tx1">
                              <a:lumMod val="10000"/>
                            </a:schemeClr>
                          </a:solidFill>
                          <a:effectLst/>
                        </a:rPr>
                        <a:t>outputs  </a:t>
                      </a:r>
                      <a:endParaRPr lang="en-IN" sz="1100" kern="100">
                        <a:solidFill>
                          <a:schemeClr val="tx1">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9525" marB="0"/>
                </a:tc>
                <a:tc>
                  <a:txBody>
                    <a:bodyPr/>
                    <a:lstStyle/>
                    <a:p>
                      <a:pPr marL="6350" marR="34925" indent="-6350">
                        <a:lnSpc>
                          <a:spcPct val="107000"/>
                        </a:lnSpc>
                        <a:spcAft>
                          <a:spcPts val="15"/>
                        </a:spcAft>
                      </a:pPr>
                      <a:r>
                        <a:rPr lang="en-IN" sz="1100" kern="100">
                          <a:solidFill>
                            <a:schemeClr val="tx1">
                              <a:lumMod val="10000"/>
                            </a:schemeClr>
                          </a:solidFill>
                          <a:effectLst/>
                        </a:rPr>
                        <a:t>outcomes  </a:t>
                      </a:r>
                      <a:endParaRPr lang="en-IN" sz="1100" kern="100">
                        <a:solidFill>
                          <a:schemeClr val="tx1">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9525" marB="0"/>
                </a:tc>
                <a:extLst>
                  <a:ext uri="{0D108BD9-81ED-4DB2-BD59-A6C34878D82A}">
                    <a16:rowId xmlns:a16="http://schemas.microsoft.com/office/drawing/2014/main" val="1816571904"/>
                  </a:ext>
                </a:extLst>
              </a:tr>
              <a:tr h="500544">
                <a:tc>
                  <a:txBody>
                    <a:bodyPr/>
                    <a:lstStyle/>
                    <a:p>
                      <a:pPr marL="6350" marR="34925" indent="-6350">
                        <a:lnSpc>
                          <a:spcPct val="107000"/>
                        </a:lnSpc>
                        <a:spcAft>
                          <a:spcPts val="15"/>
                        </a:spcAft>
                      </a:pPr>
                      <a:r>
                        <a:rPr lang="en-IN" sz="1100" kern="100">
                          <a:solidFill>
                            <a:schemeClr val="tx1">
                              <a:lumMod val="10000"/>
                            </a:schemeClr>
                          </a:solidFill>
                          <a:effectLst/>
                        </a:rPr>
                        <a:t>E-Government  </a:t>
                      </a:r>
                      <a:endParaRPr lang="en-IN" sz="1100" kern="100">
                        <a:solidFill>
                          <a:schemeClr val="tx1">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9525" marB="0"/>
                </a:tc>
                <a:tc>
                  <a:txBody>
                    <a:bodyPr/>
                    <a:lstStyle/>
                    <a:p>
                      <a:pPr marL="6350" marR="34925" indent="-6350">
                        <a:lnSpc>
                          <a:spcPct val="107000"/>
                        </a:lnSpc>
                        <a:spcAft>
                          <a:spcPts val="15"/>
                        </a:spcAft>
                      </a:pPr>
                      <a:r>
                        <a:rPr lang="en-IN" sz="1100" kern="100">
                          <a:solidFill>
                            <a:schemeClr val="tx1">
                              <a:lumMod val="10000"/>
                            </a:schemeClr>
                          </a:solidFill>
                          <a:effectLst/>
                        </a:rPr>
                        <a:t>E-Governance  </a:t>
                      </a:r>
                      <a:endParaRPr lang="en-IN" sz="1100" kern="100">
                        <a:solidFill>
                          <a:schemeClr val="tx1">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9525" marB="0"/>
                </a:tc>
                <a:extLst>
                  <a:ext uri="{0D108BD9-81ED-4DB2-BD59-A6C34878D82A}">
                    <a16:rowId xmlns:a16="http://schemas.microsoft.com/office/drawing/2014/main" val="4005265192"/>
                  </a:ext>
                </a:extLst>
              </a:tr>
              <a:tr h="493226">
                <a:tc>
                  <a:txBody>
                    <a:bodyPr/>
                    <a:lstStyle/>
                    <a:p>
                      <a:pPr marL="6350" marR="34925" indent="-6350">
                        <a:lnSpc>
                          <a:spcPct val="107000"/>
                        </a:lnSpc>
                        <a:spcAft>
                          <a:spcPts val="15"/>
                        </a:spcAft>
                      </a:pPr>
                      <a:r>
                        <a:rPr lang="en-IN" sz="1100" kern="100">
                          <a:solidFill>
                            <a:schemeClr val="tx1">
                              <a:lumMod val="10000"/>
                            </a:schemeClr>
                          </a:solidFill>
                          <a:effectLst/>
                        </a:rPr>
                        <a:t>electronic service delivery  </a:t>
                      </a:r>
                      <a:endParaRPr lang="en-IN" sz="1100" kern="100">
                        <a:solidFill>
                          <a:schemeClr val="tx1">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9525" marB="0"/>
                </a:tc>
                <a:tc>
                  <a:txBody>
                    <a:bodyPr/>
                    <a:lstStyle/>
                    <a:p>
                      <a:pPr marL="6350" marR="34925" indent="-6350">
                        <a:lnSpc>
                          <a:spcPct val="107000"/>
                        </a:lnSpc>
                        <a:spcAft>
                          <a:spcPts val="15"/>
                        </a:spcAft>
                      </a:pPr>
                      <a:r>
                        <a:rPr lang="en-IN" sz="1100" kern="100">
                          <a:solidFill>
                            <a:schemeClr val="tx1">
                              <a:lumMod val="10000"/>
                            </a:schemeClr>
                          </a:solidFill>
                          <a:effectLst/>
                        </a:rPr>
                        <a:t>electronic consultation  </a:t>
                      </a:r>
                      <a:endParaRPr lang="en-IN" sz="1100" kern="100">
                        <a:solidFill>
                          <a:schemeClr val="tx1">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9525" marB="0"/>
                </a:tc>
                <a:extLst>
                  <a:ext uri="{0D108BD9-81ED-4DB2-BD59-A6C34878D82A}">
                    <a16:rowId xmlns:a16="http://schemas.microsoft.com/office/drawing/2014/main" val="1401577946"/>
                  </a:ext>
                </a:extLst>
              </a:tr>
              <a:tr h="494691">
                <a:tc>
                  <a:txBody>
                    <a:bodyPr/>
                    <a:lstStyle/>
                    <a:p>
                      <a:pPr marL="6350" marR="34925" indent="-6350">
                        <a:lnSpc>
                          <a:spcPct val="107000"/>
                        </a:lnSpc>
                        <a:spcAft>
                          <a:spcPts val="15"/>
                        </a:spcAft>
                      </a:pPr>
                      <a:r>
                        <a:rPr lang="en-IN" sz="1100" kern="100">
                          <a:solidFill>
                            <a:schemeClr val="tx1">
                              <a:lumMod val="10000"/>
                            </a:schemeClr>
                          </a:solidFill>
                          <a:effectLst/>
                        </a:rPr>
                        <a:t>electronic workflow  </a:t>
                      </a:r>
                      <a:endParaRPr lang="en-IN" sz="1100" kern="100">
                        <a:solidFill>
                          <a:schemeClr val="tx1">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9525" marB="0"/>
                </a:tc>
                <a:tc>
                  <a:txBody>
                    <a:bodyPr/>
                    <a:lstStyle/>
                    <a:p>
                      <a:pPr marL="6350" marR="34925" indent="-6350">
                        <a:lnSpc>
                          <a:spcPct val="107000"/>
                        </a:lnSpc>
                        <a:spcAft>
                          <a:spcPts val="15"/>
                        </a:spcAft>
                      </a:pPr>
                      <a:r>
                        <a:rPr lang="en-IN" sz="1100" kern="100">
                          <a:solidFill>
                            <a:schemeClr val="tx1">
                              <a:lumMod val="10000"/>
                            </a:schemeClr>
                          </a:solidFill>
                          <a:effectLst/>
                        </a:rPr>
                        <a:t>electronic controllership  </a:t>
                      </a:r>
                      <a:endParaRPr lang="en-IN" sz="1100" kern="100">
                        <a:solidFill>
                          <a:schemeClr val="tx1">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9525" marB="0"/>
                </a:tc>
                <a:extLst>
                  <a:ext uri="{0D108BD9-81ED-4DB2-BD59-A6C34878D82A}">
                    <a16:rowId xmlns:a16="http://schemas.microsoft.com/office/drawing/2014/main" val="273027755"/>
                  </a:ext>
                </a:extLst>
              </a:tr>
              <a:tr h="494691">
                <a:tc>
                  <a:txBody>
                    <a:bodyPr/>
                    <a:lstStyle/>
                    <a:p>
                      <a:pPr marL="6350" marR="34925" indent="-6350">
                        <a:lnSpc>
                          <a:spcPct val="107000"/>
                        </a:lnSpc>
                        <a:spcAft>
                          <a:spcPts val="15"/>
                        </a:spcAft>
                      </a:pPr>
                      <a:r>
                        <a:rPr lang="en-IN" sz="1100" kern="100">
                          <a:solidFill>
                            <a:schemeClr val="tx1">
                              <a:lumMod val="10000"/>
                            </a:schemeClr>
                          </a:solidFill>
                          <a:effectLst/>
                        </a:rPr>
                        <a:t>electronic voting  </a:t>
                      </a:r>
                      <a:endParaRPr lang="en-IN" sz="1100" kern="100">
                        <a:solidFill>
                          <a:schemeClr val="tx1">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9525" marB="0"/>
                </a:tc>
                <a:tc>
                  <a:txBody>
                    <a:bodyPr/>
                    <a:lstStyle/>
                    <a:p>
                      <a:pPr marL="6350" marR="34925" indent="-6350">
                        <a:lnSpc>
                          <a:spcPct val="107000"/>
                        </a:lnSpc>
                        <a:spcAft>
                          <a:spcPts val="15"/>
                        </a:spcAft>
                      </a:pPr>
                      <a:r>
                        <a:rPr lang="en-IN" sz="1100" kern="100">
                          <a:solidFill>
                            <a:schemeClr val="tx1">
                              <a:lumMod val="10000"/>
                            </a:schemeClr>
                          </a:solidFill>
                          <a:effectLst/>
                        </a:rPr>
                        <a:t>electronic engagement  </a:t>
                      </a:r>
                      <a:endParaRPr lang="en-IN" sz="1100" kern="100">
                        <a:solidFill>
                          <a:schemeClr val="tx1">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9525" marB="0"/>
                </a:tc>
                <a:extLst>
                  <a:ext uri="{0D108BD9-81ED-4DB2-BD59-A6C34878D82A}">
                    <a16:rowId xmlns:a16="http://schemas.microsoft.com/office/drawing/2014/main" val="550548425"/>
                  </a:ext>
                </a:extLst>
              </a:tr>
              <a:tr h="494691">
                <a:tc>
                  <a:txBody>
                    <a:bodyPr/>
                    <a:lstStyle/>
                    <a:p>
                      <a:pPr marL="6350" marR="34925" indent="-6350">
                        <a:lnSpc>
                          <a:spcPct val="107000"/>
                        </a:lnSpc>
                        <a:spcAft>
                          <a:spcPts val="15"/>
                        </a:spcAft>
                      </a:pPr>
                      <a:r>
                        <a:rPr lang="en-IN" sz="1100" kern="100">
                          <a:solidFill>
                            <a:schemeClr val="tx1">
                              <a:lumMod val="10000"/>
                            </a:schemeClr>
                          </a:solidFill>
                          <a:effectLst/>
                        </a:rPr>
                        <a:t>electronic productivity  </a:t>
                      </a:r>
                      <a:endParaRPr lang="en-IN" sz="1100" kern="100">
                        <a:solidFill>
                          <a:schemeClr val="tx1">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9525" marB="0"/>
                </a:tc>
                <a:tc>
                  <a:txBody>
                    <a:bodyPr/>
                    <a:lstStyle/>
                    <a:p>
                      <a:pPr marL="6350" marR="34925" indent="-6350">
                        <a:lnSpc>
                          <a:spcPct val="107000"/>
                        </a:lnSpc>
                        <a:spcAft>
                          <a:spcPts val="15"/>
                        </a:spcAft>
                      </a:pPr>
                      <a:r>
                        <a:rPr lang="en-IN" sz="1100" kern="100" dirty="0">
                          <a:solidFill>
                            <a:schemeClr val="tx1">
                              <a:lumMod val="10000"/>
                            </a:schemeClr>
                          </a:solidFill>
                          <a:effectLst/>
                        </a:rPr>
                        <a:t>networked societal guidance  </a:t>
                      </a:r>
                      <a:endParaRPr lang="en-IN" sz="1100" kern="100" dirty="0">
                        <a:solidFill>
                          <a:schemeClr val="tx1">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9525" marB="0"/>
                </a:tc>
                <a:extLst>
                  <a:ext uri="{0D108BD9-81ED-4DB2-BD59-A6C34878D82A}">
                    <a16:rowId xmlns:a16="http://schemas.microsoft.com/office/drawing/2014/main" val="920994221"/>
                  </a:ext>
                </a:extLst>
              </a:tr>
            </a:tbl>
          </a:graphicData>
        </a:graphic>
      </p:graphicFrame>
    </p:spTree>
    <p:extLst>
      <p:ext uri="{BB962C8B-B14F-4D97-AF65-F5344CB8AC3E}">
        <p14:creationId xmlns:p14="http://schemas.microsoft.com/office/powerpoint/2010/main" val="37136998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F60A82-B552-212B-DFBA-48815C44C394}"/>
              </a:ext>
            </a:extLst>
          </p:cNvPr>
          <p:cNvSpPr>
            <a:spLocks noGrp="1"/>
          </p:cNvSpPr>
          <p:nvPr>
            <p:ph/>
          </p:nvPr>
        </p:nvSpPr>
        <p:spPr>
          <a:xfrm>
            <a:off x="457200" y="277812"/>
            <a:ext cx="8610600" cy="6427787"/>
          </a:xfrm>
        </p:spPr>
        <p:txBody>
          <a:bodyPr/>
          <a:lstStyle/>
          <a:p>
            <a:pPr marL="0" indent="0">
              <a:buNone/>
            </a:pPr>
            <a:r>
              <a:rPr lang="en-IN" sz="2800" kern="100" dirty="0">
                <a:solidFill>
                  <a:srgbClr val="2C082C"/>
                </a:solidFill>
                <a:effectLst/>
                <a:latin typeface="Calibri" panose="020F0502020204030204" pitchFamily="34" charset="0"/>
                <a:ea typeface="Calibri" panose="020F0502020204030204" pitchFamily="34" charset="0"/>
              </a:rPr>
              <a:t>Objectives of E-Governance, E-Government and E-Democracy </a:t>
            </a:r>
          </a:p>
          <a:p>
            <a:pPr marL="6350" indent="-6350">
              <a:lnSpc>
                <a:spcPct val="107000"/>
              </a:lnSpc>
            </a:pPr>
            <a:r>
              <a:rPr lang="en-IN" sz="1600" b="1" kern="100" dirty="0">
                <a:solidFill>
                  <a:srgbClr val="2C082C"/>
                </a:solidFill>
                <a:effectLst/>
                <a:latin typeface="Calibri" panose="020F0502020204030204" pitchFamily="34" charset="0"/>
                <a:ea typeface="Calibri" panose="020F0502020204030204" pitchFamily="34" charset="0"/>
              </a:rPr>
              <a:t>E-Governance </a:t>
            </a:r>
            <a:endParaRPr lang="en-IN" sz="1600" kern="100" dirty="0">
              <a:solidFill>
                <a:srgbClr val="2C082C"/>
              </a:solidFill>
              <a:effectLst/>
              <a:latin typeface="Calibri" panose="020F0502020204030204" pitchFamily="34" charset="0"/>
              <a:ea typeface="Calibri" panose="020F0502020204030204" pitchFamily="34" charset="0"/>
            </a:endParaRPr>
          </a:p>
          <a:p>
            <a:pPr marL="6350" marR="19050" indent="-6350">
              <a:lnSpc>
                <a:spcPct val="107000"/>
              </a:lnSpc>
              <a:spcAft>
                <a:spcPts val="15"/>
              </a:spcAft>
            </a:pPr>
            <a:r>
              <a:rPr lang="en-IN" sz="1600" kern="100" dirty="0">
                <a:solidFill>
                  <a:srgbClr val="FFFF00"/>
                </a:solidFill>
                <a:effectLst/>
                <a:latin typeface="Calibri" panose="020F0502020204030204" pitchFamily="34" charset="0"/>
                <a:ea typeface="Calibri" panose="020F0502020204030204" pitchFamily="34" charset="0"/>
              </a:rPr>
              <a:t>The strategic objective of e-governance is to support and simplify governance for all parties - government, citizens and businesses. The use of ICTs can connect all three parties and support processes and activities. In other words, in e-governance uses electronic means to support and stimulate good governance. Therefore the objectives of e-governance are similar to the objectives of good governance. Good governance can be seen as an exercise of economic, political, and administrative authority to better manage affairs of a country at all levels, national and local. </a:t>
            </a:r>
          </a:p>
          <a:p>
            <a:pPr marL="6350" indent="-6350">
              <a:lnSpc>
                <a:spcPct val="107000"/>
              </a:lnSpc>
            </a:pPr>
            <a:r>
              <a:rPr lang="en-IN" sz="1600" b="1" kern="100" dirty="0">
                <a:solidFill>
                  <a:srgbClr val="2C082C"/>
                </a:solidFill>
                <a:effectLst/>
                <a:latin typeface="Calibri" panose="020F0502020204030204" pitchFamily="34" charset="0"/>
                <a:ea typeface="Calibri" panose="020F0502020204030204" pitchFamily="34" charset="0"/>
              </a:rPr>
              <a:t>E-Democracy </a:t>
            </a:r>
          </a:p>
          <a:p>
            <a:pPr marL="6350" marR="34925" indent="-6350">
              <a:lnSpc>
                <a:spcPct val="107000"/>
              </a:lnSpc>
              <a:spcAft>
                <a:spcPts val="15"/>
              </a:spcAft>
            </a:pPr>
            <a:r>
              <a:rPr lang="en-IN" sz="1600" kern="100" dirty="0">
                <a:solidFill>
                  <a:srgbClr val="2C082C"/>
                </a:solidFill>
                <a:effectLst/>
                <a:latin typeface="Calibri" panose="020F0502020204030204" pitchFamily="34" charset="0"/>
                <a:ea typeface="Calibri" panose="020F0502020204030204" pitchFamily="34" charset="0"/>
              </a:rPr>
              <a:t> </a:t>
            </a:r>
          </a:p>
          <a:p>
            <a:pPr marL="6350" marR="759460" indent="-6350">
              <a:lnSpc>
                <a:spcPct val="107000"/>
              </a:lnSpc>
              <a:spcAft>
                <a:spcPts val="15"/>
              </a:spcAft>
            </a:pPr>
            <a:r>
              <a:rPr lang="en-IN" sz="1600" kern="100" dirty="0">
                <a:solidFill>
                  <a:srgbClr val="FFFF00"/>
                </a:solidFill>
                <a:effectLst/>
                <a:latin typeface="Calibri" panose="020F0502020204030204" pitchFamily="34" charset="0"/>
                <a:ea typeface="Calibri" panose="020F0502020204030204" pitchFamily="34" charset="0"/>
              </a:rPr>
              <a:t>The two main objectives of e-democracy are: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6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To provide citizens access to information and knowledge about the political process, about services and about choices available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6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To make possible the transition from passive information access to active citizen participation by: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6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Informing the citizen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6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Representing the citizen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6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Encouraging the citizen to vote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6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Consulting the citizen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6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Involving the citizen </a:t>
            </a:r>
            <a:endParaRPr lang="en-IN" sz="1600" kern="100" dirty="0">
              <a:solidFill>
                <a:srgbClr val="FFFF00"/>
              </a:solidFill>
              <a:effectLst/>
              <a:latin typeface="Calibri" panose="020F0502020204030204" pitchFamily="34" charset="0"/>
              <a:ea typeface="Calibri" panose="020F0502020204030204" pitchFamily="34" charset="0"/>
            </a:endParaRPr>
          </a:p>
          <a:p>
            <a:pPr marL="0" indent="0">
              <a:buNone/>
            </a:pPr>
            <a:endParaRPr lang="en-IN" sz="1600" dirty="0">
              <a:solidFill>
                <a:srgbClr val="2C082C"/>
              </a:solidFill>
            </a:endParaRPr>
          </a:p>
        </p:txBody>
      </p:sp>
    </p:spTree>
    <p:extLst>
      <p:ext uri="{BB962C8B-B14F-4D97-AF65-F5344CB8AC3E}">
        <p14:creationId xmlns:p14="http://schemas.microsoft.com/office/powerpoint/2010/main" val="33854699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A9A725-484B-4DCA-0397-F0B7728618CF}"/>
              </a:ext>
            </a:extLst>
          </p:cNvPr>
          <p:cNvSpPr>
            <a:spLocks noGrp="1"/>
          </p:cNvSpPr>
          <p:nvPr>
            <p:ph/>
          </p:nvPr>
        </p:nvSpPr>
        <p:spPr/>
        <p:txBody>
          <a:bodyPr/>
          <a:lstStyle/>
          <a:p>
            <a:pPr marL="6350" indent="-6350">
              <a:lnSpc>
                <a:spcPct val="107000"/>
              </a:lnSpc>
            </a:pPr>
            <a:r>
              <a:rPr lang="en-IN" sz="1800" b="1" kern="100" dirty="0">
                <a:solidFill>
                  <a:srgbClr val="2C082C"/>
                </a:solidFill>
                <a:effectLst/>
                <a:latin typeface="Calibri" panose="020F0502020204030204" pitchFamily="34" charset="0"/>
                <a:ea typeface="Calibri" panose="020F0502020204030204" pitchFamily="34" charset="0"/>
              </a:rPr>
              <a:t>E-Government </a:t>
            </a:r>
            <a:endParaRPr lang="en-IN" sz="1800" kern="100" dirty="0">
              <a:solidFill>
                <a:srgbClr val="2C082C"/>
              </a:solidFill>
              <a:effectLst/>
              <a:latin typeface="Calibri" panose="020F0502020204030204" pitchFamily="34" charset="0"/>
              <a:ea typeface="Calibri" panose="020F0502020204030204" pitchFamily="34" charset="0"/>
            </a:endParaRPr>
          </a:p>
          <a:p>
            <a:pPr marL="6350" marR="759460" indent="-6350">
              <a:lnSpc>
                <a:spcPct val="107000"/>
              </a:lnSpc>
              <a:spcAft>
                <a:spcPts val="15"/>
              </a:spcAft>
            </a:pPr>
            <a:r>
              <a:rPr lang="en-IN" sz="1800" kern="100" dirty="0">
                <a:solidFill>
                  <a:srgbClr val="FFFF00"/>
                </a:solidFill>
                <a:effectLst/>
                <a:latin typeface="Calibri" panose="020F0502020204030204" pitchFamily="34" charset="0"/>
                <a:ea typeface="Calibri" panose="020F0502020204030204" pitchFamily="34" charset="0"/>
              </a:rPr>
              <a:t>Regarding e-government, the distinction is made between the objectives for internally focused processes (operations) and objectives for externally focused services. </a:t>
            </a:r>
          </a:p>
          <a:p>
            <a:pPr marL="6350" marR="759460" indent="-6350">
              <a:lnSpc>
                <a:spcPct val="107000"/>
              </a:lnSpc>
              <a:spcAft>
                <a:spcPts val="15"/>
              </a:spcAft>
            </a:pPr>
            <a:r>
              <a:rPr lang="en-IN" sz="1800" kern="100" dirty="0">
                <a:solidFill>
                  <a:srgbClr val="FFFF00"/>
                </a:solidFill>
                <a:effectLst/>
                <a:latin typeface="Calibri" panose="020F0502020204030204" pitchFamily="34" charset="0"/>
                <a:ea typeface="Calibri" panose="020F0502020204030204" pitchFamily="34" charset="0"/>
              </a:rPr>
              <a:t>External strategic objectives: The external objective of e-government is to satisfactorily fulfil the public’s needs and expectations on the front-office side, by simplifying their interaction with various online services. The use of ICTs in government operations facilitates speedy, transparent, accountable, efficient and effective interaction with the public, citizens, business and other agencies. </a:t>
            </a:r>
          </a:p>
          <a:p>
            <a:pPr marL="0" marR="34925" indent="0">
              <a:lnSpc>
                <a:spcPct val="107000"/>
              </a:lnSpc>
              <a:spcAft>
                <a:spcPts val="15"/>
              </a:spcAft>
              <a:buNone/>
            </a:pPr>
            <a:r>
              <a:rPr lang="en-IN" sz="1800" kern="100" dirty="0">
                <a:solidFill>
                  <a:srgbClr val="FFFF00"/>
                </a:solidFill>
                <a:effectLst/>
                <a:latin typeface="Calibri" panose="020F0502020204030204" pitchFamily="34" charset="0"/>
                <a:ea typeface="Calibri" panose="020F0502020204030204" pitchFamily="34" charset="0"/>
              </a:rPr>
              <a:t> </a:t>
            </a:r>
          </a:p>
          <a:p>
            <a:pPr marL="6350" marR="759460" indent="-6350">
              <a:lnSpc>
                <a:spcPct val="107000"/>
              </a:lnSpc>
              <a:spcAft>
                <a:spcPts val="15"/>
              </a:spcAft>
            </a:pPr>
            <a:r>
              <a:rPr lang="en-IN" sz="1800" kern="100" dirty="0">
                <a:solidFill>
                  <a:srgbClr val="FFFF00"/>
                </a:solidFill>
                <a:effectLst/>
                <a:latin typeface="Calibri" panose="020F0502020204030204" pitchFamily="34" charset="0"/>
                <a:ea typeface="Calibri" panose="020F0502020204030204" pitchFamily="34" charset="0"/>
              </a:rPr>
              <a:t>internal strategic objectives: In the back-office, the objective of e-government in government operations is to facilitate a speedy, transparent, accountable, efficient and effective process for performing government administration activities. Significant cost savings (per transaction) in government operations can be the result. </a:t>
            </a:r>
            <a:r>
              <a:rPr lang="en-IN" sz="1600" kern="100" dirty="0">
                <a:solidFill>
                  <a:srgbClr val="FFFF00"/>
                </a:solidFill>
                <a:effectLst/>
                <a:latin typeface="Calibri" panose="020F0502020204030204" pitchFamily="34" charset="0"/>
                <a:ea typeface="Calibri" panose="020F0502020204030204" pitchFamily="34" charset="0"/>
              </a:rPr>
              <a:t>It can be concluded that e-governance is more than just a Government website on the Internet. Political, social, economic and technological aspects determine </a:t>
            </a:r>
            <a:r>
              <a:rPr lang="en-IN" sz="1600" kern="100" dirty="0" err="1">
                <a:solidFill>
                  <a:srgbClr val="FFFF00"/>
                </a:solidFill>
                <a:effectLst/>
                <a:latin typeface="Calibri" panose="020F0502020204030204" pitchFamily="34" charset="0"/>
                <a:ea typeface="Calibri" panose="020F0502020204030204" pitchFamily="34" charset="0"/>
              </a:rPr>
              <a:t>egovernance</a:t>
            </a:r>
            <a:r>
              <a:rPr lang="en-IN" sz="1600" kern="100" dirty="0">
                <a:solidFill>
                  <a:srgbClr val="FFFF00"/>
                </a:solidFill>
                <a:effectLst/>
                <a:latin typeface="Calibri" panose="020F0502020204030204" pitchFamily="34" charset="0"/>
                <a:ea typeface="Calibri" panose="020F0502020204030204" pitchFamily="34" charset="0"/>
              </a:rPr>
              <a:t>. </a:t>
            </a:r>
          </a:p>
          <a:p>
            <a:pPr marL="6350" marR="759460" indent="-6350">
              <a:lnSpc>
                <a:spcPct val="107000"/>
              </a:lnSpc>
              <a:spcAft>
                <a:spcPts val="15"/>
              </a:spcAft>
            </a:pPr>
            <a:endParaRPr lang="en-IN" sz="1800" kern="100" dirty="0">
              <a:solidFill>
                <a:srgbClr val="FFFF00"/>
              </a:solidFill>
              <a:effectLst/>
              <a:latin typeface="Calibri" panose="020F0502020204030204" pitchFamily="34" charset="0"/>
              <a:ea typeface="Calibri" panose="020F0502020204030204" pitchFamily="34" charset="0"/>
            </a:endParaRPr>
          </a:p>
          <a:p>
            <a:pPr marL="0" indent="0">
              <a:buNone/>
            </a:pPr>
            <a:endParaRPr lang="en-IN" sz="1800" dirty="0">
              <a:solidFill>
                <a:srgbClr val="2C082C"/>
              </a:solidFill>
            </a:endParaRPr>
          </a:p>
        </p:txBody>
      </p:sp>
    </p:spTree>
    <p:extLst>
      <p:ext uri="{BB962C8B-B14F-4D97-AF65-F5344CB8AC3E}">
        <p14:creationId xmlns:p14="http://schemas.microsoft.com/office/powerpoint/2010/main" val="30522327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6E1379-8825-7E6A-ABA8-77EA9E395E6C}"/>
              </a:ext>
            </a:extLst>
          </p:cNvPr>
          <p:cNvSpPr>
            <a:spLocks noGrp="1"/>
          </p:cNvSpPr>
          <p:nvPr>
            <p:ph/>
          </p:nvPr>
        </p:nvSpPr>
        <p:spPr>
          <a:xfrm>
            <a:off x="228600" y="8965"/>
            <a:ext cx="8686800" cy="6580187"/>
          </a:xfrm>
        </p:spPr>
        <p:txBody>
          <a:bodyPr/>
          <a:lstStyle/>
          <a:p>
            <a:pPr marL="6350" marR="759460" indent="-6350">
              <a:lnSpc>
                <a:spcPct val="107000"/>
              </a:lnSpc>
              <a:spcAft>
                <a:spcPts val="15"/>
              </a:spcAft>
            </a:pPr>
            <a:endParaRPr lang="en-IN" sz="1200" kern="100" dirty="0">
              <a:solidFill>
                <a:srgbClr val="000000"/>
              </a:solidFill>
              <a:effectLst/>
              <a:latin typeface="Calibri" panose="020F0502020204030204" pitchFamily="34" charset="0"/>
              <a:ea typeface="Calibri" panose="020F0502020204030204" pitchFamily="34" charset="0"/>
            </a:endParaRPr>
          </a:p>
          <a:p>
            <a:pPr marL="6350" marR="759460" indent="-6350">
              <a:lnSpc>
                <a:spcPct val="107000"/>
              </a:lnSpc>
              <a:spcAft>
                <a:spcPts val="15"/>
              </a:spcAft>
            </a:pPr>
            <a:r>
              <a:rPr lang="en-IN" sz="4000" kern="100" dirty="0">
                <a:solidFill>
                  <a:srgbClr val="000000"/>
                </a:solidFill>
                <a:effectLst/>
                <a:latin typeface="Calibri" panose="020F0502020204030204" pitchFamily="34" charset="0"/>
                <a:ea typeface="Calibri" panose="020F0502020204030204" pitchFamily="34" charset="0"/>
              </a:rPr>
              <a:t>ORIGINS IN INDIA</a:t>
            </a:r>
          </a:p>
          <a:p>
            <a:pPr marL="6350" marR="759460" indent="-6350">
              <a:lnSpc>
                <a:spcPct val="107000"/>
              </a:lnSpc>
              <a:spcAft>
                <a:spcPts val="15"/>
              </a:spcAft>
            </a:pPr>
            <a:endParaRPr lang="en-IN" sz="1200" kern="100" dirty="0">
              <a:solidFill>
                <a:srgbClr val="000000"/>
              </a:solidFill>
              <a:effectLst/>
              <a:latin typeface="Calibri" panose="020F0502020204030204" pitchFamily="34" charset="0"/>
              <a:ea typeface="Calibri" panose="020F0502020204030204" pitchFamily="34" charset="0"/>
            </a:endParaRPr>
          </a:p>
          <a:p>
            <a:pPr marL="6350" marR="759460" indent="-6350">
              <a:lnSpc>
                <a:spcPct val="107000"/>
              </a:lnSpc>
              <a:spcAft>
                <a:spcPts val="15"/>
              </a:spcAft>
            </a:pPr>
            <a:endParaRPr lang="en-IN" sz="1200" kern="100" dirty="0">
              <a:solidFill>
                <a:srgbClr val="000000"/>
              </a:solidFill>
              <a:effectLst/>
              <a:latin typeface="Calibri" panose="020F0502020204030204" pitchFamily="34" charset="0"/>
              <a:ea typeface="Calibri" panose="020F0502020204030204" pitchFamily="34" charset="0"/>
            </a:endParaRPr>
          </a:p>
          <a:p>
            <a:pPr marL="6350" marR="759460" indent="-6350">
              <a:lnSpc>
                <a:spcPct val="107000"/>
              </a:lnSpc>
              <a:spcAft>
                <a:spcPts val="15"/>
              </a:spcAft>
            </a:pPr>
            <a:r>
              <a:rPr lang="en-IN" sz="1600" kern="100" dirty="0">
                <a:solidFill>
                  <a:srgbClr val="FFFF00"/>
                </a:solidFill>
                <a:effectLst/>
                <a:latin typeface="Calibri" panose="020F0502020204030204" pitchFamily="34" charset="0"/>
                <a:ea typeface="Calibri" panose="020F0502020204030204" pitchFamily="34" charset="0"/>
              </a:rPr>
              <a:t>E-Governance originated in India during the seventies with a focus on in- house government applications in the areas of defence, economic monitoring, planning and the deployment of ICT to manage data intensive functions related to elections, census, tax administration etc. The efforts of the National Informatics </a:t>
            </a:r>
            <a:r>
              <a:rPr lang="en-IN" sz="1600" kern="100" dirty="0" err="1">
                <a:solidFill>
                  <a:srgbClr val="FFFF00"/>
                </a:solidFill>
                <a:effectLst/>
                <a:latin typeface="Calibri" panose="020F0502020204030204" pitchFamily="34" charset="0"/>
                <a:ea typeface="Calibri" panose="020F0502020204030204" pitchFamily="34" charset="0"/>
              </a:rPr>
              <a:t>Center</a:t>
            </a:r>
            <a:r>
              <a:rPr lang="en-IN" sz="1600" kern="100" dirty="0">
                <a:solidFill>
                  <a:srgbClr val="FFFF00"/>
                </a:solidFill>
                <a:effectLst/>
                <a:latin typeface="Calibri" panose="020F0502020204030204" pitchFamily="34" charset="0"/>
                <a:ea typeface="Calibri" panose="020F0502020204030204" pitchFamily="34" charset="0"/>
              </a:rPr>
              <a:t> (NIC) to connect all the district headquarters during the eighties was a watershed. From the early nineties, e-governance has seen the use of IT for wider sectoral applications with policy emphasis on reaching out to rural areas and taking in greater inputs from NGOs and private sector as well. There has been an increasing involvement of international donor agencies such as DfID, G-8, UNDP, and WB under the framework of </a:t>
            </a:r>
            <a:r>
              <a:rPr lang="en-IN" sz="1600" kern="100" dirty="0" err="1">
                <a:solidFill>
                  <a:srgbClr val="FFFF00"/>
                </a:solidFill>
                <a:effectLst/>
                <a:latin typeface="Calibri" panose="020F0502020204030204" pitchFamily="34" charset="0"/>
                <a:ea typeface="Calibri" panose="020F0502020204030204" pitchFamily="34" charset="0"/>
              </a:rPr>
              <a:t>egovernance</a:t>
            </a:r>
            <a:r>
              <a:rPr lang="en-IN" sz="1600" kern="100" dirty="0">
                <a:solidFill>
                  <a:srgbClr val="FFFF00"/>
                </a:solidFill>
                <a:effectLst/>
                <a:latin typeface="Calibri" panose="020F0502020204030204" pitchFamily="34" charset="0"/>
                <a:ea typeface="Calibri" panose="020F0502020204030204" pitchFamily="34" charset="0"/>
              </a:rPr>
              <a:t> for development.  </a:t>
            </a:r>
          </a:p>
          <a:p>
            <a:pPr marL="6350" marR="34925" indent="-6350">
              <a:lnSpc>
                <a:spcPct val="107000"/>
              </a:lnSpc>
              <a:spcAft>
                <a:spcPts val="15"/>
              </a:spcAft>
            </a:pPr>
            <a:r>
              <a:rPr lang="en-IN" sz="1600" kern="100" dirty="0">
                <a:solidFill>
                  <a:srgbClr val="FFFF00"/>
                </a:solidFill>
                <a:effectLst/>
                <a:latin typeface="Calibri" panose="020F0502020204030204" pitchFamily="34" charset="0"/>
                <a:ea typeface="Calibri" panose="020F0502020204030204" pitchFamily="34" charset="0"/>
              </a:rPr>
              <a:t> </a:t>
            </a:r>
          </a:p>
          <a:p>
            <a:pPr marL="6350" marR="759460" indent="-6350">
              <a:lnSpc>
                <a:spcPct val="107000"/>
              </a:lnSpc>
              <a:spcAft>
                <a:spcPts val="15"/>
              </a:spcAft>
            </a:pPr>
            <a:r>
              <a:rPr lang="en-IN" sz="1600" kern="100" dirty="0">
                <a:solidFill>
                  <a:srgbClr val="FFFF00"/>
                </a:solidFill>
                <a:effectLst/>
                <a:latin typeface="Calibri" panose="020F0502020204030204" pitchFamily="34" charset="0"/>
                <a:ea typeface="Calibri" panose="020F0502020204030204" pitchFamily="34" charset="0"/>
              </a:rPr>
              <a:t>While the emphasis has been primarily on automation and computerization, state </a:t>
            </a:r>
            <a:r>
              <a:rPr lang="en-IN" sz="1600" kern="100" dirty="0" err="1">
                <a:solidFill>
                  <a:srgbClr val="FFFF00"/>
                </a:solidFill>
                <a:effectLst/>
                <a:latin typeface="Calibri" panose="020F0502020204030204" pitchFamily="34" charset="0"/>
                <a:ea typeface="Calibri" panose="020F0502020204030204" pitchFamily="34" charset="0"/>
              </a:rPr>
              <a:t>endeavors</a:t>
            </a:r>
            <a:r>
              <a:rPr lang="en-IN" sz="1600" kern="100" dirty="0">
                <a:solidFill>
                  <a:srgbClr val="FFFF00"/>
                </a:solidFill>
                <a:effectLst/>
                <a:latin typeface="Calibri" panose="020F0502020204030204" pitchFamily="34" charset="0"/>
                <a:ea typeface="Calibri" panose="020F0502020204030204" pitchFamily="34" charset="0"/>
              </a:rPr>
              <a:t> to use IT include forays into connectivity, networking, setting up systems for processing information and delivering services. At a micro level, this has ranged from IT automation in individual departments, electronic file handling, and access to entitlements, public grievance systems, service delivery for high volume routine transactions such as payment of bills, tax dues to meeting poverty alleviation goals through the promotion of entrepreneurial models and provision of market information. The thrust has varied across initiatives, with some focusing on enabling the </a:t>
            </a:r>
            <a:r>
              <a:rPr lang="en-IN" sz="1600" kern="100" dirty="0" err="1">
                <a:solidFill>
                  <a:srgbClr val="FFFF00"/>
                </a:solidFill>
                <a:effectLst/>
                <a:latin typeface="Calibri" panose="020F0502020204030204" pitchFamily="34" charset="0"/>
                <a:ea typeface="Calibri" panose="020F0502020204030204" pitchFamily="34" charset="0"/>
              </a:rPr>
              <a:t>citizenstate</a:t>
            </a:r>
            <a:r>
              <a:rPr lang="en-IN" sz="1600" kern="100" dirty="0">
                <a:solidFill>
                  <a:srgbClr val="FFFF00"/>
                </a:solidFill>
                <a:effectLst/>
                <a:latin typeface="Calibri" panose="020F0502020204030204" pitchFamily="34" charset="0"/>
                <a:ea typeface="Calibri" panose="020F0502020204030204" pitchFamily="34" charset="0"/>
              </a:rPr>
              <a:t> interface for various government services, and others focusing on bettering livelihoods.  </a:t>
            </a:r>
          </a:p>
          <a:p>
            <a:pPr marL="0" indent="0">
              <a:buNone/>
            </a:pPr>
            <a:endParaRPr lang="en-IN" sz="1200" dirty="0"/>
          </a:p>
        </p:txBody>
      </p:sp>
    </p:spTree>
    <p:extLst>
      <p:ext uri="{BB962C8B-B14F-4D97-AF65-F5344CB8AC3E}">
        <p14:creationId xmlns:p14="http://schemas.microsoft.com/office/powerpoint/2010/main" val="27077487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C7181C-0DF0-41C2-1247-F68B104A30E6}"/>
              </a:ext>
            </a:extLst>
          </p:cNvPr>
          <p:cNvSpPr>
            <a:spLocks noGrp="1"/>
          </p:cNvSpPr>
          <p:nvPr>
            <p:ph/>
          </p:nvPr>
        </p:nvSpPr>
        <p:spPr>
          <a:xfrm>
            <a:off x="457200" y="0"/>
            <a:ext cx="8229600" cy="6130925"/>
          </a:xfrm>
        </p:spPr>
        <p:txBody>
          <a:bodyPr/>
          <a:lstStyle/>
          <a:p>
            <a:pPr marL="0" indent="0">
              <a:buNone/>
            </a:pPr>
            <a:r>
              <a:rPr lang="en-IN" sz="3600" b="1" kern="100" dirty="0">
                <a:solidFill>
                  <a:srgbClr val="000000"/>
                </a:solidFill>
                <a:effectLst/>
                <a:latin typeface="Calibri" panose="020F0502020204030204" pitchFamily="34" charset="0"/>
                <a:ea typeface="Calibri" panose="020F0502020204030204" pitchFamily="34" charset="0"/>
              </a:rPr>
              <a:t>E-GOVERNANCE PROJECTS IN INDIA </a:t>
            </a:r>
          </a:p>
          <a:p>
            <a:pPr marL="0" indent="0">
              <a:buNone/>
            </a:pPr>
            <a:r>
              <a:rPr lang="en-IN" sz="2400" kern="100" dirty="0">
                <a:solidFill>
                  <a:srgbClr val="FFFF00"/>
                </a:solidFill>
                <a:effectLst/>
                <a:latin typeface="Calibri" panose="020F0502020204030204" pitchFamily="34" charset="0"/>
                <a:ea typeface="Calibri" panose="020F0502020204030204" pitchFamily="34" charset="0"/>
              </a:rPr>
              <a:t>IT revolution, a word-wide phenomenon today has stirred societies and governments to embark upon an IT-based social, educational and administrative processes. India, as one of the pioneering countries in I.T revolution has made a great stride in </a:t>
            </a:r>
            <a:r>
              <a:rPr lang="en-IN" sz="2400" kern="100" dirty="0" err="1">
                <a:solidFill>
                  <a:srgbClr val="FFFF00"/>
                </a:solidFill>
                <a:effectLst/>
                <a:latin typeface="Calibri" panose="020F0502020204030204" pitchFamily="34" charset="0"/>
                <a:ea typeface="Calibri" panose="020F0502020204030204" pitchFamily="34" charset="0"/>
              </a:rPr>
              <a:t>egovernance</a:t>
            </a:r>
            <a:r>
              <a:rPr lang="en-IN" sz="2400" kern="100" dirty="0">
                <a:solidFill>
                  <a:srgbClr val="FFFF00"/>
                </a:solidFill>
                <a:effectLst/>
                <a:latin typeface="Calibri" panose="020F0502020204030204" pitchFamily="34" charset="0"/>
                <a:ea typeface="Calibri" panose="020F0502020204030204" pitchFamily="34" charset="0"/>
              </a:rPr>
              <a:t>. Let us study some of the project state wise / union-territory wise from the Table2.2. </a:t>
            </a:r>
          </a:p>
          <a:p>
            <a:pPr marL="0" indent="0">
              <a:buNone/>
            </a:pPr>
            <a:endParaRPr lang="en-IN" sz="3600" kern="100" dirty="0">
              <a:solidFill>
                <a:srgbClr val="000000"/>
              </a:solidFill>
              <a:effectLst/>
              <a:latin typeface="Calibri" panose="020F0502020204030204" pitchFamily="34" charset="0"/>
              <a:ea typeface="Calibri" panose="020F0502020204030204" pitchFamily="34" charset="0"/>
            </a:endParaRPr>
          </a:p>
          <a:p>
            <a:pPr marL="0" indent="0">
              <a:buNone/>
            </a:pPr>
            <a:endParaRPr lang="en-IN" sz="1600" dirty="0"/>
          </a:p>
        </p:txBody>
      </p:sp>
    </p:spTree>
    <p:extLst>
      <p:ext uri="{BB962C8B-B14F-4D97-AF65-F5344CB8AC3E}">
        <p14:creationId xmlns:p14="http://schemas.microsoft.com/office/powerpoint/2010/main" val="19207564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BFB0684-E086-E126-2A21-FFCFC4CEA323}"/>
              </a:ext>
            </a:extLst>
          </p:cNvPr>
          <p:cNvPicPr>
            <a:picLocks noGrp="1" noChangeAspect="1"/>
          </p:cNvPicPr>
          <p:nvPr>
            <p:ph/>
          </p:nvPr>
        </p:nvPicPr>
        <p:blipFill>
          <a:blip r:embed="rId2"/>
          <a:stretch>
            <a:fillRect/>
          </a:stretch>
        </p:blipFill>
        <p:spPr>
          <a:xfrm>
            <a:off x="-35859" y="0"/>
            <a:ext cx="9144000" cy="6904189"/>
          </a:xfrm>
        </p:spPr>
      </p:pic>
    </p:spTree>
    <p:extLst>
      <p:ext uri="{BB962C8B-B14F-4D97-AF65-F5344CB8AC3E}">
        <p14:creationId xmlns:p14="http://schemas.microsoft.com/office/powerpoint/2010/main" val="426827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304800"/>
            <a:ext cx="7772400" cy="457200"/>
          </a:xfrm>
        </p:spPr>
        <p:txBody>
          <a:bodyPr anchorCtr="0"/>
          <a:lstStyle/>
          <a:p>
            <a:pPr eaLnBrk="1" hangingPunct="1">
              <a:defRPr/>
            </a:pPr>
            <a:r>
              <a:rPr lang="en-US" sz="3200" b="1">
                <a:solidFill>
                  <a:srgbClr val="99FF99"/>
                </a:solidFill>
              </a:rPr>
              <a:t>D I K W Relationship</a:t>
            </a:r>
          </a:p>
        </p:txBody>
      </p:sp>
      <p:sp>
        <p:nvSpPr>
          <p:cNvPr id="13315" name="AutoShape 3"/>
          <p:cNvSpPr>
            <a:spLocks noChangeArrowheads="1"/>
          </p:cNvSpPr>
          <p:nvPr/>
        </p:nvSpPr>
        <p:spPr bwMode="auto">
          <a:xfrm>
            <a:off x="2362200" y="2514600"/>
            <a:ext cx="4038600" cy="2514600"/>
          </a:xfrm>
          <a:prstGeom prst="triangle">
            <a:avLst>
              <a:gd name="adj" fmla="val 50000"/>
            </a:avLst>
          </a:prstGeom>
          <a:gradFill rotWithShape="0">
            <a:gsLst>
              <a:gs pos="0">
                <a:srgbClr val="E6DCAC"/>
              </a:gs>
              <a:gs pos="12000">
                <a:srgbClr val="E6D78A"/>
              </a:gs>
              <a:gs pos="30000">
                <a:srgbClr val="C7AC4C"/>
              </a:gs>
              <a:gs pos="45000">
                <a:srgbClr val="E6D78A"/>
              </a:gs>
              <a:gs pos="77000">
                <a:srgbClr val="C7AC4C"/>
              </a:gs>
              <a:gs pos="100000">
                <a:srgbClr val="E6DCAC"/>
              </a:gs>
            </a:gsLst>
            <a:lin ang="2700000" scaled="1"/>
          </a:gradFill>
          <a:ln w="9525">
            <a:miter lim="800000"/>
            <a:headEnd/>
            <a:tailEnd/>
          </a:ln>
          <a:scene3d>
            <a:camera prst="legacyObliqueTopLeft"/>
            <a:lightRig rig="legacyFlat3" dir="t"/>
          </a:scene3d>
          <a:sp3d extrusionH="430200" prstMaterial="legacyMatte">
            <a:bevelT w="13500" h="13500" prst="angle"/>
            <a:bevelB w="13500" h="13500" prst="angle"/>
            <a:extrusionClr>
              <a:srgbClr val="E6DCAC"/>
            </a:extrusionClr>
          </a:sp3d>
        </p:spPr>
        <p:txBody>
          <a:bodyPr wrap="none" anchor="ctr">
            <a:flatTx/>
          </a:bodyPr>
          <a:lstStyle/>
          <a:p>
            <a:pPr algn="ctr" eaLnBrk="1" hangingPunct="1"/>
            <a:endParaRPr lang="en-IN" sz="2400">
              <a:latin typeface="Times New Roman" pitchFamily="18" charset="0"/>
            </a:endParaRPr>
          </a:p>
        </p:txBody>
      </p:sp>
      <p:sp>
        <p:nvSpPr>
          <p:cNvPr id="13316" name="Line 4"/>
          <p:cNvSpPr>
            <a:spLocks noChangeShapeType="1"/>
          </p:cNvSpPr>
          <p:nvPr/>
        </p:nvSpPr>
        <p:spPr bwMode="auto">
          <a:xfrm>
            <a:off x="2819400" y="4495800"/>
            <a:ext cx="3124200" cy="0"/>
          </a:xfrm>
          <a:prstGeom prst="line">
            <a:avLst/>
          </a:prstGeom>
          <a:noFill/>
          <a:ln w="28575">
            <a:solidFill>
              <a:srgbClr val="CC3300"/>
            </a:solidFill>
            <a:round/>
            <a:headEnd/>
            <a:tailEnd/>
          </a:ln>
        </p:spPr>
        <p:txBody>
          <a:bodyPr/>
          <a:lstStyle/>
          <a:p>
            <a:endParaRPr lang="en-US"/>
          </a:p>
        </p:txBody>
      </p:sp>
      <p:sp>
        <p:nvSpPr>
          <p:cNvPr id="13317" name="Line 5"/>
          <p:cNvSpPr>
            <a:spLocks noChangeShapeType="1"/>
          </p:cNvSpPr>
          <p:nvPr/>
        </p:nvSpPr>
        <p:spPr bwMode="auto">
          <a:xfrm flipH="1" flipV="1">
            <a:off x="2605088" y="4405313"/>
            <a:ext cx="214312" cy="90487"/>
          </a:xfrm>
          <a:prstGeom prst="line">
            <a:avLst/>
          </a:prstGeom>
          <a:noFill/>
          <a:ln w="28575">
            <a:solidFill>
              <a:srgbClr val="CC3300"/>
            </a:solidFill>
            <a:round/>
            <a:headEnd/>
            <a:tailEnd/>
          </a:ln>
        </p:spPr>
        <p:txBody>
          <a:bodyPr/>
          <a:lstStyle/>
          <a:p>
            <a:endParaRPr lang="en-US"/>
          </a:p>
        </p:txBody>
      </p:sp>
      <p:sp>
        <p:nvSpPr>
          <p:cNvPr id="13318" name="Line 6"/>
          <p:cNvSpPr>
            <a:spLocks noChangeShapeType="1"/>
          </p:cNvSpPr>
          <p:nvPr/>
        </p:nvSpPr>
        <p:spPr bwMode="auto">
          <a:xfrm flipV="1">
            <a:off x="3200400" y="3962400"/>
            <a:ext cx="2362200" cy="14288"/>
          </a:xfrm>
          <a:prstGeom prst="line">
            <a:avLst/>
          </a:prstGeom>
          <a:noFill/>
          <a:ln w="28575">
            <a:solidFill>
              <a:srgbClr val="CC3300"/>
            </a:solidFill>
            <a:round/>
            <a:headEnd/>
            <a:tailEnd/>
          </a:ln>
        </p:spPr>
        <p:txBody>
          <a:bodyPr/>
          <a:lstStyle/>
          <a:p>
            <a:endParaRPr lang="en-US"/>
          </a:p>
        </p:txBody>
      </p:sp>
      <p:sp>
        <p:nvSpPr>
          <p:cNvPr id="13319" name="Line 7"/>
          <p:cNvSpPr>
            <a:spLocks noChangeShapeType="1"/>
          </p:cNvSpPr>
          <p:nvPr/>
        </p:nvSpPr>
        <p:spPr bwMode="auto">
          <a:xfrm flipH="1" flipV="1">
            <a:off x="2986088" y="3886200"/>
            <a:ext cx="214312" cy="90488"/>
          </a:xfrm>
          <a:prstGeom prst="line">
            <a:avLst/>
          </a:prstGeom>
          <a:noFill/>
          <a:ln w="28575">
            <a:solidFill>
              <a:srgbClr val="CC3300"/>
            </a:solidFill>
            <a:round/>
            <a:headEnd/>
            <a:tailEnd/>
          </a:ln>
        </p:spPr>
        <p:txBody>
          <a:bodyPr/>
          <a:lstStyle/>
          <a:p>
            <a:endParaRPr lang="en-US"/>
          </a:p>
        </p:txBody>
      </p:sp>
      <p:sp>
        <p:nvSpPr>
          <p:cNvPr id="13320" name="Line 8"/>
          <p:cNvSpPr>
            <a:spLocks noChangeShapeType="1"/>
          </p:cNvSpPr>
          <p:nvPr/>
        </p:nvSpPr>
        <p:spPr bwMode="auto">
          <a:xfrm flipH="1" flipV="1">
            <a:off x="3429000" y="3352800"/>
            <a:ext cx="214313" cy="90488"/>
          </a:xfrm>
          <a:prstGeom prst="line">
            <a:avLst/>
          </a:prstGeom>
          <a:noFill/>
          <a:ln w="28575">
            <a:solidFill>
              <a:srgbClr val="CC3300"/>
            </a:solidFill>
            <a:round/>
            <a:headEnd/>
            <a:tailEnd/>
          </a:ln>
        </p:spPr>
        <p:txBody>
          <a:bodyPr/>
          <a:lstStyle/>
          <a:p>
            <a:endParaRPr lang="en-US"/>
          </a:p>
        </p:txBody>
      </p:sp>
      <p:sp>
        <p:nvSpPr>
          <p:cNvPr id="13321" name="Text Box 9"/>
          <p:cNvSpPr txBox="1">
            <a:spLocks noChangeArrowheads="1"/>
          </p:cNvSpPr>
          <p:nvPr/>
        </p:nvSpPr>
        <p:spPr bwMode="auto">
          <a:xfrm>
            <a:off x="3581400" y="4572000"/>
            <a:ext cx="1600200" cy="457200"/>
          </a:xfrm>
          <a:prstGeom prst="rect">
            <a:avLst/>
          </a:prstGeom>
          <a:noFill/>
          <a:ln w="9525">
            <a:noFill/>
            <a:miter lim="800000"/>
            <a:headEnd/>
            <a:tailEnd/>
          </a:ln>
        </p:spPr>
        <p:txBody>
          <a:bodyPr>
            <a:spAutoFit/>
          </a:bodyPr>
          <a:lstStyle/>
          <a:p>
            <a:pPr eaLnBrk="1" hangingPunct="1">
              <a:spcBef>
                <a:spcPct val="50000"/>
              </a:spcBef>
            </a:pPr>
            <a:endParaRPr lang="en-IN" sz="2400">
              <a:latin typeface="Times New Roman" pitchFamily="18" charset="0"/>
            </a:endParaRPr>
          </a:p>
        </p:txBody>
      </p:sp>
      <p:sp>
        <p:nvSpPr>
          <p:cNvPr id="51210" name="Text Box 10"/>
          <p:cNvSpPr txBox="1">
            <a:spLocks noChangeArrowheads="1"/>
          </p:cNvSpPr>
          <p:nvPr/>
        </p:nvSpPr>
        <p:spPr bwMode="auto">
          <a:xfrm>
            <a:off x="4038600" y="4572000"/>
            <a:ext cx="838200" cy="396875"/>
          </a:xfrm>
          <a:prstGeom prst="rect">
            <a:avLst/>
          </a:prstGeom>
          <a:noFill/>
          <a:ln w="9525">
            <a:noFill/>
            <a:miter lim="800000"/>
            <a:headEnd/>
            <a:tailEnd/>
          </a:ln>
        </p:spPr>
        <p:txBody>
          <a:bodyPr>
            <a:spAutoFit/>
          </a:bodyPr>
          <a:lstStyle/>
          <a:p>
            <a:pPr eaLnBrk="1" hangingPunct="1">
              <a:spcBef>
                <a:spcPct val="50000"/>
              </a:spcBef>
            </a:pPr>
            <a:r>
              <a:rPr lang="en-US" sz="2000">
                <a:latin typeface="Times New Roman" pitchFamily="18" charset="0"/>
              </a:rPr>
              <a:t>Data</a:t>
            </a:r>
          </a:p>
        </p:txBody>
      </p:sp>
      <p:sp>
        <p:nvSpPr>
          <p:cNvPr id="51211" name="Text Box 11"/>
          <p:cNvSpPr txBox="1">
            <a:spLocks noChangeArrowheads="1"/>
          </p:cNvSpPr>
          <p:nvPr/>
        </p:nvSpPr>
        <p:spPr bwMode="auto">
          <a:xfrm>
            <a:off x="3733800" y="4022725"/>
            <a:ext cx="1828800" cy="396875"/>
          </a:xfrm>
          <a:prstGeom prst="rect">
            <a:avLst/>
          </a:prstGeom>
          <a:noFill/>
          <a:ln w="9525">
            <a:noFill/>
            <a:miter lim="800000"/>
            <a:headEnd/>
            <a:tailEnd/>
          </a:ln>
        </p:spPr>
        <p:txBody>
          <a:bodyPr>
            <a:spAutoFit/>
          </a:bodyPr>
          <a:lstStyle/>
          <a:p>
            <a:pPr eaLnBrk="1" hangingPunct="1">
              <a:spcBef>
                <a:spcPct val="50000"/>
              </a:spcBef>
            </a:pPr>
            <a:r>
              <a:rPr lang="en-US" sz="2000">
                <a:latin typeface="Times New Roman" pitchFamily="18" charset="0"/>
              </a:rPr>
              <a:t>Information</a:t>
            </a:r>
          </a:p>
        </p:txBody>
      </p:sp>
      <p:sp>
        <p:nvSpPr>
          <p:cNvPr id="51212" name="Text Box 12"/>
          <p:cNvSpPr txBox="1">
            <a:spLocks noChangeArrowheads="1"/>
          </p:cNvSpPr>
          <p:nvPr/>
        </p:nvSpPr>
        <p:spPr bwMode="auto">
          <a:xfrm>
            <a:off x="3733800" y="3489325"/>
            <a:ext cx="1828800" cy="396875"/>
          </a:xfrm>
          <a:prstGeom prst="rect">
            <a:avLst/>
          </a:prstGeom>
          <a:noFill/>
          <a:ln w="9525">
            <a:noFill/>
            <a:miter lim="800000"/>
            <a:headEnd/>
            <a:tailEnd/>
          </a:ln>
        </p:spPr>
        <p:txBody>
          <a:bodyPr>
            <a:spAutoFit/>
          </a:bodyPr>
          <a:lstStyle/>
          <a:p>
            <a:pPr eaLnBrk="1" hangingPunct="1">
              <a:spcBef>
                <a:spcPct val="50000"/>
              </a:spcBef>
            </a:pPr>
            <a:r>
              <a:rPr lang="en-US" sz="2000">
                <a:latin typeface="Times New Roman" pitchFamily="18" charset="0"/>
              </a:rPr>
              <a:t>Knowledge</a:t>
            </a:r>
          </a:p>
        </p:txBody>
      </p:sp>
      <p:sp>
        <p:nvSpPr>
          <p:cNvPr id="51213" name="Text Box 13"/>
          <p:cNvSpPr txBox="1">
            <a:spLocks noChangeArrowheads="1"/>
          </p:cNvSpPr>
          <p:nvPr/>
        </p:nvSpPr>
        <p:spPr bwMode="auto">
          <a:xfrm>
            <a:off x="3886200" y="3032125"/>
            <a:ext cx="1524000" cy="396875"/>
          </a:xfrm>
          <a:prstGeom prst="rect">
            <a:avLst/>
          </a:prstGeom>
          <a:noFill/>
          <a:ln w="9525">
            <a:noFill/>
            <a:miter lim="800000"/>
            <a:headEnd/>
            <a:tailEnd/>
          </a:ln>
        </p:spPr>
        <p:txBody>
          <a:bodyPr>
            <a:spAutoFit/>
          </a:bodyPr>
          <a:lstStyle/>
          <a:p>
            <a:pPr eaLnBrk="1" hangingPunct="1">
              <a:spcBef>
                <a:spcPct val="50000"/>
              </a:spcBef>
            </a:pPr>
            <a:r>
              <a:rPr lang="en-US" sz="2000">
                <a:latin typeface="Times New Roman" pitchFamily="18" charset="0"/>
              </a:rPr>
              <a:t>Wisdom</a:t>
            </a:r>
          </a:p>
        </p:txBody>
      </p:sp>
      <p:sp>
        <p:nvSpPr>
          <p:cNvPr id="13326" name="Line 14"/>
          <p:cNvSpPr>
            <a:spLocks noChangeShapeType="1"/>
          </p:cNvSpPr>
          <p:nvPr/>
        </p:nvSpPr>
        <p:spPr bwMode="auto">
          <a:xfrm>
            <a:off x="3657600" y="3457575"/>
            <a:ext cx="1447800" cy="0"/>
          </a:xfrm>
          <a:prstGeom prst="line">
            <a:avLst/>
          </a:prstGeom>
          <a:noFill/>
          <a:ln w="28575">
            <a:solidFill>
              <a:srgbClr val="CC3300"/>
            </a:solidFill>
            <a:round/>
            <a:headEnd/>
            <a:tailEnd/>
          </a:ln>
        </p:spPr>
        <p:txBody>
          <a:bodyPr/>
          <a:lstStyle/>
          <a:p>
            <a:endParaRPr lang="en-US"/>
          </a:p>
        </p:txBody>
      </p:sp>
      <p:sp>
        <p:nvSpPr>
          <p:cNvPr id="51215" name="AutoShape 15"/>
          <p:cNvSpPr>
            <a:spLocks noChangeArrowheads="1"/>
          </p:cNvSpPr>
          <p:nvPr/>
        </p:nvSpPr>
        <p:spPr bwMode="auto">
          <a:xfrm>
            <a:off x="228600" y="5029200"/>
            <a:ext cx="3657600" cy="1600200"/>
          </a:xfrm>
          <a:prstGeom prst="wedgeEllipseCallout">
            <a:avLst>
              <a:gd name="adj1" fmla="val 52866"/>
              <a:gd name="adj2" fmla="val -66569"/>
            </a:avLst>
          </a:prstGeom>
          <a:gradFill rotWithShape="0">
            <a:gsLst>
              <a:gs pos="0">
                <a:srgbClr val="3399FF"/>
              </a:gs>
              <a:gs pos="100000">
                <a:schemeClr val="bg1"/>
              </a:gs>
            </a:gsLst>
            <a:path path="rect">
              <a:fillToRect r="100000" b="100000"/>
            </a:path>
          </a:gradFill>
          <a:ln w="9525">
            <a:solidFill>
              <a:schemeClr val="tx1"/>
            </a:solidFill>
            <a:miter lim="800000"/>
            <a:headEnd/>
            <a:tailEnd/>
          </a:ln>
        </p:spPr>
        <p:txBody>
          <a:bodyPr/>
          <a:lstStyle/>
          <a:p>
            <a:pPr algn="ctr" eaLnBrk="1" hangingPunct="1"/>
            <a:r>
              <a:rPr lang="en-US">
                <a:latin typeface="Times New Roman" pitchFamily="18" charset="0"/>
              </a:rPr>
              <a:t>Unformatted, assorted, numerous transactional records – </a:t>
            </a:r>
          </a:p>
          <a:p>
            <a:pPr algn="ctr" eaLnBrk="1" hangingPunct="1"/>
            <a:r>
              <a:rPr lang="en-US" b="1">
                <a:latin typeface="Times New Roman" pitchFamily="18" charset="0"/>
              </a:rPr>
              <a:t>Transactions</a:t>
            </a:r>
          </a:p>
          <a:p>
            <a:pPr algn="ctr" eaLnBrk="1" hangingPunct="1"/>
            <a:endParaRPr lang="en-US">
              <a:latin typeface="Times New Roman" pitchFamily="18" charset="0"/>
            </a:endParaRPr>
          </a:p>
        </p:txBody>
      </p:sp>
      <p:sp>
        <p:nvSpPr>
          <p:cNvPr id="51216" name="AutoShape 16"/>
          <p:cNvSpPr>
            <a:spLocks noChangeArrowheads="1"/>
          </p:cNvSpPr>
          <p:nvPr/>
        </p:nvSpPr>
        <p:spPr bwMode="auto">
          <a:xfrm>
            <a:off x="5943600" y="4876800"/>
            <a:ext cx="2819400" cy="1600200"/>
          </a:xfrm>
          <a:prstGeom prst="wedgeEllipseCallout">
            <a:avLst>
              <a:gd name="adj1" fmla="val -78718"/>
              <a:gd name="adj2" fmla="val -88889"/>
            </a:avLst>
          </a:prstGeom>
          <a:gradFill rotWithShape="0">
            <a:gsLst>
              <a:gs pos="0">
                <a:srgbClr val="3399FF"/>
              </a:gs>
              <a:gs pos="100000">
                <a:schemeClr val="bg1"/>
              </a:gs>
            </a:gsLst>
            <a:path path="rect">
              <a:fillToRect r="100000" b="100000"/>
            </a:path>
          </a:gradFill>
          <a:ln w="9525">
            <a:solidFill>
              <a:schemeClr val="tx1"/>
            </a:solidFill>
            <a:miter lim="800000"/>
            <a:headEnd/>
            <a:tailEnd/>
          </a:ln>
        </p:spPr>
        <p:txBody>
          <a:bodyPr/>
          <a:lstStyle/>
          <a:p>
            <a:pPr algn="ctr" eaLnBrk="1" hangingPunct="1"/>
            <a:r>
              <a:rPr lang="en-US">
                <a:latin typeface="Times New Roman" pitchFamily="18" charset="0"/>
              </a:rPr>
              <a:t>Data </a:t>
            </a:r>
          </a:p>
          <a:p>
            <a:pPr algn="ctr" eaLnBrk="1" hangingPunct="1"/>
            <a:r>
              <a:rPr lang="en-US">
                <a:latin typeface="Times New Roman" pitchFamily="18" charset="0"/>
              </a:rPr>
              <a:t>processed through</a:t>
            </a:r>
          </a:p>
          <a:p>
            <a:pPr algn="ctr" eaLnBrk="1" hangingPunct="1"/>
            <a:r>
              <a:rPr lang="en-US">
                <a:latin typeface="Times New Roman" pitchFamily="18" charset="0"/>
              </a:rPr>
              <a:t>5Cs – </a:t>
            </a:r>
            <a:r>
              <a:rPr lang="en-US" b="1">
                <a:latin typeface="Times New Roman" pitchFamily="18" charset="0"/>
              </a:rPr>
              <a:t>Interpreted Data</a:t>
            </a:r>
          </a:p>
        </p:txBody>
      </p:sp>
      <p:sp>
        <p:nvSpPr>
          <p:cNvPr id="51217" name="AutoShape 17"/>
          <p:cNvSpPr>
            <a:spLocks noChangeArrowheads="1"/>
          </p:cNvSpPr>
          <p:nvPr/>
        </p:nvSpPr>
        <p:spPr bwMode="auto">
          <a:xfrm>
            <a:off x="381000" y="1295400"/>
            <a:ext cx="3657600" cy="1600200"/>
          </a:xfrm>
          <a:prstGeom prst="wedgeEllipseCallout">
            <a:avLst>
              <a:gd name="adj1" fmla="val 40755"/>
              <a:gd name="adj2" fmla="val 103968"/>
            </a:avLst>
          </a:prstGeom>
          <a:gradFill rotWithShape="0">
            <a:gsLst>
              <a:gs pos="0">
                <a:srgbClr val="3399FF"/>
              </a:gs>
              <a:gs pos="100000">
                <a:schemeClr val="bg1"/>
              </a:gs>
            </a:gsLst>
            <a:path path="rect">
              <a:fillToRect r="100000" b="100000"/>
            </a:path>
          </a:gradFill>
          <a:ln w="9525">
            <a:solidFill>
              <a:schemeClr val="tx1"/>
            </a:solidFill>
            <a:miter lim="800000"/>
            <a:headEnd/>
            <a:tailEnd/>
          </a:ln>
        </p:spPr>
        <p:txBody>
          <a:bodyPr/>
          <a:lstStyle/>
          <a:p>
            <a:pPr algn="ctr" eaLnBrk="1" hangingPunct="1"/>
            <a:r>
              <a:rPr lang="en-US">
                <a:latin typeface="Times New Roman" pitchFamily="18" charset="0"/>
              </a:rPr>
              <a:t>Information + Experiences + Insights + Judgment -</a:t>
            </a:r>
          </a:p>
          <a:p>
            <a:pPr algn="ctr" eaLnBrk="1" hangingPunct="1"/>
            <a:r>
              <a:rPr lang="en-US" b="1">
                <a:latin typeface="Times New Roman" pitchFamily="18" charset="0"/>
              </a:rPr>
              <a:t>Interpreted Information</a:t>
            </a:r>
          </a:p>
          <a:p>
            <a:pPr algn="ctr" eaLnBrk="1" hangingPunct="1"/>
            <a:endParaRPr lang="en-US">
              <a:latin typeface="Times New Roman" pitchFamily="18" charset="0"/>
            </a:endParaRPr>
          </a:p>
        </p:txBody>
      </p:sp>
      <p:sp>
        <p:nvSpPr>
          <p:cNvPr id="51218" name="AutoShape 18"/>
          <p:cNvSpPr>
            <a:spLocks noChangeArrowheads="1"/>
          </p:cNvSpPr>
          <p:nvPr/>
        </p:nvSpPr>
        <p:spPr bwMode="auto">
          <a:xfrm>
            <a:off x="5029200" y="1219200"/>
            <a:ext cx="3657600" cy="1600200"/>
          </a:xfrm>
          <a:prstGeom prst="wedgeEllipseCallout">
            <a:avLst>
              <a:gd name="adj1" fmla="val -67708"/>
              <a:gd name="adj2" fmla="val 64681"/>
            </a:avLst>
          </a:prstGeom>
          <a:gradFill rotWithShape="0">
            <a:gsLst>
              <a:gs pos="0">
                <a:srgbClr val="3399FF"/>
              </a:gs>
              <a:gs pos="100000">
                <a:schemeClr val="bg1"/>
              </a:gs>
            </a:gsLst>
            <a:path path="rect">
              <a:fillToRect r="100000" b="100000"/>
            </a:path>
          </a:gradFill>
          <a:ln w="9525">
            <a:solidFill>
              <a:schemeClr val="tx1"/>
            </a:solidFill>
            <a:miter lim="800000"/>
            <a:headEnd/>
            <a:tailEnd/>
          </a:ln>
        </p:spPr>
        <p:txBody>
          <a:bodyPr/>
          <a:lstStyle/>
          <a:p>
            <a:pPr algn="ctr" eaLnBrk="1" hangingPunct="1"/>
            <a:r>
              <a:rPr lang="en-US">
                <a:latin typeface="Times New Roman" pitchFamily="18" charset="0"/>
              </a:rPr>
              <a:t>Knowledge applied X Results Interpreted -</a:t>
            </a:r>
          </a:p>
          <a:p>
            <a:pPr algn="ctr" eaLnBrk="1" hangingPunct="1"/>
            <a:r>
              <a:rPr lang="en-US" b="1">
                <a:latin typeface="Times New Roman" pitchFamily="18" charset="0"/>
              </a:rPr>
              <a:t>Interpreted Knowledge</a:t>
            </a:r>
          </a:p>
          <a:p>
            <a:pPr algn="ctr" eaLnBrk="1" hangingPunct="1"/>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10"/>
                                        </p:tgtEl>
                                        <p:attrNameLst>
                                          <p:attrName>style.visibility</p:attrName>
                                        </p:attrNameLst>
                                      </p:cBhvr>
                                      <p:to>
                                        <p:strVal val="visible"/>
                                      </p:to>
                                    </p:set>
                                    <p:animEffect transition="in" filter="dissolve">
                                      <p:cBhvr>
                                        <p:cTn id="7" dur="500"/>
                                        <p:tgtEl>
                                          <p:spTgt spid="512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211"/>
                                        </p:tgtEl>
                                        <p:attrNameLst>
                                          <p:attrName>style.visibility</p:attrName>
                                        </p:attrNameLst>
                                      </p:cBhvr>
                                      <p:to>
                                        <p:strVal val="visible"/>
                                      </p:to>
                                    </p:set>
                                    <p:animEffect transition="in" filter="dissolve">
                                      <p:cBhvr>
                                        <p:cTn id="12" dur="500"/>
                                        <p:tgtEl>
                                          <p:spTgt spid="512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1212"/>
                                        </p:tgtEl>
                                        <p:attrNameLst>
                                          <p:attrName>style.visibility</p:attrName>
                                        </p:attrNameLst>
                                      </p:cBhvr>
                                      <p:to>
                                        <p:strVal val="visible"/>
                                      </p:to>
                                    </p:set>
                                    <p:animEffect transition="in" filter="dissolve">
                                      <p:cBhvr>
                                        <p:cTn id="17" dur="500"/>
                                        <p:tgtEl>
                                          <p:spTgt spid="512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1213"/>
                                        </p:tgtEl>
                                        <p:attrNameLst>
                                          <p:attrName>style.visibility</p:attrName>
                                        </p:attrNameLst>
                                      </p:cBhvr>
                                      <p:to>
                                        <p:strVal val="visible"/>
                                      </p:to>
                                    </p:set>
                                    <p:animEffect transition="in" filter="dissolve">
                                      <p:cBhvr>
                                        <p:cTn id="22" dur="500"/>
                                        <p:tgtEl>
                                          <p:spTgt spid="51213"/>
                                        </p:tgtEl>
                                      </p:cBhvr>
                                    </p:animEffect>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51215"/>
                                        </p:tgtEl>
                                        <p:attrNameLst>
                                          <p:attrName>style.visibility</p:attrName>
                                        </p:attrNameLst>
                                      </p:cBhvr>
                                      <p:to>
                                        <p:strVal val="visible"/>
                                      </p:to>
                                    </p:set>
                                    <p:anim calcmode="lin" valueType="num">
                                      <p:cBhvr>
                                        <p:cTn id="27" dur="1000" fill="hold"/>
                                        <p:tgtEl>
                                          <p:spTgt spid="51215"/>
                                        </p:tgtEl>
                                        <p:attrNameLst>
                                          <p:attrName>ppt_w</p:attrName>
                                        </p:attrNameLst>
                                      </p:cBhvr>
                                      <p:tavLst>
                                        <p:tav tm="0">
                                          <p:val>
                                            <p:fltVal val="0"/>
                                          </p:val>
                                        </p:tav>
                                        <p:tav tm="100000">
                                          <p:val>
                                            <p:strVal val="#ppt_w"/>
                                          </p:val>
                                        </p:tav>
                                      </p:tavLst>
                                    </p:anim>
                                    <p:anim calcmode="lin" valueType="num">
                                      <p:cBhvr>
                                        <p:cTn id="28" dur="1000" fill="hold"/>
                                        <p:tgtEl>
                                          <p:spTgt spid="51215"/>
                                        </p:tgtEl>
                                        <p:attrNameLst>
                                          <p:attrName>ppt_h</p:attrName>
                                        </p:attrNameLst>
                                      </p:cBhvr>
                                      <p:tavLst>
                                        <p:tav tm="0">
                                          <p:val>
                                            <p:fltVal val="0"/>
                                          </p:val>
                                        </p:tav>
                                        <p:tav tm="100000">
                                          <p:val>
                                            <p:strVal val="#ppt_h"/>
                                          </p:val>
                                        </p:tav>
                                      </p:tavLst>
                                    </p:anim>
                                    <p:anim calcmode="lin" valueType="num">
                                      <p:cBhvr>
                                        <p:cTn id="29" dur="1000" fill="hold"/>
                                        <p:tgtEl>
                                          <p:spTgt spid="51215"/>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5121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p:stCondLst>
                        <p:cond delay="indefinite"/>
                      </p:stCondLst>
                      <p:childTnLst>
                        <p:par>
                          <p:cTn id="32" fill="hold">
                            <p:stCondLst>
                              <p:cond delay="0"/>
                            </p:stCondLst>
                            <p:childTnLst>
                              <p:par>
                                <p:cTn id="33" presetID="15" presetClass="entr" presetSubtype="0" fill="hold" grpId="0" nodeType="clickEffect">
                                  <p:stCondLst>
                                    <p:cond delay="0"/>
                                  </p:stCondLst>
                                  <p:childTnLst>
                                    <p:set>
                                      <p:cBhvr>
                                        <p:cTn id="34" dur="1" fill="hold">
                                          <p:stCondLst>
                                            <p:cond delay="0"/>
                                          </p:stCondLst>
                                        </p:cTn>
                                        <p:tgtEl>
                                          <p:spTgt spid="51216"/>
                                        </p:tgtEl>
                                        <p:attrNameLst>
                                          <p:attrName>style.visibility</p:attrName>
                                        </p:attrNameLst>
                                      </p:cBhvr>
                                      <p:to>
                                        <p:strVal val="visible"/>
                                      </p:to>
                                    </p:set>
                                    <p:anim calcmode="lin" valueType="num">
                                      <p:cBhvr>
                                        <p:cTn id="35" dur="1000" fill="hold"/>
                                        <p:tgtEl>
                                          <p:spTgt spid="51216"/>
                                        </p:tgtEl>
                                        <p:attrNameLst>
                                          <p:attrName>ppt_w</p:attrName>
                                        </p:attrNameLst>
                                      </p:cBhvr>
                                      <p:tavLst>
                                        <p:tav tm="0">
                                          <p:val>
                                            <p:fltVal val="0"/>
                                          </p:val>
                                        </p:tav>
                                        <p:tav tm="100000">
                                          <p:val>
                                            <p:strVal val="#ppt_w"/>
                                          </p:val>
                                        </p:tav>
                                      </p:tavLst>
                                    </p:anim>
                                    <p:anim calcmode="lin" valueType="num">
                                      <p:cBhvr>
                                        <p:cTn id="36" dur="1000" fill="hold"/>
                                        <p:tgtEl>
                                          <p:spTgt spid="51216"/>
                                        </p:tgtEl>
                                        <p:attrNameLst>
                                          <p:attrName>ppt_h</p:attrName>
                                        </p:attrNameLst>
                                      </p:cBhvr>
                                      <p:tavLst>
                                        <p:tav tm="0">
                                          <p:val>
                                            <p:fltVal val="0"/>
                                          </p:val>
                                        </p:tav>
                                        <p:tav tm="100000">
                                          <p:val>
                                            <p:strVal val="#ppt_h"/>
                                          </p:val>
                                        </p:tav>
                                      </p:tavLst>
                                    </p:anim>
                                    <p:anim calcmode="lin" valueType="num">
                                      <p:cBhvr>
                                        <p:cTn id="37" dur="1000" fill="hold"/>
                                        <p:tgtEl>
                                          <p:spTgt spid="51216"/>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5121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9" fill="hold">
                      <p:stCondLst>
                        <p:cond delay="indefinite"/>
                      </p:stCondLst>
                      <p:childTnLst>
                        <p:par>
                          <p:cTn id="40" fill="hold">
                            <p:stCondLst>
                              <p:cond delay="0"/>
                            </p:stCondLst>
                            <p:childTnLst>
                              <p:par>
                                <p:cTn id="41" presetID="15" presetClass="entr" presetSubtype="0" fill="hold" grpId="0" nodeType="clickEffect">
                                  <p:stCondLst>
                                    <p:cond delay="0"/>
                                  </p:stCondLst>
                                  <p:childTnLst>
                                    <p:set>
                                      <p:cBhvr>
                                        <p:cTn id="42" dur="1" fill="hold">
                                          <p:stCondLst>
                                            <p:cond delay="0"/>
                                          </p:stCondLst>
                                        </p:cTn>
                                        <p:tgtEl>
                                          <p:spTgt spid="51217"/>
                                        </p:tgtEl>
                                        <p:attrNameLst>
                                          <p:attrName>style.visibility</p:attrName>
                                        </p:attrNameLst>
                                      </p:cBhvr>
                                      <p:to>
                                        <p:strVal val="visible"/>
                                      </p:to>
                                    </p:set>
                                    <p:anim calcmode="lin" valueType="num">
                                      <p:cBhvr>
                                        <p:cTn id="43" dur="1000" fill="hold"/>
                                        <p:tgtEl>
                                          <p:spTgt spid="51217"/>
                                        </p:tgtEl>
                                        <p:attrNameLst>
                                          <p:attrName>ppt_w</p:attrName>
                                        </p:attrNameLst>
                                      </p:cBhvr>
                                      <p:tavLst>
                                        <p:tav tm="0">
                                          <p:val>
                                            <p:fltVal val="0"/>
                                          </p:val>
                                        </p:tav>
                                        <p:tav tm="100000">
                                          <p:val>
                                            <p:strVal val="#ppt_w"/>
                                          </p:val>
                                        </p:tav>
                                      </p:tavLst>
                                    </p:anim>
                                    <p:anim calcmode="lin" valueType="num">
                                      <p:cBhvr>
                                        <p:cTn id="44" dur="1000" fill="hold"/>
                                        <p:tgtEl>
                                          <p:spTgt spid="51217"/>
                                        </p:tgtEl>
                                        <p:attrNameLst>
                                          <p:attrName>ppt_h</p:attrName>
                                        </p:attrNameLst>
                                      </p:cBhvr>
                                      <p:tavLst>
                                        <p:tav tm="0">
                                          <p:val>
                                            <p:fltVal val="0"/>
                                          </p:val>
                                        </p:tav>
                                        <p:tav tm="100000">
                                          <p:val>
                                            <p:strVal val="#ppt_h"/>
                                          </p:val>
                                        </p:tav>
                                      </p:tavLst>
                                    </p:anim>
                                    <p:anim calcmode="lin" valueType="num">
                                      <p:cBhvr>
                                        <p:cTn id="45" dur="1000" fill="hold"/>
                                        <p:tgtEl>
                                          <p:spTgt spid="51217"/>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5121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7" fill="hold">
                      <p:stCondLst>
                        <p:cond delay="indefinite"/>
                      </p:stCondLst>
                      <p:childTnLst>
                        <p:par>
                          <p:cTn id="48" fill="hold">
                            <p:stCondLst>
                              <p:cond delay="0"/>
                            </p:stCondLst>
                            <p:childTnLst>
                              <p:par>
                                <p:cTn id="49" presetID="15" presetClass="entr" presetSubtype="0" fill="hold" grpId="0" nodeType="clickEffect">
                                  <p:stCondLst>
                                    <p:cond delay="0"/>
                                  </p:stCondLst>
                                  <p:childTnLst>
                                    <p:set>
                                      <p:cBhvr>
                                        <p:cTn id="50" dur="1" fill="hold">
                                          <p:stCondLst>
                                            <p:cond delay="0"/>
                                          </p:stCondLst>
                                        </p:cTn>
                                        <p:tgtEl>
                                          <p:spTgt spid="51218"/>
                                        </p:tgtEl>
                                        <p:attrNameLst>
                                          <p:attrName>style.visibility</p:attrName>
                                        </p:attrNameLst>
                                      </p:cBhvr>
                                      <p:to>
                                        <p:strVal val="visible"/>
                                      </p:to>
                                    </p:set>
                                    <p:anim calcmode="lin" valueType="num">
                                      <p:cBhvr>
                                        <p:cTn id="51" dur="1000" fill="hold"/>
                                        <p:tgtEl>
                                          <p:spTgt spid="51218"/>
                                        </p:tgtEl>
                                        <p:attrNameLst>
                                          <p:attrName>ppt_w</p:attrName>
                                        </p:attrNameLst>
                                      </p:cBhvr>
                                      <p:tavLst>
                                        <p:tav tm="0">
                                          <p:val>
                                            <p:fltVal val="0"/>
                                          </p:val>
                                        </p:tav>
                                        <p:tav tm="100000">
                                          <p:val>
                                            <p:strVal val="#ppt_w"/>
                                          </p:val>
                                        </p:tav>
                                      </p:tavLst>
                                    </p:anim>
                                    <p:anim calcmode="lin" valueType="num">
                                      <p:cBhvr>
                                        <p:cTn id="52" dur="1000" fill="hold"/>
                                        <p:tgtEl>
                                          <p:spTgt spid="51218"/>
                                        </p:tgtEl>
                                        <p:attrNameLst>
                                          <p:attrName>ppt_h</p:attrName>
                                        </p:attrNameLst>
                                      </p:cBhvr>
                                      <p:tavLst>
                                        <p:tav tm="0">
                                          <p:val>
                                            <p:fltVal val="0"/>
                                          </p:val>
                                        </p:tav>
                                        <p:tav tm="100000">
                                          <p:val>
                                            <p:strVal val="#ppt_h"/>
                                          </p:val>
                                        </p:tav>
                                      </p:tavLst>
                                    </p:anim>
                                    <p:anim calcmode="lin" valueType="num">
                                      <p:cBhvr>
                                        <p:cTn id="53" dur="1000" fill="hold"/>
                                        <p:tgtEl>
                                          <p:spTgt spid="51218"/>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5121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0" grpId="0" autoUpdateAnimBg="0"/>
      <p:bldP spid="51211" grpId="0" autoUpdateAnimBg="0"/>
      <p:bldP spid="51212" grpId="0" autoUpdateAnimBg="0"/>
      <p:bldP spid="51213" grpId="0" autoUpdateAnimBg="0"/>
      <p:bldP spid="51215" grpId="0" animBg="1" autoUpdateAnimBg="0"/>
      <p:bldP spid="51216" grpId="0" animBg="1" autoUpdateAnimBg="0"/>
      <p:bldP spid="51217" grpId="0" animBg="1" autoUpdateAnimBg="0"/>
      <p:bldP spid="51218"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445BAF-D74A-884E-732F-F51DCE0AAFA4}"/>
              </a:ext>
            </a:extLst>
          </p:cNvPr>
          <p:cNvSpPr>
            <a:spLocks noGrp="1"/>
          </p:cNvSpPr>
          <p:nvPr>
            <p:ph/>
          </p:nvPr>
        </p:nvSpPr>
        <p:spPr>
          <a:xfrm>
            <a:off x="381000" y="152400"/>
            <a:ext cx="8229600" cy="6705600"/>
          </a:xfrm>
        </p:spPr>
        <p:txBody>
          <a:bodyPr/>
          <a:lstStyle/>
          <a:p>
            <a:pPr marL="0" indent="0">
              <a:buNone/>
            </a:pPr>
            <a:r>
              <a:rPr lang="en-IN" sz="2000" b="1" kern="100" dirty="0">
                <a:solidFill>
                  <a:srgbClr val="000000"/>
                </a:solidFill>
                <a:effectLst/>
                <a:latin typeface="Calibri" panose="020F0502020204030204" pitchFamily="34" charset="0"/>
                <a:ea typeface="Calibri" panose="020F0502020204030204" pitchFamily="34" charset="0"/>
              </a:rPr>
              <a:t>MEASURES TO BE CONSIDERED BEFORE GOING FOR E-GOVERNANCE </a:t>
            </a:r>
          </a:p>
          <a:p>
            <a:pPr marL="6350" marR="759460" indent="-6350">
              <a:lnSpc>
                <a:spcPct val="107000"/>
              </a:lnSpc>
              <a:spcAft>
                <a:spcPts val="15"/>
              </a:spcAft>
            </a:pPr>
            <a:r>
              <a:rPr lang="en-IN" sz="2000" kern="100" dirty="0">
                <a:solidFill>
                  <a:srgbClr val="FFFF00"/>
                </a:solidFill>
                <a:effectLst/>
                <a:latin typeface="Calibri" panose="020F0502020204030204" pitchFamily="34" charset="0"/>
                <a:ea typeface="Calibri" panose="020F0502020204030204" pitchFamily="34" charset="0"/>
              </a:rPr>
              <a:t>In addition to the need for a concrete set of goals and objectives the following are the detailed list of criterion and factors which are to be considered before opting for an </a:t>
            </a:r>
            <a:r>
              <a:rPr lang="en-IN" sz="2000" kern="100" dirty="0" err="1">
                <a:solidFill>
                  <a:srgbClr val="FFFF00"/>
                </a:solidFill>
                <a:effectLst/>
                <a:latin typeface="Calibri" panose="020F0502020204030204" pitchFamily="34" charset="0"/>
                <a:ea typeface="Calibri" panose="020F0502020204030204" pitchFamily="34" charset="0"/>
              </a:rPr>
              <a:t>EGovernance</a:t>
            </a:r>
            <a:r>
              <a:rPr lang="en-IN" sz="2000" kern="100" dirty="0">
                <a:solidFill>
                  <a:srgbClr val="FFFF00"/>
                </a:solidFill>
                <a:effectLst/>
                <a:latin typeface="Calibri" panose="020F0502020204030204" pitchFamily="34" charset="0"/>
                <a:ea typeface="Calibri" panose="020F0502020204030204" pitchFamily="34" charset="0"/>
              </a:rPr>
              <a:t>. </a:t>
            </a:r>
          </a:p>
          <a:p>
            <a:pPr marL="6350" marR="34925" indent="-6350">
              <a:lnSpc>
                <a:spcPct val="107000"/>
              </a:lnSpc>
              <a:spcAft>
                <a:spcPts val="15"/>
              </a:spcAft>
            </a:pPr>
            <a:r>
              <a:rPr lang="en-IN" sz="2000" kern="100" dirty="0">
                <a:solidFill>
                  <a:srgbClr val="FFFF00"/>
                </a:solidFill>
                <a:effectLst/>
                <a:latin typeface="Calibri" panose="020F0502020204030204" pitchFamily="34" charset="0"/>
                <a:ea typeface="Calibri" panose="020F0502020204030204" pitchFamily="34" charset="0"/>
              </a:rPr>
              <a:t>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20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Improve E-Readiness in aspect of E-Governance which includes human resources, budgeting resources, inter/intra departmental communication flows, society’s readiness.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20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Investment in Telecommunication infrastructure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20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Internet connectivity speed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20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Governmental human resources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20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Budget resources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20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E-Business atmosphere which includes legal framework and security of the information.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20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Start with a simple approach and as with development of infrastructure and acceptance of E-Governance among the various entities, functions can be added in stages.  </a:t>
            </a:r>
          </a:p>
          <a:p>
            <a:pPr marL="0" indent="0">
              <a:buNone/>
            </a:pPr>
            <a:endParaRPr lang="en-IN" sz="2000" dirty="0"/>
          </a:p>
        </p:txBody>
      </p:sp>
    </p:spTree>
    <p:extLst>
      <p:ext uri="{BB962C8B-B14F-4D97-AF65-F5344CB8AC3E}">
        <p14:creationId xmlns:p14="http://schemas.microsoft.com/office/powerpoint/2010/main" val="41471306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31EC75-8453-A4D3-30C7-03E9CFFE2363}"/>
              </a:ext>
            </a:extLst>
          </p:cNvPr>
          <p:cNvSpPr>
            <a:spLocks noGrp="1"/>
          </p:cNvSpPr>
          <p:nvPr>
            <p:ph/>
          </p:nvPr>
        </p:nvSpPr>
        <p:spPr/>
        <p:txBody>
          <a:bodyPr/>
          <a:lstStyle/>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Involve top leadership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Promote awareness in the public about the importance and potential of </a:t>
            </a:r>
            <a:r>
              <a:rPr lang="en-IN" sz="1800" u="none" strike="noStrike" kern="100" dirty="0" err="1">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EGovernance</a:t>
            </a: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Encourage and support from all the departments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Maintain consistent implementation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Monitor assessment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Ensure security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Encourage private sector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To start with plan locally, but keep the global user community in mind.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Involve stakeholders such as high-tech companies, software houses, the banking sector etc.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Adoption of international standards wherever possible minimizing customization thereby reducing the risks of software and compatibility problems.  </a:t>
            </a:r>
          </a:p>
          <a:p>
            <a:endParaRPr lang="en-IN" sz="1800" dirty="0">
              <a:solidFill>
                <a:srgbClr val="FFFF00"/>
              </a:solidFill>
            </a:endParaRPr>
          </a:p>
        </p:txBody>
      </p:sp>
    </p:spTree>
    <p:extLst>
      <p:ext uri="{BB962C8B-B14F-4D97-AF65-F5344CB8AC3E}">
        <p14:creationId xmlns:p14="http://schemas.microsoft.com/office/powerpoint/2010/main" val="18969993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81ADC7-D83F-F5F5-609F-306692BA4C5F}"/>
              </a:ext>
            </a:extLst>
          </p:cNvPr>
          <p:cNvSpPr>
            <a:spLocks noGrp="1"/>
          </p:cNvSpPr>
          <p:nvPr>
            <p:ph/>
          </p:nvPr>
        </p:nvSpPr>
        <p:spPr>
          <a:xfrm>
            <a:off x="21770" y="0"/>
            <a:ext cx="9122229" cy="5853112"/>
          </a:xfrm>
        </p:spPr>
        <p:txBody>
          <a:bodyPr/>
          <a:lstStyle/>
          <a:p>
            <a:pPr marL="0" indent="0">
              <a:buNone/>
            </a:pPr>
            <a:r>
              <a:rPr lang="en-IN" sz="2400" b="1" kern="100" dirty="0">
                <a:solidFill>
                  <a:srgbClr val="000000"/>
                </a:solidFill>
                <a:effectLst/>
                <a:latin typeface="Calibri" panose="020F0502020204030204" pitchFamily="34" charset="0"/>
                <a:ea typeface="Calibri" panose="020F0502020204030204" pitchFamily="34" charset="0"/>
              </a:rPr>
              <a:t>WORKPLAN AND INFRASTRUCTURE </a:t>
            </a:r>
          </a:p>
          <a:p>
            <a:pPr marL="6350" marR="759460" indent="-6350">
              <a:lnSpc>
                <a:spcPct val="107000"/>
              </a:lnSpc>
              <a:spcAft>
                <a:spcPts val="15"/>
              </a:spcAft>
            </a:pPr>
            <a:r>
              <a:rPr lang="en-IN" sz="2400" kern="100" dirty="0">
                <a:solidFill>
                  <a:srgbClr val="000000"/>
                </a:solidFill>
                <a:effectLst/>
                <a:latin typeface="Calibri" panose="020F0502020204030204" pitchFamily="34" charset="0"/>
                <a:ea typeface="Calibri" panose="020F0502020204030204" pitchFamily="34" charset="0"/>
              </a:rPr>
              <a:t>Once the vision and priorities are established, a detailed work plan helps </a:t>
            </a:r>
            <a:r>
              <a:rPr lang="en-IN" sz="2400" kern="100" dirty="0" err="1">
                <a:solidFill>
                  <a:srgbClr val="000000"/>
                </a:solidFill>
                <a:effectLst/>
                <a:latin typeface="Calibri" panose="020F0502020204030204" pitchFamily="34" charset="0"/>
                <a:ea typeface="Calibri" panose="020F0502020204030204" pitchFamily="34" charset="0"/>
              </a:rPr>
              <a:t>maneuver</a:t>
            </a:r>
            <a:r>
              <a:rPr lang="en-IN" sz="2400" kern="100" dirty="0">
                <a:solidFill>
                  <a:srgbClr val="000000"/>
                </a:solidFill>
                <a:effectLst/>
                <a:latin typeface="Calibri" panose="020F0502020204030204" pitchFamily="34" charset="0"/>
                <a:ea typeface="Calibri" panose="020F0502020204030204" pitchFamily="34" charset="0"/>
              </a:rPr>
              <a:t> the agencies and officials for implementing E-Governance projects. Some of the key elements on which the work plan, infrastructure and development of website should focus are:  </a:t>
            </a:r>
          </a:p>
          <a:p>
            <a:pPr marL="6350" marR="34925" indent="-6350">
              <a:lnSpc>
                <a:spcPct val="107000"/>
              </a:lnSpc>
              <a:spcAft>
                <a:spcPts val="15"/>
              </a:spcAft>
            </a:pPr>
            <a:r>
              <a:rPr lang="en-IN" sz="1800" kern="100" dirty="0">
                <a:solidFill>
                  <a:srgbClr val="000000"/>
                </a:solidFill>
                <a:effectLst/>
                <a:latin typeface="Calibri" panose="020F0502020204030204" pitchFamily="34" charset="0"/>
                <a:ea typeface="Calibri" panose="020F0502020204030204" pitchFamily="34" charset="0"/>
              </a:rPr>
              <a:t>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Content Development: These include development of applications, local language interfaces, and e-learning materials.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Competency building: Training personnel for human resource development must be implemented at all levels.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Connectivity: Intranet/Internet connections must be established across related agencies.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800" u="none" strike="noStrike" kern="100" dirty="0" err="1">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eSecurity</a:t>
            </a: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IN" sz="1800" u="none" strike="noStrike" kern="100" dirty="0" err="1">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eEthics</a:t>
            </a: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and </a:t>
            </a:r>
            <a:r>
              <a:rPr lang="en-IN" sz="1800" u="none" strike="noStrike" kern="100" dirty="0" err="1">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ePrivacy</a:t>
            </a: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Two way communication flow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Cyber laws: Providing legal framework to support objectives of </a:t>
            </a:r>
            <a:r>
              <a:rPr lang="en-IN" sz="1800" u="none" strike="noStrike" kern="100" dirty="0" err="1">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EGovernance</a:t>
            </a: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policies.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Citizen Interfaces: Establishing a delivery channel to ensure accessibility &amp; affordability of E-Governance by the citizens.  </a:t>
            </a:r>
          </a:p>
          <a:p>
            <a:pPr marL="6350" marR="34925" indent="-6350">
              <a:lnSpc>
                <a:spcPct val="107000"/>
              </a:lnSpc>
              <a:spcAft>
                <a:spcPts val="15"/>
              </a:spcAft>
            </a:pPr>
            <a:endParaRPr lang="en-IN" sz="1800" kern="100" dirty="0">
              <a:solidFill>
                <a:srgbClr val="000000"/>
              </a:solidFill>
              <a:effectLst/>
              <a:latin typeface="Calibri" panose="020F0502020204030204" pitchFamily="34" charset="0"/>
              <a:ea typeface="Calibri" panose="020F0502020204030204" pitchFamily="34" charset="0"/>
            </a:endParaRPr>
          </a:p>
          <a:p>
            <a:pPr marL="0" indent="0">
              <a:buNone/>
            </a:pPr>
            <a:endParaRPr lang="en-IN" sz="1800" dirty="0"/>
          </a:p>
        </p:txBody>
      </p:sp>
    </p:spTree>
    <p:extLst>
      <p:ext uri="{BB962C8B-B14F-4D97-AF65-F5344CB8AC3E}">
        <p14:creationId xmlns:p14="http://schemas.microsoft.com/office/powerpoint/2010/main" val="31225462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DCF135-4C7C-1685-7A0A-674A63F6B060}"/>
              </a:ext>
            </a:extLst>
          </p:cNvPr>
          <p:cNvSpPr>
            <a:spLocks noGrp="1"/>
          </p:cNvSpPr>
          <p:nvPr>
            <p:ph/>
          </p:nvPr>
        </p:nvSpPr>
        <p:spPr/>
        <p:txBody>
          <a:bodyPr/>
          <a:lstStyle/>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Capital: Identifying revenue sources to help achieve a financial equilibrium.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Citizen oriented services to offer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Other services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Networking and gateways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Feedback and interactivity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Mailing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Generation of on spot reports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Transformation of forms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Selection of platform independent languages like JAVA and  .NET platforms for website development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LINUX and UNIX based applications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Selection of Open Standards s/w such SOAP, WSDL, XML, Open GIS etc.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Use of  VoIP (Voice over Internet Protocol)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Use of Wireless LAN and 3G Technologies, wherever applicable. </a:t>
            </a:r>
          </a:p>
          <a:p>
            <a:pPr marL="342900" marR="759460" lvl="0" indent="-342900" fontAlgn="base">
              <a:lnSpc>
                <a:spcPct val="107000"/>
              </a:lnSpc>
              <a:spcAft>
                <a:spcPts val="15"/>
              </a:spcAft>
              <a:buClr>
                <a:srgbClr val="000000"/>
              </a:buClr>
              <a:buSzPts val="1100"/>
              <a:buFont typeface="Arial" panose="020B0604020202020204" pitchFamily="34" charset="0"/>
              <a:buChar char="•"/>
            </a:pPr>
            <a:r>
              <a:rPr lang="en-IN" sz="1800" u="none" strike="noStrike" kern="100" dirty="0">
                <a:solidFill>
                  <a:srgbClr val="FFFF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Use of multimedia </a:t>
            </a:r>
          </a:p>
          <a:p>
            <a:endParaRPr lang="en-IN" sz="1800" dirty="0">
              <a:solidFill>
                <a:srgbClr val="FFFF00"/>
              </a:solidFill>
            </a:endParaRPr>
          </a:p>
        </p:txBody>
      </p:sp>
    </p:spTree>
    <p:extLst>
      <p:ext uri="{BB962C8B-B14F-4D97-AF65-F5344CB8AC3E}">
        <p14:creationId xmlns:p14="http://schemas.microsoft.com/office/powerpoint/2010/main" val="28445480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9ACE5F-6D0F-5C18-371E-986AE504CB98}"/>
              </a:ext>
            </a:extLst>
          </p:cNvPr>
          <p:cNvSpPr>
            <a:spLocks noGrp="1"/>
          </p:cNvSpPr>
          <p:nvPr>
            <p:ph/>
          </p:nvPr>
        </p:nvSpPr>
        <p:spPr>
          <a:xfrm>
            <a:off x="0" y="0"/>
            <a:ext cx="9144000" cy="6858000"/>
          </a:xfrm>
        </p:spPr>
        <p:txBody>
          <a:bodyPr/>
          <a:lstStyle/>
          <a:p>
            <a:pPr marL="6350" marR="34925" indent="-6350">
              <a:lnSpc>
                <a:spcPct val="107000"/>
              </a:lnSpc>
              <a:spcAft>
                <a:spcPts val="15"/>
              </a:spcAft>
            </a:pPr>
            <a:endParaRPr lang="en-IN" sz="1600" kern="100" dirty="0">
              <a:solidFill>
                <a:srgbClr val="FFFF00"/>
              </a:solidFill>
              <a:effectLst/>
              <a:latin typeface="Calibri" panose="020F0502020204030204" pitchFamily="34" charset="0"/>
              <a:ea typeface="Calibri" panose="020F0502020204030204" pitchFamily="34" charset="0"/>
            </a:endParaRPr>
          </a:p>
          <a:p>
            <a:pPr marL="6350" marR="34925" indent="-6350">
              <a:lnSpc>
                <a:spcPct val="107000"/>
              </a:lnSpc>
              <a:spcAft>
                <a:spcPts val="15"/>
              </a:spcAft>
            </a:pPr>
            <a:r>
              <a:rPr lang="en-IN" sz="1600" kern="100" dirty="0">
                <a:solidFill>
                  <a:srgbClr val="FFFF00"/>
                </a:solidFill>
                <a:effectLst/>
                <a:latin typeface="Calibri" panose="020F0502020204030204" pitchFamily="34" charset="0"/>
                <a:ea typeface="Calibri" panose="020F0502020204030204" pitchFamily="34" charset="0"/>
              </a:rPr>
              <a:t>For many governments the world over, the choice of Open Source is a strategic one. This preference towards Open Source platforms is firstly because, acquiring and upgrading proprietary software is expensive. There is also the proposition that it is safer to entrust knowledge in the public domain to Open Source, which is also in the public domain, than to proprietary platforms. Thirdly, using open source would enable India to encourage our own software professionals to provide software support in the form of add-on applications that could be written at a cost much smaller than that required to buy multi-featured packaged software. This would also decentralize software production, from the current paradigm of large transnational production of packaged software. While Madhya Pradesh, Maharashtra and Goa have preferred Linux software in their official IT programmes, states like Punjab and Rajasthan fully rely on Windows while even Karnataka and Andhra Pradesh and the central government continue to base their initiatives on the windows platform in addition to Linux. </a:t>
            </a:r>
          </a:p>
          <a:p>
            <a:pPr marL="6350" marR="34925" indent="-6350">
              <a:lnSpc>
                <a:spcPct val="107000"/>
              </a:lnSpc>
              <a:spcAft>
                <a:spcPts val="420"/>
              </a:spcAft>
            </a:pPr>
            <a:r>
              <a:rPr lang="en-IN" sz="1600" kern="100" dirty="0">
                <a:solidFill>
                  <a:srgbClr val="FFFF00"/>
                </a:solidFill>
                <a:effectLst/>
                <a:latin typeface="Calibri" panose="020F0502020204030204" pitchFamily="34" charset="0"/>
                <a:ea typeface="Calibri" panose="020F0502020204030204" pitchFamily="34" charset="0"/>
              </a:rPr>
              <a:t> </a:t>
            </a:r>
          </a:p>
          <a:p>
            <a:pPr marL="6350" marR="34925" indent="-6350">
              <a:lnSpc>
                <a:spcPct val="107000"/>
              </a:lnSpc>
              <a:spcAft>
                <a:spcPts val="15"/>
              </a:spcAft>
            </a:pPr>
            <a:r>
              <a:rPr lang="en-IN" sz="1600" kern="100" dirty="0">
                <a:solidFill>
                  <a:srgbClr val="FFFF00"/>
                </a:solidFill>
                <a:effectLst/>
                <a:latin typeface="Calibri" panose="020F0502020204030204" pitchFamily="34" charset="0"/>
                <a:ea typeface="Calibri" panose="020F0502020204030204" pitchFamily="34" charset="0"/>
              </a:rPr>
              <a:t>Governance is a burning topic for many reasons, including the changing role  of knowledge and information, a trend towards networks as an organizational form, globalization issues and, last but not the least advances in ICTs. Like all the “e” subjects, E-Governance is about playing advanced information and communications technology to improve and support all tasks in the governmental domain. Public awareness and Digital divide is important issues to be addressed. E-Governance through regional languages is appreciable for the nations like India where people from several states are the participants. </a:t>
            </a:r>
          </a:p>
          <a:p>
            <a:pPr marL="6350" marR="34925" indent="-6350">
              <a:lnSpc>
                <a:spcPct val="107000"/>
              </a:lnSpc>
              <a:spcAft>
                <a:spcPts val="315"/>
              </a:spcAft>
            </a:pPr>
            <a:r>
              <a:rPr lang="en-IN" sz="1600" kern="100" dirty="0">
                <a:solidFill>
                  <a:srgbClr val="FFFF00"/>
                </a:solidFill>
                <a:effectLst/>
                <a:latin typeface="Calibri" panose="020F0502020204030204" pitchFamily="34" charset="0"/>
                <a:ea typeface="Calibri" panose="020F0502020204030204" pitchFamily="34" charset="0"/>
              </a:rPr>
              <a:t> </a:t>
            </a:r>
          </a:p>
          <a:p>
            <a:pPr marL="6350" marR="759460" indent="-6350">
              <a:lnSpc>
                <a:spcPct val="107000"/>
              </a:lnSpc>
              <a:spcAft>
                <a:spcPts val="770"/>
              </a:spcAft>
            </a:pPr>
            <a:r>
              <a:rPr lang="en-IN" sz="1600" kern="100" dirty="0">
                <a:solidFill>
                  <a:srgbClr val="FFFF00"/>
                </a:solidFill>
                <a:effectLst/>
                <a:latin typeface="Calibri" panose="020F0502020204030204" pitchFamily="34" charset="0"/>
                <a:ea typeface="Calibri" panose="020F0502020204030204" pitchFamily="34" charset="0"/>
              </a:rPr>
              <a:t>E-governance is not just the Internet as the common perception goes and governments need to move back in a certain sense, to re-appropriate the older communication tools like radio and cable TV. A critical mass of people is required to push e-governance to the next gear.   </a:t>
            </a:r>
          </a:p>
          <a:p>
            <a:endParaRPr lang="en-IN" sz="1600" dirty="0">
              <a:solidFill>
                <a:srgbClr val="FFFF00"/>
              </a:solidFill>
            </a:endParaRPr>
          </a:p>
        </p:txBody>
      </p:sp>
    </p:spTree>
    <p:extLst>
      <p:ext uri="{BB962C8B-B14F-4D97-AF65-F5344CB8AC3E}">
        <p14:creationId xmlns:p14="http://schemas.microsoft.com/office/powerpoint/2010/main" val="40014941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04727F-C53E-F30E-3E2B-C6E12F06C89A}"/>
              </a:ext>
            </a:extLst>
          </p:cNvPr>
          <p:cNvSpPr>
            <a:spLocks noGrp="1"/>
          </p:cNvSpPr>
          <p:nvPr>
            <p:ph/>
          </p:nvPr>
        </p:nvSpPr>
        <p:spPr>
          <a:xfrm>
            <a:off x="10886" y="0"/>
            <a:ext cx="9133114" cy="5853112"/>
          </a:xfrm>
        </p:spPr>
        <p:txBody>
          <a:bodyPr/>
          <a:lstStyle/>
          <a:p>
            <a:pPr marL="6350" indent="-6350">
              <a:lnSpc>
                <a:spcPct val="107000"/>
              </a:lnSpc>
              <a:spcAft>
                <a:spcPts val="50"/>
              </a:spcAft>
            </a:pPr>
            <a:r>
              <a:rPr lang="en-IN" sz="1800" b="1" kern="100" dirty="0">
                <a:solidFill>
                  <a:srgbClr val="000000"/>
                </a:solidFill>
                <a:effectLst/>
                <a:latin typeface="Times New Roman" panose="02020603050405020304" pitchFamily="18" charset="0"/>
                <a:ea typeface="Times New Roman" panose="02020603050405020304" pitchFamily="18" charset="0"/>
              </a:rPr>
              <a:t>Digital India programme</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350" indent="-6350">
              <a:lnSpc>
                <a:spcPct val="103000"/>
              </a:lnSpc>
              <a:spcAft>
                <a:spcPts val="50"/>
              </a:spcAft>
            </a:pPr>
            <a:r>
              <a:rPr lang="en-IN" sz="1800" kern="100" dirty="0">
                <a:solidFill>
                  <a:srgbClr val="FFFF00"/>
                </a:solidFill>
                <a:effectLst/>
                <a:latin typeface="Times New Roman" panose="02020603050405020304" pitchFamily="18" charset="0"/>
                <a:ea typeface="Times New Roman" panose="02020603050405020304" pitchFamily="18" charset="0"/>
              </a:rPr>
              <a:t>Minister Narendra Modi launched the much ambitious 'Digital India' programme on Wednesday, </a:t>
            </a:r>
          </a:p>
          <a:p>
            <a:pPr marL="6350" indent="-6350">
              <a:lnSpc>
                <a:spcPct val="103000"/>
              </a:lnSpc>
              <a:spcAft>
                <a:spcPts val="50"/>
              </a:spcAft>
            </a:pPr>
            <a:r>
              <a:rPr lang="en-IN" sz="1800" kern="100" dirty="0">
                <a:solidFill>
                  <a:srgbClr val="FFFF00"/>
                </a:solidFill>
                <a:effectLst/>
                <a:latin typeface="Times New Roman" panose="02020603050405020304" pitchFamily="18" charset="0"/>
                <a:ea typeface="Times New Roman" panose="02020603050405020304" pitchFamily="18" charset="0"/>
              </a:rPr>
              <a:t>July 1, at the Indira Gandhi Indoor Stadium in the national capital. Top industrialists like RIL </a:t>
            </a:r>
          </a:p>
          <a:p>
            <a:pPr marL="6350" indent="-6350">
              <a:lnSpc>
                <a:spcPct val="103000"/>
              </a:lnSpc>
              <a:spcAft>
                <a:spcPts val="1350"/>
              </a:spcAft>
            </a:pPr>
            <a:r>
              <a:rPr lang="en-IN" sz="1800" kern="100" dirty="0">
                <a:solidFill>
                  <a:srgbClr val="FFFF00"/>
                </a:solidFill>
                <a:effectLst/>
                <a:latin typeface="Times New Roman" panose="02020603050405020304" pitchFamily="18" charset="0"/>
                <a:ea typeface="Times New Roman" panose="02020603050405020304" pitchFamily="18" charset="0"/>
              </a:rPr>
              <a:t>Chairman and Managing Director Mukesh Ambani, Tata Group chairman Cyrus Mistry, Wipro Chairman Azim Premji and many others, were among the business honchos who shared their ideas of taking digital revolution to the masses. </a:t>
            </a:r>
          </a:p>
          <a:p>
            <a:pPr marL="6350" indent="-6350">
              <a:lnSpc>
                <a:spcPct val="107000"/>
              </a:lnSpc>
              <a:spcAft>
                <a:spcPts val="50"/>
              </a:spcAft>
            </a:pPr>
            <a:r>
              <a:rPr lang="en-IN" sz="1800" b="1" kern="100" dirty="0">
                <a:solidFill>
                  <a:srgbClr val="000000"/>
                </a:solidFill>
                <a:effectLst/>
                <a:latin typeface="Times New Roman" panose="02020603050405020304" pitchFamily="18" charset="0"/>
                <a:ea typeface="Times New Roman" panose="02020603050405020304" pitchFamily="18" charset="0"/>
              </a:rPr>
              <a:t>What is Digital India?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350" indent="-6350">
              <a:lnSpc>
                <a:spcPct val="103000"/>
              </a:lnSpc>
              <a:spcAft>
                <a:spcPts val="1350"/>
              </a:spcAft>
            </a:pPr>
            <a:r>
              <a:rPr lang="en-IN" sz="1800" kern="100" dirty="0">
                <a:solidFill>
                  <a:srgbClr val="FFFF00"/>
                </a:solidFill>
                <a:effectLst/>
                <a:latin typeface="Times New Roman" panose="02020603050405020304" pitchFamily="18" charset="0"/>
                <a:ea typeface="Times New Roman" panose="02020603050405020304" pitchFamily="18" charset="0"/>
              </a:rPr>
              <a:t>With the launch of Digital India programme, the government is taking a big step forward to transform the country into a digitally empowered knowledge economy. Includes various schemes worth over Rs 1 lakh crore like Digital Locker, e-</a:t>
            </a:r>
            <a:r>
              <a:rPr lang="en-IN" sz="1800" kern="100" dirty="0" err="1">
                <a:solidFill>
                  <a:srgbClr val="FFFF00"/>
                </a:solidFill>
                <a:effectLst/>
                <a:latin typeface="Times New Roman" panose="02020603050405020304" pitchFamily="18" charset="0"/>
                <a:ea typeface="Times New Roman" panose="02020603050405020304" pitchFamily="18" charset="0"/>
              </a:rPr>
              <a:t>eduction</a:t>
            </a:r>
            <a:r>
              <a:rPr lang="en-IN" sz="1800" kern="100" dirty="0">
                <a:solidFill>
                  <a:srgbClr val="FFFF00"/>
                </a:solidFill>
                <a:effectLst/>
                <a:latin typeface="Times New Roman" panose="02020603050405020304" pitchFamily="18" charset="0"/>
                <a:ea typeface="Times New Roman" panose="02020603050405020304" pitchFamily="18" charset="0"/>
              </a:rPr>
              <a:t>, e-health, e-sign and national scholarship portal. </a:t>
            </a:r>
            <a:r>
              <a:rPr lang="en-IN" sz="1800" kern="100" dirty="0" err="1">
                <a:solidFill>
                  <a:srgbClr val="FFFF00"/>
                </a:solidFill>
                <a:effectLst/>
                <a:latin typeface="Times New Roman" panose="02020603050405020304" pitchFamily="18" charset="0"/>
                <a:ea typeface="Times New Roman" panose="02020603050405020304" pitchFamily="18" charset="0"/>
              </a:rPr>
              <a:t>BharatNet</a:t>
            </a:r>
            <a:r>
              <a:rPr lang="en-IN" sz="1800" kern="100" dirty="0">
                <a:solidFill>
                  <a:srgbClr val="FFFF00"/>
                </a:solidFill>
                <a:effectLst/>
                <a:latin typeface="Times New Roman" panose="02020603050405020304" pitchFamily="18" charset="0"/>
                <a:ea typeface="Times New Roman" panose="02020603050405020304" pitchFamily="18" charset="0"/>
              </a:rPr>
              <a:t> in 11 states and Next Generation Network (NGN), are also a part of Digital India campaign. The programme includes projects that aim to ensure that government services are available to citizens electronically and people get benefit of the latest information and communication technology. The Ministry of Communications and IT is the nodal agency to implement the programme. </a:t>
            </a:r>
          </a:p>
          <a:p>
            <a:pPr marL="6350" indent="-6350">
              <a:lnSpc>
                <a:spcPct val="107000"/>
              </a:lnSpc>
              <a:spcAft>
                <a:spcPts val="50"/>
              </a:spcAft>
            </a:pPr>
            <a:r>
              <a:rPr lang="en-IN" sz="1800" b="1" kern="100" dirty="0">
                <a:solidFill>
                  <a:srgbClr val="000000"/>
                </a:solidFill>
                <a:effectLst/>
                <a:latin typeface="Times New Roman" panose="02020603050405020304" pitchFamily="18" charset="0"/>
                <a:ea typeface="Times New Roman" panose="02020603050405020304" pitchFamily="18" charset="0"/>
              </a:rPr>
              <a:t>Apps for Digital India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350" indent="-6350">
              <a:lnSpc>
                <a:spcPct val="103000"/>
              </a:lnSpc>
              <a:spcAft>
                <a:spcPts val="1350"/>
              </a:spcAft>
            </a:pPr>
            <a:r>
              <a:rPr lang="en-IN" sz="1800" kern="100" dirty="0">
                <a:solidFill>
                  <a:srgbClr val="FFFF00"/>
                </a:solidFill>
                <a:effectLst/>
                <a:latin typeface="Times New Roman" panose="02020603050405020304" pitchFamily="18" charset="0"/>
                <a:ea typeface="Times New Roman" panose="02020603050405020304" pitchFamily="18" charset="0"/>
              </a:rPr>
              <a:t>Digital India Portal, MyGov Mobile App, Swachh Bharat Mission App and Aadhaar Mobile Update App. </a:t>
            </a:r>
          </a:p>
          <a:p>
            <a:pPr marL="0" indent="0">
              <a:buNone/>
            </a:pPr>
            <a:endParaRPr lang="en-IN" sz="1800" dirty="0"/>
          </a:p>
        </p:txBody>
      </p:sp>
    </p:spTree>
    <p:extLst>
      <p:ext uri="{BB962C8B-B14F-4D97-AF65-F5344CB8AC3E}">
        <p14:creationId xmlns:p14="http://schemas.microsoft.com/office/powerpoint/2010/main" val="15593324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6F92C6-D629-5D54-464C-C134F64A8271}"/>
              </a:ext>
            </a:extLst>
          </p:cNvPr>
          <p:cNvSpPr>
            <a:spLocks noGrp="1"/>
          </p:cNvSpPr>
          <p:nvPr>
            <p:ph/>
          </p:nvPr>
        </p:nvSpPr>
        <p:spPr>
          <a:xfrm>
            <a:off x="31376" y="-22412"/>
            <a:ext cx="8534400" cy="5853112"/>
          </a:xfrm>
        </p:spPr>
        <p:txBody>
          <a:bodyPr/>
          <a:lstStyle/>
          <a:p>
            <a:pPr marL="6350" indent="-6350">
              <a:lnSpc>
                <a:spcPct val="107000"/>
              </a:lnSpc>
              <a:spcAft>
                <a:spcPts val="50"/>
              </a:spcAft>
            </a:pPr>
            <a:r>
              <a:rPr lang="en-IN" sz="1600" b="1" kern="100" dirty="0">
                <a:solidFill>
                  <a:srgbClr val="1F2E06"/>
                </a:solidFill>
                <a:effectLst/>
                <a:latin typeface="Times New Roman" panose="02020603050405020304" pitchFamily="18" charset="0"/>
                <a:ea typeface="Times New Roman" panose="02020603050405020304" pitchFamily="18" charset="0"/>
              </a:rPr>
              <a:t>Vision Of Digital India </a:t>
            </a:r>
            <a:endParaRPr lang="en-IN" sz="1600" kern="100" dirty="0">
              <a:solidFill>
                <a:srgbClr val="1F2E06"/>
              </a:solidFill>
              <a:effectLst/>
              <a:latin typeface="Times New Roman" panose="02020603050405020304" pitchFamily="18" charset="0"/>
              <a:ea typeface="Times New Roman" panose="02020603050405020304" pitchFamily="18" charset="0"/>
            </a:endParaRPr>
          </a:p>
          <a:p>
            <a:pPr marL="225425" indent="-6350">
              <a:lnSpc>
                <a:spcPct val="103000"/>
              </a:lnSpc>
              <a:spcAft>
                <a:spcPts val="50"/>
              </a:spcAft>
            </a:pPr>
            <a:r>
              <a:rPr lang="en-IN" sz="1600" kern="100" dirty="0">
                <a:solidFill>
                  <a:srgbClr val="FFFF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600" kern="100" dirty="0">
                <a:solidFill>
                  <a:srgbClr val="FFFF00"/>
                </a:solidFill>
                <a:effectLst/>
                <a:latin typeface="Times New Roman" panose="02020603050405020304" pitchFamily="18" charset="0"/>
                <a:ea typeface="Times New Roman" panose="02020603050405020304" pitchFamily="18" charset="0"/>
              </a:rPr>
              <a:t>Digital Infrastructure as a Utility to Every Citizen </a:t>
            </a:r>
          </a:p>
          <a:p>
            <a:pPr marL="225425" indent="-6350">
              <a:lnSpc>
                <a:spcPct val="103000"/>
              </a:lnSpc>
              <a:spcAft>
                <a:spcPts val="50"/>
              </a:spcAft>
            </a:pPr>
            <a:r>
              <a:rPr lang="en-IN" sz="1600" kern="100" dirty="0">
                <a:solidFill>
                  <a:srgbClr val="FFFF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600" kern="100" dirty="0">
                <a:solidFill>
                  <a:srgbClr val="FFFF00"/>
                </a:solidFill>
                <a:effectLst/>
                <a:latin typeface="Times New Roman" panose="02020603050405020304" pitchFamily="18" charset="0"/>
                <a:ea typeface="Times New Roman" panose="02020603050405020304" pitchFamily="18" charset="0"/>
              </a:rPr>
              <a:t>Governance &amp; Services on Demand </a:t>
            </a:r>
          </a:p>
          <a:p>
            <a:pPr marL="225425" indent="-6350">
              <a:lnSpc>
                <a:spcPct val="103000"/>
              </a:lnSpc>
              <a:spcAft>
                <a:spcPts val="50"/>
              </a:spcAft>
            </a:pPr>
            <a:r>
              <a:rPr lang="en-IN" sz="1600" kern="100" dirty="0">
                <a:solidFill>
                  <a:srgbClr val="FFFF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600" kern="100" dirty="0">
                <a:solidFill>
                  <a:srgbClr val="FFFF00"/>
                </a:solidFill>
                <a:effectLst/>
                <a:latin typeface="Times New Roman" panose="02020603050405020304" pitchFamily="18" charset="0"/>
                <a:ea typeface="Times New Roman" panose="02020603050405020304" pitchFamily="18" charset="0"/>
              </a:rPr>
              <a:t>Digital Empowerment of Citizens </a:t>
            </a:r>
          </a:p>
          <a:p>
            <a:pPr marL="225425" indent="-6350">
              <a:lnSpc>
                <a:spcPct val="103000"/>
              </a:lnSpc>
              <a:spcAft>
                <a:spcPts val="50"/>
              </a:spcAft>
            </a:pPr>
            <a:r>
              <a:rPr lang="en-IN" sz="1600" kern="100" dirty="0">
                <a:solidFill>
                  <a:srgbClr val="FFFF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600" kern="100" dirty="0">
                <a:solidFill>
                  <a:srgbClr val="FFFF00"/>
                </a:solidFill>
                <a:effectLst/>
                <a:latin typeface="Times New Roman" panose="02020603050405020304" pitchFamily="18" charset="0"/>
                <a:ea typeface="Times New Roman" panose="02020603050405020304" pitchFamily="18" charset="0"/>
              </a:rPr>
              <a:t>Pillars Of Digital India </a:t>
            </a:r>
          </a:p>
          <a:p>
            <a:pPr marL="225425" indent="-6350">
              <a:lnSpc>
                <a:spcPct val="103000"/>
              </a:lnSpc>
              <a:spcAft>
                <a:spcPts val="50"/>
              </a:spcAft>
            </a:pPr>
            <a:r>
              <a:rPr lang="en-IN" sz="1600" kern="100" dirty="0">
                <a:solidFill>
                  <a:srgbClr val="FFFF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600" kern="100" dirty="0">
                <a:solidFill>
                  <a:srgbClr val="FFFF00"/>
                </a:solidFill>
                <a:effectLst/>
                <a:latin typeface="Times New Roman" panose="02020603050405020304" pitchFamily="18" charset="0"/>
                <a:ea typeface="Times New Roman" panose="02020603050405020304" pitchFamily="18" charset="0"/>
              </a:rPr>
              <a:t>Broadband Highways </a:t>
            </a:r>
          </a:p>
          <a:p>
            <a:pPr marL="225425" indent="-6350">
              <a:lnSpc>
                <a:spcPct val="103000"/>
              </a:lnSpc>
              <a:spcAft>
                <a:spcPts val="50"/>
              </a:spcAft>
            </a:pPr>
            <a:r>
              <a:rPr lang="en-IN" sz="1600" kern="100" dirty="0">
                <a:solidFill>
                  <a:srgbClr val="FFFF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600" kern="100" dirty="0">
                <a:solidFill>
                  <a:srgbClr val="FFFF00"/>
                </a:solidFill>
                <a:effectLst/>
                <a:latin typeface="Times New Roman" panose="02020603050405020304" pitchFamily="18" charset="0"/>
                <a:ea typeface="Times New Roman" panose="02020603050405020304" pitchFamily="18" charset="0"/>
              </a:rPr>
              <a:t>Universal Access to Phones </a:t>
            </a:r>
          </a:p>
          <a:p>
            <a:pPr marL="225425" indent="-6350">
              <a:lnSpc>
                <a:spcPct val="103000"/>
              </a:lnSpc>
              <a:spcAft>
                <a:spcPts val="50"/>
              </a:spcAft>
            </a:pPr>
            <a:r>
              <a:rPr lang="en-IN" sz="1600" kern="100" dirty="0">
                <a:solidFill>
                  <a:srgbClr val="FFFF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600" kern="100" dirty="0">
                <a:solidFill>
                  <a:srgbClr val="FFFF00"/>
                </a:solidFill>
                <a:effectLst/>
                <a:latin typeface="Times New Roman" panose="02020603050405020304" pitchFamily="18" charset="0"/>
                <a:ea typeface="Times New Roman" panose="02020603050405020304" pitchFamily="18" charset="0"/>
              </a:rPr>
              <a:t>Public Internet Access Programme </a:t>
            </a:r>
          </a:p>
          <a:p>
            <a:pPr marL="225425" indent="-6350">
              <a:lnSpc>
                <a:spcPct val="103000"/>
              </a:lnSpc>
              <a:spcAft>
                <a:spcPts val="50"/>
              </a:spcAft>
            </a:pPr>
            <a:r>
              <a:rPr lang="en-IN" sz="1600" kern="100" dirty="0">
                <a:solidFill>
                  <a:srgbClr val="FFFF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600" kern="100" dirty="0">
                <a:solidFill>
                  <a:srgbClr val="FFFF00"/>
                </a:solidFill>
                <a:effectLst/>
                <a:latin typeface="Times New Roman" panose="02020603050405020304" pitchFamily="18" charset="0"/>
                <a:ea typeface="Times New Roman" panose="02020603050405020304" pitchFamily="18" charset="0"/>
              </a:rPr>
              <a:t>e-Governance - Reforming government through Technology </a:t>
            </a:r>
          </a:p>
          <a:p>
            <a:pPr marL="225425" indent="-6350">
              <a:lnSpc>
                <a:spcPct val="103000"/>
              </a:lnSpc>
              <a:spcAft>
                <a:spcPts val="50"/>
              </a:spcAft>
            </a:pPr>
            <a:r>
              <a:rPr lang="en-IN" sz="1600" kern="100" dirty="0">
                <a:solidFill>
                  <a:srgbClr val="FFFF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600" kern="100" dirty="0">
                <a:solidFill>
                  <a:srgbClr val="FFFF00"/>
                </a:solidFill>
                <a:effectLst/>
                <a:latin typeface="Times New Roman" panose="02020603050405020304" pitchFamily="18" charset="0"/>
                <a:ea typeface="Times New Roman" panose="02020603050405020304" pitchFamily="18" charset="0"/>
              </a:rPr>
              <a:t>e-Kranti - Electronic delivery of services </a:t>
            </a:r>
          </a:p>
          <a:p>
            <a:pPr marL="225425" indent="-6350">
              <a:lnSpc>
                <a:spcPct val="103000"/>
              </a:lnSpc>
              <a:spcAft>
                <a:spcPts val="50"/>
              </a:spcAft>
            </a:pPr>
            <a:r>
              <a:rPr lang="en-IN" sz="1600" kern="100" dirty="0">
                <a:solidFill>
                  <a:srgbClr val="FFFF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600" kern="100" dirty="0">
                <a:solidFill>
                  <a:srgbClr val="FFFF00"/>
                </a:solidFill>
                <a:effectLst/>
                <a:latin typeface="Times New Roman" panose="02020603050405020304" pitchFamily="18" charset="0"/>
                <a:ea typeface="Times New Roman" panose="02020603050405020304" pitchFamily="18" charset="0"/>
              </a:rPr>
              <a:t>Information for All </a:t>
            </a:r>
          </a:p>
          <a:p>
            <a:pPr marL="225425" indent="-6350">
              <a:lnSpc>
                <a:spcPct val="103000"/>
              </a:lnSpc>
              <a:spcAft>
                <a:spcPts val="50"/>
              </a:spcAft>
            </a:pPr>
            <a:r>
              <a:rPr lang="en-IN" sz="1600" kern="100" dirty="0">
                <a:solidFill>
                  <a:srgbClr val="FFFF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600" kern="100" dirty="0">
                <a:solidFill>
                  <a:srgbClr val="FFFF00"/>
                </a:solidFill>
                <a:effectLst/>
                <a:latin typeface="Times New Roman" panose="02020603050405020304" pitchFamily="18" charset="0"/>
                <a:ea typeface="Times New Roman" panose="02020603050405020304" pitchFamily="18" charset="0"/>
              </a:rPr>
              <a:t>Electronics Manufacturing - Target NET ZERO Imports </a:t>
            </a:r>
          </a:p>
          <a:p>
            <a:pPr marL="6350" indent="-6350">
              <a:lnSpc>
                <a:spcPct val="107000"/>
              </a:lnSpc>
              <a:spcAft>
                <a:spcPts val="50"/>
              </a:spcAft>
            </a:pPr>
            <a:r>
              <a:rPr lang="en-IN" sz="1600" b="1" kern="100" dirty="0">
                <a:solidFill>
                  <a:srgbClr val="1F2E06"/>
                </a:solidFill>
                <a:effectLst/>
                <a:latin typeface="Times New Roman" panose="02020603050405020304" pitchFamily="18" charset="0"/>
                <a:ea typeface="Times New Roman" panose="02020603050405020304" pitchFamily="18" charset="0"/>
              </a:rPr>
              <a:t>Impact of Digital India by 2019</a:t>
            </a:r>
            <a:endParaRPr lang="en-IN" sz="1600" kern="100" dirty="0">
              <a:solidFill>
                <a:srgbClr val="1F2E06"/>
              </a:solidFill>
              <a:effectLst/>
              <a:latin typeface="Times New Roman" panose="02020603050405020304" pitchFamily="18" charset="0"/>
              <a:ea typeface="Times New Roman" panose="02020603050405020304" pitchFamily="18" charset="0"/>
            </a:endParaRPr>
          </a:p>
          <a:p>
            <a:pPr marL="225425" indent="-6350">
              <a:lnSpc>
                <a:spcPct val="103000"/>
              </a:lnSpc>
              <a:spcAft>
                <a:spcPts val="50"/>
              </a:spcAft>
            </a:pPr>
            <a:r>
              <a:rPr lang="en-IN" sz="1600" kern="100" dirty="0">
                <a:solidFill>
                  <a:srgbClr val="FFFF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600" kern="100" dirty="0">
                <a:solidFill>
                  <a:srgbClr val="FFFF00"/>
                </a:solidFill>
                <a:effectLst/>
                <a:latin typeface="Times New Roman" panose="02020603050405020304" pitchFamily="18" charset="0"/>
                <a:ea typeface="Times New Roman" panose="02020603050405020304" pitchFamily="18" charset="0"/>
              </a:rPr>
              <a:t>Broadband in 2.5 lakh villages, universal phone connectivity </a:t>
            </a:r>
          </a:p>
          <a:p>
            <a:pPr marL="225425" indent="-6350">
              <a:lnSpc>
                <a:spcPct val="103000"/>
              </a:lnSpc>
              <a:spcAft>
                <a:spcPts val="50"/>
              </a:spcAft>
            </a:pPr>
            <a:r>
              <a:rPr lang="en-IN" sz="1600" kern="100" dirty="0">
                <a:solidFill>
                  <a:srgbClr val="FFFF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600" kern="100" dirty="0">
                <a:solidFill>
                  <a:srgbClr val="FFFF00"/>
                </a:solidFill>
                <a:effectLst/>
                <a:latin typeface="Times New Roman" panose="02020603050405020304" pitchFamily="18" charset="0"/>
                <a:ea typeface="Times New Roman" panose="02020603050405020304" pitchFamily="18" charset="0"/>
              </a:rPr>
              <a:t>Net Zero Imports by 2020 </a:t>
            </a:r>
          </a:p>
          <a:p>
            <a:pPr marL="225425" indent="-6350">
              <a:lnSpc>
                <a:spcPct val="103000"/>
              </a:lnSpc>
              <a:spcAft>
                <a:spcPts val="50"/>
              </a:spcAft>
            </a:pPr>
            <a:r>
              <a:rPr lang="en-IN" sz="1600" kern="100" dirty="0">
                <a:solidFill>
                  <a:srgbClr val="FFFF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600" kern="100" dirty="0">
                <a:solidFill>
                  <a:srgbClr val="FFFF00"/>
                </a:solidFill>
                <a:effectLst/>
                <a:latin typeface="Times New Roman" panose="02020603050405020304" pitchFamily="18" charset="0"/>
                <a:ea typeface="Times New Roman" panose="02020603050405020304" pitchFamily="18" charset="0"/>
              </a:rPr>
              <a:t>400,000 Public Internet Access Points </a:t>
            </a:r>
          </a:p>
          <a:p>
            <a:pPr marL="225425" marR="923290" indent="-6350">
              <a:lnSpc>
                <a:spcPct val="103000"/>
              </a:lnSpc>
              <a:spcAft>
                <a:spcPts val="50"/>
              </a:spcAft>
            </a:pPr>
            <a:r>
              <a:rPr lang="en-IN" sz="1600" kern="100" dirty="0">
                <a:solidFill>
                  <a:srgbClr val="FFFF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600" kern="100" dirty="0">
                <a:solidFill>
                  <a:srgbClr val="FFFF00"/>
                </a:solidFill>
                <a:effectLst/>
                <a:latin typeface="Times New Roman" panose="02020603050405020304" pitchFamily="18" charset="0"/>
                <a:ea typeface="Times New Roman" panose="02020603050405020304" pitchFamily="18" charset="0"/>
              </a:rPr>
              <a:t>Wi-fi in 2.5 lakh schools, all universities; Public wi-fi hotspots for citizens </a:t>
            </a:r>
            <a:r>
              <a:rPr lang="en-IN" sz="1600" kern="100" dirty="0">
                <a:solidFill>
                  <a:srgbClr val="FFFF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600" kern="100" dirty="0">
                <a:solidFill>
                  <a:srgbClr val="FFFF00"/>
                </a:solidFill>
                <a:effectLst/>
                <a:latin typeface="Times New Roman" panose="02020603050405020304" pitchFamily="18" charset="0"/>
                <a:ea typeface="Times New Roman" panose="02020603050405020304" pitchFamily="18" charset="0"/>
              </a:rPr>
              <a:t>Digital Inclusion: 1.7 Cr trained for IT, Telecom and Electronics Jobs </a:t>
            </a:r>
            <a:r>
              <a:rPr lang="en-IN" sz="1600" kern="100" dirty="0">
                <a:solidFill>
                  <a:srgbClr val="FFFF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600" kern="100" dirty="0">
                <a:solidFill>
                  <a:srgbClr val="FFFF00"/>
                </a:solidFill>
                <a:effectLst/>
                <a:latin typeface="Times New Roman" panose="02020603050405020304" pitchFamily="18" charset="0"/>
                <a:ea typeface="Times New Roman" panose="02020603050405020304" pitchFamily="18" charset="0"/>
              </a:rPr>
              <a:t>Job creation: Direct 1.7 Cr. and Indirect at least 8.5 Cr. </a:t>
            </a:r>
            <a:r>
              <a:rPr lang="en-IN" sz="1600" kern="100" dirty="0">
                <a:solidFill>
                  <a:srgbClr val="FFFF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600" kern="100" dirty="0">
                <a:solidFill>
                  <a:srgbClr val="FFFF00"/>
                </a:solidFill>
                <a:effectLst/>
                <a:latin typeface="Times New Roman" panose="02020603050405020304" pitchFamily="18" charset="0"/>
                <a:ea typeface="Times New Roman" panose="02020603050405020304" pitchFamily="18" charset="0"/>
              </a:rPr>
              <a:t>e-Governance &amp; </a:t>
            </a:r>
            <a:r>
              <a:rPr lang="en-IN" sz="1600" kern="100" dirty="0" err="1">
                <a:solidFill>
                  <a:srgbClr val="FFFF00"/>
                </a:solidFill>
                <a:effectLst/>
                <a:latin typeface="Times New Roman" panose="02020603050405020304" pitchFamily="18" charset="0"/>
                <a:ea typeface="Times New Roman" panose="02020603050405020304" pitchFamily="18" charset="0"/>
              </a:rPr>
              <a:t>eServices</a:t>
            </a:r>
            <a:r>
              <a:rPr lang="en-IN" sz="1600" kern="100" dirty="0">
                <a:solidFill>
                  <a:srgbClr val="FFFF00"/>
                </a:solidFill>
                <a:effectLst/>
                <a:latin typeface="Times New Roman" panose="02020603050405020304" pitchFamily="18" charset="0"/>
                <a:ea typeface="Times New Roman" panose="02020603050405020304" pitchFamily="18" charset="0"/>
              </a:rPr>
              <a:t>: Across government </a:t>
            </a:r>
          </a:p>
          <a:p>
            <a:pPr marL="225425" indent="-6350">
              <a:lnSpc>
                <a:spcPct val="103000"/>
              </a:lnSpc>
              <a:spcAft>
                <a:spcPts val="50"/>
              </a:spcAft>
            </a:pPr>
            <a:r>
              <a:rPr lang="en-IN" sz="1600" kern="100" dirty="0">
                <a:solidFill>
                  <a:srgbClr val="FFFF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600" kern="100" dirty="0">
                <a:solidFill>
                  <a:srgbClr val="FFFF00"/>
                </a:solidFill>
                <a:effectLst/>
                <a:latin typeface="Times New Roman" panose="02020603050405020304" pitchFamily="18" charset="0"/>
                <a:ea typeface="Times New Roman" panose="02020603050405020304" pitchFamily="18" charset="0"/>
              </a:rPr>
              <a:t>India to be leader in IT use in services - health, education, banking  </a:t>
            </a:r>
          </a:p>
          <a:p>
            <a:pPr marL="225425" indent="-6350">
              <a:lnSpc>
                <a:spcPct val="103000"/>
              </a:lnSpc>
              <a:spcAft>
                <a:spcPts val="50"/>
              </a:spcAft>
            </a:pPr>
            <a:r>
              <a:rPr lang="en-IN" sz="1600" kern="100" dirty="0">
                <a:solidFill>
                  <a:srgbClr val="FFFF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600" kern="100" dirty="0">
                <a:solidFill>
                  <a:srgbClr val="FFFF00"/>
                </a:solidFill>
                <a:effectLst/>
                <a:latin typeface="Times New Roman" panose="02020603050405020304" pitchFamily="18" charset="0"/>
                <a:ea typeface="Times New Roman" panose="02020603050405020304" pitchFamily="18" charset="0"/>
              </a:rPr>
              <a:t>Digitally empowered citizens - public cloud, internet access </a:t>
            </a:r>
          </a:p>
          <a:p>
            <a:endParaRPr lang="en-IN" sz="1600" dirty="0">
              <a:solidFill>
                <a:srgbClr val="FFFF00"/>
              </a:solidFill>
            </a:endParaRPr>
          </a:p>
        </p:txBody>
      </p:sp>
    </p:spTree>
    <p:extLst>
      <p:ext uri="{BB962C8B-B14F-4D97-AF65-F5344CB8AC3E}">
        <p14:creationId xmlns:p14="http://schemas.microsoft.com/office/powerpoint/2010/main" val="6526766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9405E-61D8-AE80-6CB8-F31FD201D0C0}"/>
              </a:ext>
            </a:extLst>
          </p:cNvPr>
          <p:cNvSpPr>
            <a:spLocks noGrp="1"/>
          </p:cNvSpPr>
          <p:nvPr>
            <p:ph type="title"/>
          </p:nvPr>
        </p:nvSpPr>
        <p:spPr>
          <a:xfrm>
            <a:off x="228600" y="2859087"/>
            <a:ext cx="8229600" cy="1139825"/>
          </a:xfrm>
        </p:spPr>
        <p:txBody>
          <a:bodyPr/>
          <a:lstStyle/>
          <a:p>
            <a:r>
              <a:rPr lang="en-IN" dirty="0"/>
              <a:t>THANK YOU</a:t>
            </a:r>
          </a:p>
        </p:txBody>
      </p:sp>
    </p:spTree>
    <p:extLst>
      <p:ext uri="{BB962C8B-B14F-4D97-AF65-F5344CB8AC3E}">
        <p14:creationId xmlns:p14="http://schemas.microsoft.com/office/powerpoint/2010/main" val="271285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br>
              <a:rPr lang="en-US" b="1">
                <a:latin typeface="Angsana New" pitchFamily="18" charset="-34"/>
              </a:rPr>
            </a:br>
            <a:r>
              <a:rPr lang="en-US" sz="5100" b="1"/>
              <a:t>From Facts to Wisdom</a:t>
            </a:r>
            <a:br>
              <a:rPr lang="en-US" sz="5100" b="1"/>
            </a:br>
            <a:r>
              <a:rPr lang="en-US" sz="3500" b="1"/>
              <a:t>(Haeckel &amp; Nolan, 1993)</a:t>
            </a:r>
            <a:br>
              <a:rPr lang="en-US" sz="3500" b="1"/>
            </a:br>
            <a:endParaRPr lang="en-US" sz="3500" b="1"/>
          </a:p>
        </p:txBody>
      </p:sp>
      <p:graphicFrame>
        <p:nvGraphicFramePr>
          <p:cNvPr id="63491" name="Object 3"/>
          <p:cNvGraphicFramePr>
            <a:graphicFrameLocks noGrp="1" noChangeAspect="1"/>
          </p:cNvGraphicFramePr>
          <p:nvPr>
            <p:ph idx="1"/>
          </p:nvPr>
        </p:nvGraphicFramePr>
        <p:xfrm>
          <a:off x="1270000" y="1676400"/>
          <a:ext cx="6604000" cy="4953000"/>
        </p:xfrm>
        <a:graphic>
          <a:graphicData uri="http://schemas.openxmlformats.org/presentationml/2006/ole">
            <mc:AlternateContent xmlns:mc="http://schemas.openxmlformats.org/markup-compatibility/2006">
              <mc:Choice xmlns:v="urn:schemas-microsoft-com:vml" Requires="v">
                <p:oleObj name="Slide" r:id="rId3" imgW="3448643" imgH="2586343" progId="PowerPoint.Slide.8">
                  <p:embed/>
                </p:oleObj>
              </mc:Choice>
              <mc:Fallback>
                <p:oleObj name="Slide" r:id="rId3" imgW="3448643" imgH="2586343" progId="PowerPoint.Slid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00" y="1676400"/>
                        <a:ext cx="6604000" cy="495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0"/>
                                        </p:tgtEl>
                                        <p:attrNameLst>
                                          <p:attrName>style.visibility</p:attrName>
                                        </p:attrNameLst>
                                      </p:cBhvr>
                                      <p:to>
                                        <p:strVal val="visible"/>
                                      </p:to>
                                    </p:set>
                                    <p:animEffect transition="in" filter="blinds(horizontal)">
                                      <p:cBhvr>
                                        <p:cTn id="7" dur="500"/>
                                        <p:tgtEl>
                                          <p:spTgt spid="634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3491"/>
                                        </p:tgtEl>
                                        <p:attrNameLst>
                                          <p:attrName>style.visibility</p:attrName>
                                        </p:attrNameLst>
                                      </p:cBhvr>
                                      <p:to>
                                        <p:strVal val="visible"/>
                                      </p:to>
                                    </p:set>
                                    <p:animEffect transition="in" filter="blinds(horizontal)">
                                      <p:cBhvr>
                                        <p:cTn id="12" dur="500"/>
                                        <p:tgtEl>
                                          <p:spTgt spid="63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152400"/>
            <a:ext cx="7772400" cy="457200"/>
          </a:xfrm>
        </p:spPr>
        <p:txBody>
          <a:bodyPr anchorCtr="0"/>
          <a:lstStyle/>
          <a:p>
            <a:pPr eaLnBrk="1" hangingPunct="1">
              <a:defRPr/>
            </a:pPr>
            <a:r>
              <a:rPr lang="en-US" sz="3200" b="1">
                <a:solidFill>
                  <a:srgbClr val="99FF99"/>
                </a:solidFill>
              </a:rPr>
              <a:t>Categories of Knowledge</a:t>
            </a:r>
          </a:p>
        </p:txBody>
      </p:sp>
      <p:sp>
        <p:nvSpPr>
          <p:cNvPr id="52227" name="Oval 3"/>
          <p:cNvSpPr>
            <a:spLocks noChangeArrowheads="1"/>
          </p:cNvSpPr>
          <p:nvPr/>
        </p:nvSpPr>
        <p:spPr bwMode="auto">
          <a:xfrm>
            <a:off x="304800" y="3200400"/>
            <a:ext cx="2514600" cy="990600"/>
          </a:xfrm>
          <a:prstGeom prst="ellipse">
            <a:avLst/>
          </a:prstGeom>
          <a:solidFill>
            <a:srgbClr val="339966"/>
          </a:solidFill>
          <a:ln w="9525">
            <a:round/>
            <a:headEnd/>
            <a:tailEnd/>
          </a:ln>
          <a:scene3d>
            <a:camera prst="legacyObliqueBottomLeft"/>
            <a:lightRig rig="legacyFlat3" dir="t"/>
          </a:scene3d>
          <a:sp3d extrusionH="430200" prstMaterial="legacyMatte">
            <a:bevelT w="13500" h="13500" prst="angle"/>
            <a:bevelB w="13500" h="13500" prst="angle"/>
            <a:extrusionClr>
              <a:srgbClr val="339966"/>
            </a:extrusionClr>
          </a:sp3d>
        </p:spPr>
        <p:txBody>
          <a:bodyPr wrap="none" anchor="ctr">
            <a:flatTx/>
          </a:bodyPr>
          <a:lstStyle/>
          <a:p>
            <a:pPr algn="ctr" eaLnBrk="1" hangingPunct="1"/>
            <a:r>
              <a:rPr lang="en-US" sz="2400">
                <a:latin typeface="Times New Roman" pitchFamily="18" charset="0"/>
              </a:rPr>
              <a:t>Knowledge</a:t>
            </a:r>
          </a:p>
        </p:txBody>
      </p:sp>
      <p:cxnSp>
        <p:nvCxnSpPr>
          <p:cNvPr id="52228" name="AutoShape 4"/>
          <p:cNvCxnSpPr>
            <a:cxnSpLocks noChangeShapeType="1"/>
            <a:stCxn id="52227" idx="0"/>
          </p:cNvCxnSpPr>
          <p:nvPr/>
        </p:nvCxnSpPr>
        <p:spPr bwMode="auto">
          <a:xfrm rot="-5400000">
            <a:off x="1619250" y="1314450"/>
            <a:ext cx="1828800" cy="1943100"/>
          </a:xfrm>
          <a:prstGeom prst="bentConnector2">
            <a:avLst/>
          </a:prstGeom>
          <a:noFill/>
          <a:ln w="9525">
            <a:solidFill>
              <a:srgbClr val="FFFF99"/>
            </a:solidFill>
            <a:miter lim="800000"/>
            <a:headEnd/>
            <a:tailEnd/>
          </a:ln>
        </p:spPr>
      </p:cxnSp>
      <p:sp>
        <p:nvSpPr>
          <p:cNvPr id="52229" name="Rectangle 5"/>
          <p:cNvSpPr>
            <a:spLocks noChangeArrowheads="1"/>
          </p:cNvSpPr>
          <p:nvPr/>
        </p:nvSpPr>
        <p:spPr bwMode="auto">
          <a:xfrm>
            <a:off x="3505200" y="1066800"/>
            <a:ext cx="1524000" cy="609600"/>
          </a:xfrm>
          <a:prstGeom prst="rect">
            <a:avLst/>
          </a:prstGeom>
          <a:gradFill rotWithShape="0">
            <a:gsLst>
              <a:gs pos="0">
                <a:srgbClr val="FFFF99"/>
              </a:gs>
              <a:gs pos="100000">
                <a:schemeClr val="bg1"/>
              </a:gs>
            </a:gsLst>
            <a:lin ang="5400000" scaled="1"/>
          </a:gradFill>
          <a:ln w="9525">
            <a:solidFill>
              <a:schemeClr val="tx1"/>
            </a:solidFill>
            <a:miter lim="800000"/>
            <a:headEnd/>
            <a:tailEnd/>
          </a:ln>
        </p:spPr>
        <p:txBody>
          <a:bodyPr wrap="none" anchor="ctr"/>
          <a:lstStyle/>
          <a:p>
            <a:pPr algn="ctr" eaLnBrk="1" hangingPunct="1"/>
            <a:r>
              <a:rPr lang="en-US" sz="2400">
                <a:latin typeface="Times New Roman" pitchFamily="18" charset="0"/>
              </a:rPr>
              <a:t>Type</a:t>
            </a:r>
          </a:p>
        </p:txBody>
      </p:sp>
      <p:sp>
        <p:nvSpPr>
          <p:cNvPr id="52230" name="Rectangle 6"/>
          <p:cNvSpPr>
            <a:spLocks noChangeArrowheads="1"/>
          </p:cNvSpPr>
          <p:nvPr/>
        </p:nvSpPr>
        <p:spPr bwMode="auto">
          <a:xfrm>
            <a:off x="3505200" y="2209800"/>
            <a:ext cx="1524000" cy="609600"/>
          </a:xfrm>
          <a:prstGeom prst="rect">
            <a:avLst/>
          </a:prstGeom>
          <a:gradFill rotWithShape="0">
            <a:gsLst>
              <a:gs pos="0">
                <a:srgbClr val="3399FF"/>
              </a:gs>
              <a:gs pos="100000">
                <a:schemeClr val="bg1"/>
              </a:gs>
            </a:gsLst>
            <a:lin ang="5400000" scaled="1"/>
          </a:gradFill>
          <a:ln w="9525">
            <a:solidFill>
              <a:schemeClr val="tx1"/>
            </a:solidFill>
            <a:miter lim="800000"/>
            <a:headEnd/>
            <a:tailEnd/>
          </a:ln>
        </p:spPr>
        <p:txBody>
          <a:bodyPr wrap="none" anchor="ctr"/>
          <a:lstStyle/>
          <a:p>
            <a:pPr algn="ctr" eaLnBrk="1" hangingPunct="1"/>
            <a:r>
              <a:rPr lang="en-US" sz="2400">
                <a:latin typeface="Times New Roman" pitchFamily="18" charset="0"/>
              </a:rPr>
              <a:t>Focus</a:t>
            </a:r>
          </a:p>
        </p:txBody>
      </p:sp>
      <p:sp>
        <p:nvSpPr>
          <p:cNvPr id="52231" name="Rectangle 7"/>
          <p:cNvSpPr>
            <a:spLocks noChangeArrowheads="1"/>
          </p:cNvSpPr>
          <p:nvPr/>
        </p:nvSpPr>
        <p:spPr bwMode="auto">
          <a:xfrm>
            <a:off x="3505200" y="4343400"/>
            <a:ext cx="1524000" cy="609600"/>
          </a:xfrm>
          <a:prstGeom prst="rect">
            <a:avLst/>
          </a:prstGeom>
          <a:gradFill rotWithShape="0">
            <a:gsLst>
              <a:gs pos="0">
                <a:srgbClr val="FF99FF"/>
              </a:gs>
              <a:gs pos="100000">
                <a:schemeClr val="bg1"/>
              </a:gs>
            </a:gsLst>
            <a:lin ang="5400000" scaled="1"/>
          </a:gradFill>
          <a:ln w="9525">
            <a:solidFill>
              <a:schemeClr val="tx1"/>
            </a:solidFill>
            <a:miter lim="800000"/>
            <a:headEnd/>
            <a:tailEnd/>
          </a:ln>
        </p:spPr>
        <p:txBody>
          <a:bodyPr wrap="none" anchor="ctr"/>
          <a:lstStyle/>
          <a:p>
            <a:pPr algn="ctr" eaLnBrk="1" hangingPunct="1"/>
            <a:r>
              <a:rPr lang="en-US" sz="2400">
                <a:latin typeface="Times New Roman" pitchFamily="18" charset="0"/>
              </a:rPr>
              <a:t>Complexity</a:t>
            </a:r>
          </a:p>
        </p:txBody>
      </p:sp>
      <p:sp>
        <p:nvSpPr>
          <p:cNvPr id="52232" name="Rectangle 8"/>
          <p:cNvSpPr>
            <a:spLocks noChangeArrowheads="1"/>
          </p:cNvSpPr>
          <p:nvPr/>
        </p:nvSpPr>
        <p:spPr bwMode="auto">
          <a:xfrm>
            <a:off x="3505200" y="5562600"/>
            <a:ext cx="1524000" cy="609600"/>
          </a:xfrm>
          <a:prstGeom prst="rect">
            <a:avLst/>
          </a:prstGeom>
          <a:gradFill rotWithShape="0">
            <a:gsLst>
              <a:gs pos="0">
                <a:srgbClr val="CCFF99"/>
              </a:gs>
              <a:gs pos="100000">
                <a:schemeClr val="bg1"/>
              </a:gs>
            </a:gsLst>
            <a:lin ang="5400000" scaled="1"/>
          </a:gradFill>
          <a:ln w="9525">
            <a:solidFill>
              <a:schemeClr val="tx1"/>
            </a:solidFill>
            <a:miter lim="800000"/>
            <a:headEnd/>
            <a:tailEnd/>
          </a:ln>
        </p:spPr>
        <p:txBody>
          <a:bodyPr wrap="none" anchor="ctr"/>
          <a:lstStyle/>
          <a:p>
            <a:pPr algn="ctr" eaLnBrk="1" hangingPunct="1"/>
            <a:r>
              <a:rPr lang="en-US" sz="2300">
                <a:latin typeface="Times New Roman" pitchFamily="18" charset="0"/>
              </a:rPr>
              <a:t>Perishability</a:t>
            </a:r>
          </a:p>
        </p:txBody>
      </p:sp>
      <p:cxnSp>
        <p:nvCxnSpPr>
          <p:cNvPr id="52233" name="AutoShape 9"/>
          <p:cNvCxnSpPr>
            <a:cxnSpLocks noChangeShapeType="1"/>
            <a:stCxn id="52227" idx="4"/>
            <a:endCxn id="52232" idx="1"/>
          </p:cNvCxnSpPr>
          <p:nvPr/>
        </p:nvCxnSpPr>
        <p:spPr bwMode="auto">
          <a:xfrm rot="16200000" flipH="1">
            <a:off x="1695450" y="4057650"/>
            <a:ext cx="1676400" cy="1943100"/>
          </a:xfrm>
          <a:prstGeom prst="bentConnector2">
            <a:avLst/>
          </a:prstGeom>
          <a:noFill/>
          <a:ln w="9525">
            <a:solidFill>
              <a:srgbClr val="FFFF99"/>
            </a:solidFill>
            <a:miter lim="800000"/>
            <a:headEnd/>
            <a:tailEnd/>
          </a:ln>
        </p:spPr>
      </p:cxnSp>
      <p:cxnSp>
        <p:nvCxnSpPr>
          <p:cNvPr id="52234" name="AutoShape 10"/>
          <p:cNvCxnSpPr>
            <a:cxnSpLocks noChangeShapeType="1"/>
            <a:stCxn id="52227" idx="7"/>
            <a:endCxn id="52230" idx="1"/>
          </p:cNvCxnSpPr>
          <p:nvPr/>
        </p:nvCxnSpPr>
        <p:spPr bwMode="auto">
          <a:xfrm rot="-5400000">
            <a:off x="2563018" y="2402682"/>
            <a:ext cx="830263" cy="1054100"/>
          </a:xfrm>
          <a:prstGeom prst="bentConnector2">
            <a:avLst/>
          </a:prstGeom>
          <a:noFill/>
          <a:ln w="9525">
            <a:solidFill>
              <a:srgbClr val="FFFF99"/>
            </a:solidFill>
            <a:miter lim="800000"/>
            <a:headEnd/>
            <a:tailEnd/>
          </a:ln>
        </p:spPr>
      </p:cxnSp>
      <p:cxnSp>
        <p:nvCxnSpPr>
          <p:cNvPr id="52235" name="AutoShape 11"/>
          <p:cNvCxnSpPr>
            <a:cxnSpLocks noChangeShapeType="1"/>
          </p:cNvCxnSpPr>
          <p:nvPr/>
        </p:nvCxnSpPr>
        <p:spPr bwMode="auto">
          <a:xfrm rot="16200000" flipH="1">
            <a:off x="2664618" y="3812382"/>
            <a:ext cx="601663" cy="1054100"/>
          </a:xfrm>
          <a:prstGeom prst="bentConnector2">
            <a:avLst/>
          </a:prstGeom>
          <a:noFill/>
          <a:ln w="9525">
            <a:solidFill>
              <a:srgbClr val="FFFF99"/>
            </a:solidFill>
            <a:miter lim="800000"/>
            <a:headEnd/>
            <a:tailEnd/>
          </a:ln>
        </p:spPr>
      </p:cxnSp>
      <p:sp>
        <p:nvSpPr>
          <p:cNvPr id="52236" name="Line 12"/>
          <p:cNvSpPr>
            <a:spLocks noChangeShapeType="1"/>
          </p:cNvSpPr>
          <p:nvPr/>
        </p:nvSpPr>
        <p:spPr bwMode="auto">
          <a:xfrm flipV="1">
            <a:off x="5029200" y="914400"/>
            <a:ext cx="1447800" cy="457200"/>
          </a:xfrm>
          <a:prstGeom prst="line">
            <a:avLst/>
          </a:prstGeom>
          <a:noFill/>
          <a:ln w="9525">
            <a:solidFill>
              <a:schemeClr val="hlink"/>
            </a:solidFill>
            <a:round/>
            <a:headEnd/>
            <a:tailEnd/>
          </a:ln>
        </p:spPr>
        <p:txBody>
          <a:bodyPr/>
          <a:lstStyle/>
          <a:p>
            <a:endParaRPr lang="en-US"/>
          </a:p>
        </p:txBody>
      </p:sp>
      <p:sp>
        <p:nvSpPr>
          <p:cNvPr id="52237" name="Line 13"/>
          <p:cNvSpPr>
            <a:spLocks noChangeShapeType="1"/>
          </p:cNvSpPr>
          <p:nvPr/>
        </p:nvSpPr>
        <p:spPr bwMode="auto">
          <a:xfrm>
            <a:off x="5029200" y="1371600"/>
            <a:ext cx="1524000" cy="0"/>
          </a:xfrm>
          <a:prstGeom prst="line">
            <a:avLst/>
          </a:prstGeom>
          <a:noFill/>
          <a:ln w="9525">
            <a:solidFill>
              <a:schemeClr val="hlink"/>
            </a:solidFill>
            <a:round/>
            <a:headEnd/>
            <a:tailEnd/>
          </a:ln>
        </p:spPr>
        <p:txBody>
          <a:bodyPr/>
          <a:lstStyle/>
          <a:p>
            <a:endParaRPr lang="en-US"/>
          </a:p>
        </p:txBody>
      </p:sp>
      <p:sp>
        <p:nvSpPr>
          <p:cNvPr id="52238" name="Line 14"/>
          <p:cNvSpPr>
            <a:spLocks noChangeShapeType="1"/>
          </p:cNvSpPr>
          <p:nvPr/>
        </p:nvSpPr>
        <p:spPr bwMode="auto">
          <a:xfrm>
            <a:off x="5029200" y="1371600"/>
            <a:ext cx="1447800" cy="457200"/>
          </a:xfrm>
          <a:prstGeom prst="line">
            <a:avLst/>
          </a:prstGeom>
          <a:noFill/>
          <a:ln w="9525">
            <a:solidFill>
              <a:schemeClr val="hlink"/>
            </a:solidFill>
            <a:round/>
            <a:headEnd/>
            <a:tailEnd/>
          </a:ln>
        </p:spPr>
        <p:txBody>
          <a:bodyPr/>
          <a:lstStyle/>
          <a:p>
            <a:endParaRPr lang="en-US"/>
          </a:p>
        </p:txBody>
      </p:sp>
      <p:sp>
        <p:nvSpPr>
          <p:cNvPr id="52239" name="Line 15"/>
          <p:cNvSpPr>
            <a:spLocks noChangeShapeType="1"/>
          </p:cNvSpPr>
          <p:nvPr/>
        </p:nvSpPr>
        <p:spPr bwMode="auto">
          <a:xfrm flipV="1">
            <a:off x="5029200" y="2286000"/>
            <a:ext cx="1447800" cy="228600"/>
          </a:xfrm>
          <a:prstGeom prst="line">
            <a:avLst/>
          </a:prstGeom>
          <a:noFill/>
          <a:ln w="9525">
            <a:solidFill>
              <a:schemeClr val="hlink"/>
            </a:solidFill>
            <a:round/>
            <a:headEnd/>
            <a:tailEnd/>
          </a:ln>
        </p:spPr>
        <p:txBody>
          <a:bodyPr/>
          <a:lstStyle/>
          <a:p>
            <a:endParaRPr lang="en-US"/>
          </a:p>
        </p:txBody>
      </p:sp>
      <p:sp>
        <p:nvSpPr>
          <p:cNvPr id="52240" name="Line 16"/>
          <p:cNvSpPr>
            <a:spLocks noChangeShapeType="1"/>
          </p:cNvSpPr>
          <p:nvPr/>
        </p:nvSpPr>
        <p:spPr bwMode="auto">
          <a:xfrm>
            <a:off x="5029200" y="2514600"/>
            <a:ext cx="1447800" cy="381000"/>
          </a:xfrm>
          <a:prstGeom prst="line">
            <a:avLst/>
          </a:prstGeom>
          <a:noFill/>
          <a:ln w="9525">
            <a:solidFill>
              <a:schemeClr val="hlink"/>
            </a:solidFill>
            <a:round/>
            <a:headEnd/>
            <a:tailEnd/>
          </a:ln>
        </p:spPr>
        <p:txBody>
          <a:bodyPr/>
          <a:lstStyle/>
          <a:p>
            <a:endParaRPr lang="en-US"/>
          </a:p>
        </p:txBody>
      </p:sp>
      <p:sp>
        <p:nvSpPr>
          <p:cNvPr id="52241" name="Line 17"/>
          <p:cNvSpPr>
            <a:spLocks noChangeShapeType="1"/>
          </p:cNvSpPr>
          <p:nvPr/>
        </p:nvSpPr>
        <p:spPr bwMode="auto">
          <a:xfrm flipV="1">
            <a:off x="5029200" y="5715000"/>
            <a:ext cx="1447800" cy="228600"/>
          </a:xfrm>
          <a:prstGeom prst="line">
            <a:avLst/>
          </a:prstGeom>
          <a:noFill/>
          <a:ln w="9525">
            <a:solidFill>
              <a:schemeClr val="hlink"/>
            </a:solidFill>
            <a:round/>
            <a:headEnd/>
            <a:tailEnd/>
          </a:ln>
        </p:spPr>
        <p:txBody>
          <a:bodyPr/>
          <a:lstStyle/>
          <a:p>
            <a:endParaRPr lang="en-US"/>
          </a:p>
        </p:txBody>
      </p:sp>
      <p:sp>
        <p:nvSpPr>
          <p:cNvPr id="52242" name="Line 18"/>
          <p:cNvSpPr>
            <a:spLocks noChangeShapeType="1"/>
          </p:cNvSpPr>
          <p:nvPr/>
        </p:nvSpPr>
        <p:spPr bwMode="auto">
          <a:xfrm>
            <a:off x="5029200" y="5943600"/>
            <a:ext cx="1447800" cy="381000"/>
          </a:xfrm>
          <a:prstGeom prst="line">
            <a:avLst/>
          </a:prstGeom>
          <a:noFill/>
          <a:ln w="9525">
            <a:solidFill>
              <a:schemeClr val="hlink"/>
            </a:solidFill>
            <a:round/>
            <a:headEnd/>
            <a:tailEnd/>
          </a:ln>
        </p:spPr>
        <p:txBody>
          <a:bodyPr/>
          <a:lstStyle/>
          <a:p>
            <a:endParaRPr lang="en-US"/>
          </a:p>
        </p:txBody>
      </p:sp>
      <p:sp>
        <p:nvSpPr>
          <p:cNvPr id="52243" name="Text Box 19"/>
          <p:cNvSpPr txBox="1">
            <a:spLocks noChangeArrowheads="1"/>
          </p:cNvSpPr>
          <p:nvPr/>
        </p:nvSpPr>
        <p:spPr bwMode="auto">
          <a:xfrm>
            <a:off x="6553200" y="685800"/>
            <a:ext cx="1905000" cy="396875"/>
          </a:xfrm>
          <a:prstGeom prst="rect">
            <a:avLst/>
          </a:prstGeom>
          <a:noFill/>
          <a:ln w="9525">
            <a:noFill/>
            <a:miter lim="800000"/>
            <a:headEnd/>
            <a:tailEnd/>
          </a:ln>
        </p:spPr>
        <p:txBody>
          <a:bodyPr>
            <a:spAutoFit/>
          </a:bodyPr>
          <a:lstStyle/>
          <a:p>
            <a:pPr eaLnBrk="1" hangingPunct="1">
              <a:spcBef>
                <a:spcPct val="50000"/>
              </a:spcBef>
            </a:pPr>
            <a:r>
              <a:rPr lang="en-US" sz="2000">
                <a:solidFill>
                  <a:srgbClr val="FFFF99"/>
                </a:solidFill>
                <a:latin typeface="Times New Roman" pitchFamily="18" charset="0"/>
              </a:rPr>
              <a:t>Technological</a:t>
            </a:r>
          </a:p>
        </p:txBody>
      </p:sp>
      <p:sp>
        <p:nvSpPr>
          <p:cNvPr id="52244" name="Text Box 20"/>
          <p:cNvSpPr txBox="1">
            <a:spLocks noChangeArrowheads="1"/>
          </p:cNvSpPr>
          <p:nvPr/>
        </p:nvSpPr>
        <p:spPr bwMode="auto">
          <a:xfrm>
            <a:off x="6553200" y="1203325"/>
            <a:ext cx="1905000" cy="396875"/>
          </a:xfrm>
          <a:prstGeom prst="rect">
            <a:avLst/>
          </a:prstGeom>
          <a:noFill/>
          <a:ln w="9525">
            <a:noFill/>
            <a:miter lim="800000"/>
            <a:headEnd/>
            <a:tailEnd/>
          </a:ln>
        </p:spPr>
        <p:txBody>
          <a:bodyPr>
            <a:spAutoFit/>
          </a:bodyPr>
          <a:lstStyle/>
          <a:p>
            <a:pPr eaLnBrk="1" hangingPunct="1">
              <a:spcBef>
                <a:spcPct val="50000"/>
              </a:spcBef>
            </a:pPr>
            <a:r>
              <a:rPr lang="en-US" sz="2000">
                <a:solidFill>
                  <a:srgbClr val="FFFF99"/>
                </a:solidFill>
                <a:latin typeface="Times New Roman" pitchFamily="18" charset="0"/>
              </a:rPr>
              <a:t>Business</a:t>
            </a:r>
          </a:p>
        </p:txBody>
      </p:sp>
      <p:sp>
        <p:nvSpPr>
          <p:cNvPr id="52245" name="Text Box 21"/>
          <p:cNvSpPr txBox="1">
            <a:spLocks noChangeArrowheads="1"/>
          </p:cNvSpPr>
          <p:nvPr/>
        </p:nvSpPr>
        <p:spPr bwMode="auto">
          <a:xfrm>
            <a:off x="6553200" y="1660525"/>
            <a:ext cx="1905000" cy="396875"/>
          </a:xfrm>
          <a:prstGeom prst="rect">
            <a:avLst/>
          </a:prstGeom>
          <a:noFill/>
          <a:ln w="9525">
            <a:noFill/>
            <a:miter lim="800000"/>
            <a:headEnd/>
            <a:tailEnd/>
          </a:ln>
        </p:spPr>
        <p:txBody>
          <a:bodyPr>
            <a:spAutoFit/>
          </a:bodyPr>
          <a:lstStyle/>
          <a:p>
            <a:pPr eaLnBrk="1" hangingPunct="1">
              <a:spcBef>
                <a:spcPct val="50000"/>
              </a:spcBef>
            </a:pPr>
            <a:r>
              <a:rPr lang="en-US" sz="2000">
                <a:solidFill>
                  <a:srgbClr val="FFFF99"/>
                </a:solidFill>
                <a:latin typeface="Times New Roman" pitchFamily="18" charset="0"/>
              </a:rPr>
              <a:t>Environmental</a:t>
            </a:r>
          </a:p>
        </p:txBody>
      </p:sp>
      <p:sp>
        <p:nvSpPr>
          <p:cNvPr id="52246" name="Text Box 22"/>
          <p:cNvSpPr txBox="1">
            <a:spLocks noChangeArrowheads="1"/>
          </p:cNvSpPr>
          <p:nvPr/>
        </p:nvSpPr>
        <p:spPr bwMode="auto">
          <a:xfrm>
            <a:off x="6553200" y="2117725"/>
            <a:ext cx="1905000" cy="396875"/>
          </a:xfrm>
          <a:prstGeom prst="rect">
            <a:avLst/>
          </a:prstGeom>
          <a:noFill/>
          <a:ln w="9525">
            <a:noFill/>
            <a:miter lim="800000"/>
            <a:headEnd/>
            <a:tailEnd/>
          </a:ln>
        </p:spPr>
        <p:txBody>
          <a:bodyPr>
            <a:spAutoFit/>
          </a:bodyPr>
          <a:lstStyle/>
          <a:p>
            <a:pPr eaLnBrk="1" hangingPunct="1">
              <a:spcBef>
                <a:spcPct val="50000"/>
              </a:spcBef>
            </a:pPr>
            <a:r>
              <a:rPr lang="en-US" sz="2000">
                <a:solidFill>
                  <a:srgbClr val="3399FF"/>
                </a:solidFill>
                <a:latin typeface="Times New Roman" pitchFamily="18" charset="0"/>
              </a:rPr>
              <a:t>Operational</a:t>
            </a:r>
          </a:p>
        </p:txBody>
      </p:sp>
      <p:sp>
        <p:nvSpPr>
          <p:cNvPr id="52247" name="Text Box 23"/>
          <p:cNvSpPr txBox="1">
            <a:spLocks noChangeArrowheads="1"/>
          </p:cNvSpPr>
          <p:nvPr/>
        </p:nvSpPr>
        <p:spPr bwMode="auto">
          <a:xfrm>
            <a:off x="6553200" y="2727325"/>
            <a:ext cx="1905000" cy="396875"/>
          </a:xfrm>
          <a:prstGeom prst="rect">
            <a:avLst/>
          </a:prstGeom>
          <a:noFill/>
          <a:ln w="9525">
            <a:noFill/>
            <a:miter lim="800000"/>
            <a:headEnd/>
            <a:tailEnd/>
          </a:ln>
        </p:spPr>
        <p:txBody>
          <a:bodyPr>
            <a:spAutoFit/>
          </a:bodyPr>
          <a:lstStyle/>
          <a:p>
            <a:pPr eaLnBrk="1" hangingPunct="1">
              <a:spcBef>
                <a:spcPct val="50000"/>
              </a:spcBef>
            </a:pPr>
            <a:r>
              <a:rPr lang="en-US" sz="2000">
                <a:solidFill>
                  <a:srgbClr val="3399FF"/>
                </a:solidFill>
                <a:latin typeface="Times New Roman" pitchFamily="18" charset="0"/>
              </a:rPr>
              <a:t>Strategic</a:t>
            </a:r>
          </a:p>
        </p:txBody>
      </p:sp>
      <p:sp>
        <p:nvSpPr>
          <p:cNvPr id="52248" name="Text Box 24"/>
          <p:cNvSpPr txBox="1">
            <a:spLocks noChangeArrowheads="1"/>
          </p:cNvSpPr>
          <p:nvPr/>
        </p:nvSpPr>
        <p:spPr bwMode="auto">
          <a:xfrm>
            <a:off x="6553200" y="4038600"/>
            <a:ext cx="1905000" cy="396875"/>
          </a:xfrm>
          <a:prstGeom prst="rect">
            <a:avLst/>
          </a:prstGeom>
          <a:noFill/>
          <a:ln w="9525">
            <a:noFill/>
            <a:miter lim="800000"/>
            <a:headEnd/>
            <a:tailEnd/>
          </a:ln>
        </p:spPr>
        <p:txBody>
          <a:bodyPr>
            <a:spAutoFit/>
          </a:bodyPr>
          <a:lstStyle/>
          <a:p>
            <a:pPr eaLnBrk="1" hangingPunct="1">
              <a:spcBef>
                <a:spcPct val="50000"/>
              </a:spcBef>
            </a:pPr>
            <a:r>
              <a:rPr lang="en-US" sz="2000">
                <a:solidFill>
                  <a:srgbClr val="FF99FF"/>
                </a:solidFill>
                <a:latin typeface="Times New Roman" pitchFamily="18" charset="0"/>
              </a:rPr>
              <a:t>Explicit</a:t>
            </a:r>
          </a:p>
        </p:txBody>
      </p:sp>
      <p:sp>
        <p:nvSpPr>
          <p:cNvPr id="52250" name="Text Box 26"/>
          <p:cNvSpPr txBox="1">
            <a:spLocks noChangeArrowheads="1"/>
          </p:cNvSpPr>
          <p:nvPr/>
        </p:nvSpPr>
        <p:spPr bwMode="auto">
          <a:xfrm>
            <a:off x="6553200" y="5470525"/>
            <a:ext cx="1905000" cy="396875"/>
          </a:xfrm>
          <a:prstGeom prst="rect">
            <a:avLst/>
          </a:prstGeom>
          <a:noFill/>
          <a:ln w="9525">
            <a:noFill/>
            <a:miter lim="800000"/>
            <a:headEnd/>
            <a:tailEnd/>
          </a:ln>
        </p:spPr>
        <p:txBody>
          <a:bodyPr>
            <a:spAutoFit/>
          </a:bodyPr>
          <a:lstStyle/>
          <a:p>
            <a:pPr eaLnBrk="1" hangingPunct="1">
              <a:spcBef>
                <a:spcPct val="50000"/>
              </a:spcBef>
            </a:pPr>
            <a:r>
              <a:rPr lang="en-US" sz="2000">
                <a:solidFill>
                  <a:srgbClr val="CCFF99"/>
                </a:solidFill>
                <a:latin typeface="Times New Roman" pitchFamily="18" charset="0"/>
              </a:rPr>
              <a:t>Low</a:t>
            </a:r>
          </a:p>
        </p:txBody>
      </p:sp>
      <p:sp>
        <p:nvSpPr>
          <p:cNvPr id="52251" name="Text Box 27"/>
          <p:cNvSpPr txBox="1">
            <a:spLocks noChangeArrowheads="1"/>
          </p:cNvSpPr>
          <p:nvPr/>
        </p:nvSpPr>
        <p:spPr bwMode="auto">
          <a:xfrm>
            <a:off x="6553200" y="6080125"/>
            <a:ext cx="1905000" cy="396875"/>
          </a:xfrm>
          <a:prstGeom prst="rect">
            <a:avLst/>
          </a:prstGeom>
          <a:noFill/>
          <a:ln w="9525">
            <a:noFill/>
            <a:miter lim="800000"/>
            <a:headEnd/>
            <a:tailEnd/>
          </a:ln>
        </p:spPr>
        <p:txBody>
          <a:bodyPr>
            <a:spAutoFit/>
          </a:bodyPr>
          <a:lstStyle/>
          <a:p>
            <a:pPr eaLnBrk="1" hangingPunct="1">
              <a:spcBef>
                <a:spcPct val="50000"/>
              </a:spcBef>
            </a:pPr>
            <a:r>
              <a:rPr lang="en-US" sz="2000">
                <a:solidFill>
                  <a:srgbClr val="CCFF99"/>
                </a:solidFill>
                <a:latin typeface="Times New Roman" pitchFamily="18" charset="0"/>
              </a:rPr>
              <a:t>High</a:t>
            </a:r>
          </a:p>
        </p:txBody>
      </p:sp>
      <p:sp>
        <p:nvSpPr>
          <p:cNvPr id="52252" name="Line 28"/>
          <p:cNvSpPr>
            <a:spLocks noChangeShapeType="1"/>
          </p:cNvSpPr>
          <p:nvPr/>
        </p:nvSpPr>
        <p:spPr bwMode="auto">
          <a:xfrm flipV="1">
            <a:off x="5029200" y="4191000"/>
            <a:ext cx="1447800" cy="457200"/>
          </a:xfrm>
          <a:prstGeom prst="line">
            <a:avLst/>
          </a:prstGeom>
          <a:noFill/>
          <a:ln w="9525">
            <a:solidFill>
              <a:schemeClr val="hlink"/>
            </a:solidFill>
            <a:round/>
            <a:headEnd/>
            <a:tailEnd/>
          </a:ln>
        </p:spPr>
        <p:txBody>
          <a:bodyPr/>
          <a:lstStyle/>
          <a:p>
            <a:endParaRPr lang="en-US"/>
          </a:p>
        </p:txBody>
      </p:sp>
      <p:sp>
        <p:nvSpPr>
          <p:cNvPr id="52254" name="Line 30"/>
          <p:cNvSpPr>
            <a:spLocks noChangeShapeType="1"/>
          </p:cNvSpPr>
          <p:nvPr/>
        </p:nvSpPr>
        <p:spPr bwMode="auto">
          <a:xfrm>
            <a:off x="5029200" y="4648200"/>
            <a:ext cx="1447800" cy="457200"/>
          </a:xfrm>
          <a:prstGeom prst="line">
            <a:avLst/>
          </a:prstGeom>
          <a:noFill/>
          <a:ln w="9525">
            <a:solidFill>
              <a:schemeClr val="hlink"/>
            </a:solidFill>
            <a:round/>
            <a:headEnd/>
            <a:tailEnd/>
          </a:ln>
        </p:spPr>
        <p:txBody>
          <a:bodyPr/>
          <a:lstStyle/>
          <a:p>
            <a:endParaRPr lang="en-US"/>
          </a:p>
        </p:txBody>
      </p:sp>
      <p:sp>
        <p:nvSpPr>
          <p:cNvPr id="52255" name="Text Box 31"/>
          <p:cNvSpPr txBox="1">
            <a:spLocks noChangeArrowheads="1"/>
          </p:cNvSpPr>
          <p:nvPr/>
        </p:nvSpPr>
        <p:spPr bwMode="auto">
          <a:xfrm>
            <a:off x="6553200" y="4937125"/>
            <a:ext cx="1905000" cy="366713"/>
          </a:xfrm>
          <a:prstGeom prst="rect">
            <a:avLst/>
          </a:prstGeom>
          <a:noFill/>
          <a:ln w="9525">
            <a:noFill/>
            <a:miter lim="800000"/>
            <a:headEnd/>
            <a:tailEnd/>
          </a:ln>
        </p:spPr>
        <p:txBody>
          <a:bodyPr>
            <a:spAutoFit/>
          </a:bodyPr>
          <a:lstStyle/>
          <a:p>
            <a:pPr eaLnBrk="1" hangingPunct="1">
              <a:spcBef>
                <a:spcPct val="50000"/>
              </a:spcBef>
            </a:pPr>
            <a:r>
              <a:rPr lang="en-US">
                <a:solidFill>
                  <a:srgbClr val="FF99FF"/>
                </a:solidFill>
              </a:rPr>
              <a:t>Tacit</a:t>
            </a:r>
          </a:p>
        </p:txBody>
      </p:sp>
      <p:cxnSp>
        <p:nvCxnSpPr>
          <p:cNvPr id="52256" name="AutoShape 32"/>
          <p:cNvCxnSpPr>
            <a:cxnSpLocks noChangeShapeType="1"/>
          </p:cNvCxnSpPr>
          <p:nvPr/>
        </p:nvCxnSpPr>
        <p:spPr bwMode="auto">
          <a:xfrm>
            <a:off x="2743200" y="3733800"/>
            <a:ext cx="1066800" cy="0"/>
          </a:xfrm>
          <a:prstGeom prst="straightConnector1">
            <a:avLst/>
          </a:prstGeom>
          <a:noFill/>
          <a:ln w="9525">
            <a:solidFill>
              <a:srgbClr val="FFFF99"/>
            </a:solidFill>
            <a:round/>
            <a:headEnd/>
            <a:tailEnd/>
          </a:ln>
        </p:spPr>
      </p:cxnSp>
      <p:sp>
        <p:nvSpPr>
          <p:cNvPr id="52257" name="Rectangle 33"/>
          <p:cNvSpPr>
            <a:spLocks noChangeArrowheads="1"/>
          </p:cNvSpPr>
          <p:nvPr/>
        </p:nvSpPr>
        <p:spPr bwMode="auto">
          <a:xfrm>
            <a:off x="3657600" y="3352800"/>
            <a:ext cx="1524000" cy="609600"/>
          </a:xfrm>
          <a:prstGeom prst="rect">
            <a:avLst/>
          </a:prstGeom>
          <a:solidFill>
            <a:srgbClr val="FFCC99"/>
          </a:solidFill>
          <a:ln w="9525">
            <a:solidFill>
              <a:schemeClr val="tx1"/>
            </a:solidFill>
            <a:miter lim="800000"/>
            <a:headEnd/>
            <a:tailEnd/>
          </a:ln>
        </p:spPr>
        <p:txBody>
          <a:bodyPr wrap="none" anchor="ctr"/>
          <a:lstStyle/>
          <a:p>
            <a:pPr algn="ctr" eaLnBrk="1" hangingPunct="1"/>
            <a:r>
              <a:rPr lang="en-US" sz="2400">
                <a:latin typeface="Times New Roman" pitchFamily="18" charset="0"/>
              </a:rPr>
              <a:t>Involvement</a:t>
            </a:r>
          </a:p>
        </p:txBody>
      </p:sp>
      <p:sp>
        <p:nvSpPr>
          <p:cNvPr id="14368" name="Line 34"/>
          <p:cNvSpPr>
            <a:spLocks noChangeShapeType="1"/>
          </p:cNvSpPr>
          <p:nvPr/>
        </p:nvSpPr>
        <p:spPr bwMode="auto">
          <a:xfrm flipV="1">
            <a:off x="5029200" y="2286000"/>
            <a:ext cx="1447800" cy="228600"/>
          </a:xfrm>
          <a:prstGeom prst="line">
            <a:avLst/>
          </a:prstGeom>
          <a:noFill/>
          <a:ln w="9525">
            <a:solidFill>
              <a:schemeClr val="hlink"/>
            </a:solidFill>
            <a:round/>
            <a:headEnd/>
            <a:tailEnd/>
          </a:ln>
        </p:spPr>
        <p:txBody>
          <a:bodyPr/>
          <a:lstStyle/>
          <a:p>
            <a:endParaRPr lang="en-US"/>
          </a:p>
        </p:txBody>
      </p:sp>
      <p:sp>
        <p:nvSpPr>
          <p:cNvPr id="52259" name="Line 35"/>
          <p:cNvSpPr>
            <a:spLocks noChangeShapeType="1"/>
          </p:cNvSpPr>
          <p:nvPr/>
        </p:nvSpPr>
        <p:spPr bwMode="auto">
          <a:xfrm flipV="1">
            <a:off x="5181600" y="3352800"/>
            <a:ext cx="1447800" cy="228600"/>
          </a:xfrm>
          <a:prstGeom prst="line">
            <a:avLst/>
          </a:prstGeom>
          <a:noFill/>
          <a:ln w="9525">
            <a:solidFill>
              <a:schemeClr val="hlink"/>
            </a:solidFill>
            <a:round/>
            <a:headEnd/>
            <a:tailEnd/>
          </a:ln>
        </p:spPr>
        <p:txBody>
          <a:bodyPr/>
          <a:lstStyle/>
          <a:p>
            <a:endParaRPr lang="en-US"/>
          </a:p>
        </p:txBody>
      </p:sp>
      <p:sp>
        <p:nvSpPr>
          <p:cNvPr id="52260" name="Line 36"/>
          <p:cNvSpPr>
            <a:spLocks noChangeShapeType="1"/>
          </p:cNvSpPr>
          <p:nvPr/>
        </p:nvSpPr>
        <p:spPr bwMode="auto">
          <a:xfrm>
            <a:off x="5181600" y="3581400"/>
            <a:ext cx="1447800" cy="381000"/>
          </a:xfrm>
          <a:prstGeom prst="line">
            <a:avLst/>
          </a:prstGeom>
          <a:noFill/>
          <a:ln w="9525">
            <a:solidFill>
              <a:schemeClr val="hlink"/>
            </a:solidFill>
            <a:round/>
            <a:headEnd/>
            <a:tailEnd/>
          </a:ln>
        </p:spPr>
        <p:txBody>
          <a:bodyPr/>
          <a:lstStyle/>
          <a:p>
            <a:endParaRPr lang="en-US"/>
          </a:p>
        </p:txBody>
      </p:sp>
      <p:sp>
        <p:nvSpPr>
          <p:cNvPr id="52261" name="Rectangle 37"/>
          <p:cNvSpPr>
            <a:spLocks noChangeArrowheads="1"/>
          </p:cNvSpPr>
          <p:nvPr/>
        </p:nvSpPr>
        <p:spPr bwMode="auto">
          <a:xfrm>
            <a:off x="6781800" y="3124200"/>
            <a:ext cx="1600200" cy="396875"/>
          </a:xfrm>
          <a:prstGeom prst="rect">
            <a:avLst/>
          </a:prstGeom>
          <a:noFill/>
          <a:ln w="9525">
            <a:noFill/>
            <a:miter lim="800000"/>
            <a:headEnd/>
            <a:tailEnd/>
          </a:ln>
        </p:spPr>
        <p:txBody>
          <a:bodyPr>
            <a:spAutoFit/>
          </a:bodyPr>
          <a:lstStyle/>
          <a:p>
            <a:pPr eaLnBrk="1" hangingPunct="1"/>
            <a:r>
              <a:rPr lang="en-US" sz="2000">
                <a:solidFill>
                  <a:srgbClr val="99FF99"/>
                </a:solidFill>
                <a:latin typeface="Times New Roman" pitchFamily="18" charset="0"/>
              </a:rPr>
              <a:t>Individual</a:t>
            </a:r>
            <a:endParaRPr lang="en-IN" sz="2000">
              <a:solidFill>
                <a:srgbClr val="99FF99"/>
              </a:solidFill>
              <a:latin typeface="Times New Roman" pitchFamily="18" charset="0"/>
            </a:endParaRPr>
          </a:p>
        </p:txBody>
      </p:sp>
      <p:sp>
        <p:nvSpPr>
          <p:cNvPr id="52262" name="Rectangle 38"/>
          <p:cNvSpPr>
            <a:spLocks noChangeArrowheads="1"/>
          </p:cNvSpPr>
          <p:nvPr/>
        </p:nvSpPr>
        <p:spPr bwMode="auto">
          <a:xfrm>
            <a:off x="6858000" y="3657600"/>
            <a:ext cx="1600200" cy="396875"/>
          </a:xfrm>
          <a:prstGeom prst="rect">
            <a:avLst/>
          </a:prstGeom>
          <a:noFill/>
          <a:ln w="9525">
            <a:noFill/>
            <a:miter lim="800000"/>
            <a:headEnd/>
            <a:tailEnd/>
          </a:ln>
        </p:spPr>
        <p:txBody>
          <a:bodyPr>
            <a:spAutoFit/>
          </a:bodyPr>
          <a:lstStyle/>
          <a:p>
            <a:pPr eaLnBrk="1" hangingPunct="1"/>
            <a:r>
              <a:rPr lang="en-US" sz="2000">
                <a:solidFill>
                  <a:srgbClr val="99FF99"/>
                </a:solidFill>
                <a:latin typeface="Times New Roman" pitchFamily="18" charset="0"/>
              </a:rPr>
              <a:t>Collective</a:t>
            </a:r>
            <a:endParaRPr lang="en-IN" sz="2000">
              <a:solidFill>
                <a:srgbClr val="99FF99"/>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dissolve">
                                      <p:cBhvr>
                                        <p:cTn id="7" dur="500"/>
                                        <p:tgtEl>
                                          <p:spTgt spid="522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2228"/>
                                        </p:tgtEl>
                                        <p:attrNameLst>
                                          <p:attrName>style.visibility</p:attrName>
                                        </p:attrNameLst>
                                      </p:cBhvr>
                                      <p:to>
                                        <p:strVal val="visible"/>
                                      </p:to>
                                    </p:set>
                                    <p:anim calcmode="lin" valueType="num">
                                      <p:cBhvr additive="base">
                                        <p:cTn id="12" dur="500" fill="hold"/>
                                        <p:tgtEl>
                                          <p:spTgt spid="52228"/>
                                        </p:tgtEl>
                                        <p:attrNameLst>
                                          <p:attrName>ppt_x</p:attrName>
                                        </p:attrNameLst>
                                      </p:cBhvr>
                                      <p:tavLst>
                                        <p:tav tm="0">
                                          <p:val>
                                            <p:strVal val="0-#ppt_w/2"/>
                                          </p:val>
                                        </p:tav>
                                        <p:tav tm="100000">
                                          <p:val>
                                            <p:strVal val="#ppt_x"/>
                                          </p:val>
                                        </p:tav>
                                      </p:tavLst>
                                    </p:anim>
                                    <p:anim calcmode="lin" valueType="num">
                                      <p:cBhvr additive="base">
                                        <p:cTn id="13" dur="500" fill="hold"/>
                                        <p:tgtEl>
                                          <p:spTgt spid="5222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52233"/>
                                        </p:tgtEl>
                                        <p:attrNameLst>
                                          <p:attrName>style.visibility</p:attrName>
                                        </p:attrNameLst>
                                      </p:cBhvr>
                                      <p:to>
                                        <p:strVal val="visible"/>
                                      </p:to>
                                    </p:set>
                                    <p:anim calcmode="lin" valueType="num">
                                      <p:cBhvr additive="base">
                                        <p:cTn id="18" dur="500" fill="hold"/>
                                        <p:tgtEl>
                                          <p:spTgt spid="52233"/>
                                        </p:tgtEl>
                                        <p:attrNameLst>
                                          <p:attrName>ppt_x</p:attrName>
                                        </p:attrNameLst>
                                      </p:cBhvr>
                                      <p:tavLst>
                                        <p:tav tm="0">
                                          <p:val>
                                            <p:strVal val="0-#ppt_w/2"/>
                                          </p:val>
                                        </p:tav>
                                        <p:tav tm="100000">
                                          <p:val>
                                            <p:strVal val="#ppt_x"/>
                                          </p:val>
                                        </p:tav>
                                      </p:tavLst>
                                    </p:anim>
                                    <p:anim calcmode="lin" valueType="num">
                                      <p:cBhvr additive="base">
                                        <p:cTn id="19" dur="500" fill="hold"/>
                                        <p:tgtEl>
                                          <p:spTgt spid="5223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52234"/>
                                        </p:tgtEl>
                                        <p:attrNameLst>
                                          <p:attrName>style.visibility</p:attrName>
                                        </p:attrNameLst>
                                      </p:cBhvr>
                                      <p:to>
                                        <p:strVal val="visible"/>
                                      </p:to>
                                    </p:set>
                                    <p:anim calcmode="lin" valueType="num">
                                      <p:cBhvr additive="base">
                                        <p:cTn id="24" dur="500" fill="hold"/>
                                        <p:tgtEl>
                                          <p:spTgt spid="52234"/>
                                        </p:tgtEl>
                                        <p:attrNameLst>
                                          <p:attrName>ppt_x</p:attrName>
                                        </p:attrNameLst>
                                      </p:cBhvr>
                                      <p:tavLst>
                                        <p:tav tm="0">
                                          <p:val>
                                            <p:strVal val="0-#ppt_w/2"/>
                                          </p:val>
                                        </p:tav>
                                        <p:tav tm="100000">
                                          <p:val>
                                            <p:strVal val="#ppt_x"/>
                                          </p:val>
                                        </p:tav>
                                      </p:tavLst>
                                    </p:anim>
                                    <p:anim calcmode="lin" valueType="num">
                                      <p:cBhvr additive="base">
                                        <p:cTn id="25" dur="500" fill="hold"/>
                                        <p:tgtEl>
                                          <p:spTgt spid="52234"/>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52235"/>
                                        </p:tgtEl>
                                        <p:attrNameLst>
                                          <p:attrName>style.visibility</p:attrName>
                                        </p:attrNameLst>
                                      </p:cBhvr>
                                      <p:to>
                                        <p:strVal val="visible"/>
                                      </p:to>
                                    </p:set>
                                    <p:anim calcmode="lin" valueType="num">
                                      <p:cBhvr additive="base">
                                        <p:cTn id="30" dur="500" fill="hold"/>
                                        <p:tgtEl>
                                          <p:spTgt spid="52235"/>
                                        </p:tgtEl>
                                        <p:attrNameLst>
                                          <p:attrName>ppt_x</p:attrName>
                                        </p:attrNameLst>
                                      </p:cBhvr>
                                      <p:tavLst>
                                        <p:tav tm="0">
                                          <p:val>
                                            <p:strVal val="0-#ppt_w/2"/>
                                          </p:val>
                                        </p:tav>
                                        <p:tav tm="100000">
                                          <p:val>
                                            <p:strVal val="#ppt_x"/>
                                          </p:val>
                                        </p:tav>
                                      </p:tavLst>
                                    </p:anim>
                                    <p:anim calcmode="lin" valueType="num">
                                      <p:cBhvr additive="base">
                                        <p:cTn id="31" dur="500" fill="hold"/>
                                        <p:tgtEl>
                                          <p:spTgt spid="52235"/>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52229"/>
                                        </p:tgtEl>
                                        <p:attrNameLst>
                                          <p:attrName>style.visibility</p:attrName>
                                        </p:attrNameLst>
                                      </p:cBhvr>
                                      <p:to>
                                        <p:strVal val="visible"/>
                                      </p:to>
                                    </p:set>
                                    <p:animEffect transition="in" filter="dissolve">
                                      <p:cBhvr>
                                        <p:cTn id="36" dur="500"/>
                                        <p:tgtEl>
                                          <p:spTgt spid="52229"/>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52230"/>
                                        </p:tgtEl>
                                        <p:attrNameLst>
                                          <p:attrName>style.visibility</p:attrName>
                                        </p:attrNameLst>
                                      </p:cBhvr>
                                      <p:to>
                                        <p:strVal val="visible"/>
                                      </p:to>
                                    </p:set>
                                    <p:animEffect transition="in" filter="dissolve">
                                      <p:cBhvr>
                                        <p:cTn id="41" dur="500"/>
                                        <p:tgtEl>
                                          <p:spTgt spid="5223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52231"/>
                                        </p:tgtEl>
                                        <p:attrNameLst>
                                          <p:attrName>style.visibility</p:attrName>
                                        </p:attrNameLst>
                                      </p:cBhvr>
                                      <p:to>
                                        <p:strVal val="visible"/>
                                      </p:to>
                                    </p:set>
                                    <p:animEffect transition="in" filter="dissolve">
                                      <p:cBhvr>
                                        <p:cTn id="46" dur="500"/>
                                        <p:tgtEl>
                                          <p:spTgt spid="52231"/>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52232"/>
                                        </p:tgtEl>
                                        <p:attrNameLst>
                                          <p:attrName>style.visibility</p:attrName>
                                        </p:attrNameLst>
                                      </p:cBhvr>
                                      <p:to>
                                        <p:strVal val="visible"/>
                                      </p:to>
                                    </p:set>
                                    <p:animEffect transition="in" filter="dissolve">
                                      <p:cBhvr>
                                        <p:cTn id="51" dur="500"/>
                                        <p:tgtEl>
                                          <p:spTgt spid="52232"/>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52236"/>
                                        </p:tgtEl>
                                        <p:attrNameLst>
                                          <p:attrName>style.visibility</p:attrName>
                                        </p:attrNameLst>
                                      </p:cBhvr>
                                      <p:to>
                                        <p:strVal val="visible"/>
                                      </p:to>
                                    </p:set>
                                    <p:anim calcmode="lin" valueType="num">
                                      <p:cBhvr additive="base">
                                        <p:cTn id="56" dur="500" fill="hold"/>
                                        <p:tgtEl>
                                          <p:spTgt spid="52236"/>
                                        </p:tgtEl>
                                        <p:attrNameLst>
                                          <p:attrName>ppt_x</p:attrName>
                                        </p:attrNameLst>
                                      </p:cBhvr>
                                      <p:tavLst>
                                        <p:tav tm="0">
                                          <p:val>
                                            <p:strVal val="0-#ppt_w/2"/>
                                          </p:val>
                                        </p:tav>
                                        <p:tav tm="100000">
                                          <p:val>
                                            <p:strVal val="#ppt_x"/>
                                          </p:val>
                                        </p:tav>
                                      </p:tavLst>
                                    </p:anim>
                                    <p:anim calcmode="lin" valueType="num">
                                      <p:cBhvr additive="base">
                                        <p:cTn id="57" dur="500" fill="hold"/>
                                        <p:tgtEl>
                                          <p:spTgt spid="52236"/>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52237"/>
                                        </p:tgtEl>
                                        <p:attrNameLst>
                                          <p:attrName>style.visibility</p:attrName>
                                        </p:attrNameLst>
                                      </p:cBhvr>
                                      <p:to>
                                        <p:strVal val="visible"/>
                                      </p:to>
                                    </p:set>
                                    <p:anim calcmode="lin" valueType="num">
                                      <p:cBhvr additive="base">
                                        <p:cTn id="62" dur="500" fill="hold"/>
                                        <p:tgtEl>
                                          <p:spTgt spid="52237"/>
                                        </p:tgtEl>
                                        <p:attrNameLst>
                                          <p:attrName>ppt_x</p:attrName>
                                        </p:attrNameLst>
                                      </p:cBhvr>
                                      <p:tavLst>
                                        <p:tav tm="0">
                                          <p:val>
                                            <p:strVal val="0-#ppt_w/2"/>
                                          </p:val>
                                        </p:tav>
                                        <p:tav tm="100000">
                                          <p:val>
                                            <p:strVal val="#ppt_x"/>
                                          </p:val>
                                        </p:tav>
                                      </p:tavLst>
                                    </p:anim>
                                    <p:anim calcmode="lin" valueType="num">
                                      <p:cBhvr additive="base">
                                        <p:cTn id="63" dur="500" fill="hold"/>
                                        <p:tgtEl>
                                          <p:spTgt spid="52237"/>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8" fill="hold" grpId="0" nodeType="clickEffect">
                                  <p:stCondLst>
                                    <p:cond delay="0"/>
                                  </p:stCondLst>
                                  <p:childTnLst>
                                    <p:set>
                                      <p:cBhvr>
                                        <p:cTn id="67" dur="1" fill="hold">
                                          <p:stCondLst>
                                            <p:cond delay="0"/>
                                          </p:stCondLst>
                                        </p:cTn>
                                        <p:tgtEl>
                                          <p:spTgt spid="52238"/>
                                        </p:tgtEl>
                                        <p:attrNameLst>
                                          <p:attrName>style.visibility</p:attrName>
                                        </p:attrNameLst>
                                      </p:cBhvr>
                                      <p:to>
                                        <p:strVal val="visible"/>
                                      </p:to>
                                    </p:set>
                                    <p:anim calcmode="lin" valueType="num">
                                      <p:cBhvr additive="base">
                                        <p:cTn id="68" dur="500" fill="hold"/>
                                        <p:tgtEl>
                                          <p:spTgt spid="52238"/>
                                        </p:tgtEl>
                                        <p:attrNameLst>
                                          <p:attrName>ppt_x</p:attrName>
                                        </p:attrNameLst>
                                      </p:cBhvr>
                                      <p:tavLst>
                                        <p:tav tm="0">
                                          <p:val>
                                            <p:strVal val="0-#ppt_w/2"/>
                                          </p:val>
                                        </p:tav>
                                        <p:tav tm="100000">
                                          <p:val>
                                            <p:strVal val="#ppt_x"/>
                                          </p:val>
                                        </p:tav>
                                      </p:tavLst>
                                    </p:anim>
                                    <p:anim calcmode="lin" valueType="num">
                                      <p:cBhvr additive="base">
                                        <p:cTn id="69" dur="500" fill="hold"/>
                                        <p:tgtEl>
                                          <p:spTgt spid="52238"/>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52243"/>
                                        </p:tgtEl>
                                        <p:attrNameLst>
                                          <p:attrName>style.visibility</p:attrName>
                                        </p:attrNameLst>
                                      </p:cBhvr>
                                      <p:to>
                                        <p:strVal val="visible"/>
                                      </p:to>
                                    </p:set>
                                    <p:animEffect transition="in" filter="dissolve">
                                      <p:cBhvr>
                                        <p:cTn id="74" dur="500"/>
                                        <p:tgtEl>
                                          <p:spTgt spid="52243"/>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52244"/>
                                        </p:tgtEl>
                                        <p:attrNameLst>
                                          <p:attrName>style.visibility</p:attrName>
                                        </p:attrNameLst>
                                      </p:cBhvr>
                                      <p:to>
                                        <p:strVal val="visible"/>
                                      </p:to>
                                    </p:set>
                                    <p:animEffect transition="in" filter="dissolve">
                                      <p:cBhvr>
                                        <p:cTn id="79" dur="500"/>
                                        <p:tgtEl>
                                          <p:spTgt spid="52244"/>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2245"/>
                                        </p:tgtEl>
                                        <p:attrNameLst>
                                          <p:attrName>style.visibility</p:attrName>
                                        </p:attrNameLst>
                                      </p:cBhvr>
                                      <p:to>
                                        <p:strVal val="visible"/>
                                      </p:to>
                                    </p:set>
                                    <p:animEffect transition="in" filter="dissolve">
                                      <p:cBhvr>
                                        <p:cTn id="84" dur="500"/>
                                        <p:tgtEl>
                                          <p:spTgt spid="52245"/>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0" nodeType="clickEffect">
                                  <p:stCondLst>
                                    <p:cond delay="0"/>
                                  </p:stCondLst>
                                  <p:childTnLst>
                                    <p:set>
                                      <p:cBhvr>
                                        <p:cTn id="88" dur="1" fill="hold">
                                          <p:stCondLst>
                                            <p:cond delay="0"/>
                                          </p:stCondLst>
                                        </p:cTn>
                                        <p:tgtEl>
                                          <p:spTgt spid="52239"/>
                                        </p:tgtEl>
                                        <p:attrNameLst>
                                          <p:attrName>style.visibility</p:attrName>
                                        </p:attrNameLst>
                                      </p:cBhvr>
                                      <p:to>
                                        <p:strVal val="visible"/>
                                      </p:to>
                                    </p:set>
                                    <p:anim calcmode="lin" valueType="num">
                                      <p:cBhvr additive="base">
                                        <p:cTn id="89" dur="500" fill="hold"/>
                                        <p:tgtEl>
                                          <p:spTgt spid="52239"/>
                                        </p:tgtEl>
                                        <p:attrNameLst>
                                          <p:attrName>ppt_x</p:attrName>
                                        </p:attrNameLst>
                                      </p:cBhvr>
                                      <p:tavLst>
                                        <p:tav tm="0">
                                          <p:val>
                                            <p:strVal val="0-#ppt_w/2"/>
                                          </p:val>
                                        </p:tav>
                                        <p:tav tm="100000">
                                          <p:val>
                                            <p:strVal val="#ppt_x"/>
                                          </p:val>
                                        </p:tav>
                                      </p:tavLst>
                                    </p:anim>
                                    <p:anim calcmode="lin" valueType="num">
                                      <p:cBhvr additive="base">
                                        <p:cTn id="90" dur="500" fill="hold"/>
                                        <p:tgtEl>
                                          <p:spTgt spid="52239"/>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52240"/>
                                        </p:tgtEl>
                                        <p:attrNameLst>
                                          <p:attrName>style.visibility</p:attrName>
                                        </p:attrNameLst>
                                      </p:cBhvr>
                                      <p:to>
                                        <p:strVal val="visible"/>
                                      </p:to>
                                    </p:set>
                                    <p:anim calcmode="lin" valueType="num">
                                      <p:cBhvr additive="base">
                                        <p:cTn id="95" dur="500" fill="hold"/>
                                        <p:tgtEl>
                                          <p:spTgt spid="52240"/>
                                        </p:tgtEl>
                                        <p:attrNameLst>
                                          <p:attrName>ppt_x</p:attrName>
                                        </p:attrNameLst>
                                      </p:cBhvr>
                                      <p:tavLst>
                                        <p:tav tm="0">
                                          <p:val>
                                            <p:strVal val="0-#ppt_w/2"/>
                                          </p:val>
                                        </p:tav>
                                        <p:tav tm="100000">
                                          <p:val>
                                            <p:strVal val="#ppt_x"/>
                                          </p:val>
                                        </p:tav>
                                      </p:tavLst>
                                    </p:anim>
                                    <p:anim calcmode="lin" valueType="num">
                                      <p:cBhvr additive="base">
                                        <p:cTn id="96" dur="500" fill="hold"/>
                                        <p:tgtEl>
                                          <p:spTgt spid="52240"/>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52246"/>
                                        </p:tgtEl>
                                        <p:attrNameLst>
                                          <p:attrName>style.visibility</p:attrName>
                                        </p:attrNameLst>
                                      </p:cBhvr>
                                      <p:to>
                                        <p:strVal val="visible"/>
                                      </p:to>
                                    </p:set>
                                    <p:animEffect transition="in" filter="dissolve">
                                      <p:cBhvr>
                                        <p:cTn id="101" dur="500"/>
                                        <p:tgtEl>
                                          <p:spTgt spid="52246"/>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52247"/>
                                        </p:tgtEl>
                                        <p:attrNameLst>
                                          <p:attrName>style.visibility</p:attrName>
                                        </p:attrNameLst>
                                      </p:cBhvr>
                                      <p:to>
                                        <p:strVal val="visible"/>
                                      </p:to>
                                    </p:set>
                                    <p:animEffect transition="in" filter="dissolve">
                                      <p:cBhvr>
                                        <p:cTn id="106" dur="500"/>
                                        <p:tgtEl>
                                          <p:spTgt spid="52247"/>
                                        </p:tgtEl>
                                      </p:cBhvr>
                                    </p:animEffect>
                                  </p:childTnLst>
                                </p:cTn>
                              </p:par>
                            </p:childTnLst>
                          </p:cTn>
                        </p:par>
                      </p:childTnLst>
                    </p:cTn>
                  </p:par>
                  <p:par>
                    <p:cTn id="107" fill="hold">
                      <p:stCondLst>
                        <p:cond delay="indefinite"/>
                      </p:stCondLst>
                      <p:childTnLst>
                        <p:par>
                          <p:cTn id="108" fill="hold">
                            <p:stCondLst>
                              <p:cond delay="0"/>
                            </p:stCondLst>
                            <p:childTnLst>
                              <p:par>
                                <p:cTn id="109" presetID="2" presetClass="entr" presetSubtype="8" fill="hold" grpId="0" nodeType="clickEffect">
                                  <p:stCondLst>
                                    <p:cond delay="0"/>
                                  </p:stCondLst>
                                  <p:childTnLst>
                                    <p:set>
                                      <p:cBhvr>
                                        <p:cTn id="110" dur="1" fill="hold">
                                          <p:stCondLst>
                                            <p:cond delay="0"/>
                                          </p:stCondLst>
                                        </p:cTn>
                                        <p:tgtEl>
                                          <p:spTgt spid="52252"/>
                                        </p:tgtEl>
                                        <p:attrNameLst>
                                          <p:attrName>style.visibility</p:attrName>
                                        </p:attrNameLst>
                                      </p:cBhvr>
                                      <p:to>
                                        <p:strVal val="visible"/>
                                      </p:to>
                                    </p:set>
                                    <p:anim calcmode="lin" valueType="num">
                                      <p:cBhvr additive="base">
                                        <p:cTn id="111" dur="500" fill="hold"/>
                                        <p:tgtEl>
                                          <p:spTgt spid="52252"/>
                                        </p:tgtEl>
                                        <p:attrNameLst>
                                          <p:attrName>ppt_x</p:attrName>
                                        </p:attrNameLst>
                                      </p:cBhvr>
                                      <p:tavLst>
                                        <p:tav tm="0">
                                          <p:val>
                                            <p:strVal val="0-#ppt_w/2"/>
                                          </p:val>
                                        </p:tav>
                                        <p:tav tm="100000">
                                          <p:val>
                                            <p:strVal val="#ppt_x"/>
                                          </p:val>
                                        </p:tav>
                                      </p:tavLst>
                                    </p:anim>
                                    <p:anim calcmode="lin" valueType="num">
                                      <p:cBhvr additive="base">
                                        <p:cTn id="112" dur="500" fill="hold"/>
                                        <p:tgtEl>
                                          <p:spTgt spid="52252"/>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8" fill="hold" grpId="0" nodeType="clickEffect">
                                  <p:stCondLst>
                                    <p:cond delay="0"/>
                                  </p:stCondLst>
                                  <p:childTnLst>
                                    <p:set>
                                      <p:cBhvr>
                                        <p:cTn id="116" dur="1" fill="hold">
                                          <p:stCondLst>
                                            <p:cond delay="0"/>
                                          </p:stCondLst>
                                        </p:cTn>
                                        <p:tgtEl>
                                          <p:spTgt spid="52254"/>
                                        </p:tgtEl>
                                        <p:attrNameLst>
                                          <p:attrName>style.visibility</p:attrName>
                                        </p:attrNameLst>
                                      </p:cBhvr>
                                      <p:to>
                                        <p:strVal val="visible"/>
                                      </p:to>
                                    </p:set>
                                    <p:anim calcmode="lin" valueType="num">
                                      <p:cBhvr additive="base">
                                        <p:cTn id="117" dur="500" fill="hold"/>
                                        <p:tgtEl>
                                          <p:spTgt spid="52254"/>
                                        </p:tgtEl>
                                        <p:attrNameLst>
                                          <p:attrName>ppt_x</p:attrName>
                                        </p:attrNameLst>
                                      </p:cBhvr>
                                      <p:tavLst>
                                        <p:tav tm="0">
                                          <p:val>
                                            <p:strVal val="0-#ppt_w/2"/>
                                          </p:val>
                                        </p:tav>
                                        <p:tav tm="100000">
                                          <p:val>
                                            <p:strVal val="#ppt_x"/>
                                          </p:val>
                                        </p:tav>
                                      </p:tavLst>
                                    </p:anim>
                                    <p:anim calcmode="lin" valueType="num">
                                      <p:cBhvr additive="base">
                                        <p:cTn id="118" dur="500" fill="hold"/>
                                        <p:tgtEl>
                                          <p:spTgt spid="52254"/>
                                        </p:tgtEl>
                                        <p:attrNameLst>
                                          <p:attrName>ppt_y</p:attrName>
                                        </p:attrNameLst>
                                      </p:cBhvr>
                                      <p:tavLst>
                                        <p:tav tm="0">
                                          <p:val>
                                            <p:strVal val="#ppt_y"/>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52248"/>
                                        </p:tgtEl>
                                        <p:attrNameLst>
                                          <p:attrName>style.visibility</p:attrName>
                                        </p:attrNameLst>
                                      </p:cBhvr>
                                      <p:to>
                                        <p:strVal val="visible"/>
                                      </p:to>
                                    </p:set>
                                    <p:animEffect transition="in" filter="dissolve">
                                      <p:cBhvr>
                                        <p:cTn id="123" dur="500"/>
                                        <p:tgtEl>
                                          <p:spTgt spid="52248"/>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52255"/>
                                        </p:tgtEl>
                                        <p:attrNameLst>
                                          <p:attrName>style.visibility</p:attrName>
                                        </p:attrNameLst>
                                      </p:cBhvr>
                                      <p:to>
                                        <p:strVal val="visible"/>
                                      </p:to>
                                    </p:set>
                                    <p:animEffect transition="in" filter="dissolve">
                                      <p:cBhvr>
                                        <p:cTn id="128" dur="500"/>
                                        <p:tgtEl>
                                          <p:spTgt spid="52255"/>
                                        </p:tgtEl>
                                      </p:cBhvr>
                                    </p:animEffect>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52241"/>
                                        </p:tgtEl>
                                        <p:attrNameLst>
                                          <p:attrName>style.visibility</p:attrName>
                                        </p:attrNameLst>
                                      </p:cBhvr>
                                      <p:to>
                                        <p:strVal val="visible"/>
                                      </p:to>
                                    </p:set>
                                    <p:anim calcmode="lin" valueType="num">
                                      <p:cBhvr additive="base">
                                        <p:cTn id="133" dur="500" fill="hold"/>
                                        <p:tgtEl>
                                          <p:spTgt spid="52241"/>
                                        </p:tgtEl>
                                        <p:attrNameLst>
                                          <p:attrName>ppt_x</p:attrName>
                                        </p:attrNameLst>
                                      </p:cBhvr>
                                      <p:tavLst>
                                        <p:tav tm="0">
                                          <p:val>
                                            <p:strVal val="0-#ppt_w/2"/>
                                          </p:val>
                                        </p:tav>
                                        <p:tav tm="100000">
                                          <p:val>
                                            <p:strVal val="#ppt_x"/>
                                          </p:val>
                                        </p:tav>
                                      </p:tavLst>
                                    </p:anim>
                                    <p:anim calcmode="lin" valueType="num">
                                      <p:cBhvr additive="base">
                                        <p:cTn id="134" dur="500" fill="hold"/>
                                        <p:tgtEl>
                                          <p:spTgt spid="52241"/>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52242"/>
                                        </p:tgtEl>
                                        <p:attrNameLst>
                                          <p:attrName>style.visibility</p:attrName>
                                        </p:attrNameLst>
                                      </p:cBhvr>
                                      <p:to>
                                        <p:strVal val="visible"/>
                                      </p:to>
                                    </p:set>
                                    <p:anim calcmode="lin" valueType="num">
                                      <p:cBhvr additive="base">
                                        <p:cTn id="139" dur="500" fill="hold"/>
                                        <p:tgtEl>
                                          <p:spTgt spid="52242"/>
                                        </p:tgtEl>
                                        <p:attrNameLst>
                                          <p:attrName>ppt_x</p:attrName>
                                        </p:attrNameLst>
                                      </p:cBhvr>
                                      <p:tavLst>
                                        <p:tav tm="0">
                                          <p:val>
                                            <p:strVal val="0-#ppt_w/2"/>
                                          </p:val>
                                        </p:tav>
                                        <p:tav tm="100000">
                                          <p:val>
                                            <p:strVal val="#ppt_x"/>
                                          </p:val>
                                        </p:tav>
                                      </p:tavLst>
                                    </p:anim>
                                    <p:anim calcmode="lin" valueType="num">
                                      <p:cBhvr additive="base">
                                        <p:cTn id="140" dur="500" fill="hold"/>
                                        <p:tgtEl>
                                          <p:spTgt spid="52242"/>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52250"/>
                                        </p:tgtEl>
                                        <p:attrNameLst>
                                          <p:attrName>style.visibility</p:attrName>
                                        </p:attrNameLst>
                                      </p:cBhvr>
                                      <p:to>
                                        <p:strVal val="visible"/>
                                      </p:to>
                                    </p:set>
                                    <p:animEffect transition="in" filter="dissolve">
                                      <p:cBhvr>
                                        <p:cTn id="145" dur="500"/>
                                        <p:tgtEl>
                                          <p:spTgt spid="52250"/>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2251"/>
                                        </p:tgtEl>
                                        <p:attrNameLst>
                                          <p:attrName>style.visibility</p:attrName>
                                        </p:attrNameLst>
                                      </p:cBhvr>
                                      <p:to>
                                        <p:strVal val="visible"/>
                                      </p:to>
                                    </p:set>
                                    <p:animEffect transition="in" filter="dissolve">
                                      <p:cBhvr>
                                        <p:cTn id="150" dur="500"/>
                                        <p:tgtEl>
                                          <p:spTgt spid="52251"/>
                                        </p:tgtEl>
                                      </p:cBhvr>
                                    </p:animEffect>
                                  </p:childTnLst>
                                </p:cTn>
                              </p:par>
                            </p:childTnLst>
                          </p:cTn>
                        </p:par>
                      </p:childTnLst>
                    </p:cTn>
                  </p:par>
                  <p:par>
                    <p:cTn id="151" fill="hold">
                      <p:stCondLst>
                        <p:cond delay="indefinite"/>
                      </p:stCondLst>
                      <p:childTnLst>
                        <p:par>
                          <p:cTn id="152" fill="hold">
                            <p:stCondLst>
                              <p:cond delay="0"/>
                            </p:stCondLst>
                            <p:childTnLst>
                              <p:par>
                                <p:cTn id="153" presetID="2" presetClass="entr" presetSubtype="8" fill="hold" nodeType="clickEffect">
                                  <p:stCondLst>
                                    <p:cond delay="0"/>
                                  </p:stCondLst>
                                  <p:childTnLst>
                                    <p:set>
                                      <p:cBhvr>
                                        <p:cTn id="154" dur="1" fill="hold">
                                          <p:stCondLst>
                                            <p:cond delay="0"/>
                                          </p:stCondLst>
                                        </p:cTn>
                                        <p:tgtEl>
                                          <p:spTgt spid="52256"/>
                                        </p:tgtEl>
                                        <p:attrNameLst>
                                          <p:attrName>style.visibility</p:attrName>
                                        </p:attrNameLst>
                                      </p:cBhvr>
                                      <p:to>
                                        <p:strVal val="visible"/>
                                      </p:to>
                                    </p:set>
                                    <p:anim calcmode="lin" valueType="num">
                                      <p:cBhvr additive="base">
                                        <p:cTn id="155" dur="500" fill="hold"/>
                                        <p:tgtEl>
                                          <p:spTgt spid="52256"/>
                                        </p:tgtEl>
                                        <p:attrNameLst>
                                          <p:attrName>ppt_x</p:attrName>
                                        </p:attrNameLst>
                                      </p:cBhvr>
                                      <p:tavLst>
                                        <p:tav tm="0">
                                          <p:val>
                                            <p:strVal val="0-#ppt_w/2"/>
                                          </p:val>
                                        </p:tav>
                                        <p:tav tm="100000">
                                          <p:val>
                                            <p:strVal val="#ppt_x"/>
                                          </p:val>
                                        </p:tav>
                                      </p:tavLst>
                                    </p:anim>
                                    <p:anim calcmode="lin" valueType="num">
                                      <p:cBhvr additive="base">
                                        <p:cTn id="156" dur="500" fill="hold"/>
                                        <p:tgtEl>
                                          <p:spTgt spid="52256"/>
                                        </p:tgtEl>
                                        <p:attrNameLst>
                                          <p:attrName>ppt_y</p:attrName>
                                        </p:attrNameLst>
                                      </p:cBhvr>
                                      <p:tavLst>
                                        <p:tav tm="0">
                                          <p:val>
                                            <p:strVal val="#ppt_y"/>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52257"/>
                                        </p:tgtEl>
                                        <p:attrNameLst>
                                          <p:attrName>style.visibility</p:attrName>
                                        </p:attrNameLst>
                                      </p:cBhvr>
                                      <p:to>
                                        <p:strVal val="visible"/>
                                      </p:to>
                                    </p:set>
                                    <p:animEffect transition="in" filter="dissolve">
                                      <p:cBhvr>
                                        <p:cTn id="161" dur="500"/>
                                        <p:tgtEl>
                                          <p:spTgt spid="52257"/>
                                        </p:tgtEl>
                                      </p:cBhvr>
                                    </p:animEffect>
                                  </p:childTnLst>
                                </p:cTn>
                              </p:par>
                            </p:childTnLst>
                          </p:cTn>
                        </p:par>
                      </p:childTnLst>
                    </p:cTn>
                  </p:par>
                  <p:par>
                    <p:cTn id="162" fill="hold">
                      <p:stCondLst>
                        <p:cond delay="indefinite"/>
                      </p:stCondLst>
                      <p:childTnLst>
                        <p:par>
                          <p:cTn id="163" fill="hold">
                            <p:stCondLst>
                              <p:cond delay="0"/>
                            </p:stCondLst>
                            <p:childTnLst>
                              <p:par>
                                <p:cTn id="164" presetID="2" presetClass="entr" presetSubtype="4" fill="hold" grpId="0" nodeType="clickEffect">
                                  <p:stCondLst>
                                    <p:cond delay="0"/>
                                  </p:stCondLst>
                                  <p:childTnLst>
                                    <p:set>
                                      <p:cBhvr>
                                        <p:cTn id="165" dur="1" fill="hold">
                                          <p:stCondLst>
                                            <p:cond delay="0"/>
                                          </p:stCondLst>
                                        </p:cTn>
                                        <p:tgtEl>
                                          <p:spTgt spid="52259"/>
                                        </p:tgtEl>
                                        <p:attrNameLst>
                                          <p:attrName>style.visibility</p:attrName>
                                        </p:attrNameLst>
                                      </p:cBhvr>
                                      <p:to>
                                        <p:strVal val="visible"/>
                                      </p:to>
                                    </p:set>
                                    <p:anim calcmode="lin" valueType="num">
                                      <p:cBhvr additive="base">
                                        <p:cTn id="166" dur="500" fill="hold"/>
                                        <p:tgtEl>
                                          <p:spTgt spid="52259"/>
                                        </p:tgtEl>
                                        <p:attrNameLst>
                                          <p:attrName>ppt_x</p:attrName>
                                        </p:attrNameLst>
                                      </p:cBhvr>
                                      <p:tavLst>
                                        <p:tav tm="0">
                                          <p:val>
                                            <p:strVal val="#ppt_x"/>
                                          </p:val>
                                        </p:tav>
                                        <p:tav tm="100000">
                                          <p:val>
                                            <p:strVal val="#ppt_x"/>
                                          </p:val>
                                        </p:tav>
                                      </p:tavLst>
                                    </p:anim>
                                    <p:anim calcmode="lin" valueType="num">
                                      <p:cBhvr additive="base">
                                        <p:cTn id="167" dur="500" fill="hold"/>
                                        <p:tgtEl>
                                          <p:spTgt spid="52259"/>
                                        </p:tgtEl>
                                        <p:attrNameLst>
                                          <p:attrName>ppt_y</p:attrName>
                                        </p:attrNameLst>
                                      </p:cBhvr>
                                      <p:tavLst>
                                        <p:tav tm="0">
                                          <p:val>
                                            <p:strVal val="1+#ppt_h/2"/>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2" presetClass="entr" presetSubtype="4" fill="hold" grpId="0" nodeType="clickEffect">
                                  <p:stCondLst>
                                    <p:cond delay="0"/>
                                  </p:stCondLst>
                                  <p:childTnLst>
                                    <p:set>
                                      <p:cBhvr>
                                        <p:cTn id="171" dur="1" fill="hold">
                                          <p:stCondLst>
                                            <p:cond delay="0"/>
                                          </p:stCondLst>
                                        </p:cTn>
                                        <p:tgtEl>
                                          <p:spTgt spid="52260"/>
                                        </p:tgtEl>
                                        <p:attrNameLst>
                                          <p:attrName>style.visibility</p:attrName>
                                        </p:attrNameLst>
                                      </p:cBhvr>
                                      <p:to>
                                        <p:strVal val="visible"/>
                                      </p:to>
                                    </p:set>
                                    <p:anim calcmode="lin" valueType="num">
                                      <p:cBhvr additive="base">
                                        <p:cTn id="172" dur="500" fill="hold"/>
                                        <p:tgtEl>
                                          <p:spTgt spid="52260"/>
                                        </p:tgtEl>
                                        <p:attrNameLst>
                                          <p:attrName>ppt_x</p:attrName>
                                        </p:attrNameLst>
                                      </p:cBhvr>
                                      <p:tavLst>
                                        <p:tav tm="0">
                                          <p:val>
                                            <p:strVal val="#ppt_x"/>
                                          </p:val>
                                        </p:tav>
                                        <p:tav tm="100000">
                                          <p:val>
                                            <p:strVal val="#ppt_x"/>
                                          </p:val>
                                        </p:tav>
                                      </p:tavLst>
                                    </p:anim>
                                    <p:anim calcmode="lin" valueType="num">
                                      <p:cBhvr additive="base">
                                        <p:cTn id="173" dur="500" fill="hold"/>
                                        <p:tgtEl>
                                          <p:spTgt spid="52260"/>
                                        </p:tgtEl>
                                        <p:attrNameLst>
                                          <p:attrName>ppt_y</p:attrName>
                                        </p:attrNameLst>
                                      </p:cBhvr>
                                      <p:tavLst>
                                        <p:tav tm="0">
                                          <p:val>
                                            <p:strVal val="1+#ppt_h/2"/>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2" presetClass="entr" presetSubtype="4" fill="hold" nodeType="clickEffect">
                                  <p:stCondLst>
                                    <p:cond delay="0"/>
                                  </p:stCondLst>
                                  <p:childTnLst>
                                    <p:set>
                                      <p:cBhvr>
                                        <p:cTn id="177" dur="1" fill="hold">
                                          <p:stCondLst>
                                            <p:cond delay="0"/>
                                          </p:stCondLst>
                                        </p:cTn>
                                        <p:tgtEl>
                                          <p:spTgt spid="52261">
                                            <p:txEl>
                                              <p:pRg st="0" end="0"/>
                                            </p:txEl>
                                          </p:spTgt>
                                        </p:tgtEl>
                                        <p:attrNameLst>
                                          <p:attrName>style.visibility</p:attrName>
                                        </p:attrNameLst>
                                      </p:cBhvr>
                                      <p:to>
                                        <p:strVal val="visible"/>
                                      </p:to>
                                    </p:set>
                                    <p:anim calcmode="lin" valueType="num">
                                      <p:cBhvr additive="base">
                                        <p:cTn id="178" dur="500" fill="hold"/>
                                        <p:tgtEl>
                                          <p:spTgt spid="52261">
                                            <p:txEl>
                                              <p:pRg st="0" end="0"/>
                                            </p:txEl>
                                          </p:spTgt>
                                        </p:tgtEl>
                                        <p:attrNameLst>
                                          <p:attrName>ppt_x</p:attrName>
                                        </p:attrNameLst>
                                      </p:cBhvr>
                                      <p:tavLst>
                                        <p:tav tm="0">
                                          <p:val>
                                            <p:strVal val="#ppt_x"/>
                                          </p:val>
                                        </p:tav>
                                        <p:tav tm="100000">
                                          <p:val>
                                            <p:strVal val="#ppt_x"/>
                                          </p:val>
                                        </p:tav>
                                      </p:tavLst>
                                    </p:anim>
                                    <p:anim calcmode="lin" valueType="num">
                                      <p:cBhvr additive="base">
                                        <p:cTn id="179" dur="500" fill="hold"/>
                                        <p:tgtEl>
                                          <p:spTgt spid="5226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0" fill="hold">
                      <p:stCondLst>
                        <p:cond delay="indefinite"/>
                      </p:stCondLst>
                      <p:childTnLst>
                        <p:par>
                          <p:cTn id="181" fill="hold">
                            <p:stCondLst>
                              <p:cond delay="0"/>
                            </p:stCondLst>
                            <p:childTnLst>
                              <p:par>
                                <p:cTn id="182" presetID="2" presetClass="entr" presetSubtype="4" fill="hold" nodeType="clickEffect">
                                  <p:stCondLst>
                                    <p:cond delay="0"/>
                                  </p:stCondLst>
                                  <p:childTnLst>
                                    <p:set>
                                      <p:cBhvr>
                                        <p:cTn id="183" dur="1" fill="hold">
                                          <p:stCondLst>
                                            <p:cond delay="0"/>
                                          </p:stCondLst>
                                        </p:cTn>
                                        <p:tgtEl>
                                          <p:spTgt spid="52262">
                                            <p:txEl>
                                              <p:pRg st="0" end="0"/>
                                            </p:txEl>
                                          </p:spTgt>
                                        </p:tgtEl>
                                        <p:attrNameLst>
                                          <p:attrName>style.visibility</p:attrName>
                                        </p:attrNameLst>
                                      </p:cBhvr>
                                      <p:to>
                                        <p:strVal val="visible"/>
                                      </p:to>
                                    </p:set>
                                    <p:anim calcmode="lin" valueType="num">
                                      <p:cBhvr additive="base">
                                        <p:cTn id="184" dur="500" fill="hold"/>
                                        <p:tgtEl>
                                          <p:spTgt spid="52262">
                                            <p:txEl>
                                              <p:pRg st="0" end="0"/>
                                            </p:txEl>
                                          </p:spTgt>
                                        </p:tgtEl>
                                        <p:attrNameLst>
                                          <p:attrName>ppt_x</p:attrName>
                                        </p:attrNameLst>
                                      </p:cBhvr>
                                      <p:tavLst>
                                        <p:tav tm="0">
                                          <p:val>
                                            <p:strVal val="#ppt_x"/>
                                          </p:val>
                                        </p:tav>
                                        <p:tav tm="100000">
                                          <p:val>
                                            <p:strVal val="#ppt_x"/>
                                          </p:val>
                                        </p:tav>
                                      </p:tavLst>
                                    </p:anim>
                                    <p:anim calcmode="lin" valueType="num">
                                      <p:cBhvr additive="base">
                                        <p:cTn id="185" dur="500" fill="hold"/>
                                        <p:tgtEl>
                                          <p:spTgt spid="5226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nimBg="1" autoUpdateAnimBg="0"/>
      <p:bldP spid="52229" grpId="0" animBg="1" autoUpdateAnimBg="0"/>
      <p:bldP spid="52230" grpId="0" animBg="1" autoUpdateAnimBg="0"/>
      <p:bldP spid="52231" grpId="0" animBg="1" autoUpdateAnimBg="0"/>
      <p:bldP spid="52232" grpId="0" animBg="1" autoUpdateAnimBg="0"/>
      <p:bldP spid="52236" grpId="0" animBg="1"/>
      <p:bldP spid="52237" grpId="0" animBg="1"/>
      <p:bldP spid="52238" grpId="0" animBg="1"/>
      <p:bldP spid="52239" grpId="0" animBg="1"/>
      <p:bldP spid="52240" grpId="0" animBg="1"/>
      <p:bldP spid="52241" grpId="0" animBg="1"/>
      <p:bldP spid="52242" grpId="0" animBg="1"/>
      <p:bldP spid="52243" grpId="0" autoUpdateAnimBg="0"/>
      <p:bldP spid="52244" grpId="0" autoUpdateAnimBg="0"/>
      <p:bldP spid="52245" grpId="0" autoUpdateAnimBg="0"/>
      <p:bldP spid="52246" grpId="0" autoUpdateAnimBg="0"/>
      <p:bldP spid="52247" grpId="0" autoUpdateAnimBg="0"/>
      <p:bldP spid="52248" grpId="0" autoUpdateAnimBg="0"/>
      <p:bldP spid="52250" grpId="0" autoUpdateAnimBg="0"/>
      <p:bldP spid="52251" grpId="0" autoUpdateAnimBg="0"/>
      <p:bldP spid="52252" grpId="0" animBg="1"/>
      <p:bldP spid="52254" grpId="0" animBg="1"/>
      <p:bldP spid="52255" grpId="0" autoUpdateAnimBg="0"/>
      <p:bldP spid="52257" grpId="0" animBg="1" autoUpdateAnimBg="0"/>
      <p:bldP spid="52259" grpId="0" animBg="1"/>
      <p:bldP spid="5226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152400"/>
            <a:ext cx="7772400" cy="457200"/>
          </a:xfrm>
        </p:spPr>
        <p:txBody>
          <a:bodyPr anchorCtr="0"/>
          <a:lstStyle/>
          <a:p>
            <a:pPr eaLnBrk="1" hangingPunct="1">
              <a:defRPr/>
            </a:pPr>
            <a:r>
              <a:rPr lang="en-US" sz="3200" b="1">
                <a:solidFill>
                  <a:srgbClr val="99FF99"/>
                </a:solidFill>
              </a:rPr>
              <a:t>Knowledge – Explicit, Tacit and Potential</a:t>
            </a:r>
          </a:p>
        </p:txBody>
      </p:sp>
      <p:sp>
        <p:nvSpPr>
          <p:cNvPr id="53251" name="Rectangle 3"/>
          <p:cNvSpPr>
            <a:spLocks noChangeArrowheads="1"/>
          </p:cNvSpPr>
          <p:nvPr/>
        </p:nvSpPr>
        <p:spPr bwMode="auto">
          <a:xfrm rot="-1600604">
            <a:off x="542925" y="1752600"/>
            <a:ext cx="4410075" cy="2057400"/>
          </a:xfrm>
          <a:prstGeom prst="rect">
            <a:avLst/>
          </a:prstGeom>
          <a:solidFill>
            <a:schemeClr val="hlink"/>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hlink"/>
            </a:extrusionClr>
          </a:sp3d>
        </p:spPr>
        <p:txBody>
          <a:bodyPr>
            <a:flatTx/>
          </a:bodyPr>
          <a:lstStyle/>
          <a:p>
            <a:pPr marL="342900" indent="-342900" algn="just" eaLnBrk="1" hangingPunct="1">
              <a:spcBef>
                <a:spcPct val="20000"/>
              </a:spcBef>
              <a:buFontTx/>
              <a:buChar char="•"/>
            </a:pPr>
            <a:r>
              <a:rPr lang="en-US" sz="2000" b="1">
                <a:solidFill>
                  <a:schemeClr val="accent2"/>
                </a:solidFill>
                <a:latin typeface="Times New Roman" pitchFamily="18" charset="0"/>
              </a:rPr>
              <a:t>Explicit Knowledge is that component of knowledge that can be codified and transmitted in a systematic and formal language; documents, databases, webs, e-mails, charts, portals etc</a:t>
            </a:r>
          </a:p>
          <a:p>
            <a:pPr marL="342900" indent="-342900" algn="just" eaLnBrk="1" hangingPunct="1">
              <a:spcBef>
                <a:spcPct val="20000"/>
              </a:spcBef>
            </a:pPr>
            <a:endParaRPr lang="en-US" sz="2000" b="1">
              <a:solidFill>
                <a:schemeClr val="accent2"/>
              </a:solidFill>
              <a:latin typeface="Times New Roman" pitchFamily="18" charset="0"/>
            </a:endParaRPr>
          </a:p>
        </p:txBody>
      </p:sp>
      <p:sp>
        <p:nvSpPr>
          <p:cNvPr id="53252" name="Rectangle 4"/>
          <p:cNvSpPr>
            <a:spLocks noChangeArrowheads="1"/>
          </p:cNvSpPr>
          <p:nvPr/>
        </p:nvSpPr>
        <p:spPr bwMode="auto">
          <a:xfrm rot="1817743">
            <a:off x="4200525" y="1828800"/>
            <a:ext cx="4410075" cy="3657600"/>
          </a:xfrm>
          <a:prstGeom prst="rect">
            <a:avLst/>
          </a:prstGeom>
          <a:solidFill>
            <a:srgbClr val="FFFF99"/>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FF99"/>
            </a:extrusionClr>
          </a:sp3d>
        </p:spPr>
        <p:txBody>
          <a:bodyPr>
            <a:flatTx/>
          </a:bodyPr>
          <a:lstStyle/>
          <a:p>
            <a:pPr marL="342900" indent="-342900" algn="just" eaLnBrk="1" hangingPunct="1">
              <a:spcBef>
                <a:spcPct val="20000"/>
              </a:spcBef>
              <a:buFontTx/>
              <a:buChar char="•"/>
            </a:pPr>
            <a:r>
              <a:rPr lang="en-US" sz="2000" b="1">
                <a:solidFill>
                  <a:schemeClr val="accent2"/>
                </a:solidFill>
                <a:latin typeface="Times New Roman" pitchFamily="18" charset="0"/>
              </a:rPr>
              <a:t>Tacit Knowledge is personal, context-specific knowledge that is difficult to formalize, record or articulate; it is stored in the heads of the people.  It consists of various components, such as intuition, experience, truth, judgment, values, assumptions, beliefs and intelligence.  The tacit component is developed by trial and error encountered in practice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wd">
                                    <p:tmPct val="100000"/>
                                  </p:iterate>
                                  <p:childTnLst>
                                    <p:set>
                                      <p:cBhvr>
                                        <p:cTn id="6" dur="1" fill="hold">
                                          <p:stCondLst>
                                            <p:cond delay="0"/>
                                          </p:stCondLst>
                                        </p:cTn>
                                        <p:tgtEl>
                                          <p:spTgt spid="53251"/>
                                        </p:tgtEl>
                                        <p:attrNameLst>
                                          <p:attrName>style.visibility</p:attrName>
                                        </p:attrNameLst>
                                      </p:cBhvr>
                                      <p:to>
                                        <p:strVal val="visible"/>
                                      </p:to>
                                    </p:set>
                                    <p:animEffect transition="in" filter="dissolve">
                                      <p:cBhvr>
                                        <p:cTn id="7" dur="300"/>
                                        <p:tgtEl>
                                          <p:spTgt spid="5325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wd">
                                    <p:tmPct val="100000"/>
                                  </p:iterate>
                                  <p:childTnLst>
                                    <p:set>
                                      <p:cBhvr>
                                        <p:cTn id="11" dur="1" fill="hold">
                                          <p:stCondLst>
                                            <p:cond delay="0"/>
                                          </p:stCondLst>
                                        </p:cTn>
                                        <p:tgtEl>
                                          <p:spTgt spid="53252"/>
                                        </p:tgtEl>
                                        <p:attrNameLst>
                                          <p:attrName>style.visibility</p:attrName>
                                        </p:attrNameLst>
                                      </p:cBhvr>
                                      <p:to>
                                        <p:strVal val="visible"/>
                                      </p:to>
                                    </p:set>
                                    <p:animEffect transition="in" filter="dissolve">
                                      <p:cBhvr>
                                        <p:cTn id="12" dur="3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nimBg="1" autoUpdateAnimBg="0"/>
      <p:bldP spid="53252" grpId="0" animBg="1" autoUpdateAnimBg="0"/>
    </p:bldLst>
  </p:timing>
</p:sld>
</file>

<file path=ppt/theme/theme1.xml><?xml version="1.0" encoding="utf-8"?>
<a:theme xmlns:a="http://schemas.openxmlformats.org/drawingml/2006/main" name="Cliff">
  <a:themeElements>
    <a:clrScheme name="Cliff 5">
      <a:dk1>
        <a:srgbClr val="009999"/>
      </a:dk1>
      <a:lt1>
        <a:srgbClr val="EAEAEA"/>
      </a:lt1>
      <a:dk2>
        <a:srgbClr val="006666"/>
      </a:dk2>
      <a:lt2>
        <a:srgbClr val="FFFFCC"/>
      </a:lt2>
      <a:accent1>
        <a:srgbClr val="339966"/>
      </a:accent1>
      <a:accent2>
        <a:srgbClr val="5E855B"/>
      </a:accent2>
      <a:accent3>
        <a:srgbClr val="AAB8B8"/>
      </a:accent3>
      <a:accent4>
        <a:srgbClr val="C8C8C8"/>
      </a:accent4>
      <a:accent5>
        <a:srgbClr val="ADCAB8"/>
      </a:accent5>
      <a:accent6>
        <a:srgbClr val="547852"/>
      </a:accent6>
      <a:hlink>
        <a:srgbClr val="EEC85E"/>
      </a:hlink>
      <a:folHlink>
        <a:srgbClr val="AA8456"/>
      </a:folHlink>
    </a:clrScheme>
    <a:fontScheme name="Cliff">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liff 1">
        <a:dk1>
          <a:srgbClr val="5B5B49"/>
        </a:dk1>
        <a:lt1>
          <a:srgbClr val="DDDDDD"/>
        </a:lt1>
        <a:dk2>
          <a:srgbClr val="2B2A00"/>
        </a:dk2>
        <a:lt2>
          <a:srgbClr val="E0DFBE"/>
        </a:lt2>
        <a:accent1>
          <a:srgbClr val="878543"/>
        </a:accent1>
        <a:accent2>
          <a:srgbClr val="716E00"/>
        </a:accent2>
        <a:accent3>
          <a:srgbClr val="ACACAA"/>
        </a:accent3>
        <a:accent4>
          <a:srgbClr val="BDBDBD"/>
        </a:accent4>
        <a:accent5>
          <a:srgbClr val="C3C2B0"/>
        </a:accent5>
        <a:accent6>
          <a:srgbClr val="666300"/>
        </a:accent6>
        <a:hlink>
          <a:srgbClr val="CC9900"/>
        </a:hlink>
        <a:folHlink>
          <a:srgbClr val="996600"/>
        </a:folHlink>
      </a:clrScheme>
      <a:clrMap bg1="dk2" tx1="lt1" bg2="dk1" tx2="lt2" accent1="accent1" accent2="accent2" accent3="accent3" accent4="accent4" accent5="accent5" accent6="accent6" hlink="hlink" folHlink="folHlink"/>
    </a:extraClrScheme>
    <a:extraClrScheme>
      <a:clrScheme name="Cliff 2">
        <a:dk1>
          <a:srgbClr val="746354"/>
        </a:dk1>
        <a:lt1>
          <a:srgbClr val="FFFFFF"/>
        </a:lt1>
        <a:dk2>
          <a:srgbClr val="523E26"/>
        </a:dk2>
        <a:lt2>
          <a:srgbClr val="E1DFAF"/>
        </a:lt2>
        <a:accent1>
          <a:srgbClr val="CC9900"/>
        </a:accent1>
        <a:accent2>
          <a:srgbClr val="669900"/>
        </a:accent2>
        <a:accent3>
          <a:srgbClr val="B3AFAC"/>
        </a:accent3>
        <a:accent4>
          <a:srgbClr val="DADADA"/>
        </a:accent4>
        <a:accent5>
          <a:srgbClr val="E2CAAA"/>
        </a:accent5>
        <a:accent6>
          <a:srgbClr val="5C8A00"/>
        </a:accent6>
        <a:hlink>
          <a:srgbClr val="CCCC00"/>
        </a:hlink>
        <a:folHlink>
          <a:srgbClr val="AC7934"/>
        </a:folHlink>
      </a:clrScheme>
      <a:clrMap bg1="dk2" tx1="lt1" bg2="dk1" tx2="lt2" accent1="accent1" accent2="accent2" accent3="accent3" accent4="accent4" accent5="accent5" accent6="accent6" hlink="hlink" folHlink="folHlink"/>
    </a:extraClrScheme>
    <a:extraClrScheme>
      <a:clrScheme name="Cliff 3">
        <a:dk1>
          <a:srgbClr val="667B5B"/>
        </a:dk1>
        <a:lt1>
          <a:srgbClr val="E6E6DA"/>
        </a:lt1>
        <a:dk2>
          <a:srgbClr val="295200"/>
        </a:dk2>
        <a:lt2>
          <a:srgbClr val="F3F2D9"/>
        </a:lt2>
        <a:accent1>
          <a:srgbClr val="808000"/>
        </a:accent1>
        <a:accent2>
          <a:srgbClr val="838D75"/>
        </a:accent2>
        <a:accent3>
          <a:srgbClr val="ACB3AA"/>
        </a:accent3>
        <a:accent4>
          <a:srgbClr val="C4C4BA"/>
        </a:accent4>
        <a:accent5>
          <a:srgbClr val="C0C0AA"/>
        </a:accent5>
        <a:accent6>
          <a:srgbClr val="767F69"/>
        </a:accent6>
        <a:hlink>
          <a:srgbClr val="33CC33"/>
        </a:hlink>
        <a:folHlink>
          <a:srgbClr val="339966"/>
        </a:folHlink>
      </a:clrScheme>
      <a:clrMap bg1="dk2" tx1="lt1" bg2="dk1" tx2="lt2" accent1="accent1" accent2="accent2" accent3="accent3" accent4="accent4" accent5="accent5" accent6="accent6" hlink="hlink" folHlink="folHlink"/>
    </a:extraClrScheme>
    <a:extraClrScheme>
      <a:clrScheme name="Cliff 4">
        <a:dk1>
          <a:srgbClr val="86615A"/>
        </a:dk1>
        <a:lt1>
          <a:srgbClr val="FFFFFF"/>
        </a:lt1>
        <a:dk2>
          <a:srgbClr val="633427"/>
        </a:dk2>
        <a:lt2>
          <a:srgbClr val="E9DDCD"/>
        </a:lt2>
        <a:accent1>
          <a:srgbClr val="A34545"/>
        </a:accent1>
        <a:accent2>
          <a:srgbClr val="C86400"/>
        </a:accent2>
        <a:accent3>
          <a:srgbClr val="B7AEAC"/>
        </a:accent3>
        <a:accent4>
          <a:srgbClr val="DADADA"/>
        </a:accent4>
        <a:accent5>
          <a:srgbClr val="CEB0B0"/>
        </a:accent5>
        <a:accent6>
          <a:srgbClr val="B55A00"/>
        </a:accent6>
        <a:hlink>
          <a:srgbClr val="ECAE00"/>
        </a:hlink>
        <a:folHlink>
          <a:srgbClr val="BAA88A"/>
        </a:folHlink>
      </a:clrScheme>
      <a:clrMap bg1="dk2" tx1="lt1" bg2="dk1" tx2="lt2" accent1="accent1" accent2="accent2" accent3="accent3" accent4="accent4" accent5="accent5" accent6="accent6" hlink="hlink" folHlink="folHlink"/>
    </a:extraClrScheme>
    <a:extraClrScheme>
      <a:clrScheme name="Cliff 5">
        <a:dk1>
          <a:srgbClr val="009999"/>
        </a:dk1>
        <a:lt1>
          <a:srgbClr val="EAEAEA"/>
        </a:lt1>
        <a:dk2>
          <a:srgbClr val="006666"/>
        </a:dk2>
        <a:lt2>
          <a:srgbClr val="FFFFCC"/>
        </a:lt2>
        <a:accent1>
          <a:srgbClr val="339966"/>
        </a:accent1>
        <a:accent2>
          <a:srgbClr val="5E855B"/>
        </a:accent2>
        <a:accent3>
          <a:srgbClr val="AAB8B8"/>
        </a:accent3>
        <a:accent4>
          <a:srgbClr val="C8C8C8"/>
        </a:accent4>
        <a:accent5>
          <a:srgbClr val="ADCAB8"/>
        </a:accent5>
        <a:accent6>
          <a:srgbClr val="547852"/>
        </a:accent6>
        <a:hlink>
          <a:srgbClr val="EEC85E"/>
        </a:hlink>
        <a:folHlink>
          <a:srgbClr val="AA8456"/>
        </a:folHlink>
      </a:clrScheme>
      <a:clrMap bg1="dk2" tx1="lt1" bg2="dk1" tx2="lt2" accent1="accent1" accent2="accent2" accent3="accent3" accent4="accent4" accent5="accent5" accent6="accent6" hlink="hlink" folHlink="folHlink"/>
    </a:extraClrScheme>
    <a:extraClrScheme>
      <a:clrScheme name="Cliff 6">
        <a:dk1>
          <a:srgbClr val="B8A47C"/>
        </a:dk1>
        <a:lt1>
          <a:srgbClr val="FFFFFF"/>
        </a:lt1>
        <a:dk2>
          <a:srgbClr val="A68A58"/>
        </a:dk2>
        <a:lt2>
          <a:srgbClr val="DAD79C"/>
        </a:lt2>
        <a:accent1>
          <a:srgbClr val="816B35"/>
        </a:accent1>
        <a:accent2>
          <a:srgbClr val="FFCC00"/>
        </a:accent2>
        <a:accent3>
          <a:srgbClr val="D0C4B4"/>
        </a:accent3>
        <a:accent4>
          <a:srgbClr val="DADADA"/>
        </a:accent4>
        <a:accent5>
          <a:srgbClr val="C1BAAE"/>
        </a:accent5>
        <a:accent6>
          <a:srgbClr val="E7B900"/>
        </a:accent6>
        <a:hlink>
          <a:srgbClr val="0066CC"/>
        </a:hlink>
        <a:folHlink>
          <a:srgbClr val="009900"/>
        </a:folHlink>
      </a:clrScheme>
      <a:clrMap bg1="dk2" tx1="lt1" bg2="dk1" tx2="lt2" accent1="accent1" accent2="accent2" accent3="accent3" accent4="accent4" accent5="accent5" accent6="accent6" hlink="hlink" folHlink="folHlink"/>
    </a:extraClrScheme>
    <a:extraClrScheme>
      <a:clrScheme name="Cliff 7">
        <a:dk1>
          <a:srgbClr val="336699"/>
        </a:dk1>
        <a:lt1>
          <a:srgbClr val="F8F8F8"/>
        </a:lt1>
        <a:dk2>
          <a:srgbClr val="003366"/>
        </a:dk2>
        <a:lt2>
          <a:srgbClr val="D1DDD4"/>
        </a:lt2>
        <a:accent1>
          <a:srgbClr val="3399FF"/>
        </a:accent1>
        <a:accent2>
          <a:srgbClr val="006699"/>
        </a:accent2>
        <a:accent3>
          <a:srgbClr val="AAADB8"/>
        </a:accent3>
        <a:accent4>
          <a:srgbClr val="D4D4D4"/>
        </a:accent4>
        <a:accent5>
          <a:srgbClr val="ADCAFF"/>
        </a:accent5>
        <a:accent6>
          <a:srgbClr val="005C8A"/>
        </a:accent6>
        <a:hlink>
          <a:srgbClr val="86C0CE"/>
        </a:hlink>
        <a:folHlink>
          <a:srgbClr val="0080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7759</TotalTime>
  <Words>11532</Words>
  <Application>Microsoft Office PowerPoint</Application>
  <PresentationFormat>On-screen Show (4:3)</PresentationFormat>
  <Paragraphs>471</Paragraphs>
  <Slides>67</Slides>
  <Notes>25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67</vt:i4>
      </vt:variant>
    </vt:vector>
  </HeadingPairs>
  <TitlesOfParts>
    <vt:vector size="78" baseType="lpstr">
      <vt:lpstr>Angsana New</vt:lpstr>
      <vt:lpstr>Arial</vt:lpstr>
      <vt:lpstr>Calibri</vt:lpstr>
      <vt:lpstr>Segoe UI Symbol</vt:lpstr>
      <vt:lpstr>Times New Roman</vt:lpstr>
      <vt:lpstr>Verdana</vt:lpstr>
      <vt:lpstr>Wingdings</vt:lpstr>
      <vt:lpstr>Cliff</vt:lpstr>
      <vt:lpstr>Slide</vt:lpstr>
      <vt:lpstr>Document</vt:lpstr>
      <vt:lpstr>Chart</vt:lpstr>
      <vt:lpstr>Data &amp; Information</vt:lpstr>
      <vt:lpstr>The Five Cs</vt:lpstr>
      <vt:lpstr>What is Knowledge?</vt:lpstr>
      <vt:lpstr>Definition of Knowledge </vt:lpstr>
      <vt:lpstr>Elements of Knowledge</vt:lpstr>
      <vt:lpstr>D I K W Relationship</vt:lpstr>
      <vt:lpstr> From Facts to Wisdom (Haeckel &amp; Nolan, 1993) </vt:lpstr>
      <vt:lpstr>Categories of Knowledge</vt:lpstr>
      <vt:lpstr>Knowledge – Explicit, Tacit and Potential</vt:lpstr>
      <vt:lpstr>Building Blocks</vt:lpstr>
      <vt:lpstr>Definition of Knowledge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Knowledge Assets</vt:lpstr>
      <vt:lpstr>Knowledge Worker</vt:lpstr>
      <vt:lpstr>Major Drivers behind KM</vt:lpstr>
      <vt:lpstr>The Knowledge Economy</vt:lpstr>
      <vt:lpstr>Definition</vt:lpstr>
      <vt:lpstr>The Knowledge Economy</vt:lpstr>
      <vt:lpstr>Intellectual Capital</vt:lpstr>
      <vt:lpstr>Intellectual Capital</vt:lpstr>
      <vt:lpstr>Characteristics of Knowledge Management </vt:lpstr>
      <vt:lpstr>Barriers to Knowledge Implementation</vt:lpstr>
      <vt:lpstr>MODEL OF KM</vt:lpstr>
      <vt:lpstr>Externalization</vt:lpstr>
      <vt:lpstr>Wonders of Knowledge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dc:title>
  <dc:creator>COMPAQ</dc:creator>
  <cp:lastModifiedBy>aditya kumar singh</cp:lastModifiedBy>
  <cp:revision>251</cp:revision>
  <dcterms:created xsi:type="dcterms:W3CDTF">2008-05-23T08:28:29Z</dcterms:created>
  <dcterms:modified xsi:type="dcterms:W3CDTF">2024-04-25T18:31:14Z</dcterms:modified>
</cp:coreProperties>
</file>