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4" r:id="rId5"/>
    <p:sldId id="259" r:id="rId6"/>
    <p:sldId id="260" r:id="rId7"/>
    <p:sldId id="261" r:id="rId8"/>
    <p:sldId id="262" r:id="rId9"/>
    <p:sldId id="263" r:id="rId10"/>
    <p:sldId id="264" r:id="rId11"/>
    <p:sldId id="265" r:id="rId12"/>
    <p:sldId id="266" r:id="rId13"/>
    <p:sldId id="325" r:id="rId14"/>
    <p:sldId id="267" r:id="rId15"/>
    <p:sldId id="326" r:id="rId16"/>
    <p:sldId id="268" r:id="rId17"/>
    <p:sldId id="327"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17"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20" r:id="rId60"/>
    <p:sldId id="310" r:id="rId61"/>
    <p:sldId id="311" r:id="rId62"/>
    <p:sldId id="321" r:id="rId63"/>
    <p:sldId id="312" r:id="rId64"/>
    <p:sldId id="313" r:id="rId65"/>
    <p:sldId id="322" r:id="rId66"/>
    <p:sldId id="314" r:id="rId67"/>
    <p:sldId id="323" r:id="rId68"/>
    <p:sldId id="315" r:id="rId69"/>
    <p:sldId id="316" r:id="rId70"/>
    <p:sldId id="32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1/20/2024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1/20/2024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17"/>
            <a:ext cx="8229600" cy="1143000"/>
          </a:xfrm>
        </p:spPr>
        <p:txBody>
          <a:bodyPr>
            <a:normAutofit fontScale="90000"/>
          </a:bodyPr>
          <a:lstStyle/>
          <a:p>
            <a:pPr algn="ctr"/>
            <a:r>
              <a:rPr lang="en-US" b="1" u="sng" dirty="0"/>
              <a:t>Unit: I</a:t>
            </a:r>
            <a:r>
              <a:rPr lang="en-IN" dirty="0"/>
              <a:t/>
            </a:r>
            <a:br>
              <a:rPr lang="en-IN" dirty="0"/>
            </a:br>
            <a:endParaRPr lang="en-IN" dirty="0"/>
          </a:p>
        </p:txBody>
      </p:sp>
      <p:sp>
        <p:nvSpPr>
          <p:cNvPr id="3" name="Content Placeholder 2"/>
          <p:cNvSpPr>
            <a:spLocks noGrp="1"/>
          </p:cNvSpPr>
          <p:nvPr>
            <p:ph idx="1"/>
          </p:nvPr>
        </p:nvSpPr>
        <p:spPr>
          <a:xfrm>
            <a:off x="228600" y="685800"/>
            <a:ext cx="8458200" cy="5287963"/>
          </a:xfrm>
        </p:spPr>
        <p:txBody>
          <a:bodyPr>
            <a:noAutofit/>
          </a:bodyPr>
          <a:lstStyle/>
          <a:p>
            <a:pPr marL="0" indent="0">
              <a:buNone/>
            </a:pPr>
            <a:r>
              <a:rPr lang="en-US" sz="1500" b="1" u="sng" dirty="0">
                <a:latin typeface="Arial Black" pitchFamily="34" charset="0"/>
              </a:rPr>
              <a:t>What is Management?</a:t>
            </a:r>
            <a:endParaRPr lang="en-IN" sz="1500" b="1" u="sng" dirty="0">
              <a:latin typeface="Arial Black" pitchFamily="34" charset="0"/>
            </a:endParaRPr>
          </a:p>
          <a:p>
            <a:pPr marL="0" indent="0">
              <a:buNone/>
            </a:pPr>
            <a:r>
              <a:rPr lang="en-US" sz="1500" b="1" dirty="0">
                <a:latin typeface="Bahnschrift" pitchFamily="34" charset="0"/>
              </a:rPr>
              <a:t>Resources by their nature are generally scarce, thus there is a compelling need of ensuring caution in the utilization of resources. The organization resources consist of five M’s — Man, Material, Money, Machine and Methods. Organizational leaders or top management i.e. the Managers are involved in the effective and efficient utilization of these scarce resources.</a:t>
            </a:r>
            <a:endParaRPr lang="en-IN" sz="1500" b="1" dirty="0">
              <a:latin typeface="Bahnschrift" pitchFamily="34" charset="0"/>
            </a:endParaRPr>
          </a:p>
          <a:p>
            <a:pPr marL="0" indent="0">
              <a:buNone/>
            </a:pPr>
            <a:r>
              <a:rPr lang="en-US" sz="1500" b="1" dirty="0">
                <a:latin typeface="Bahnschrift" pitchFamily="34" charset="0"/>
              </a:rPr>
              <a:t> </a:t>
            </a:r>
            <a:endParaRPr lang="en-IN" sz="1500" b="1" dirty="0">
              <a:latin typeface="Bahnschrift" pitchFamily="34" charset="0"/>
            </a:endParaRPr>
          </a:p>
          <a:p>
            <a:pPr marL="0" indent="0">
              <a:buNone/>
            </a:pPr>
            <a:r>
              <a:rPr lang="en-US" sz="1500" b="1" dirty="0">
                <a:latin typeface="Bahnschrift" pitchFamily="34" charset="0"/>
              </a:rPr>
              <a:t>So, in simpler terms, the act/process of efficient and effective coordination of the activities of the organization’s employees and optimum utilization of scarce resources with a view to achieving a wide range of goals is called management.</a:t>
            </a:r>
            <a:endParaRPr lang="en-IN" sz="1500" b="1" dirty="0">
              <a:latin typeface="Bahnschrift" pitchFamily="34" charset="0"/>
            </a:endParaRPr>
          </a:p>
          <a:p>
            <a:pPr marL="0" indent="0">
              <a:buNone/>
            </a:pPr>
            <a:r>
              <a:rPr lang="en-US" sz="1500" b="1" dirty="0">
                <a:latin typeface="Bahnschrift" pitchFamily="34" charset="0"/>
              </a:rPr>
              <a:t> </a:t>
            </a:r>
            <a:endParaRPr lang="en-IN" sz="1500" b="1" dirty="0">
              <a:latin typeface="Bahnschrift" pitchFamily="34" charset="0"/>
            </a:endParaRPr>
          </a:p>
          <a:p>
            <a:pPr marL="0" indent="0">
              <a:buNone/>
            </a:pPr>
            <a:r>
              <a:rPr lang="en-US" sz="1500" b="1" dirty="0">
                <a:latin typeface="Bahnschrift" pitchFamily="34" charset="0"/>
              </a:rPr>
              <a:t>The term management is being loosely understood by a wide variety of people even those in business. Peter </a:t>
            </a:r>
            <a:r>
              <a:rPr lang="en-US" sz="1500" b="1" dirty="0" err="1">
                <a:latin typeface="Bahnschrift" pitchFamily="34" charset="0"/>
              </a:rPr>
              <a:t>Drucker</a:t>
            </a:r>
            <a:r>
              <a:rPr lang="en-US" sz="1500" b="1" dirty="0">
                <a:latin typeface="Bahnschrift" pitchFamily="34" charset="0"/>
              </a:rPr>
              <a:t> explains, “Even the people in business often do not know what management does and what it is supposed to be doing, how it acts and why, whether it does a good job or not”. He went on to attest that we will only understand management by analyzing the functions of management.</a:t>
            </a:r>
            <a:endParaRPr lang="en-IN" sz="1500" b="1" dirty="0">
              <a:latin typeface="Bahnschrift" pitchFamily="34" charset="0"/>
            </a:endParaRPr>
          </a:p>
          <a:p>
            <a:pPr marL="0" indent="0">
              <a:buNone/>
            </a:pPr>
            <a:r>
              <a:rPr lang="en-US" sz="1500" b="1" dirty="0">
                <a:latin typeface="Bahnschrift" pitchFamily="34" charset="0"/>
              </a:rPr>
              <a:t> </a:t>
            </a:r>
            <a:endParaRPr lang="en-IN" sz="1500" b="1" dirty="0">
              <a:latin typeface="Bahnschrift" pitchFamily="34" charset="0"/>
            </a:endParaRPr>
          </a:p>
          <a:p>
            <a:pPr marL="0" indent="0">
              <a:buNone/>
            </a:pPr>
            <a:r>
              <a:rPr lang="en-US" sz="1500" b="1" dirty="0">
                <a:latin typeface="Bahnschrift" pitchFamily="34" charset="0"/>
              </a:rPr>
              <a:t>According to Peter </a:t>
            </a:r>
            <a:r>
              <a:rPr lang="en-US" sz="1500" b="1" dirty="0" err="1">
                <a:latin typeface="Bahnschrift" pitchFamily="34" charset="0"/>
              </a:rPr>
              <a:t>Drucker</a:t>
            </a:r>
            <a:r>
              <a:rPr lang="en-US" sz="1500" b="1" dirty="0">
                <a:latin typeface="Bahnschrift" pitchFamily="34" charset="0"/>
              </a:rPr>
              <a:t>, "Management is a multi-purpose organ that manages business and manages managers and manages workers and work." In simple words, "Management is the art of getting things done through people."</a:t>
            </a:r>
            <a:endParaRPr lang="en-IN" sz="1500" b="1" dirty="0">
              <a:latin typeface="Bahnschrift" pitchFamily="34" charset="0"/>
            </a:endParaRPr>
          </a:p>
          <a:p>
            <a:pPr marL="0" indent="0">
              <a:buNone/>
            </a:pPr>
            <a:r>
              <a:rPr lang="en-US" sz="1500" b="1" dirty="0">
                <a:latin typeface="Bahnschrift" pitchFamily="34" charset="0"/>
              </a:rPr>
              <a:t> </a:t>
            </a:r>
            <a:endParaRPr lang="en-IN" sz="1500" b="1" dirty="0">
              <a:latin typeface="Bahnschrift" pitchFamily="34" charset="0"/>
            </a:endParaRPr>
          </a:p>
          <a:p>
            <a:pPr marL="0" indent="0">
              <a:buNone/>
            </a:pPr>
            <a:r>
              <a:rPr lang="en-US" sz="1500" b="1" dirty="0">
                <a:latin typeface="Bahnschrift" pitchFamily="34" charset="0"/>
              </a:rPr>
              <a:t>Management is an individual or a group of individuals that accept responsibilities to run an organization. They </a:t>
            </a:r>
            <a:r>
              <a:rPr lang="en-US" sz="1500" b="1" u="sng" dirty="0">
                <a:latin typeface="Bahnschrift" pitchFamily="34" charset="0"/>
              </a:rPr>
              <a:t>plan</a:t>
            </a:r>
            <a:r>
              <a:rPr lang="en-US" sz="1500" b="1" dirty="0">
                <a:latin typeface="Bahnschrift" pitchFamily="34" charset="0"/>
              </a:rPr>
              <a:t>, </a:t>
            </a:r>
            <a:r>
              <a:rPr lang="en-US" sz="1500" b="1" u="sng" dirty="0">
                <a:latin typeface="Bahnschrift" pitchFamily="34" charset="0"/>
              </a:rPr>
              <a:t>organize</a:t>
            </a:r>
            <a:r>
              <a:rPr lang="en-US" sz="1500" b="1" dirty="0">
                <a:latin typeface="Bahnschrift" pitchFamily="34" charset="0"/>
              </a:rPr>
              <a:t>, </a:t>
            </a:r>
            <a:r>
              <a:rPr lang="en-US" sz="1500" b="1" u="sng" dirty="0">
                <a:latin typeface="Bahnschrift" pitchFamily="34" charset="0"/>
              </a:rPr>
              <a:t>direct</a:t>
            </a:r>
            <a:r>
              <a:rPr lang="en-US" sz="1500" b="1" dirty="0">
                <a:latin typeface="Bahnschrift" pitchFamily="34" charset="0"/>
              </a:rPr>
              <a:t> and </a:t>
            </a:r>
            <a:r>
              <a:rPr lang="en-US" sz="1500" b="1" u="sng" dirty="0">
                <a:latin typeface="Bahnschrift" pitchFamily="34" charset="0"/>
              </a:rPr>
              <a:t>control</a:t>
            </a:r>
            <a:r>
              <a:rPr lang="en-US" sz="1500" b="1" dirty="0">
                <a:latin typeface="Bahnschrift" pitchFamily="34" charset="0"/>
              </a:rPr>
              <a:t> all the essential activities of the organization. Management does not do the work themselves. They motivate others to do the work and co-ordinate (i.e. bring together) all the work for achieving the objectives of the organization.</a:t>
            </a:r>
            <a:endParaRPr lang="en-IN" sz="1500" b="1" dirty="0">
              <a:latin typeface="Bahnschrift" pitchFamily="34" charset="0"/>
            </a:endParaRPr>
          </a:p>
          <a:p>
            <a:pPr marL="0" indent="0">
              <a:buNone/>
            </a:pPr>
            <a:endParaRPr lang="en-IN" sz="1500" b="1" dirty="0">
              <a:latin typeface="Bahnschrift" pitchFamily="34" charset="0"/>
            </a:endParaRPr>
          </a:p>
        </p:txBody>
      </p:sp>
    </p:spTree>
    <p:extLst>
      <p:ext uri="{BB962C8B-B14F-4D97-AF65-F5344CB8AC3E}">
        <p14:creationId xmlns:p14="http://schemas.microsoft.com/office/powerpoint/2010/main" val="262405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Autofit/>
          </a:bodyPr>
          <a:lstStyle/>
          <a:p>
            <a:pPr marL="114300" indent="0">
              <a:buNone/>
            </a:pPr>
            <a:r>
              <a:rPr lang="en-US" sz="1500" b="1" u="sng" dirty="0">
                <a:latin typeface="Bahnschrift" pitchFamily="34" charset="0"/>
              </a:rPr>
              <a:t>Management Principle: </a:t>
            </a:r>
            <a:endParaRPr lang="en-US" sz="1500" b="1" u="sng" dirty="0" smtClean="0">
              <a:latin typeface="Bahnschrift" pitchFamily="34" charset="0"/>
            </a:endParaRPr>
          </a:p>
          <a:p>
            <a:pPr marL="114300" indent="0">
              <a:buNone/>
            </a:pPr>
            <a:r>
              <a:rPr lang="en-US" sz="1500" b="1" u="sng" dirty="0" smtClean="0">
                <a:latin typeface="Bahnschrift" pitchFamily="34" charset="0"/>
              </a:rPr>
              <a:t>AUTHORITY </a:t>
            </a:r>
            <a:r>
              <a:rPr lang="en-US" sz="1500" b="1" u="sng" dirty="0">
                <a:latin typeface="Bahnschrift" pitchFamily="34" charset="0"/>
              </a:rPr>
              <a:t>AND RESPONSIBILITY</a:t>
            </a:r>
            <a:endParaRPr lang="en-IN" sz="1500" b="1" u="sng"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u="sng" dirty="0">
                <a:latin typeface="Bahnschrift" pitchFamily="34" charset="0"/>
              </a:rPr>
              <a:t>Authority</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Authority is the right or power assigned to an executive or a manager in order to achieve certain organizational objectives. Authority is the power to give orders and get it obeyed or in other words it is the power to take decisions.</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A manager will not be able to function efficiently without proper authority. Authority is the genesis of organizational framework. It is an essential accompaniment of the job of management. Without authority, a manager ceases to be a manager, because he cannot get his policies carried out through others. Authority is one of the founding stones of formal and informal organizations. An Organization cannot survive without authority. It indicates the right and power of making decisions, giving orders and instructions to </a:t>
            </a:r>
            <a:r>
              <a:rPr lang="en-US" sz="1500" dirty="0" smtClean="0">
                <a:latin typeface="Bahnschrift" pitchFamily="34" charset="0"/>
              </a:rPr>
              <a:t>subordinates</a:t>
            </a: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Definitions of Authority</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According to Henri </a:t>
            </a:r>
            <a:r>
              <a:rPr lang="en-US" sz="1500" dirty="0" err="1">
                <a:latin typeface="Bahnschrift" pitchFamily="34" charset="0"/>
              </a:rPr>
              <a:t>Fayol</a:t>
            </a:r>
            <a:r>
              <a:rPr lang="en-US" sz="1500" dirty="0">
                <a:latin typeface="Bahnschrift" pitchFamily="34" charset="0"/>
              </a:rPr>
              <a:t>, "Authority is the right to give orders and the power to exact obedience." According to Mooney and </a:t>
            </a:r>
            <a:r>
              <a:rPr lang="en-US" sz="1500" dirty="0" err="1">
                <a:latin typeface="Bahnschrift" pitchFamily="34" charset="0"/>
              </a:rPr>
              <a:t>Reily</a:t>
            </a:r>
            <a:r>
              <a:rPr lang="en-US" sz="1500" dirty="0">
                <a:latin typeface="Bahnschrift" pitchFamily="34" charset="0"/>
              </a:rPr>
              <a:t>, "Authority is the principle at the root of Organization and so important that it is impossible to conceive of an Organization at all unless some person or persons are in a position to require action of others."</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Authority is the kind of right and power through which it guides and directs the actions of others so that the organizational goals can be achieved. It is also related with decision making. It is vested in particular position, not to the person because authority is given by an institution and therefore it is legal.</a:t>
            </a:r>
            <a:endParaRPr lang="en-IN" sz="1500" dirty="0">
              <a:latin typeface="Bahnschrift" pitchFamily="34" charset="0"/>
            </a:endParaRPr>
          </a:p>
          <a:p>
            <a:pPr marL="0" indent="0">
              <a:buNone/>
            </a:pPr>
            <a:endParaRPr lang="en-IN" sz="1500" dirty="0">
              <a:latin typeface="Bahnschrift" pitchFamily="34" charset="0"/>
            </a:endParaRPr>
          </a:p>
        </p:txBody>
      </p:sp>
    </p:spTree>
    <p:extLst>
      <p:ext uri="{BB962C8B-B14F-4D97-AF65-F5344CB8AC3E}">
        <p14:creationId xmlns:p14="http://schemas.microsoft.com/office/powerpoint/2010/main" val="9225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Autofit/>
          </a:bodyPr>
          <a:lstStyle/>
          <a:p>
            <a:pPr marL="114300" indent="0">
              <a:buNone/>
            </a:pPr>
            <a:r>
              <a:rPr lang="en-US" sz="1800" b="1" u="sng" dirty="0">
                <a:latin typeface="Bahnschrift" pitchFamily="34" charset="0"/>
              </a:rPr>
              <a:t>Responsibility</a:t>
            </a:r>
            <a:endParaRPr lang="en-IN" sz="1800" b="1" u="sng"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Responsibility means state of being answerable for any obligation, trust, debt or something or in other words it means obligation to complete a job assigned on time and in best way. Responsibility indicates the duty assigned to a position. The person holding the position has to perform the duty assigned. It is his responsibility. The term responsibility is often referred to as an obligation to perform a particular task assigned to a subordinate. In an organization, responsibility is the duty as per the guidelines issued.</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According to Davis, "Responsibility is an obligation of individual to perform assigned duties to the best of his ability under the direction of his executive leader." In the words of Theo </a:t>
            </a:r>
            <a:r>
              <a:rPr lang="en-US" sz="1500" dirty="0" err="1">
                <a:latin typeface="Bahnschrift" pitchFamily="34" charset="0"/>
              </a:rPr>
              <a:t>Haimann</a:t>
            </a:r>
            <a:r>
              <a:rPr lang="en-US" sz="1500" dirty="0">
                <a:latin typeface="Bahnschrift" pitchFamily="34" charset="0"/>
              </a:rPr>
              <a:t>, "Responsibility is the obligation of a subordinate to perform the duty as required by his superior".</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800" b="1" u="sng" dirty="0">
                <a:latin typeface="Bahnschrift" pitchFamily="34" charset="0"/>
              </a:rPr>
              <a:t>Characteristics of Responsibility</a:t>
            </a:r>
            <a:endParaRPr lang="en-IN" sz="1800" b="1" u="sng"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r>
              <a:rPr lang="en-US" sz="1500" dirty="0">
                <a:latin typeface="Bahnschrift" pitchFamily="34" charset="0"/>
              </a:rPr>
              <a:t>The essence of responsibility is the obligation of a subordinate to perform the duty assigned.</a:t>
            </a:r>
            <a:endParaRPr lang="en-IN" sz="1500" dirty="0">
              <a:latin typeface="Bahnschrift" pitchFamily="34" charset="0"/>
            </a:endParaRPr>
          </a:p>
          <a:p>
            <a:r>
              <a:rPr lang="en-US" sz="1500" dirty="0">
                <a:latin typeface="Bahnschrift" pitchFamily="34" charset="0"/>
              </a:rPr>
              <a:t>It always originates from the superior-subordinate relationship.</a:t>
            </a:r>
            <a:endParaRPr lang="en-IN" sz="1500" dirty="0">
              <a:latin typeface="Bahnschrift" pitchFamily="34" charset="0"/>
            </a:endParaRPr>
          </a:p>
          <a:p>
            <a:r>
              <a:rPr lang="en-US" sz="1500" dirty="0">
                <a:latin typeface="Bahnschrift" pitchFamily="34" charset="0"/>
              </a:rPr>
              <a:t>Normally, responsibility moves upwards, whereas authority flows downwards.</a:t>
            </a:r>
            <a:endParaRPr lang="en-IN" sz="1500" dirty="0">
              <a:latin typeface="Bahnschrift" pitchFamily="34" charset="0"/>
            </a:endParaRPr>
          </a:p>
          <a:p>
            <a:r>
              <a:rPr lang="en-US" sz="1500" dirty="0">
                <a:latin typeface="Bahnschrift" pitchFamily="34" charset="0"/>
              </a:rPr>
              <a:t>Responsibility is in the form of a continuing obligation.</a:t>
            </a:r>
            <a:endParaRPr lang="en-IN" sz="1500" dirty="0">
              <a:latin typeface="Bahnschrift" pitchFamily="34" charset="0"/>
            </a:endParaRPr>
          </a:p>
          <a:p>
            <a:r>
              <a:rPr lang="en-US" sz="1500" dirty="0">
                <a:latin typeface="Bahnschrift" pitchFamily="34" charset="0"/>
              </a:rPr>
              <a:t>Responsibility cannot be delegated.</a:t>
            </a:r>
            <a:endParaRPr lang="en-IN" sz="1500" dirty="0">
              <a:latin typeface="Bahnschrift" pitchFamily="34" charset="0"/>
            </a:endParaRPr>
          </a:p>
          <a:p>
            <a:r>
              <a:rPr lang="en-US" sz="1500" dirty="0">
                <a:latin typeface="Bahnschrift" pitchFamily="34" charset="0"/>
              </a:rPr>
              <a:t>The person accepting responsibility is accountable for the performance of assigned duties.</a:t>
            </a:r>
            <a:endParaRPr lang="en-IN" sz="1500" dirty="0">
              <a:latin typeface="Bahnschrift" pitchFamily="34" charset="0"/>
            </a:endParaRPr>
          </a:p>
          <a:p>
            <a:r>
              <a:rPr lang="en-US" sz="1500" dirty="0">
                <a:latin typeface="Bahnschrift" pitchFamily="34" charset="0"/>
              </a:rPr>
              <a:t>It is hard to conceive responsibility without authority.</a:t>
            </a:r>
            <a:endParaRPr lang="en-IN" sz="1500" dirty="0">
              <a:latin typeface="Bahnschrift" pitchFamily="34" charset="0"/>
            </a:endParaRPr>
          </a:p>
          <a:p>
            <a:pPr marL="0" indent="0">
              <a:buNone/>
            </a:pPr>
            <a:endParaRPr lang="en-IN" sz="1500" dirty="0">
              <a:latin typeface="Bahnschrift" pitchFamily="34" charset="0"/>
            </a:endParaRPr>
          </a:p>
        </p:txBody>
      </p:sp>
    </p:spTree>
    <p:extLst>
      <p:ext uri="{BB962C8B-B14F-4D97-AF65-F5344CB8AC3E}">
        <p14:creationId xmlns:p14="http://schemas.microsoft.com/office/powerpoint/2010/main" val="276266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Autofit/>
          </a:bodyPr>
          <a:lstStyle/>
          <a:p>
            <a:pPr marL="114300" indent="0">
              <a:buNone/>
            </a:pPr>
            <a:r>
              <a:rPr lang="en-US" sz="1600" dirty="0">
                <a:latin typeface="Bahnschrift" pitchFamily="34" charset="0"/>
              </a:rPr>
              <a:t>Authentic body of an organization is top level management, top level management direct the subordinates. Departmental managers and other personnel take the direction from top level management to perform the task. Authority is necessary to perform the work .only authority is not provided to the people but obligation is also provided. So the obligation to perform the duties and task is known as responsibility.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Authority and responsibility are closely related and this principle states that these two must go hand in hand. It means that proper authority should be delegated to meet the responsibilities.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b="1" dirty="0">
                <a:latin typeface="Bahnschrift" pitchFamily="34" charset="0"/>
              </a:rPr>
              <a:t>A match should be there between these two because of two main reasons:--</a:t>
            </a:r>
            <a:endParaRPr lang="en-IN" sz="1600" b="1"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lvl="0" indent="0">
              <a:buNone/>
            </a:pPr>
            <a:r>
              <a:rPr lang="en-US" sz="1600" dirty="0">
                <a:latin typeface="Bahnschrift" pitchFamily="34" charset="0"/>
              </a:rPr>
              <a:t>Firstly, if a person is given some responsibility without sufficient authority he can’t perform better, and also could not accomplish the desired goal.</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lvl="0" indent="0">
              <a:buNone/>
            </a:pPr>
            <a:r>
              <a:rPr lang="en-US" sz="1600" dirty="0">
                <a:latin typeface="Bahnschrift" pitchFamily="34" charset="0"/>
              </a:rPr>
              <a:t>Secondly, if there is excess authority being delegated to an individual without matching responsibility then the delegated authority will be misused in one way or the other.</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This is an important and useful principle of management because if adequate authority is not delegated to the employees they cannot discharge their duties with efficiency and this in turn will hamper the achievement of the organizational goal. Sometimes the relation between management and employees is also badly effected by non-delegation of proper authority.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p:txBody>
      </p:sp>
    </p:spTree>
    <p:extLst>
      <p:ext uri="{BB962C8B-B14F-4D97-AF65-F5344CB8AC3E}">
        <p14:creationId xmlns:p14="http://schemas.microsoft.com/office/powerpoint/2010/main" val="311265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772400" cy="6172200"/>
          </a:xfrm>
        </p:spPr>
        <p:txBody>
          <a:bodyPr>
            <a:normAutofit/>
          </a:bodyPr>
          <a:lstStyle/>
          <a:p>
            <a:pPr marL="114300" indent="0">
              <a:buNone/>
            </a:pPr>
            <a:r>
              <a:rPr lang="en-US" sz="1800" b="1" u="sng" dirty="0">
                <a:latin typeface="Bahnschrift" pitchFamily="34" charset="0"/>
              </a:rPr>
              <a:t>Positive impacts of this principle:</a:t>
            </a:r>
            <a:endParaRPr lang="en-IN" sz="1800" b="1" u="sng"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lvl="0" indent="0">
              <a:buNone/>
            </a:pPr>
            <a:r>
              <a:rPr lang="en-US" sz="1800" dirty="0">
                <a:latin typeface="Bahnschrift" pitchFamily="34" charset="0"/>
              </a:rPr>
              <a:t>No misuse of authority.</a:t>
            </a:r>
            <a:endParaRPr lang="en-IN" sz="1800" dirty="0">
              <a:latin typeface="Bahnschrift" pitchFamily="34" charset="0"/>
            </a:endParaRPr>
          </a:p>
          <a:p>
            <a:pPr marL="114300" lvl="0" indent="0">
              <a:buNone/>
            </a:pPr>
            <a:r>
              <a:rPr lang="en-US" sz="1800" dirty="0">
                <a:latin typeface="Bahnschrift" pitchFamily="34" charset="0"/>
              </a:rPr>
              <a:t>Helps to complete job effectively and efficiently.</a:t>
            </a:r>
            <a:endParaRPr lang="en-IN" sz="1800" dirty="0">
              <a:latin typeface="Bahnschrift" pitchFamily="34" charset="0"/>
            </a:endParaRPr>
          </a:p>
          <a:p>
            <a:pPr marL="114300" lvl="0" indent="0">
              <a:buNone/>
            </a:pPr>
            <a:r>
              <a:rPr lang="en-US" sz="1800" dirty="0">
                <a:latin typeface="Bahnschrift" pitchFamily="34" charset="0"/>
              </a:rPr>
              <a:t>Individuals can be held accountable.</a:t>
            </a:r>
            <a:endParaRPr lang="en-IN" sz="1800" dirty="0">
              <a:latin typeface="Bahnschrift" pitchFamily="34" charset="0"/>
            </a:endParaRPr>
          </a:p>
          <a:p>
            <a:pPr marL="114300" lvl="0" indent="0">
              <a:buNone/>
            </a:pPr>
            <a:r>
              <a:rPr lang="en-US" sz="1800" dirty="0">
                <a:latin typeface="Bahnschrift" pitchFamily="34" charset="0"/>
              </a:rPr>
              <a:t>Systematized and effective achievement of organizational objectives.</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b="1" u="sng" dirty="0">
                <a:latin typeface="Bahnschrift" pitchFamily="34" charset="0"/>
              </a:rPr>
              <a:t>Consequences of violation of this principle:</a:t>
            </a:r>
            <a:endParaRPr lang="en-IN" sz="1800" b="1" u="sng"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lvl="0" indent="0">
              <a:buNone/>
            </a:pPr>
            <a:r>
              <a:rPr lang="en-US" sz="1800" dirty="0">
                <a:latin typeface="Bahnschrift" pitchFamily="34" charset="0"/>
              </a:rPr>
              <a:t>Misuse of authority.</a:t>
            </a:r>
            <a:endParaRPr lang="en-IN" sz="1800" dirty="0">
              <a:latin typeface="Bahnschrift" pitchFamily="34" charset="0"/>
            </a:endParaRPr>
          </a:p>
          <a:p>
            <a:pPr marL="114300" lvl="0" indent="0">
              <a:buNone/>
            </a:pPr>
            <a:r>
              <a:rPr lang="en-US" sz="1800" dirty="0">
                <a:latin typeface="Bahnschrift" pitchFamily="34" charset="0"/>
              </a:rPr>
              <a:t>Responsibility can’t be discharged effectively.</a:t>
            </a:r>
            <a:endParaRPr lang="en-IN" sz="1800" dirty="0">
              <a:latin typeface="Bahnschrift" pitchFamily="34" charset="0"/>
            </a:endParaRPr>
          </a:p>
          <a:p>
            <a:pPr marL="114300" lvl="0" indent="0">
              <a:buNone/>
            </a:pPr>
            <a:r>
              <a:rPr lang="en-US" sz="1800" dirty="0">
                <a:latin typeface="Bahnschrift" pitchFamily="34" charset="0"/>
              </a:rPr>
              <a:t>No one can be held accountable.</a:t>
            </a:r>
            <a:endParaRPr lang="en-IN" sz="1800" dirty="0">
              <a:latin typeface="Bahnschrift" pitchFamily="34" charset="0"/>
            </a:endParaRPr>
          </a:p>
          <a:p>
            <a:pPr marL="114300" indent="0">
              <a:buNone/>
            </a:pPr>
            <a:r>
              <a:rPr lang="en-US" sz="1800" dirty="0">
                <a:latin typeface="Bahnschrift" pitchFamily="34" charset="0"/>
              </a:rPr>
              <a:t>Conflicts between management and employees</a:t>
            </a:r>
            <a:endParaRPr lang="en-IN" sz="1800" dirty="0">
              <a:latin typeface="Bahnschrift" pitchFamily="34" charset="0"/>
            </a:endParaRPr>
          </a:p>
          <a:p>
            <a:pPr marL="114300" indent="0">
              <a:buNone/>
            </a:pPr>
            <a:endParaRPr lang="en-IN" sz="1800" dirty="0"/>
          </a:p>
        </p:txBody>
      </p:sp>
    </p:spTree>
    <p:extLst>
      <p:ext uri="{BB962C8B-B14F-4D97-AF65-F5344CB8AC3E}">
        <p14:creationId xmlns:p14="http://schemas.microsoft.com/office/powerpoint/2010/main" val="28034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85000" lnSpcReduction="20000"/>
          </a:bodyPr>
          <a:lstStyle/>
          <a:p>
            <a:pPr marL="114300" indent="0">
              <a:buNone/>
            </a:pPr>
            <a:r>
              <a:rPr lang="en-US" u="sng" dirty="0">
                <a:latin typeface="Bahnschrift" pitchFamily="34" charset="0"/>
              </a:rPr>
              <a:t>Accountability</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Every employee/manager is accountable for the job assigned to him. He is supposed to complete the job as per the expectations and inform his superior accordingly. Accountability is the liability created for the use of authority. It is the answerability for performance of the assigned duties.</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u="sng" dirty="0">
                <a:latin typeface="Bahnschrift" pitchFamily="34" charset="0"/>
              </a:rPr>
              <a:t>Definition of Accountability</a:t>
            </a:r>
            <a:endParaRPr lang="en-IN" u="sng"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According, to McFarland, "accountability is the obligation of an individual to report formally to his superior about the work he has done to discharge the responsibility."</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Subordinates receive the authority from top level of the organization and they also receive the command and direction to perform the work. In other words, they are authorized and responsible for a specific function. Sometimes the task may not be performed effectively the subordinates may not be performed effectively. The subordinates must report to boss about the assigned task. S/he must answer his/her performance which is known as accountability.</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p:txBody>
      </p:sp>
    </p:spTree>
    <p:extLst>
      <p:ext uri="{BB962C8B-B14F-4D97-AF65-F5344CB8AC3E}">
        <p14:creationId xmlns:p14="http://schemas.microsoft.com/office/powerpoint/2010/main" val="73227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772400" cy="6172200"/>
          </a:xfrm>
        </p:spPr>
        <p:txBody>
          <a:bodyPr>
            <a:normAutofit fontScale="92500"/>
          </a:bodyPr>
          <a:lstStyle/>
          <a:p>
            <a:pPr marL="114300" indent="0">
              <a:buNone/>
            </a:pPr>
            <a:r>
              <a:rPr lang="en-US" u="sng" dirty="0">
                <a:latin typeface="Bahnschrift" pitchFamily="34" charset="0"/>
              </a:rPr>
              <a:t>Authority, Responsibility and Accountability</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When authority is delegated to a subordinate, the person is accountable to the superior for performance in relation to assigned duties. If the subordinate does a poor job, the superior cannot evade the responsibility by stating that poor performance is the fault of the subordinate. A superior is normally responsible for all actions of groups under his supervision even if there are several layers down in the hierarchy. Simply stated, accountability means that the subordinate should explain the factors responsible for non-performance or lack of performance.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Authority, Responsibility and Accountability are inter-related. They need proper consideration while introducing delegation of authority within an Organization. In the process of delegation, the superior transfers his duties/responsibilities to his subordinate and also give necessary authority for performing the responsibilities assigned. At the same time, the superior is accountable for the performance of his subordinate</a:t>
            </a:r>
            <a:endParaRPr lang="en-IN" dirty="0">
              <a:latin typeface="Bahnschrift" pitchFamily="34" charset="0"/>
            </a:endParaRPr>
          </a:p>
          <a:p>
            <a:pPr marL="114300" indent="0">
              <a:buNone/>
            </a:pPr>
            <a:endParaRPr lang="en-IN" dirty="0">
              <a:latin typeface="Bahnschrift" pitchFamily="34" charset="0"/>
            </a:endParaRPr>
          </a:p>
        </p:txBody>
      </p:sp>
    </p:spTree>
    <p:extLst>
      <p:ext uri="{BB962C8B-B14F-4D97-AF65-F5344CB8AC3E}">
        <p14:creationId xmlns:p14="http://schemas.microsoft.com/office/powerpoint/2010/main" val="304163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Functions of Management</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114300" indent="0">
              <a:buNone/>
            </a:pPr>
            <a:r>
              <a:rPr lang="en-US" sz="1600" dirty="0">
                <a:latin typeface="Bahnschrift" pitchFamily="34" charset="0"/>
              </a:rPr>
              <a:t>Effective management involves creative problem solving, motivating employees and making sure the organization accomplishes objectives and goals. There are five functions of management: </a:t>
            </a:r>
            <a:r>
              <a:rPr lang="en-US" sz="1600" u="sng" dirty="0">
                <a:latin typeface="Bahnschrift" pitchFamily="34" charset="0"/>
              </a:rPr>
              <a:t>planning</a:t>
            </a:r>
            <a:r>
              <a:rPr lang="en-US" sz="1600" dirty="0">
                <a:latin typeface="Bahnschrift" pitchFamily="34" charset="0"/>
              </a:rPr>
              <a:t>, </a:t>
            </a:r>
            <a:r>
              <a:rPr lang="en-US" sz="1600" u="sng" dirty="0">
                <a:latin typeface="Bahnschrift" pitchFamily="34" charset="0"/>
              </a:rPr>
              <a:t>organizing</a:t>
            </a:r>
            <a:r>
              <a:rPr lang="en-US" sz="1600" dirty="0">
                <a:latin typeface="Bahnschrift" pitchFamily="34" charset="0"/>
              </a:rPr>
              <a:t>, </a:t>
            </a:r>
            <a:r>
              <a:rPr lang="en-US" sz="1600" u="sng" dirty="0">
                <a:latin typeface="Bahnschrift" pitchFamily="34" charset="0"/>
              </a:rPr>
              <a:t>staffing</a:t>
            </a:r>
            <a:r>
              <a:rPr lang="en-US" sz="1600" dirty="0">
                <a:latin typeface="Bahnschrift" pitchFamily="34" charset="0"/>
              </a:rPr>
              <a:t>, </a:t>
            </a:r>
            <a:r>
              <a:rPr lang="en-US" sz="1600" u="sng" dirty="0">
                <a:latin typeface="Bahnschrift" pitchFamily="34" charset="0"/>
              </a:rPr>
              <a:t>coordinating</a:t>
            </a:r>
            <a:r>
              <a:rPr lang="en-US" sz="1600" dirty="0">
                <a:latin typeface="Bahnschrift" pitchFamily="34" charset="0"/>
              </a:rPr>
              <a:t> and </a:t>
            </a:r>
            <a:r>
              <a:rPr lang="en-US" sz="1600" u="sng" dirty="0">
                <a:latin typeface="Bahnschrift" pitchFamily="34" charset="0"/>
              </a:rPr>
              <a:t>controlling</a:t>
            </a:r>
            <a:r>
              <a:rPr lang="en-US" sz="1600" dirty="0">
                <a:latin typeface="Bahnschrift" pitchFamily="34" charset="0"/>
              </a:rPr>
              <a:t>.</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Planning</a:t>
            </a:r>
            <a:endParaRPr lang="en-IN" sz="1600" dirty="0">
              <a:latin typeface="Bahnschrift" pitchFamily="34" charset="0"/>
            </a:endParaRPr>
          </a:p>
          <a:p>
            <a:pPr marL="114300" indent="0">
              <a:buNone/>
            </a:pPr>
            <a:r>
              <a:rPr lang="en-US" sz="1600" dirty="0">
                <a:latin typeface="Bahnschrift" pitchFamily="34" charset="0"/>
              </a:rPr>
              <a:t>Deciding in advance what to do, how to do, why to do, where to do and who will be responsible for doing is planning. Determination of the objectives of business, splitting of objectives into goals for each department of the organization and formulating policies, programs, procedures rules and regulations and budget are the important steps involved in planning. Planning involves defining a goal and determining the most effective course of action needed to reach that goal. A manager acts as a planner and must have complete knowledge of the company’s resources. A plan should be well coordinated with the future objectives of the business. </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331697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772400" cy="6096000"/>
          </a:xfrm>
        </p:spPr>
        <p:txBody>
          <a:bodyPr>
            <a:normAutofit lnSpcReduction="10000"/>
          </a:bodyPr>
          <a:lstStyle/>
          <a:p>
            <a:pPr marL="114300" indent="0">
              <a:buNone/>
            </a:pPr>
            <a:r>
              <a:rPr lang="en-US" sz="1600" u="sng" dirty="0">
                <a:latin typeface="Bahnschrift" pitchFamily="34" charset="0"/>
              </a:rPr>
              <a:t>Organizing</a:t>
            </a:r>
            <a:endParaRPr lang="en-IN" sz="1600" dirty="0">
              <a:latin typeface="Bahnschrift" pitchFamily="34" charset="0"/>
            </a:endParaRPr>
          </a:p>
          <a:p>
            <a:pPr marL="114300" indent="0">
              <a:buNone/>
            </a:pPr>
            <a:r>
              <a:rPr lang="en-US" sz="1600" dirty="0">
                <a:latin typeface="Bahnschrift" pitchFamily="34" charset="0"/>
              </a:rPr>
              <a:t>Division of work into functions and sub-functions, grouping of activities that are closely related in their nature, assigning of duties and responsibilities to the employees and finally delegation of authority and power to each employee or the group to discharge their duties accordingly are the processes come under the function of management organizing. The organizational structure is the foundation of a company; without this structure, the day-to-day operation of the business becomes difficult and unsuccessful. Organizing involves designating tasks and responsibilities to the employees taking organizational structure and their specific skill sets into consideration. Organizing is necessary to maintain the chain of command within the company</a:t>
            </a:r>
            <a:r>
              <a:rPr lang="en-US" sz="1600" dirty="0" smtClean="0">
                <a:latin typeface="Bahnschrift" pitchFamily="34" charset="0"/>
              </a:rPr>
              <a:t>.</a:t>
            </a:r>
          </a:p>
          <a:p>
            <a:pPr marL="114300" indent="0">
              <a:buNone/>
            </a:pPr>
            <a:endParaRPr lang="en-US" sz="1600" dirty="0">
              <a:latin typeface="Bahnschrift" pitchFamily="34" charset="0"/>
            </a:endParaRPr>
          </a:p>
          <a:p>
            <a:pPr marL="114300" indent="0">
              <a:buNone/>
            </a:pPr>
            <a:r>
              <a:rPr lang="en-US" sz="1600" u="sng" dirty="0">
                <a:latin typeface="Bahnschrift" pitchFamily="34" charset="0"/>
              </a:rPr>
              <a:t>Controlling</a:t>
            </a:r>
            <a:endParaRPr lang="en-IN" sz="1600" dirty="0">
              <a:latin typeface="Bahnschrift" pitchFamily="34" charset="0"/>
            </a:endParaRPr>
          </a:p>
          <a:p>
            <a:pPr marL="114300" indent="0">
              <a:buNone/>
            </a:pPr>
            <a:r>
              <a:rPr lang="en-US" sz="1600" dirty="0">
                <a:latin typeface="Bahnschrift" pitchFamily="34" charset="0"/>
              </a:rPr>
              <a:t>It is the process that ensures whether the resources are obtained and used efficiently in achieving the organizational objectives. Controlling function of management is closely linked with the planning function because, it includes checking the performance of employees to see whether the planned performance is being achieved by them or not. Controlling involves establishing performance standards and monitoring the output of employees to ensure each employee’s performance meets those standards. The controlling process often leads to the identification of situations and problems that need to be addressed by creating new performance standards. The level of performance affects the success of all aspects of the organization.</a:t>
            </a:r>
            <a:endParaRPr lang="en-IN" sz="1600" dirty="0">
              <a:latin typeface="Bahnschrift" pitchFamily="34" charset="0"/>
            </a:endParaRPr>
          </a:p>
          <a:p>
            <a:pPr marL="114300" indent="0">
              <a:buNone/>
            </a:pP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endParaRPr lang="en-IN" sz="1600" dirty="0"/>
          </a:p>
        </p:txBody>
      </p:sp>
    </p:spTree>
    <p:extLst>
      <p:ext uri="{BB962C8B-B14F-4D97-AF65-F5344CB8AC3E}">
        <p14:creationId xmlns:p14="http://schemas.microsoft.com/office/powerpoint/2010/main" val="138533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114300" indent="0">
              <a:buNone/>
            </a:pPr>
            <a:r>
              <a:rPr lang="en-US" sz="2600" u="sng" dirty="0">
                <a:latin typeface="Bahnschrift" pitchFamily="34" charset="0"/>
              </a:rPr>
              <a:t>Role of Manager</a:t>
            </a:r>
            <a:endParaRPr lang="en-IN" sz="2600" u="sng"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Mintzberg published his Ten Management Roles in his book, "Mintzberg on Management: Inside our Strange World of Organizations," in 1990.</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The ten roles are: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571500" lvl="0" indent="-457200">
              <a:buFont typeface="+mj-lt"/>
              <a:buAutoNum type="arabicPeriod"/>
            </a:pPr>
            <a:r>
              <a:rPr lang="en-US" dirty="0">
                <a:latin typeface="Bahnschrift" pitchFamily="34" charset="0"/>
              </a:rPr>
              <a:t>Figurehead.</a:t>
            </a:r>
            <a:endParaRPr lang="en-IN" dirty="0">
              <a:latin typeface="Bahnschrift" pitchFamily="34" charset="0"/>
            </a:endParaRPr>
          </a:p>
          <a:p>
            <a:pPr marL="571500" lvl="0" indent="-457200">
              <a:buFont typeface="+mj-lt"/>
              <a:buAutoNum type="arabicPeriod"/>
            </a:pPr>
            <a:r>
              <a:rPr lang="en-US" dirty="0">
                <a:latin typeface="Bahnschrift" pitchFamily="34" charset="0"/>
              </a:rPr>
              <a:t>Leader.</a:t>
            </a:r>
            <a:endParaRPr lang="en-IN" dirty="0">
              <a:latin typeface="Bahnschrift" pitchFamily="34" charset="0"/>
            </a:endParaRPr>
          </a:p>
          <a:p>
            <a:pPr marL="571500" lvl="0" indent="-457200">
              <a:buFont typeface="+mj-lt"/>
              <a:buAutoNum type="arabicPeriod"/>
            </a:pPr>
            <a:r>
              <a:rPr lang="en-US" dirty="0">
                <a:latin typeface="Bahnschrift" pitchFamily="34" charset="0"/>
              </a:rPr>
              <a:t>Liaison.</a:t>
            </a:r>
            <a:endParaRPr lang="en-IN" dirty="0">
              <a:latin typeface="Bahnschrift" pitchFamily="34" charset="0"/>
            </a:endParaRPr>
          </a:p>
          <a:p>
            <a:pPr marL="571500" lvl="0" indent="-457200">
              <a:buFont typeface="+mj-lt"/>
              <a:buAutoNum type="arabicPeriod"/>
            </a:pPr>
            <a:r>
              <a:rPr lang="en-US" dirty="0">
                <a:latin typeface="Bahnschrift" pitchFamily="34" charset="0"/>
              </a:rPr>
              <a:t>Monitor.</a:t>
            </a:r>
            <a:endParaRPr lang="en-IN" dirty="0">
              <a:latin typeface="Bahnschrift" pitchFamily="34" charset="0"/>
            </a:endParaRPr>
          </a:p>
          <a:p>
            <a:pPr marL="571500" lvl="0" indent="-457200">
              <a:buFont typeface="+mj-lt"/>
              <a:buAutoNum type="arabicPeriod"/>
            </a:pPr>
            <a:r>
              <a:rPr lang="en-US" dirty="0">
                <a:latin typeface="Bahnschrift" pitchFamily="34" charset="0"/>
              </a:rPr>
              <a:t>Disseminator.</a:t>
            </a:r>
            <a:endParaRPr lang="en-IN" dirty="0">
              <a:latin typeface="Bahnschrift" pitchFamily="34" charset="0"/>
            </a:endParaRPr>
          </a:p>
          <a:p>
            <a:pPr marL="571500" lvl="0" indent="-457200">
              <a:buFont typeface="+mj-lt"/>
              <a:buAutoNum type="arabicPeriod"/>
            </a:pPr>
            <a:r>
              <a:rPr lang="en-US" dirty="0">
                <a:latin typeface="Bahnschrift" pitchFamily="34" charset="0"/>
              </a:rPr>
              <a:t>Spokesperson.</a:t>
            </a:r>
            <a:endParaRPr lang="en-IN" dirty="0">
              <a:latin typeface="Bahnschrift" pitchFamily="34" charset="0"/>
            </a:endParaRPr>
          </a:p>
          <a:p>
            <a:pPr marL="571500" lvl="0" indent="-457200">
              <a:buFont typeface="+mj-lt"/>
              <a:buAutoNum type="arabicPeriod"/>
            </a:pPr>
            <a:r>
              <a:rPr lang="en-US" dirty="0">
                <a:latin typeface="Bahnschrift" pitchFamily="34" charset="0"/>
              </a:rPr>
              <a:t>Entrepreneur.</a:t>
            </a:r>
            <a:endParaRPr lang="en-IN" dirty="0">
              <a:latin typeface="Bahnschrift" pitchFamily="34" charset="0"/>
            </a:endParaRPr>
          </a:p>
          <a:p>
            <a:pPr marL="571500" lvl="0" indent="-457200">
              <a:buFont typeface="+mj-lt"/>
              <a:buAutoNum type="arabicPeriod"/>
            </a:pPr>
            <a:r>
              <a:rPr lang="en-US" dirty="0">
                <a:latin typeface="Bahnschrift" pitchFamily="34" charset="0"/>
              </a:rPr>
              <a:t>Disturbance Handler.</a:t>
            </a:r>
            <a:endParaRPr lang="en-IN" dirty="0">
              <a:latin typeface="Bahnschrift" pitchFamily="34" charset="0"/>
            </a:endParaRPr>
          </a:p>
          <a:p>
            <a:pPr marL="571500" lvl="0" indent="-457200">
              <a:buFont typeface="+mj-lt"/>
              <a:buAutoNum type="arabicPeriod"/>
            </a:pPr>
            <a:r>
              <a:rPr lang="en-US" dirty="0">
                <a:latin typeface="Bahnschrift" pitchFamily="34" charset="0"/>
              </a:rPr>
              <a:t>Resource Allocator.</a:t>
            </a:r>
            <a:endParaRPr lang="en-IN" dirty="0">
              <a:latin typeface="Bahnschrift" pitchFamily="34" charset="0"/>
            </a:endParaRPr>
          </a:p>
          <a:p>
            <a:pPr marL="571500" lvl="0" indent="-457200">
              <a:buFont typeface="+mj-lt"/>
              <a:buAutoNum type="arabicPeriod"/>
            </a:pPr>
            <a:r>
              <a:rPr lang="en-US" dirty="0">
                <a:latin typeface="Bahnschrift" pitchFamily="34" charset="0"/>
              </a:rPr>
              <a:t>Negotiator.</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107607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pPr marL="0" indent="0">
              <a:buNone/>
            </a:pPr>
            <a:r>
              <a:rPr lang="en-US" dirty="0"/>
              <a:t>The 10 roles are then divided up into three categories, as </a:t>
            </a:r>
            <a:r>
              <a:rPr lang="en-US" dirty="0" smtClean="0"/>
              <a:t>follows</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15519929"/>
              </p:ext>
            </p:extLst>
          </p:nvPr>
        </p:nvGraphicFramePr>
        <p:xfrm>
          <a:off x="609599" y="761999"/>
          <a:ext cx="7315201" cy="5638800"/>
        </p:xfrm>
        <a:graphic>
          <a:graphicData uri="http://schemas.openxmlformats.org/drawingml/2006/table">
            <a:tbl>
              <a:tblPr firstRow="1" firstCol="1" bandRow="1">
                <a:tableStyleId>{5C22544A-7EE6-4342-B048-85BDC9FD1C3A}</a:tableStyleId>
              </a:tblPr>
              <a:tblGrid>
                <a:gridCol w="2624138"/>
                <a:gridCol w="4691063"/>
              </a:tblGrid>
              <a:tr h="646471">
                <a:tc>
                  <a:txBody>
                    <a:bodyPr/>
                    <a:lstStyle/>
                    <a:p>
                      <a:pPr>
                        <a:lnSpc>
                          <a:spcPct val="115000"/>
                        </a:lnSpc>
                        <a:spcAft>
                          <a:spcPts val="0"/>
                        </a:spcAft>
                      </a:pPr>
                      <a:r>
                        <a:rPr lang="en-US" sz="1200" dirty="0">
                          <a:effectLst/>
                        </a:rPr>
                        <a:t>Category</a:t>
                      </a:r>
                      <a:endParaRPr lang="en-IN" sz="11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1200">
                          <a:effectLst/>
                        </a:rPr>
                        <a:t>Roles</a:t>
                      </a:r>
                      <a:endParaRPr lang="en-IN" sz="1100">
                        <a:effectLst/>
                        <a:latin typeface="Calibri"/>
                        <a:ea typeface="Calibri"/>
                        <a:cs typeface="Times New Roman"/>
                      </a:endParaRPr>
                    </a:p>
                  </a:txBody>
                  <a:tcPr marL="95250" marR="95250" marT="95250" marB="95250"/>
                </a:tc>
              </a:tr>
              <a:tr h="1324897">
                <a:tc>
                  <a:txBody>
                    <a:bodyPr/>
                    <a:lstStyle/>
                    <a:p>
                      <a:pPr>
                        <a:lnSpc>
                          <a:spcPct val="115000"/>
                        </a:lnSpc>
                        <a:spcAft>
                          <a:spcPts val="0"/>
                        </a:spcAft>
                      </a:pPr>
                      <a:r>
                        <a:rPr lang="en-US" sz="1200" dirty="0">
                          <a:effectLst/>
                        </a:rPr>
                        <a:t>Interpersonal</a:t>
                      </a:r>
                      <a:endParaRPr lang="en-IN" sz="11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1200">
                          <a:effectLst/>
                        </a:rPr>
                        <a:t>Figurehead</a:t>
                      </a:r>
                      <a:br>
                        <a:rPr lang="en-US" sz="1200">
                          <a:effectLst/>
                        </a:rPr>
                      </a:br>
                      <a:r>
                        <a:rPr lang="en-US" sz="1200">
                          <a:effectLst/>
                        </a:rPr>
                        <a:t>Leader</a:t>
                      </a:r>
                      <a:br>
                        <a:rPr lang="en-US" sz="1200">
                          <a:effectLst/>
                        </a:rPr>
                      </a:br>
                      <a:r>
                        <a:rPr lang="en-US" sz="1200">
                          <a:effectLst/>
                        </a:rPr>
                        <a:t>Liaison</a:t>
                      </a:r>
                      <a:endParaRPr lang="en-IN" sz="1100">
                        <a:effectLst/>
                        <a:latin typeface="Calibri"/>
                        <a:ea typeface="Calibri"/>
                        <a:cs typeface="Times New Roman"/>
                      </a:endParaRPr>
                    </a:p>
                  </a:txBody>
                  <a:tcPr marL="95250" marR="95250" marT="95250" marB="95250"/>
                </a:tc>
              </a:tr>
              <a:tr h="1324897">
                <a:tc>
                  <a:txBody>
                    <a:bodyPr/>
                    <a:lstStyle/>
                    <a:p>
                      <a:pPr>
                        <a:lnSpc>
                          <a:spcPct val="115000"/>
                        </a:lnSpc>
                        <a:spcAft>
                          <a:spcPts val="0"/>
                        </a:spcAft>
                      </a:pPr>
                      <a:r>
                        <a:rPr lang="en-US" sz="1200" dirty="0">
                          <a:effectLst/>
                        </a:rPr>
                        <a:t>Informational</a:t>
                      </a:r>
                      <a:endParaRPr lang="en-IN" sz="11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1200">
                          <a:effectLst/>
                        </a:rPr>
                        <a:t>Monitor</a:t>
                      </a:r>
                      <a:br>
                        <a:rPr lang="en-US" sz="1200">
                          <a:effectLst/>
                        </a:rPr>
                      </a:br>
                      <a:r>
                        <a:rPr lang="en-US" sz="1200">
                          <a:effectLst/>
                        </a:rPr>
                        <a:t>Disseminator</a:t>
                      </a:r>
                      <a:br>
                        <a:rPr lang="en-US" sz="1200">
                          <a:effectLst/>
                        </a:rPr>
                      </a:br>
                      <a:r>
                        <a:rPr lang="en-US" sz="1200">
                          <a:effectLst/>
                        </a:rPr>
                        <a:t>Spokesperson</a:t>
                      </a:r>
                      <a:endParaRPr lang="en-IN" sz="1100">
                        <a:effectLst/>
                        <a:latin typeface="Calibri"/>
                        <a:ea typeface="Calibri"/>
                        <a:cs typeface="Times New Roman"/>
                      </a:endParaRPr>
                    </a:p>
                  </a:txBody>
                  <a:tcPr marL="95250" marR="95250" marT="95250" marB="95250"/>
                </a:tc>
              </a:tr>
              <a:tr h="2342535">
                <a:tc>
                  <a:txBody>
                    <a:bodyPr/>
                    <a:lstStyle/>
                    <a:p>
                      <a:pPr>
                        <a:lnSpc>
                          <a:spcPct val="115000"/>
                        </a:lnSpc>
                        <a:spcAft>
                          <a:spcPts val="0"/>
                        </a:spcAft>
                      </a:pPr>
                      <a:r>
                        <a:rPr lang="en-US" sz="1200" dirty="0">
                          <a:effectLst/>
                        </a:rPr>
                        <a:t>Decisional</a:t>
                      </a:r>
                      <a:endParaRPr lang="en-IN" sz="11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1200" dirty="0">
                          <a:effectLst/>
                        </a:rPr>
                        <a:t>Entrepreneur</a:t>
                      </a:r>
                      <a:br>
                        <a:rPr lang="en-US" sz="1200" dirty="0">
                          <a:effectLst/>
                        </a:rPr>
                      </a:br>
                      <a:r>
                        <a:rPr lang="en-US" sz="1200" dirty="0">
                          <a:effectLst/>
                        </a:rPr>
                        <a:t>Disturbance Handler</a:t>
                      </a:r>
                      <a:br>
                        <a:rPr lang="en-US" sz="1200" dirty="0">
                          <a:effectLst/>
                        </a:rPr>
                      </a:br>
                      <a:r>
                        <a:rPr lang="en-US" sz="1200" dirty="0">
                          <a:effectLst/>
                        </a:rPr>
                        <a:t>Resource Allocator</a:t>
                      </a:r>
                      <a:br>
                        <a:rPr lang="en-US" sz="1200" dirty="0">
                          <a:effectLst/>
                        </a:rPr>
                      </a:br>
                      <a:r>
                        <a:rPr lang="en-US" sz="1200" dirty="0">
                          <a:effectLst/>
                        </a:rPr>
                        <a:t>Negotiator</a:t>
                      </a:r>
                      <a:endParaRPr lang="en-IN" sz="1100" dirty="0">
                        <a:effectLst/>
                        <a:latin typeface="Calibri"/>
                        <a:ea typeface="Calibri"/>
                        <a:cs typeface="Times New Roman"/>
                      </a:endParaRPr>
                    </a:p>
                  </a:txBody>
                  <a:tcPr marL="95250" marR="95250" marT="95250" marB="95250"/>
                </a:tc>
              </a:tr>
            </a:tbl>
          </a:graphicData>
        </a:graphic>
      </p:graphicFrame>
    </p:spTree>
    <p:extLst>
      <p:ext uri="{BB962C8B-B14F-4D97-AF65-F5344CB8AC3E}">
        <p14:creationId xmlns:p14="http://schemas.microsoft.com/office/powerpoint/2010/main" val="34070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Autofit/>
          </a:bodyPr>
          <a:lstStyle/>
          <a:p>
            <a:pPr marL="114300" indent="0">
              <a:buNone/>
            </a:pPr>
            <a:endParaRPr lang="en-IN" dirty="0">
              <a:latin typeface="Bahnschrift" pitchFamily="34" charset="0"/>
            </a:endParaRPr>
          </a:p>
          <a:p>
            <a:pPr>
              <a:buFont typeface="Wingdings" pitchFamily="2" charset="2"/>
              <a:buChar char="§"/>
            </a:pPr>
            <a:r>
              <a:rPr lang="en-US" dirty="0">
                <a:latin typeface="Bahnschrift" pitchFamily="34" charset="0"/>
              </a:rPr>
              <a:t>The nature, main characteristics or features of management:</a:t>
            </a:r>
            <a:endParaRPr lang="en-IN" dirty="0">
              <a:latin typeface="Bahnschrift" pitchFamily="34" charset="0"/>
            </a:endParaRPr>
          </a:p>
          <a:p>
            <a:pPr>
              <a:buFont typeface="Wingdings" pitchFamily="2" charset="2"/>
              <a:buChar char="§"/>
            </a:pPr>
            <a:r>
              <a:rPr lang="en-US" dirty="0">
                <a:latin typeface="Bahnschrift" pitchFamily="34" charset="0"/>
              </a:rPr>
              <a:t>Continuous and never-ending process.</a:t>
            </a:r>
            <a:endParaRPr lang="en-IN" dirty="0">
              <a:latin typeface="Bahnschrift" pitchFamily="34" charset="0"/>
            </a:endParaRPr>
          </a:p>
          <a:p>
            <a:pPr>
              <a:buFont typeface="Wingdings" pitchFamily="2" charset="2"/>
              <a:buChar char="§"/>
            </a:pPr>
            <a:r>
              <a:rPr lang="en-US" dirty="0">
                <a:latin typeface="Bahnschrift" pitchFamily="34" charset="0"/>
              </a:rPr>
              <a:t>Getting things done through people.</a:t>
            </a:r>
            <a:endParaRPr lang="en-IN" dirty="0">
              <a:latin typeface="Bahnschrift" pitchFamily="34" charset="0"/>
            </a:endParaRPr>
          </a:p>
          <a:p>
            <a:pPr>
              <a:buFont typeface="Wingdings" pitchFamily="2" charset="2"/>
              <a:buChar char="§"/>
            </a:pPr>
            <a:r>
              <a:rPr lang="en-US" dirty="0">
                <a:latin typeface="Bahnschrift" pitchFamily="34" charset="0"/>
              </a:rPr>
              <a:t>Result oriented.</a:t>
            </a:r>
            <a:endParaRPr lang="en-IN" dirty="0">
              <a:latin typeface="Bahnschrift" pitchFamily="34" charset="0"/>
            </a:endParaRPr>
          </a:p>
          <a:p>
            <a:pPr>
              <a:buFont typeface="Wingdings" pitchFamily="2" charset="2"/>
              <a:buChar char="§"/>
            </a:pPr>
            <a:r>
              <a:rPr lang="en-US" dirty="0">
                <a:latin typeface="Bahnschrift" pitchFamily="34" charset="0"/>
              </a:rPr>
              <a:t>Multidisciplinary in nature.</a:t>
            </a:r>
            <a:endParaRPr lang="en-IN" dirty="0">
              <a:latin typeface="Bahnschrift" pitchFamily="34" charset="0"/>
            </a:endParaRPr>
          </a:p>
          <a:p>
            <a:pPr>
              <a:buFont typeface="Wingdings" pitchFamily="2" charset="2"/>
              <a:buChar char="§"/>
            </a:pPr>
            <a:r>
              <a:rPr lang="en-US" dirty="0">
                <a:latin typeface="Bahnschrift" pitchFamily="34" charset="0"/>
              </a:rPr>
              <a:t>A group and not an individual activity.</a:t>
            </a:r>
            <a:endParaRPr lang="en-IN" dirty="0">
              <a:latin typeface="Bahnschrift" pitchFamily="34" charset="0"/>
            </a:endParaRPr>
          </a:p>
          <a:p>
            <a:pPr>
              <a:buFont typeface="Wingdings" pitchFamily="2" charset="2"/>
              <a:buChar char="§"/>
            </a:pPr>
            <a:r>
              <a:rPr lang="en-US" dirty="0">
                <a:latin typeface="Bahnschrift" pitchFamily="34" charset="0"/>
              </a:rPr>
              <a:t>Follows established principles or rules.</a:t>
            </a:r>
            <a:endParaRPr lang="en-IN" dirty="0">
              <a:latin typeface="Bahnschrift" pitchFamily="34" charset="0"/>
            </a:endParaRPr>
          </a:p>
          <a:p>
            <a:pPr>
              <a:buFont typeface="Wingdings" pitchFamily="2" charset="2"/>
              <a:buChar char="§"/>
            </a:pPr>
            <a:r>
              <a:rPr lang="en-US" dirty="0">
                <a:latin typeface="Bahnschrift" pitchFamily="34" charset="0"/>
              </a:rPr>
              <a:t>Aided but not replaced by computers.</a:t>
            </a:r>
            <a:endParaRPr lang="en-IN" dirty="0">
              <a:latin typeface="Bahnschrift" pitchFamily="34" charset="0"/>
            </a:endParaRPr>
          </a:p>
          <a:p>
            <a:pPr>
              <a:buFont typeface="Wingdings" pitchFamily="2" charset="2"/>
              <a:buChar char="§"/>
            </a:pPr>
            <a:r>
              <a:rPr lang="en-US" dirty="0">
                <a:latin typeface="Bahnschrift" pitchFamily="34" charset="0"/>
              </a:rPr>
              <a:t>Situational in nature.</a:t>
            </a:r>
            <a:endParaRPr lang="en-IN" dirty="0">
              <a:latin typeface="Bahnschrift" pitchFamily="34" charset="0"/>
            </a:endParaRPr>
          </a:p>
          <a:p>
            <a:pPr>
              <a:buFont typeface="Wingdings" pitchFamily="2" charset="2"/>
              <a:buChar char="§"/>
            </a:pPr>
            <a:r>
              <a:rPr lang="en-US" dirty="0">
                <a:latin typeface="Bahnschrift" pitchFamily="34" charset="0"/>
              </a:rPr>
              <a:t>Need not be an owner.</a:t>
            </a:r>
            <a:endParaRPr lang="en-IN" dirty="0">
              <a:latin typeface="Bahnschrift" pitchFamily="34" charset="0"/>
            </a:endParaRPr>
          </a:p>
          <a:p>
            <a:pPr>
              <a:buFont typeface="Wingdings" pitchFamily="2" charset="2"/>
              <a:buChar char="§"/>
            </a:pPr>
            <a:r>
              <a:rPr lang="en-US" dirty="0">
                <a:latin typeface="Bahnschrift" pitchFamily="34" charset="0"/>
              </a:rPr>
              <a:t>Both an art and science.</a:t>
            </a:r>
            <a:endParaRPr lang="en-IN" dirty="0">
              <a:latin typeface="Bahnschrift" pitchFamily="34" charset="0"/>
            </a:endParaRPr>
          </a:p>
          <a:p>
            <a:pPr>
              <a:buFont typeface="Wingdings" pitchFamily="2" charset="2"/>
              <a:buChar char="§"/>
            </a:pPr>
            <a:r>
              <a:rPr lang="en-US" dirty="0">
                <a:latin typeface="Bahnschrift" pitchFamily="34" charset="0"/>
              </a:rPr>
              <a:t>Management is all-pervasive.</a:t>
            </a:r>
            <a:endParaRPr lang="en-IN" dirty="0">
              <a:latin typeface="Bahnschrift" pitchFamily="34" charset="0"/>
            </a:endParaRPr>
          </a:p>
          <a:p>
            <a:pPr>
              <a:buFont typeface="Wingdings" pitchFamily="2" charset="2"/>
              <a:buChar char="§"/>
            </a:pPr>
            <a:r>
              <a:rPr lang="en-US" dirty="0">
                <a:latin typeface="Bahnschrift" pitchFamily="34" charset="0"/>
              </a:rPr>
              <a:t>Management is intangible.</a:t>
            </a:r>
            <a:endParaRPr lang="en-IN" dirty="0">
              <a:latin typeface="Bahnschrift" pitchFamily="34" charset="0"/>
            </a:endParaRPr>
          </a:p>
          <a:p>
            <a:pPr>
              <a:buFont typeface="Wingdings" pitchFamily="2" charset="2"/>
              <a:buChar char="§"/>
            </a:pPr>
            <a:r>
              <a:rPr lang="en-US" dirty="0">
                <a:latin typeface="Bahnschrift" pitchFamily="34" charset="0"/>
              </a:rPr>
              <a:t>Uses a professional approach in work.</a:t>
            </a:r>
            <a:endParaRPr lang="en-IN" dirty="0">
              <a:latin typeface="Bahnschrift" pitchFamily="34" charset="0"/>
            </a:endParaRPr>
          </a:p>
          <a:p>
            <a:pPr>
              <a:buFont typeface="Wingdings" pitchFamily="2" charset="2"/>
              <a:buChar char="§"/>
            </a:pPr>
            <a:r>
              <a:rPr lang="en-US" dirty="0">
                <a:latin typeface="Bahnschrift" pitchFamily="34" charset="0"/>
              </a:rPr>
              <a:t>Dynamic in nature.</a:t>
            </a:r>
            <a:endParaRPr lang="en-IN" dirty="0">
              <a:latin typeface="Bahnschrift" pitchFamily="34" charset="0"/>
            </a:endParaRPr>
          </a:p>
          <a:p>
            <a:pPr indent="-342900">
              <a:buFont typeface="Wingdings" pitchFamily="2" charset="2"/>
              <a:buChar char="§"/>
            </a:pPr>
            <a:endParaRPr lang="en-IN" dirty="0">
              <a:latin typeface="Bahnschrift" pitchFamily="34" charset="0"/>
            </a:endParaRPr>
          </a:p>
        </p:txBody>
      </p:sp>
    </p:spTree>
    <p:extLst>
      <p:ext uri="{BB962C8B-B14F-4D97-AF65-F5344CB8AC3E}">
        <p14:creationId xmlns:p14="http://schemas.microsoft.com/office/powerpoint/2010/main" val="239255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Autofit/>
          </a:bodyPr>
          <a:lstStyle/>
          <a:p>
            <a:pPr marL="114300" indent="0">
              <a:buNone/>
            </a:pPr>
            <a:r>
              <a:rPr lang="en-US" sz="1600" u="sng" dirty="0">
                <a:latin typeface="Bahnschrift" pitchFamily="34" charset="0"/>
              </a:rPr>
              <a:t>Interpersonal Category:</a:t>
            </a:r>
            <a:r>
              <a:rPr lang="en-US" sz="1600" dirty="0">
                <a:latin typeface="Bahnschrift" pitchFamily="34" charset="0"/>
              </a:rPr>
              <a:t> — the roles in this category involve providing information and ideas.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Figurehead</a:t>
            </a:r>
            <a:r>
              <a:rPr lang="en-US" sz="1600" dirty="0">
                <a:latin typeface="Bahnschrift" pitchFamily="34" charset="0"/>
              </a:rPr>
              <a:t> – As a manager, you have social, ceremonial and legal responsibilities. You're expected to be a source of inspiration. People look up to you as a person with authority, and as a figurehead.</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Leader</a:t>
            </a:r>
            <a:r>
              <a:rPr lang="en-US" sz="1600" dirty="0">
                <a:latin typeface="Bahnschrift" pitchFamily="34" charset="0"/>
              </a:rPr>
              <a:t> – This is where you provide leadership for your team, your department or perhaps your entire organization; and it's where you manage the performance and responsibilities of everyone in the group.</a:t>
            </a:r>
            <a:endParaRPr lang="en-IN" sz="1600" dirty="0">
              <a:latin typeface="Bahnschrift" pitchFamily="34" charset="0"/>
            </a:endParaRPr>
          </a:p>
          <a:p>
            <a:pPr marL="114300" indent="0">
              <a:buNone/>
            </a:pPr>
            <a:r>
              <a:rPr lang="en-US" sz="1600" u="sng" dirty="0">
                <a:latin typeface="Bahnschrift" pitchFamily="34" charset="0"/>
              </a:rPr>
              <a:t>Liaison</a:t>
            </a:r>
            <a:r>
              <a:rPr lang="en-US" sz="1600" dirty="0">
                <a:latin typeface="Bahnschrift" pitchFamily="34" charset="0"/>
              </a:rPr>
              <a:t> – Managers must communicate with internal and external contacts. You need to be able to network effectively on behalf of your organization.</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Informational Category:</a:t>
            </a:r>
            <a:r>
              <a:rPr lang="en-US" sz="1600" dirty="0">
                <a:latin typeface="Bahnschrift" pitchFamily="34" charset="0"/>
              </a:rPr>
              <a:t> — the roles in this category involve processing information.</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Monitor</a:t>
            </a:r>
            <a:r>
              <a:rPr lang="en-US" sz="1600" dirty="0">
                <a:latin typeface="Bahnschrift" pitchFamily="34" charset="0"/>
              </a:rPr>
              <a:t> – In this role, you regularly seek out information related to your organization and industry, looking for relevant changes in the environment. You also monitor your team, in terms of both their productivity, and their well-being.</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Disseminator</a:t>
            </a:r>
            <a:r>
              <a:rPr lang="en-US" sz="1600" dirty="0">
                <a:latin typeface="Bahnschrift" pitchFamily="34" charset="0"/>
              </a:rPr>
              <a:t> – This is where you communicate potentially useful information to your colleagues and your team.</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168040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Autofit/>
          </a:bodyPr>
          <a:lstStyle/>
          <a:p>
            <a:pPr marL="114300" indent="0">
              <a:buNone/>
            </a:pPr>
            <a:r>
              <a:rPr lang="en-US" sz="1800" u="sng" dirty="0">
                <a:latin typeface="Bahnschrift" pitchFamily="34" charset="0"/>
              </a:rPr>
              <a:t>Spokesperson</a:t>
            </a:r>
            <a:r>
              <a:rPr lang="en-US" sz="1800" dirty="0">
                <a:latin typeface="Bahnschrift" pitchFamily="34" charset="0"/>
              </a:rPr>
              <a:t> – Managers represent and speak for their organization. In this role you're responsible for transmitting information about your organization and its goals to the people outside it.</a:t>
            </a:r>
            <a:endParaRPr lang="en-IN" sz="1800" dirty="0">
              <a:latin typeface="Bahnschrift" pitchFamily="34" charset="0"/>
            </a:endParaRPr>
          </a:p>
          <a:p>
            <a:pPr marL="114300" indent="0">
              <a:buNone/>
            </a:pPr>
            <a:endParaRPr lang="en-US" sz="1800" u="sng" dirty="0" smtClean="0">
              <a:latin typeface="Bahnschrift" pitchFamily="34" charset="0"/>
            </a:endParaRPr>
          </a:p>
          <a:p>
            <a:pPr marL="114300" indent="0">
              <a:buNone/>
            </a:pPr>
            <a:r>
              <a:rPr lang="en-US" sz="1800" u="sng" dirty="0" smtClean="0">
                <a:latin typeface="Bahnschrift" pitchFamily="34" charset="0"/>
              </a:rPr>
              <a:t>Decisional </a:t>
            </a:r>
            <a:r>
              <a:rPr lang="en-US" sz="1800" u="sng" dirty="0">
                <a:latin typeface="Bahnschrift" pitchFamily="34" charset="0"/>
              </a:rPr>
              <a:t>Category:</a:t>
            </a:r>
            <a:r>
              <a:rPr lang="en-US" sz="1800" dirty="0">
                <a:latin typeface="Bahnschrift" pitchFamily="34" charset="0"/>
              </a:rPr>
              <a:t> — the roles in this category involve using information.</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Entrepreneur</a:t>
            </a:r>
            <a:r>
              <a:rPr lang="en-US" sz="1800" dirty="0">
                <a:latin typeface="Bahnschrift" pitchFamily="34" charset="0"/>
              </a:rPr>
              <a:t> – As a manager, you create and control change within the organization. This means solving problems, generating new ideas, and implementing them.</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Disturbance Handler</a:t>
            </a:r>
            <a:r>
              <a:rPr lang="en-US" sz="1800" dirty="0">
                <a:latin typeface="Bahnschrift" pitchFamily="34" charset="0"/>
              </a:rPr>
              <a:t> – When an organization or team hits an unexpected roadblock, it's the manager who must take charge. You also need to help mediate disputes within it.</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Resource Allocator</a:t>
            </a:r>
            <a:r>
              <a:rPr lang="en-US" sz="1800" dirty="0">
                <a:latin typeface="Bahnschrift" pitchFamily="34" charset="0"/>
              </a:rPr>
              <a:t> – You'll also need to determine where organizational resources are best applied. This involves allocating funding, as well as assigning staff and other organizational resources.</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Negotiator</a:t>
            </a:r>
            <a:r>
              <a:rPr lang="en-US" sz="1800" dirty="0">
                <a:latin typeface="Bahnschrift" pitchFamily="34" charset="0"/>
              </a:rPr>
              <a:t> – You may be needed to take part in, and direct, important negotiations within your team, department, or organization.</a:t>
            </a:r>
            <a:endParaRPr lang="en-IN" sz="1800" dirty="0">
              <a:latin typeface="Bahnschrift" pitchFamily="34" charset="0"/>
            </a:endParaRPr>
          </a:p>
          <a:p>
            <a:pPr marL="0" indent="0">
              <a:buNone/>
            </a:pPr>
            <a:endParaRPr lang="en-IN" sz="1800" dirty="0">
              <a:latin typeface="Bahnschrift" pitchFamily="34" charset="0"/>
            </a:endParaRPr>
          </a:p>
        </p:txBody>
      </p:sp>
    </p:spTree>
    <p:extLst>
      <p:ext uri="{BB962C8B-B14F-4D97-AF65-F5344CB8AC3E}">
        <p14:creationId xmlns:p14="http://schemas.microsoft.com/office/powerpoint/2010/main" val="1791769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Management Theory</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a:latin typeface="Bahnschrift" pitchFamily="34" charset="0"/>
              </a:rPr>
              <a:t>Classical Approach — F. W. Taylor (Scientific Principles of Management)</a:t>
            </a:r>
            <a:endParaRPr lang="en-IN" dirty="0">
              <a:latin typeface="Bahnschrift" pitchFamily="34" charset="0"/>
            </a:endParaRPr>
          </a:p>
          <a:p>
            <a:pPr marL="114300" indent="0">
              <a:buNone/>
            </a:pPr>
            <a:endParaRPr lang="en-IN" dirty="0">
              <a:latin typeface="Bahnschrift" pitchFamily="34" charset="0"/>
            </a:endParaRPr>
          </a:p>
          <a:p>
            <a:pPr>
              <a:buFont typeface="Wingdings" pitchFamily="2" charset="2"/>
              <a:buChar char="q"/>
            </a:pPr>
            <a:r>
              <a:rPr lang="en-US" dirty="0">
                <a:latin typeface="Bahnschrift" pitchFamily="34" charset="0"/>
              </a:rPr>
              <a:t>Henri </a:t>
            </a:r>
            <a:r>
              <a:rPr lang="en-US" dirty="0" err="1">
                <a:latin typeface="Bahnschrift" pitchFamily="34" charset="0"/>
              </a:rPr>
              <a:t>Fayol’s</a:t>
            </a:r>
            <a:r>
              <a:rPr lang="en-US" dirty="0">
                <a:latin typeface="Bahnschrift" pitchFamily="34" charset="0"/>
              </a:rPr>
              <a:t> Principles of Management</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a:buFont typeface="Wingdings" pitchFamily="2" charset="2"/>
              <a:buChar char="q"/>
            </a:pPr>
            <a:r>
              <a:rPr lang="en-US" dirty="0">
                <a:latin typeface="Bahnschrift" pitchFamily="34" charset="0"/>
              </a:rPr>
              <a:t>Max Weber Bureaucracy Theory</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a:buFont typeface="Wingdings" pitchFamily="2" charset="2"/>
              <a:buChar char="q"/>
            </a:pPr>
            <a:r>
              <a:rPr lang="en-US" dirty="0">
                <a:latin typeface="Bahnschrift" pitchFamily="34" charset="0"/>
              </a:rPr>
              <a:t>Behavioral Approach (</a:t>
            </a:r>
            <a:r>
              <a:rPr lang="en-US" dirty="0" err="1">
                <a:latin typeface="Bahnschrift" pitchFamily="34" charset="0"/>
              </a:rPr>
              <a:t>Hawthrone</a:t>
            </a:r>
            <a:r>
              <a:rPr lang="en-US" dirty="0">
                <a:latin typeface="Bahnschrift" pitchFamily="34" charset="0"/>
              </a:rPr>
              <a:t> Experiment and McGregor’s theory X and Y)</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a:buFont typeface="Wingdings" pitchFamily="2" charset="2"/>
              <a:buChar char="q"/>
            </a:pPr>
            <a:r>
              <a:rPr lang="en-US" dirty="0">
                <a:latin typeface="Bahnschrift" pitchFamily="34" charset="0"/>
              </a:rPr>
              <a:t>Contemporary Approach (</a:t>
            </a:r>
            <a:r>
              <a:rPr lang="en-US" dirty="0" err="1">
                <a:latin typeface="Bahnschrift" pitchFamily="34" charset="0"/>
              </a:rPr>
              <a:t>Ouchi’s</a:t>
            </a:r>
            <a:r>
              <a:rPr lang="en-US" dirty="0">
                <a:latin typeface="Bahnschrift" pitchFamily="34" charset="0"/>
              </a:rPr>
              <a:t> Z Theory and Contingency Management</a:t>
            </a:r>
            <a:endParaRPr lang="en-IN" dirty="0">
              <a:latin typeface="Bahnschrift" pitchFamily="34" charset="0"/>
            </a:endParaRPr>
          </a:p>
        </p:txBody>
      </p:sp>
    </p:spTree>
    <p:extLst>
      <p:ext uri="{BB962C8B-B14F-4D97-AF65-F5344CB8AC3E}">
        <p14:creationId xmlns:p14="http://schemas.microsoft.com/office/powerpoint/2010/main" val="3430133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normAutofit fontScale="90000"/>
          </a:bodyPr>
          <a:lstStyle/>
          <a:p>
            <a:r>
              <a:rPr lang="en-US" b="1" u="sng" dirty="0"/>
              <a:t>Scientific Principles of Management by F. W. Taylor</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One of the earliest theorists of management was developed by Frederick Winslow Taylor. He started the Scientific Management movement, and was the first to recognize and emphasis the need for adopting a scientific approach to the task of managing an enterprise. He and his associates were the first people to study the work process scientifically. They studied how work was performed, and they looked at how this affected worker productivity. Taylor's philosophy focused on the belief that making people work as hard as they could was not as efficient as optimizing the way the work was done.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With a background in mechanical engineering, Taylor was very interested in efficiency. While advancing his career at a U.S. steel manufacturer, he designed workplace experiments to determine optimal performance levels. In one, he experimented with shovel design until he had a design that would allow workers to shovel for several hours straight. With bricklayers, he experimented with the various motions required and developed an efficient way to lay bricks. And he applied the scientific method to study the optimal way to do any type of workplace task. As such, he found that by calculating the time needed for the various elements of a task, he could develop the "best" way to complete that task.</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3141967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Autofit/>
          </a:bodyPr>
          <a:lstStyle/>
          <a:p>
            <a:pPr marL="114300" indent="0">
              <a:buNone/>
            </a:pPr>
            <a:r>
              <a:rPr lang="en-US" sz="2000" dirty="0">
                <a:latin typeface="Bahnschrift" pitchFamily="34" charset="0"/>
              </a:rPr>
              <a:t>In 1909, Taylor published "The Principles of Scientific Management." In this, he proposed that by optimizing and simplifying jobs, productivity would increase. He also advanced the idea that workers and managers needed to cooperate with one another.</a:t>
            </a:r>
            <a:endParaRPr lang="en-IN" sz="2000" dirty="0">
              <a:latin typeface="Bahnschrift" pitchFamily="34" charset="0"/>
            </a:endParaRPr>
          </a:p>
          <a:p>
            <a:pPr marL="114300" indent="0">
              <a:buNone/>
            </a:pPr>
            <a:r>
              <a:rPr lang="en-US" sz="2000" dirty="0">
                <a:latin typeface="Bahnschrift" pitchFamily="34" charset="0"/>
              </a:rPr>
              <a:t> </a:t>
            </a:r>
            <a:endParaRPr lang="en-IN" sz="2000" dirty="0">
              <a:latin typeface="Bahnschrift" pitchFamily="34" charset="0"/>
            </a:endParaRPr>
          </a:p>
          <a:p>
            <a:pPr marL="114300" indent="0">
              <a:buNone/>
            </a:pPr>
            <a:r>
              <a:rPr lang="en-US" sz="2000" dirty="0">
                <a:latin typeface="Bahnschrift" pitchFamily="34" charset="0"/>
              </a:rPr>
              <a:t>The scientific method consists essentially of:</a:t>
            </a:r>
            <a:endParaRPr lang="en-IN" sz="2000" dirty="0">
              <a:latin typeface="Bahnschrift" pitchFamily="34" charset="0"/>
            </a:endParaRPr>
          </a:p>
          <a:p>
            <a:pPr marL="114300" indent="0">
              <a:buNone/>
            </a:pPr>
            <a:r>
              <a:rPr lang="en-US" sz="2000" dirty="0">
                <a:latin typeface="Bahnschrift" pitchFamily="34" charset="0"/>
              </a:rPr>
              <a:t>(a) Observation</a:t>
            </a:r>
            <a:endParaRPr lang="en-IN" sz="2000" dirty="0">
              <a:latin typeface="Bahnschrift" pitchFamily="34" charset="0"/>
            </a:endParaRPr>
          </a:p>
          <a:p>
            <a:pPr marL="114300" indent="0">
              <a:buNone/>
            </a:pPr>
            <a:r>
              <a:rPr lang="en-US" sz="2000" dirty="0">
                <a:latin typeface="Bahnschrift" pitchFamily="34" charset="0"/>
              </a:rPr>
              <a:t>(b) Measurement</a:t>
            </a:r>
            <a:endParaRPr lang="en-IN" sz="2000" dirty="0">
              <a:latin typeface="Bahnschrift" pitchFamily="34" charset="0"/>
            </a:endParaRPr>
          </a:p>
          <a:p>
            <a:pPr marL="114300" indent="0">
              <a:buNone/>
            </a:pPr>
            <a:r>
              <a:rPr lang="en-US" sz="2000" dirty="0">
                <a:latin typeface="Bahnschrift" pitchFamily="34" charset="0"/>
              </a:rPr>
              <a:t>(c) Experimentation and</a:t>
            </a:r>
            <a:endParaRPr lang="en-IN" sz="2000" dirty="0">
              <a:latin typeface="Bahnschrift" pitchFamily="34" charset="0"/>
            </a:endParaRPr>
          </a:p>
          <a:p>
            <a:pPr marL="114300" indent="0">
              <a:buNone/>
            </a:pPr>
            <a:r>
              <a:rPr lang="en-US" sz="2000" dirty="0">
                <a:latin typeface="Bahnschrift" pitchFamily="34" charset="0"/>
              </a:rPr>
              <a:t>(d) Inference</a:t>
            </a:r>
            <a:endParaRPr lang="en-IN" sz="2000" dirty="0">
              <a:latin typeface="Bahnschrift" pitchFamily="34" charset="0"/>
            </a:endParaRPr>
          </a:p>
          <a:p>
            <a:pPr marL="114300" indent="0">
              <a:buNone/>
            </a:pPr>
            <a:r>
              <a:rPr lang="en-US" sz="2000" dirty="0">
                <a:latin typeface="Bahnschrift" pitchFamily="34" charset="0"/>
              </a:rPr>
              <a:t> </a:t>
            </a:r>
            <a:endParaRPr lang="en-IN" sz="2000" dirty="0">
              <a:latin typeface="Bahnschrift" pitchFamily="34" charset="0"/>
            </a:endParaRPr>
          </a:p>
          <a:p>
            <a:pPr marL="114300" indent="0">
              <a:buNone/>
            </a:pPr>
            <a:r>
              <a:rPr lang="en-US" sz="2000" dirty="0">
                <a:latin typeface="Bahnschrift" pitchFamily="34" charset="0"/>
              </a:rPr>
              <a:t>He summed up his approach in these words:</a:t>
            </a:r>
            <a:endParaRPr lang="en-IN" sz="2000" dirty="0">
              <a:latin typeface="Bahnschrift" pitchFamily="34" charset="0"/>
            </a:endParaRPr>
          </a:p>
          <a:p>
            <a:pPr marL="114300" lvl="0" indent="0">
              <a:buNone/>
            </a:pPr>
            <a:r>
              <a:rPr lang="en-US" sz="2000" dirty="0">
                <a:latin typeface="Bahnschrift" pitchFamily="34" charset="0"/>
              </a:rPr>
              <a:t>Science, not rule of thumb</a:t>
            </a:r>
            <a:endParaRPr lang="en-IN" sz="2000" dirty="0">
              <a:latin typeface="Bahnschrift" pitchFamily="34" charset="0"/>
            </a:endParaRPr>
          </a:p>
          <a:p>
            <a:pPr marL="114300" lvl="0" indent="0">
              <a:buNone/>
            </a:pPr>
            <a:r>
              <a:rPr lang="en-US" sz="2000" dirty="0">
                <a:latin typeface="Bahnschrift" pitchFamily="34" charset="0"/>
              </a:rPr>
              <a:t>Harmony, not discord</a:t>
            </a:r>
            <a:endParaRPr lang="en-IN" sz="2000" dirty="0">
              <a:latin typeface="Bahnschrift" pitchFamily="34" charset="0"/>
            </a:endParaRPr>
          </a:p>
          <a:p>
            <a:pPr marL="114300" lvl="0" indent="0">
              <a:buNone/>
            </a:pPr>
            <a:r>
              <a:rPr lang="en-US" sz="2000" dirty="0">
                <a:latin typeface="Bahnschrift" pitchFamily="34" charset="0"/>
              </a:rPr>
              <a:t>Co-operation, not individualism</a:t>
            </a:r>
            <a:endParaRPr lang="en-IN" sz="2000" dirty="0">
              <a:latin typeface="Bahnschrift" pitchFamily="34" charset="0"/>
            </a:endParaRPr>
          </a:p>
          <a:p>
            <a:pPr marL="114300" lvl="0" indent="0">
              <a:buNone/>
            </a:pPr>
            <a:r>
              <a:rPr lang="en-US" sz="2000" dirty="0">
                <a:latin typeface="Bahnschrift" pitchFamily="34" charset="0"/>
              </a:rPr>
              <a:t>Maximum output, in place of restricted output</a:t>
            </a:r>
            <a:endParaRPr lang="en-IN" sz="2000" dirty="0">
              <a:latin typeface="Bahnschrift" pitchFamily="34" charset="0"/>
            </a:endParaRPr>
          </a:p>
          <a:p>
            <a:pPr marL="114300" lvl="0" indent="0">
              <a:buNone/>
            </a:pPr>
            <a:r>
              <a:rPr lang="en-US" sz="2000" dirty="0">
                <a:latin typeface="Bahnschrift" pitchFamily="34" charset="0"/>
              </a:rPr>
              <a:t>The development of each man to his greatest efficiency and prosperity</a:t>
            </a:r>
            <a:endParaRPr lang="en-IN" sz="2000" dirty="0">
              <a:latin typeface="Bahnschrift" pitchFamily="34" charset="0"/>
            </a:endParaRPr>
          </a:p>
          <a:p>
            <a:pPr marL="0" indent="0">
              <a:buNone/>
            </a:pPr>
            <a:endParaRPr lang="en-IN" sz="2000" dirty="0">
              <a:latin typeface="Bahnschrift" pitchFamily="34" charset="0"/>
            </a:endParaRPr>
          </a:p>
        </p:txBody>
      </p:sp>
    </p:spTree>
    <p:extLst>
      <p:ext uri="{BB962C8B-B14F-4D97-AF65-F5344CB8AC3E}">
        <p14:creationId xmlns:p14="http://schemas.microsoft.com/office/powerpoint/2010/main" val="121550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marL="114300" indent="0">
              <a:buNone/>
            </a:pPr>
            <a:r>
              <a:rPr lang="en-US" u="sng" dirty="0"/>
              <a:t>Elements of Scientific Management:</a:t>
            </a:r>
            <a:endParaRPr lang="en-IN" dirty="0"/>
          </a:p>
          <a:p>
            <a:pPr marL="114300" indent="0">
              <a:buNone/>
            </a:pPr>
            <a:r>
              <a:rPr lang="en-US" dirty="0"/>
              <a:t> </a:t>
            </a:r>
            <a:endParaRPr lang="en-IN" dirty="0"/>
          </a:p>
          <a:p>
            <a:r>
              <a:rPr lang="en-US" dirty="0"/>
              <a:t>The techniques which Taylor regarded as its essential elements or features may be classified as under:</a:t>
            </a:r>
            <a:endParaRPr lang="en-IN" dirty="0"/>
          </a:p>
          <a:p>
            <a:r>
              <a:rPr lang="en-US" dirty="0"/>
              <a:t>1. Scientific Task and Rate-setting, work improvement, etc.</a:t>
            </a:r>
            <a:endParaRPr lang="en-IN" dirty="0"/>
          </a:p>
          <a:p>
            <a:r>
              <a:rPr lang="en-US" dirty="0"/>
              <a:t>2. Planning the Task.</a:t>
            </a:r>
            <a:endParaRPr lang="en-IN" dirty="0"/>
          </a:p>
          <a:p>
            <a:r>
              <a:rPr lang="en-US" dirty="0"/>
              <a:t>3. Vocational Selection and Training</a:t>
            </a:r>
            <a:endParaRPr lang="en-IN" dirty="0"/>
          </a:p>
          <a:p>
            <a:r>
              <a:rPr lang="en-US" dirty="0"/>
              <a:t>4. Standardization (of working conditions, material equipment etc.)</a:t>
            </a:r>
            <a:endParaRPr lang="en-IN" dirty="0"/>
          </a:p>
          <a:p>
            <a:r>
              <a:rPr lang="en-US" dirty="0"/>
              <a:t>5. Specialization</a:t>
            </a:r>
            <a:endParaRPr lang="en-IN" dirty="0"/>
          </a:p>
          <a:p>
            <a:r>
              <a:rPr lang="en-US" dirty="0"/>
              <a:t>6. Mental Revolution.</a:t>
            </a:r>
            <a:endParaRPr lang="en-IN" dirty="0"/>
          </a:p>
          <a:p>
            <a:pPr marL="0" indent="0">
              <a:buNone/>
            </a:pPr>
            <a:endParaRPr lang="en-IN" dirty="0"/>
          </a:p>
        </p:txBody>
      </p:sp>
    </p:spTree>
    <p:extLst>
      <p:ext uri="{BB962C8B-B14F-4D97-AF65-F5344CB8AC3E}">
        <p14:creationId xmlns:p14="http://schemas.microsoft.com/office/powerpoint/2010/main" val="236217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Autofit/>
          </a:bodyPr>
          <a:lstStyle/>
          <a:p>
            <a:pPr marL="114300" indent="0">
              <a:buNone/>
            </a:pPr>
            <a:r>
              <a:rPr lang="en-US" sz="1600" dirty="0">
                <a:latin typeface="Bahnschrift" pitchFamily="34" charset="0"/>
              </a:rPr>
              <a:t>1.</a:t>
            </a:r>
            <a:r>
              <a:rPr lang="en-US" sz="1600" u="sng" dirty="0">
                <a:latin typeface="Bahnschrift" pitchFamily="34" charset="0"/>
              </a:rPr>
              <a:t>Scientific Task and Rate-Setting (work study):</a:t>
            </a:r>
            <a:r>
              <a:rPr lang="en-US" sz="1600" dirty="0">
                <a:latin typeface="Bahnschrift" pitchFamily="34" charset="0"/>
              </a:rPr>
              <a:t> Work study may be defined as the systematic, objective and critical examination of all the factors governing the operational efficiency of any specified activity in order to effect improvement.</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800" b="1" u="sng" dirty="0" smtClean="0">
                <a:latin typeface="Bahnschrift" pitchFamily="34" charset="0"/>
              </a:rPr>
              <a:t>Work </a:t>
            </a:r>
            <a:r>
              <a:rPr lang="en-US" sz="1800" b="1" u="sng" dirty="0">
                <a:latin typeface="Bahnschrift" pitchFamily="34" charset="0"/>
              </a:rPr>
              <a:t>study includes</a:t>
            </a:r>
            <a:r>
              <a:rPr lang="en-US" sz="1800" b="1" u="sng" dirty="0" smtClean="0">
                <a:latin typeface="Bahnschrift" pitchFamily="34" charset="0"/>
              </a:rPr>
              <a:t>:</a:t>
            </a:r>
            <a:r>
              <a:rPr lang="en-US" sz="1800" b="1" u="sng" dirty="0">
                <a:latin typeface="Bahnschrift" pitchFamily="34" charset="0"/>
              </a:rPr>
              <a:t> </a:t>
            </a:r>
            <a:endParaRPr lang="en-IN" sz="1800" b="1" u="sng" dirty="0">
              <a:latin typeface="Bahnschrift" pitchFamily="34" charset="0"/>
            </a:endParaRPr>
          </a:p>
          <a:p>
            <a:pPr marL="114300" indent="0">
              <a:buNone/>
            </a:pPr>
            <a:r>
              <a:rPr lang="en-US" sz="1600" dirty="0">
                <a:latin typeface="Bahnschrift" pitchFamily="34" charset="0"/>
              </a:rPr>
              <a:t>(a) </a:t>
            </a:r>
            <a:r>
              <a:rPr lang="en-US" sz="1600" u="sng" dirty="0">
                <a:latin typeface="Bahnschrift" pitchFamily="34" charset="0"/>
              </a:rPr>
              <a:t>Methods Study:</a:t>
            </a:r>
            <a:r>
              <a:rPr lang="en-US" sz="1600" dirty="0">
                <a:latin typeface="Bahnschrift" pitchFamily="34" charset="0"/>
              </a:rPr>
              <a:t> The management should try to ensure that the plant is laid out in the best manner and is equipped with the best tools and machinery. The possibilities of eliminating or combining certain operations may be studied.</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(b) </a:t>
            </a:r>
            <a:r>
              <a:rPr lang="en-US" sz="1600" u="sng" dirty="0">
                <a:latin typeface="Bahnschrift" pitchFamily="34" charset="0"/>
              </a:rPr>
              <a:t>Motion Study:</a:t>
            </a:r>
            <a:r>
              <a:rPr lang="en-US" sz="1600" dirty="0">
                <a:latin typeface="Bahnschrift" pitchFamily="34" charset="0"/>
              </a:rPr>
              <a:t> It is a study of the movement, of an operator (or even of a machine) in performing an operation with the purpose of eliminating useless motions.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(c) </a:t>
            </a:r>
            <a:r>
              <a:rPr lang="en-US" sz="1600" u="sng" dirty="0">
                <a:latin typeface="Bahnschrift" pitchFamily="34" charset="0"/>
              </a:rPr>
              <a:t>Time Study (work measurement):</a:t>
            </a:r>
            <a:r>
              <a:rPr lang="en-US" sz="1600" dirty="0">
                <a:latin typeface="Bahnschrift" pitchFamily="34" charset="0"/>
              </a:rPr>
              <a:t> The basic purpose of time study is to determine the proper time for performing the operation. Such study may be conducted after the motion study. Both time study and motion study help in determining the best method of doing a job and the standard time allowed for it.</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(d) </a:t>
            </a:r>
            <a:r>
              <a:rPr lang="en-US" sz="1600" u="sng" dirty="0">
                <a:latin typeface="Bahnschrift" pitchFamily="34" charset="0"/>
              </a:rPr>
              <a:t>Fatigue Study:</a:t>
            </a:r>
            <a:r>
              <a:rPr lang="en-US" sz="1600" dirty="0">
                <a:latin typeface="Bahnschrift" pitchFamily="34" charset="0"/>
              </a:rPr>
              <a:t> If, a standard task is set without providing for measures to eliminate fatigue, it may either be beyond the workers or the workers may over strain themselves to attain it. It is necessary, therefore, to regulate the working hours and provide for rest pauses at scientifically determined intervals.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(e) </a:t>
            </a:r>
            <a:r>
              <a:rPr lang="en-US" sz="1600" u="sng" dirty="0">
                <a:latin typeface="Bahnschrift" pitchFamily="34" charset="0"/>
              </a:rPr>
              <a:t>Rate-setting:</a:t>
            </a:r>
            <a:r>
              <a:rPr lang="en-US" sz="1600" dirty="0">
                <a:latin typeface="Bahnschrift" pitchFamily="34" charset="0"/>
              </a:rPr>
              <a:t> Taylor recommended the differential piece wage system, under which workers performing the standard task within prescribed time are paid a much higher rate per unit than inefficient workers who are not able to come up to the standard set.</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1761419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Autofit/>
          </a:bodyPr>
          <a:lstStyle/>
          <a:p>
            <a:pPr marL="114300" indent="0">
              <a:buNone/>
            </a:pPr>
            <a:r>
              <a:rPr lang="en-US" sz="1600" dirty="0">
                <a:latin typeface="Bahnschrift" pitchFamily="34" charset="0"/>
              </a:rPr>
              <a:t>2. </a:t>
            </a:r>
            <a:r>
              <a:rPr lang="en-US" sz="1600" u="sng" dirty="0">
                <a:latin typeface="Bahnschrift" pitchFamily="34" charset="0"/>
              </a:rPr>
              <a:t>Planning the Task:</a:t>
            </a:r>
            <a:r>
              <a:rPr lang="en-US" sz="1600" dirty="0">
                <a:latin typeface="Bahnschrift" pitchFamily="34" charset="0"/>
              </a:rPr>
              <a:t> Having set the task which an average worker must strive to perform to get wages at the higher piece-rate, necessary steps have to be taken to plan the production thoroughly so that there is no bottle neck and the work goes on systematically.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3. </a:t>
            </a:r>
            <a:r>
              <a:rPr lang="en-US" sz="1600" u="sng" dirty="0">
                <a:latin typeface="Bahnschrift" pitchFamily="34" charset="0"/>
              </a:rPr>
              <a:t>Selection and Training:</a:t>
            </a:r>
            <a:r>
              <a:rPr lang="en-US" sz="1600" dirty="0">
                <a:latin typeface="Bahnschrift" pitchFamily="34" charset="0"/>
              </a:rPr>
              <a:t> Scientific Management requires a radical change in the methods and procedures of selecting workers. It is therefore necessary to entrust the task of selection to a central personnel department. The procedure of selection will also have to be systematized. Proper attention has also to be devoted to the training of the workers in the correct methods of work.</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4. </a:t>
            </a:r>
            <a:r>
              <a:rPr lang="en-US" sz="1600" u="sng" dirty="0">
                <a:latin typeface="Bahnschrift" pitchFamily="34" charset="0"/>
              </a:rPr>
              <a:t>Standardization</a:t>
            </a:r>
            <a:r>
              <a:rPr lang="en-US" sz="1600" dirty="0">
                <a:latin typeface="Bahnschrift" pitchFamily="34" charset="0"/>
              </a:rPr>
              <a:t>: Standardization may be introduced in respect of the following:</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(a) </a:t>
            </a:r>
            <a:r>
              <a:rPr lang="en-US" sz="1600" u="sng" dirty="0">
                <a:latin typeface="Bahnschrift" pitchFamily="34" charset="0"/>
              </a:rPr>
              <a:t>Tools and equipment:</a:t>
            </a:r>
            <a:r>
              <a:rPr lang="en-US" sz="1600" dirty="0">
                <a:latin typeface="Bahnschrift" pitchFamily="34" charset="0"/>
              </a:rPr>
              <a:t> By standardization is meant the process of bringing about uniformity. The management must select and store standard tools and implements which will be nearly the best or the best of their kind.</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(b) </a:t>
            </a:r>
            <a:r>
              <a:rPr lang="en-US" sz="1600" u="sng" dirty="0">
                <a:latin typeface="Bahnschrift" pitchFamily="34" charset="0"/>
              </a:rPr>
              <a:t>Speed:</a:t>
            </a:r>
            <a:r>
              <a:rPr lang="en-US" sz="1600" dirty="0">
                <a:latin typeface="Bahnschrift" pitchFamily="34" charset="0"/>
              </a:rPr>
              <a:t> There is usually an optimum speed for every machine. If it is exceeded, it is likely to result in damage to machinery.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(c) </a:t>
            </a:r>
            <a:r>
              <a:rPr lang="en-US" sz="1600" u="sng" dirty="0">
                <a:latin typeface="Bahnschrift" pitchFamily="34" charset="0"/>
              </a:rPr>
              <a:t>Conditions of Work:</a:t>
            </a:r>
            <a:r>
              <a:rPr lang="en-US" sz="1600" dirty="0">
                <a:latin typeface="Bahnschrift" pitchFamily="34" charset="0"/>
              </a:rPr>
              <a:t> To attain standard performance, the maintenance of standard conditions of ventilation, heating, cooling, humidity, floor space, safety etc., is very essential.</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2231514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Autofit/>
          </a:bodyPr>
          <a:lstStyle/>
          <a:p>
            <a:pPr marL="114300" indent="0">
              <a:buNone/>
            </a:pPr>
            <a:r>
              <a:rPr lang="en-US" sz="1600" dirty="0">
                <a:latin typeface="Bahnschrift" pitchFamily="34" charset="0"/>
              </a:rPr>
              <a:t>4</a:t>
            </a:r>
            <a:r>
              <a:rPr lang="en-US" sz="1600" dirty="0" smtClean="0">
                <a:latin typeface="Bahnschrift" pitchFamily="34" charset="0"/>
              </a:rPr>
              <a:t>. </a:t>
            </a:r>
            <a:r>
              <a:rPr lang="en-US" sz="1600" u="sng" dirty="0">
                <a:latin typeface="Bahnschrift" pitchFamily="34" charset="0"/>
              </a:rPr>
              <a:t>Specialization:</a:t>
            </a:r>
            <a:r>
              <a:rPr lang="en-US" sz="1600" dirty="0">
                <a:latin typeface="Bahnschrift" pitchFamily="34" charset="0"/>
              </a:rPr>
              <a:t> Scientific management will not be complete without the introduction of specialization. Under this plan, the two functions of 'planning' and 'doing' are separated in the organization of the plant. The `functional foremen' are specialists who join their heads to give thought to the planning of the performance of operations in the workshop. Taylor suggested eight functional foremen under his scheme of functional foremanship.</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(a) </a:t>
            </a:r>
            <a:r>
              <a:rPr lang="en-US" sz="1600" u="sng" dirty="0">
                <a:latin typeface="Bahnschrift" pitchFamily="34" charset="0"/>
              </a:rPr>
              <a:t>The Route Clerk:</a:t>
            </a:r>
            <a:r>
              <a:rPr lang="en-US" sz="1600" dirty="0">
                <a:latin typeface="Bahnschrift" pitchFamily="34" charset="0"/>
              </a:rPr>
              <a:t> To lay down the sequence of operations and instruct the workers concerned about it.</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(b) </a:t>
            </a:r>
            <a:r>
              <a:rPr lang="en-US" sz="1600" u="sng" dirty="0">
                <a:latin typeface="Bahnschrift" pitchFamily="34" charset="0"/>
              </a:rPr>
              <a:t>The Instruction Card Clerk:</a:t>
            </a:r>
            <a:r>
              <a:rPr lang="en-US" sz="1600" dirty="0">
                <a:latin typeface="Bahnschrift" pitchFamily="34" charset="0"/>
              </a:rPr>
              <a:t> To prepare detailed instructions regarding different aspects of work.</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(c) </a:t>
            </a:r>
            <a:r>
              <a:rPr lang="en-US" sz="1600" u="sng" dirty="0">
                <a:latin typeface="Bahnschrift" pitchFamily="34" charset="0"/>
              </a:rPr>
              <a:t>The Time and Cost Clerk:</a:t>
            </a:r>
            <a:r>
              <a:rPr lang="en-US" sz="1600" dirty="0">
                <a:latin typeface="Bahnschrift" pitchFamily="34" charset="0"/>
              </a:rPr>
              <a:t> To send all information relating to their pay to the workers and to secure proper returns of work from them.</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(d) </a:t>
            </a:r>
            <a:r>
              <a:rPr lang="en-US" sz="1600" u="sng" dirty="0">
                <a:latin typeface="Bahnschrift" pitchFamily="34" charset="0"/>
              </a:rPr>
              <a:t>The Shop Disciplinarian:</a:t>
            </a:r>
            <a:r>
              <a:rPr lang="en-US" sz="1600" dirty="0">
                <a:latin typeface="Bahnschrift" pitchFamily="34" charset="0"/>
              </a:rPr>
              <a:t> To deal with cases of breach of discipline and absenteeism.</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(e) </a:t>
            </a:r>
            <a:r>
              <a:rPr lang="en-US" sz="1600" u="sng" dirty="0">
                <a:latin typeface="Bahnschrift" pitchFamily="34" charset="0"/>
              </a:rPr>
              <a:t>The Gang Boss:</a:t>
            </a:r>
            <a:r>
              <a:rPr lang="en-US" sz="1600" dirty="0">
                <a:latin typeface="Bahnschrift" pitchFamily="34" charset="0"/>
              </a:rPr>
              <a:t> To assemble and set up tools and machines and to teach the workers to make all their personal motions in the quickest and best way.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(f) </a:t>
            </a:r>
            <a:r>
              <a:rPr lang="en-US" sz="1600" u="sng" dirty="0">
                <a:latin typeface="Bahnschrift" pitchFamily="34" charset="0"/>
              </a:rPr>
              <a:t>The Speed Boss:</a:t>
            </a:r>
            <a:r>
              <a:rPr lang="en-US" sz="1600" dirty="0">
                <a:latin typeface="Bahnschrift" pitchFamily="34" charset="0"/>
              </a:rPr>
              <a:t> To ensure that machines are run at their best speeds and proper tools are used by the workers.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4271251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Autofit/>
          </a:bodyPr>
          <a:lstStyle/>
          <a:p>
            <a:pPr marL="114300" indent="0">
              <a:buNone/>
            </a:pPr>
            <a:r>
              <a:rPr lang="en-US" sz="1600" dirty="0">
                <a:latin typeface="Bahnschrift" pitchFamily="34" charset="0"/>
              </a:rPr>
              <a:t>5</a:t>
            </a:r>
            <a:r>
              <a:rPr lang="en-US" sz="1600" dirty="0" smtClean="0">
                <a:latin typeface="Bahnschrift" pitchFamily="34" charset="0"/>
              </a:rPr>
              <a:t>.  </a:t>
            </a:r>
            <a:r>
              <a:rPr lang="en-US" sz="1600" u="sng" dirty="0">
                <a:latin typeface="Bahnschrift" pitchFamily="34" charset="0"/>
              </a:rPr>
              <a:t>Mental Revolution:</a:t>
            </a:r>
            <a:r>
              <a:rPr lang="en-US" sz="1600" dirty="0">
                <a:latin typeface="Bahnschrift" pitchFamily="34" charset="0"/>
              </a:rPr>
              <a:t> At present, industry is divided into two groups – management and labor. The major problem between these two groups is the division of surplus. The management wants the maximum possible share of the surplus as profit; the workers want, as large share in the form of wages. Taylor has in mind the enormous gain that arises from higher productivity. Such gains can be shared both by the management and workers in the form of increased profits and increased wages.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b="1" u="sng" dirty="0">
                <a:latin typeface="Bahnschrift" pitchFamily="34" charset="0"/>
              </a:rPr>
              <a:t>Four Principles of Scientific Management</a:t>
            </a:r>
            <a:endParaRPr lang="en-IN" sz="1600" b="1" u="sng"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1. Replace working by "rule of thumb," or simple habit and common sense, and instead use the scientific method to study work and determine the most efficient way to perform specific tasks.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2. Rather than simply assign workers to just any job, match workers to their jobs based on capability and motivation, and train them to work at maximum efficiency.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3. Monitor worker performance, and provide instructions and supervision to ensure that they're using the most efficient ways of working.</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4. Allocate the work between managers and workers so that the managers spend their time planning and training, allowing the workers to perform their tasks efficiently.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424784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Autofit/>
          </a:bodyPr>
          <a:lstStyle/>
          <a:p>
            <a:pPr marL="114300" indent="0">
              <a:buNone/>
            </a:pPr>
            <a:r>
              <a:rPr lang="en-US" sz="1600" dirty="0">
                <a:latin typeface="Bahnschrift" pitchFamily="34" charset="0"/>
              </a:rPr>
              <a:t>1. Continuous and never-ending process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Management is a Process. It includes four main functions, viz., Planning, Organizing, Directing and Controlling. The manager has to Plan and Organize all the activities. He had to give proper Directions to his subordinates. He also has to Control all the activities. The manager has to perform these functions continuously. Therefore, management is a continuous and never ending process.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2. Getting things done through people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The managers do not do the work themselves. They get the work done through the workers. The workers should not be treated like slaves. They should not be tricked, threatened or forced to do the work. A favorable work environment should be created and maintained.</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3. Result oriented </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Management is result oriented because it gives a lot of importance to "Results". Examples of Results like, increase in market share increase in profits, etc. Management always wants to get the best results at all times.</a:t>
            </a:r>
            <a:endParaRPr lang="en-IN" sz="1600" dirty="0">
              <a:latin typeface="Bahnschrift" pitchFamily="34" charset="0"/>
            </a:endParaRPr>
          </a:p>
          <a:p>
            <a:pPr marL="114300" indent="0">
              <a:buNone/>
            </a:pPr>
            <a:r>
              <a:rPr lang="en-US" sz="1600" dirty="0">
                <a:latin typeface="Bahnschrift" pitchFamily="34" charset="0"/>
              </a:rPr>
              <a:t> </a:t>
            </a:r>
          </a:p>
        </p:txBody>
      </p:sp>
    </p:spTree>
    <p:extLst>
      <p:ext uri="{BB962C8B-B14F-4D97-AF65-F5344CB8AC3E}">
        <p14:creationId xmlns:p14="http://schemas.microsoft.com/office/powerpoint/2010/main" val="1727891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pPr marL="114300" indent="0">
              <a:buNone/>
            </a:pPr>
            <a:r>
              <a:rPr lang="en-US" b="1" u="sng" dirty="0">
                <a:latin typeface="Bahnschrift" pitchFamily="34" charset="0"/>
              </a:rPr>
              <a:t>The benefits of scientific management are:-</a:t>
            </a:r>
            <a:endParaRPr lang="en-IN" b="1"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1. Replacement of traditional rule of thumb method by scientific techniques.</a:t>
            </a:r>
            <a:endParaRPr lang="en-IN" dirty="0">
              <a:latin typeface="Bahnschrift" pitchFamily="34" charset="0"/>
            </a:endParaRPr>
          </a:p>
          <a:p>
            <a:pPr marL="114300" indent="0">
              <a:buNone/>
            </a:pPr>
            <a:r>
              <a:rPr lang="en-US" dirty="0">
                <a:latin typeface="Bahnschrift" pitchFamily="34" charset="0"/>
              </a:rPr>
              <a:t>2. Proper selection and training of workers.</a:t>
            </a:r>
            <a:endParaRPr lang="en-IN" dirty="0">
              <a:latin typeface="Bahnschrift" pitchFamily="34" charset="0"/>
            </a:endParaRPr>
          </a:p>
          <a:p>
            <a:pPr marL="114300" indent="0">
              <a:buNone/>
            </a:pPr>
            <a:r>
              <a:rPr lang="en-US" dirty="0">
                <a:latin typeface="Bahnschrift" pitchFamily="34" charset="0"/>
              </a:rPr>
              <a:t>3. Incentive wages to the workers for higher production.</a:t>
            </a:r>
            <a:endParaRPr lang="en-IN" dirty="0">
              <a:latin typeface="Bahnschrift" pitchFamily="34" charset="0"/>
            </a:endParaRPr>
          </a:p>
          <a:p>
            <a:pPr marL="114300" indent="0">
              <a:buNone/>
            </a:pPr>
            <a:r>
              <a:rPr lang="en-US" dirty="0">
                <a:latin typeface="Bahnschrift" pitchFamily="34" charset="0"/>
              </a:rPr>
              <a:t>4. Elimination of wastes and rationalization of system of control.</a:t>
            </a:r>
            <a:endParaRPr lang="en-IN" dirty="0">
              <a:latin typeface="Bahnschrift" pitchFamily="34" charset="0"/>
            </a:endParaRPr>
          </a:p>
          <a:p>
            <a:pPr marL="114300" indent="0">
              <a:buNone/>
            </a:pPr>
            <a:r>
              <a:rPr lang="en-US" dirty="0">
                <a:latin typeface="Bahnschrift" pitchFamily="34" charset="0"/>
              </a:rPr>
              <a:t>5. Standardization of tools, equipment, materials and work methods.</a:t>
            </a:r>
            <a:endParaRPr lang="en-IN" dirty="0">
              <a:latin typeface="Bahnschrift" pitchFamily="34" charset="0"/>
            </a:endParaRPr>
          </a:p>
          <a:p>
            <a:pPr marL="114300" indent="0">
              <a:buNone/>
            </a:pPr>
            <a:r>
              <a:rPr lang="en-US" dirty="0">
                <a:latin typeface="Bahnschrift" pitchFamily="34" charset="0"/>
              </a:rPr>
              <a:t>6. Detailed instructions and constant guidance of the workers</a:t>
            </a:r>
            <a:endParaRPr lang="en-IN" dirty="0">
              <a:latin typeface="Bahnschrift" pitchFamily="34" charset="0"/>
            </a:endParaRPr>
          </a:p>
        </p:txBody>
      </p:sp>
    </p:spTree>
    <p:extLst>
      <p:ext uri="{BB962C8B-B14F-4D97-AF65-F5344CB8AC3E}">
        <p14:creationId xmlns:p14="http://schemas.microsoft.com/office/powerpoint/2010/main" val="1831377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Critiques of Taylor</a:t>
            </a:r>
            <a:r>
              <a:rPr lang="en-IN" dirty="0"/>
              <a:t/>
            </a:r>
            <a:br>
              <a:rPr lang="en-IN" dirty="0"/>
            </a:br>
            <a:endParaRPr lang="en-IN" dirty="0"/>
          </a:p>
        </p:txBody>
      </p:sp>
      <p:sp>
        <p:nvSpPr>
          <p:cNvPr id="3" name="Content Placeholder 2"/>
          <p:cNvSpPr>
            <a:spLocks noGrp="1"/>
          </p:cNvSpPr>
          <p:nvPr>
            <p:ph idx="1"/>
          </p:nvPr>
        </p:nvSpPr>
        <p:spPr>
          <a:xfrm>
            <a:off x="457200" y="1066800"/>
            <a:ext cx="7620000" cy="5334000"/>
          </a:xfrm>
        </p:spPr>
        <p:txBody>
          <a:bodyPr>
            <a:normAutofit fontScale="77500" lnSpcReduction="20000"/>
          </a:bodyPr>
          <a:lstStyle/>
          <a:p>
            <a:pPr marL="114300" indent="0">
              <a:buNone/>
            </a:pPr>
            <a:r>
              <a:rPr lang="en-US" dirty="0">
                <a:latin typeface="Bahnschrift" pitchFamily="34" charset="0"/>
              </a:rPr>
              <a:t>1. Taylor promoted the idea that there is "one right way" to do something. This approach is at odds with the current approaches. Taylor’s approach promotes tightly controlled procedures and environment and provides no flexibility to the employees. Rigid, rules-driven organizations really struggle to adapt in rapidly changing environment.</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2. Taylor breaks tasks down into tiny steps, and focuses on how each person can do his or her specific series of steps best. Modern methodologies prefer to examine work systems more holistically in order to evaluate efficiency and maximize productivity. The extreme specialization that </a:t>
            </a:r>
            <a:r>
              <a:rPr lang="en-US" dirty="0" err="1">
                <a:latin typeface="Bahnschrift" pitchFamily="34" charset="0"/>
              </a:rPr>
              <a:t>Taylorism</a:t>
            </a:r>
            <a:r>
              <a:rPr lang="en-US" dirty="0">
                <a:latin typeface="Bahnschrift" pitchFamily="34" charset="0"/>
              </a:rPr>
              <a:t> promotes is contrary to modern ideals of how to provide a motivating and satisfying workplace.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3. Taylor’s approach separates manual from mental work, modern productivity enhancement practices seek to incorporate worker's ideas, experience and knowledge into best practice. </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4. Scientific management in its pure form focuses too much on the mechanics, and fails to value the people side of work, whereby motivation and workplace satisfaction are key elements in an efficient and productive organization.</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3482572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normAutofit fontScale="90000"/>
          </a:bodyPr>
          <a:lstStyle/>
          <a:p>
            <a:r>
              <a:rPr lang="en-US" b="1" u="sng" dirty="0"/>
              <a:t>Management Principles developed by Henri </a:t>
            </a:r>
            <a:r>
              <a:rPr lang="en-US" b="1" u="sng" dirty="0" err="1"/>
              <a:t>Fayol</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114300" indent="0">
              <a:buNone/>
            </a:pPr>
            <a:r>
              <a:rPr lang="en-US" sz="1800" dirty="0">
                <a:latin typeface="Bahnschrift" pitchFamily="34" charset="0"/>
              </a:rPr>
              <a:t>Henry </a:t>
            </a:r>
            <a:r>
              <a:rPr lang="en-US" sz="1800" dirty="0" err="1">
                <a:latin typeface="Bahnschrift" pitchFamily="34" charset="0"/>
              </a:rPr>
              <a:t>Fayol</a:t>
            </a:r>
            <a:r>
              <a:rPr lang="en-US" sz="1800" dirty="0">
                <a:latin typeface="Bahnschrift" pitchFamily="34" charset="0"/>
              </a:rPr>
              <a:t>: Henri </a:t>
            </a:r>
            <a:r>
              <a:rPr lang="en-US" sz="1800" dirty="0" err="1">
                <a:latin typeface="Bahnschrift" pitchFamily="34" charset="0"/>
              </a:rPr>
              <a:t>Fayol</a:t>
            </a:r>
            <a:r>
              <a:rPr lang="en-US" sz="1800" dirty="0">
                <a:latin typeface="Bahnschrift" pitchFamily="34" charset="0"/>
              </a:rPr>
              <a:t> was a French mining engineer who developed a general theory of business administration based largely on his own management experience that is often called </a:t>
            </a:r>
            <a:r>
              <a:rPr lang="en-US" sz="1800" dirty="0" err="1">
                <a:latin typeface="Bahnschrift" pitchFamily="34" charset="0"/>
              </a:rPr>
              <a:t>Fayolism</a:t>
            </a:r>
            <a:r>
              <a:rPr lang="en-US" sz="1800" dirty="0">
                <a:latin typeface="Bahnschrift" pitchFamily="34" charset="0"/>
              </a:rPr>
              <a:t>.</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i="1" dirty="0">
                <a:latin typeface="Bahnschrift" pitchFamily="34" charset="0"/>
              </a:rPr>
              <a:t>Henri </a:t>
            </a:r>
            <a:r>
              <a:rPr lang="en-US" sz="1800" i="1" dirty="0" err="1">
                <a:latin typeface="Bahnschrift" pitchFamily="34" charset="0"/>
              </a:rPr>
              <a:t>Fayol</a:t>
            </a:r>
            <a:r>
              <a:rPr lang="en-US" sz="1800" i="1" dirty="0">
                <a:latin typeface="Bahnschrift" pitchFamily="34" charset="0"/>
              </a:rPr>
              <a:t> was born in Istanbul in 1841. When he was 19, he began working as an engineer at a large mining company in France. He eventually became the director, at a time when the mining company employed more than 1,000 people. Through the years, </a:t>
            </a:r>
            <a:r>
              <a:rPr lang="en-US" sz="1800" i="1" dirty="0" err="1">
                <a:latin typeface="Bahnschrift" pitchFamily="34" charset="0"/>
              </a:rPr>
              <a:t>Fayol</a:t>
            </a:r>
            <a:r>
              <a:rPr lang="en-US" sz="1800" i="1" dirty="0">
                <a:latin typeface="Bahnschrift" pitchFamily="34" charset="0"/>
              </a:rPr>
              <a:t> began to develop what he considered to be the 14 most important principles of management. Essentially, these explained how managers should organize and interact with staff. In 1916, two years before he stepped down as director, he published his "14 Principles of Management" in the book "</a:t>
            </a:r>
            <a:r>
              <a:rPr lang="en-US" sz="1800" i="1" u="sng" dirty="0">
                <a:latin typeface="Bahnschrift" pitchFamily="34" charset="0"/>
              </a:rPr>
              <a:t>Administration </a:t>
            </a:r>
            <a:r>
              <a:rPr lang="en-US" sz="1800" i="1" u="sng" dirty="0" err="1">
                <a:latin typeface="Bahnschrift" pitchFamily="34" charset="0"/>
              </a:rPr>
              <a:t>Industrielle</a:t>
            </a:r>
            <a:r>
              <a:rPr lang="en-US" sz="1800" i="1" u="sng" dirty="0">
                <a:latin typeface="Bahnschrift" pitchFamily="34" charset="0"/>
              </a:rPr>
              <a:t> et </a:t>
            </a:r>
            <a:r>
              <a:rPr lang="en-US" sz="1800" i="1" u="sng" dirty="0" err="1">
                <a:latin typeface="Bahnschrift" pitchFamily="34" charset="0"/>
              </a:rPr>
              <a:t>Generale</a:t>
            </a:r>
            <a:r>
              <a:rPr lang="en-US" sz="1800" i="1" u="sng" dirty="0">
                <a:latin typeface="Bahnschrift" pitchFamily="34" charset="0"/>
              </a:rPr>
              <a:t>.</a:t>
            </a:r>
            <a:r>
              <a:rPr lang="en-US" sz="1800" i="1" dirty="0">
                <a:latin typeface="Bahnschrift" pitchFamily="34" charset="0"/>
              </a:rPr>
              <a:t>" </a:t>
            </a:r>
            <a:r>
              <a:rPr lang="en-US" sz="1800" i="1" dirty="0" err="1">
                <a:latin typeface="Bahnschrift" pitchFamily="34" charset="0"/>
              </a:rPr>
              <a:t>Fayol</a:t>
            </a:r>
            <a:r>
              <a:rPr lang="en-US" sz="1800" i="1" dirty="0">
                <a:latin typeface="Bahnschrift" pitchFamily="34" charset="0"/>
              </a:rPr>
              <a:t> also created a list of the six primary functions of management, which go hand in hand with the Principles. </a:t>
            </a:r>
            <a:r>
              <a:rPr lang="en-US" sz="1800" i="1" dirty="0" err="1">
                <a:latin typeface="Bahnschrift" pitchFamily="34" charset="0"/>
              </a:rPr>
              <a:t>Fayol's</a:t>
            </a:r>
            <a:r>
              <a:rPr lang="en-US" sz="1800" i="1" dirty="0">
                <a:latin typeface="Bahnschrift" pitchFamily="34" charset="0"/>
              </a:rPr>
              <a:t> "14 Principles" was one of the earliest theories of management to be created, and remains one of the most comprehensive. </a:t>
            </a:r>
            <a:endParaRPr lang="en-IN" sz="1800" dirty="0">
              <a:latin typeface="Bahnschrift" pitchFamily="34" charset="0"/>
            </a:endParaRPr>
          </a:p>
        </p:txBody>
      </p:sp>
    </p:spTree>
    <p:extLst>
      <p:ext uri="{BB962C8B-B14F-4D97-AF65-F5344CB8AC3E}">
        <p14:creationId xmlns:p14="http://schemas.microsoft.com/office/powerpoint/2010/main" val="234495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Autofit/>
          </a:bodyPr>
          <a:lstStyle/>
          <a:p>
            <a:pPr marL="114300" indent="0">
              <a:buNone/>
            </a:pPr>
            <a:r>
              <a:rPr lang="en-US" sz="1800" u="sng" dirty="0" smtClean="0">
                <a:latin typeface="Bahnschrift" pitchFamily="34" charset="0"/>
              </a:rPr>
              <a:t>DIVISION </a:t>
            </a:r>
            <a:r>
              <a:rPr lang="en-US" sz="1800" u="sng" dirty="0">
                <a:latin typeface="Bahnschrift" pitchFamily="34" charset="0"/>
              </a:rPr>
              <a:t>OF WORK:</a:t>
            </a:r>
            <a:r>
              <a:rPr lang="en-US" sz="1800" dirty="0">
                <a:latin typeface="Bahnschrift" pitchFamily="34" charset="0"/>
              </a:rPr>
              <a:t> Work should be divided among individuals and groups to ensure that effort and attention are focused on special portions of the task. </a:t>
            </a:r>
            <a:r>
              <a:rPr lang="en-US" sz="1800" dirty="0" err="1">
                <a:latin typeface="Bahnschrift" pitchFamily="34" charset="0"/>
              </a:rPr>
              <a:t>Fayol</a:t>
            </a:r>
            <a:r>
              <a:rPr lang="en-US" sz="1800" dirty="0">
                <a:latin typeface="Bahnschrift" pitchFamily="34" charset="0"/>
              </a:rPr>
              <a:t> presented work specialization as the best way to use the human resources of the organization. When employees are specialized, output can increase because they become increasingly skilled and efficient.</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AUTHORITY:</a:t>
            </a:r>
            <a:r>
              <a:rPr lang="en-US" sz="1800" dirty="0">
                <a:latin typeface="Bahnschrift" pitchFamily="34" charset="0"/>
              </a:rPr>
              <a:t> The concepts of Authority and responsibility are closely related. Authority was defined by </a:t>
            </a:r>
            <a:r>
              <a:rPr lang="en-US" sz="1800" dirty="0" err="1">
                <a:latin typeface="Bahnschrift" pitchFamily="34" charset="0"/>
              </a:rPr>
              <a:t>Fayol</a:t>
            </a:r>
            <a:r>
              <a:rPr lang="en-US" sz="1800" dirty="0">
                <a:latin typeface="Bahnschrift" pitchFamily="34" charset="0"/>
              </a:rPr>
              <a:t> as the right to give orders and the power to exact obedience. Responsibility involves being accountable, and is therefore naturally associated with authority. Whoever assumes authority also assumes responsibility. Managers must have the authority to give orders, but they must also keep in mind that responsibility comes with authority.</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DISCIPLINE:</a:t>
            </a:r>
            <a:r>
              <a:rPr lang="en-US" sz="1800" dirty="0">
                <a:latin typeface="Bahnschrift" pitchFamily="34" charset="0"/>
              </a:rPr>
              <a:t> A successful organization requires the common effort of workers. Penalties should be applied judiciously to encourage this common effort.</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UNITY OF COMMAND:</a:t>
            </a:r>
            <a:r>
              <a:rPr lang="en-US" sz="1800" dirty="0">
                <a:latin typeface="Bahnschrift" pitchFamily="34" charset="0"/>
              </a:rPr>
              <a:t> Workers should receive orders from only one manager. That is, employees should have only one direct supervisor.</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UNITY OF DIRECTION:</a:t>
            </a:r>
            <a:r>
              <a:rPr lang="en-US" sz="1800" dirty="0">
                <a:latin typeface="Bahnschrift" pitchFamily="34" charset="0"/>
              </a:rPr>
              <a:t> The entire organization should be moving towards a common objective in a common direction. Teams with the same objective should be working under the direction of one manager, using one plan. This will ensure that action is properly coordinated</a:t>
            </a:r>
            <a:endParaRPr lang="en-IN" sz="1800" dirty="0">
              <a:latin typeface="Bahnschrift" pitchFamily="34" charset="0"/>
            </a:endParaRPr>
          </a:p>
        </p:txBody>
      </p:sp>
    </p:spTree>
    <p:extLst>
      <p:ext uri="{BB962C8B-B14F-4D97-AF65-F5344CB8AC3E}">
        <p14:creationId xmlns:p14="http://schemas.microsoft.com/office/powerpoint/2010/main" val="2056283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5973763"/>
          </a:xfrm>
        </p:spPr>
        <p:txBody>
          <a:bodyPr>
            <a:noAutofit/>
          </a:bodyPr>
          <a:lstStyle/>
          <a:p>
            <a:pPr marL="114300" indent="0">
              <a:buNone/>
            </a:pPr>
            <a:r>
              <a:rPr lang="en-US" sz="1800" u="sng" dirty="0">
                <a:latin typeface="Bahnschrift" pitchFamily="34" charset="0"/>
              </a:rPr>
              <a:t>SUBORDINATION OF INDIVIDUAL INTERESTS TO THE GENERAL INTERESTS:</a:t>
            </a:r>
            <a:r>
              <a:rPr lang="en-US" sz="1800" dirty="0">
                <a:latin typeface="Bahnschrift" pitchFamily="34" charset="0"/>
              </a:rPr>
              <a:t> The interests of one person should not take priority over the interests of the organization as a whole. The interests of one employee should not be allowed to become more important than those of the group. This includes managers.</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REMUNERATION:</a:t>
            </a:r>
            <a:r>
              <a:rPr lang="en-US" sz="1800" dirty="0">
                <a:latin typeface="Bahnschrift" pitchFamily="34" charset="0"/>
              </a:rPr>
              <a:t> Many variables, such as cost of living, supply of qualified personnel, general business conditions, and success of the business, should be considered in determining a worker’s rate of pay. Employee satisfaction depends on fair remuneration for everyone. </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CENTRALIZATION:</a:t>
            </a:r>
            <a:r>
              <a:rPr lang="en-US" sz="1800" dirty="0">
                <a:latin typeface="Bahnschrift" pitchFamily="34" charset="0"/>
              </a:rPr>
              <a:t> </a:t>
            </a:r>
            <a:r>
              <a:rPr lang="en-US" sz="1800" dirty="0" err="1">
                <a:latin typeface="Bahnschrift" pitchFamily="34" charset="0"/>
              </a:rPr>
              <a:t>Fayol</a:t>
            </a:r>
            <a:r>
              <a:rPr lang="en-US" sz="1800" dirty="0">
                <a:latin typeface="Bahnschrift" pitchFamily="34" charset="0"/>
              </a:rPr>
              <a:t> defined centralization as lowering the importance of the subordinate role. Decentralization is increasing the importance. The degree to which centralization or decentralization should be adopted depends on the specific organization in which the manager is working. This principle refers to how close employees are to the decision-making process. </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u="sng" dirty="0">
                <a:latin typeface="Bahnschrift" pitchFamily="34" charset="0"/>
              </a:rPr>
              <a:t>SCALAR CHAIN:</a:t>
            </a:r>
            <a:r>
              <a:rPr lang="en-US" sz="1800" dirty="0">
                <a:latin typeface="Bahnschrift" pitchFamily="34" charset="0"/>
              </a:rPr>
              <a:t> Managers in hierarchies are part of a chain like authority scale. Each manager possesses certain amounts of authority. The President possesses the most authority; the first line supervisor the least. Lower level managers should always keep upper level managers informed of their work activities. The existence of a scalar chain and adherence to it are necessary if the organization is to be successful. Employees should be aware of where they stand in the organization's hierarchy, or chain of command.</a:t>
            </a:r>
            <a:endParaRPr lang="en-IN" sz="1800" dirty="0">
              <a:latin typeface="Bahnschrift" pitchFamily="34" charset="0"/>
            </a:endParaRPr>
          </a:p>
          <a:p>
            <a:pPr marL="0" indent="0">
              <a:buNone/>
            </a:pPr>
            <a:endParaRPr lang="en-IN" sz="1800" dirty="0">
              <a:latin typeface="Bahnschrift" pitchFamily="34" charset="0"/>
            </a:endParaRPr>
          </a:p>
        </p:txBody>
      </p:sp>
    </p:spTree>
    <p:extLst>
      <p:ext uri="{BB962C8B-B14F-4D97-AF65-F5344CB8AC3E}">
        <p14:creationId xmlns:p14="http://schemas.microsoft.com/office/powerpoint/2010/main" val="1861264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85000" lnSpcReduction="20000"/>
          </a:bodyPr>
          <a:lstStyle/>
          <a:p>
            <a:pPr marL="114300" indent="0">
              <a:buNone/>
            </a:pPr>
            <a:r>
              <a:rPr lang="en-US" u="sng" dirty="0"/>
              <a:t>ORDER:</a:t>
            </a:r>
            <a:r>
              <a:rPr lang="en-US" dirty="0"/>
              <a:t> For the sake of efficiency and coordination, all materials and people related to a specific kind of work should be treated as equally as possible. The workplace facilities must be clean, tidy and safe for employees. Everything should have its place.</a:t>
            </a:r>
            <a:endParaRPr lang="en-IN" dirty="0"/>
          </a:p>
          <a:p>
            <a:pPr marL="114300" indent="0">
              <a:buNone/>
            </a:pPr>
            <a:r>
              <a:rPr lang="en-US" dirty="0"/>
              <a:t> </a:t>
            </a:r>
            <a:endParaRPr lang="en-IN" dirty="0"/>
          </a:p>
          <a:p>
            <a:pPr marL="114300" indent="0">
              <a:buNone/>
            </a:pPr>
            <a:r>
              <a:rPr lang="en-US" u="sng" dirty="0"/>
              <a:t>EQUITY:</a:t>
            </a:r>
            <a:r>
              <a:rPr lang="en-US" dirty="0"/>
              <a:t> All employees should be treated as equally as possible. Managers should be fair to staff at all times, both maintaining discipline as necessary and acting with kindness where appropriate.</a:t>
            </a:r>
            <a:endParaRPr lang="en-IN" dirty="0"/>
          </a:p>
          <a:p>
            <a:pPr marL="114300" indent="0">
              <a:buNone/>
            </a:pPr>
            <a:r>
              <a:rPr lang="en-US" dirty="0"/>
              <a:t> </a:t>
            </a:r>
            <a:endParaRPr lang="en-IN" dirty="0"/>
          </a:p>
          <a:p>
            <a:pPr marL="114300" indent="0">
              <a:buNone/>
            </a:pPr>
            <a:r>
              <a:rPr lang="en-US" u="sng" dirty="0"/>
              <a:t>STABILITY OF TENURE OF PERSONNEL:</a:t>
            </a:r>
            <a:r>
              <a:rPr lang="en-US" dirty="0"/>
              <a:t> Retaining productive employees should always be a high priority of management. Managers should strive to minimize employee turnover. Personnel planning should be a priority.</a:t>
            </a:r>
            <a:endParaRPr lang="en-IN" dirty="0"/>
          </a:p>
          <a:p>
            <a:pPr marL="114300" indent="0">
              <a:buNone/>
            </a:pPr>
            <a:r>
              <a:rPr lang="en-US" dirty="0"/>
              <a:t> </a:t>
            </a:r>
            <a:endParaRPr lang="en-IN" dirty="0"/>
          </a:p>
          <a:p>
            <a:pPr marL="114300" indent="0">
              <a:buNone/>
            </a:pPr>
            <a:r>
              <a:rPr lang="en-US" u="sng" dirty="0"/>
              <a:t>INITIATIVE:</a:t>
            </a:r>
            <a:r>
              <a:rPr lang="en-US" dirty="0"/>
              <a:t> Management should take steps to encourage worker initiative, which is defined as new or additional work activity undertaken through self-direction. Employees should be given the necessary level of freedom to create and carry out plans.</a:t>
            </a:r>
            <a:endParaRPr lang="en-IN" dirty="0"/>
          </a:p>
          <a:p>
            <a:pPr marL="114300" indent="0">
              <a:buNone/>
            </a:pPr>
            <a:r>
              <a:rPr lang="en-US" dirty="0"/>
              <a:t> </a:t>
            </a:r>
            <a:endParaRPr lang="en-IN" dirty="0"/>
          </a:p>
          <a:p>
            <a:pPr marL="114300" indent="0">
              <a:buNone/>
            </a:pPr>
            <a:r>
              <a:rPr lang="en-US" u="sng" dirty="0"/>
              <a:t>ESPIRIT DE CORPS:</a:t>
            </a:r>
            <a:r>
              <a:rPr lang="en-US" dirty="0"/>
              <a:t> Management should encourage harmony and general good feelings among employees. Organizations should strive to promote team spirit and unity</a:t>
            </a:r>
            <a:endParaRPr lang="en-IN" dirty="0"/>
          </a:p>
        </p:txBody>
      </p:sp>
    </p:spTree>
    <p:extLst>
      <p:ext uri="{BB962C8B-B14F-4D97-AF65-F5344CB8AC3E}">
        <p14:creationId xmlns:p14="http://schemas.microsoft.com/office/powerpoint/2010/main" val="1383063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Behavioral Approach </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t>As management research continued in the 20th century, questions began to come up regarding the interactions and motivations of the individual within organizations. Management principles developed during the classical period were simply not useful in dealing with many management situations and could not explain the behavior of individual employees. In short, classical theory ignored employee motivation and behavior. As a result, the behavioral school was a natural outgrowth of this revolutionary management experiment.</a:t>
            </a:r>
            <a:endParaRPr lang="en-IN" dirty="0"/>
          </a:p>
          <a:p>
            <a:pPr marL="114300" indent="0">
              <a:buNone/>
            </a:pPr>
            <a:r>
              <a:rPr lang="en-US" dirty="0"/>
              <a:t> </a:t>
            </a:r>
            <a:endParaRPr lang="en-IN" dirty="0"/>
          </a:p>
          <a:p>
            <a:pPr marL="114300" indent="0">
              <a:buNone/>
            </a:pPr>
            <a:r>
              <a:rPr lang="en-US" dirty="0"/>
              <a:t>The behavioral management theory is often called the human relations movement because it addresses the human dimension of work. Behavioral theorists believed that a better understanding of human behavior at work, such as motivation, conflict, expectations, and group dynamics, improved productivity.</a:t>
            </a:r>
            <a:endParaRPr lang="en-IN" dirty="0"/>
          </a:p>
          <a:p>
            <a:pPr marL="114300" indent="0">
              <a:buNone/>
            </a:pPr>
            <a:r>
              <a:rPr lang="en-US" dirty="0"/>
              <a:t> </a:t>
            </a:r>
            <a:endParaRPr lang="en-IN" dirty="0"/>
          </a:p>
          <a:p>
            <a:pPr marL="114300" indent="0">
              <a:buNone/>
            </a:pPr>
            <a:r>
              <a:rPr lang="en-US" dirty="0"/>
              <a:t>Behavioral management theory relies on the notion that managers will better understand the human aspect to workers and treat employees as important assets to achieve goals. Management taking a special interest in workers makes them feel like part of a special group.</a:t>
            </a:r>
            <a:endParaRPr lang="en-IN" dirty="0"/>
          </a:p>
          <a:p>
            <a:pPr marL="0" indent="0">
              <a:buNone/>
            </a:pPr>
            <a:endParaRPr lang="en-IN" dirty="0"/>
          </a:p>
        </p:txBody>
      </p:sp>
    </p:spTree>
    <p:extLst>
      <p:ext uri="{BB962C8B-B14F-4D97-AF65-F5344CB8AC3E}">
        <p14:creationId xmlns:p14="http://schemas.microsoft.com/office/powerpoint/2010/main" val="2388365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a:t>Hawthrone</a:t>
            </a:r>
            <a:r>
              <a:rPr lang="en-US" b="1" u="sng" dirty="0"/>
              <a:t> Experiment</a:t>
            </a:r>
            <a:r>
              <a:rPr lang="en-IN" dirty="0"/>
              <a:t/>
            </a:r>
            <a:br>
              <a:rPr lang="en-IN" dirty="0"/>
            </a:br>
            <a:endParaRPr lang="en-IN" dirty="0"/>
          </a:p>
        </p:txBody>
      </p:sp>
      <p:sp>
        <p:nvSpPr>
          <p:cNvPr id="3" name="Content Placeholder 2"/>
          <p:cNvSpPr>
            <a:spLocks noGrp="1"/>
          </p:cNvSpPr>
          <p:nvPr>
            <p:ph idx="1"/>
          </p:nvPr>
        </p:nvSpPr>
        <p:spPr>
          <a:xfrm>
            <a:off x="457200" y="990600"/>
            <a:ext cx="7620000" cy="5410200"/>
          </a:xfrm>
        </p:spPr>
        <p:txBody>
          <a:bodyPr>
            <a:noAutofit/>
          </a:bodyPr>
          <a:lstStyle/>
          <a:p>
            <a:pPr marL="114300" indent="0">
              <a:buNone/>
            </a:pPr>
            <a:r>
              <a:rPr lang="en-US" sz="1500" b="1" i="1" dirty="0">
                <a:latin typeface="Bahnschrift" pitchFamily="34" charset="0"/>
              </a:rPr>
              <a:t>Elton Mayo's</a:t>
            </a:r>
            <a:r>
              <a:rPr lang="en-US" sz="1500" dirty="0">
                <a:latin typeface="Bahnschrift" pitchFamily="34" charset="0"/>
              </a:rPr>
              <a:t> contributions came as part of the Hawthorne studies, a series of experiments that rigorously applied classical management theory only to reveal its shortcomings.</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The Hawthorne experiments consisted of two studies conducted at the Hawthorne Works of the Western Electric Company in Chicago from 1924 to 1932. The first study was conducted by a group of engineers seeking to determine the relationship of lighting levels to worker productivity. Surprisingly enough, they discovered that worker productivity increased as the lighting levels decreased — that is, until the employees were unable to see what they were doing, after which performance naturally declined.</a:t>
            </a:r>
            <a:endParaRPr lang="en-IN" sz="1500" dirty="0">
              <a:latin typeface="Bahnschrift" pitchFamily="34" charset="0"/>
            </a:endParaRPr>
          </a:p>
          <a:p>
            <a:pPr marL="114300" indent="0">
              <a:buNone/>
            </a:pPr>
            <a:r>
              <a:rPr lang="en-US" sz="1500" dirty="0">
                <a:latin typeface="Bahnschrift" pitchFamily="34" charset="0"/>
              </a:rPr>
              <a:t> </a:t>
            </a:r>
            <a:endParaRPr lang="en-IN" sz="1500" dirty="0">
              <a:latin typeface="Bahnschrift" pitchFamily="34" charset="0"/>
            </a:endParaRPr>
          </a:p>
          <a:p>
            <a:pPr marL="114300" indent="0">
              <a:buNone/>
            </a:pPr>
            <a:r>
              <a:rPr lang="en-US" sz="1500" dirty="0">
                <a:latin typeface="Bahnschrift" pitchFamily="34" charset="0"/>
              </a:rPr>
              <a:t>A few years later, a second group of experiments began. Harvard researchers Mayo and F. J. Roethlisberger supervised a group of five women in a bank wiring room. They gave the women special privileges, such as the right to leave their workstations without permission, take rest periods, enjoy free lunches, and have variations in pay levels and workdays. This experiment also resulted in significantly increased rates of productivity.</a:t>
            </a:r>
            <a:endParaRPr lang="en-IN" sz="1500" dirty="0">
              <a:latin typeface="Bahnschrift" pitchFamily="34" charset="0"/>
            </a:endParaRPr>
          </a:p>
          <a:p>
            <a:pPr marL="114300" indent="0">
              <a:buNone/>
            </a:pPr>
            <a:r>
              <a:rPr lang="en-US" sz="1500" dirty="0">
                <a:latin typeface="Bahnschrift" pitchFamily="34" charset="0"/>
              </a:rPr>
              <a:t>In this case, Mayo and Roethlisberger concluded that the increase in productivity resulted from the supervisory arrangement rather than the changes in lighting or other associated worker benefits. Because the experimenters became the primary supervisors of the employees, the intense interest they displayed for the workers was the basis for the increased motivation and resulting productivity. Essentially, the experimenters became a part of the study and influenced its outcome. </a:t>
            </a:r>
            <a:r>
              <a:rPr lang="en-US" sz="1400" dirty="0">
                <a:latin typeface="Bahnschrift" pitchFamily="34" charset="0"/>
              </a:rPr>
              <a:t> </a:t>
            </a:r>
            <a:endParaRPr lang="en-IN" sz="1400" dirty="0">
              <a:latin typeface="Bahnschrift" pitchFamily="34" charset="0"/>
            </a:endParaRPr>
          </a:p>
        </p:txBody>
      </p:sp>
    </p:spTree>
    <p:extLst>
      <p:ext uri="{BB962C8B-B14F-4D97-AF65-F5344CB8AC3E}">
        <p14:creationId xmlns:p14="http://schemas.microsoft.com/office/powerpoint/2010/main" val="854388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620000" cy="1143000"/>
          </a:xfrm>
        </p:spPr>
        <p:txBody>
          <a:bodyPr>
            <a:noAutofit/>
          </a:bodyPr>
          <a:lstStyle/>
          <a:p>
            <a:r>
              <a:rPr lang="en-US" sz="3600" b="1" u="sng" dirty="0"/>
              <a:t>The Needs Theory: Motivating Employees with Maslow's Hierarchy of Needs</a:t>
            </a:r>
            <a:r>
              <a:rPr lang="en-IN" sz="3600" dirty="0"/>
              <a:t/>
            </a:r>
            <a:br>
              <a:rPr lang="en-IN" sz="3600" dirty="0"/>
            </a:br>
            <a:r>
              <a:rPr lang="en-US" sz="3600" dirty="0"/>
              <a:t> </a:t>
            </a:r>
            <a:r>
              <a:rPr lang="en-IN" sz="3600" dirty="0"/>
              <a:t/>
            </a:r>
            <a:br>
              <a:rPr lang="en-IN" sz="3600" dirty="0"/>
            </a:br>
            <a:endParaRPr lang="en-IN" sz="3600" dirty="0"/>
          </a:p>
        </p:txBody>
      </p:sp>
      <p:sp>
        <p:nvSpPr>
          <p:cNvPr id="3" name="Content Placeholder 2"/>
          <p:cNvSpPr>
            <a:spLocks noGrp="1"/>
          </p:cNvSpPr>
          <p:nvPr>
            <p:ph idx="1"/>
          </p:nvPr>
        </p:nvSpPr>
        <p:spPr>
          <a:xfrm>
            <a:off x="457200" y="2209800"/>
            <a:ext cx="7620000" cy="4800600"/>
          </a:xfrm>
        </p:spPr>
        <p:txBody>
          <a:bodyPr>
            <a:normAutofit/>
          </a:bodyPr>
          <a:lstStyle/>
          <a:p>
            <a:pPr marL="0" indent="0">
              <a:buNone/>
            </a:pPr>
            <a:r>
              <a:rPr lang="en-US" sz="2000" dirty="0">
                <a:latin typeface="Bahnschrift" pitchFamily="34" charset="0"/>
              </a:rPr>
              <a:t>Effectively motivating employees has long been one of management's most important and challenging duties. Motivation refers to the psychological processes that stimulate excitement and persistence of voluntary actions aimed at some goal. Because motivation can be highly individualized, managers use a wide range of techniques to keep their employees motivated and happy. Therefore, it is essential for managers to understand the psychological processes involved in motivation so that they can effectively direct employees towards organizational goals. Needs theories attempt to identify internal factors that motivate an individual's behavior and are based on the premise that people are motivated by unfulfilled needs.</a:t>
            </a:r>
            <a:endParaRPr lang="en-IN" sz="2000" dirty="0">
              <a:latin typeface="Bahnschrift" pitchFamily="34" charset="0"/>
            </a:endParaRPr>
          </a:p>
          <a:p>
            <a:pPr marL="0" indent="0">
              <a:buNone/>
            </a:pPr>
            <a:endParaRPr lang="en-IN" sz="2000" dirty="0">
              <a:latin typeface="Bahnschrift" pitchFamily="34" charset="0"/>
            </a:endParaRPr>
          </a:p>
        </p:txBody>
      </p:sp>
    </p:spTree>
    <p:extLst>
      <p:ext uri="{BB962C8B-B14F-4D97-AF65-F5344CB8AC3E}">
        <p14:creationId xmlns:p14="http://schemas.microsoft.com/office/powerpoint/2010/main" val="2615895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a:bodyPr>
          <a:lstStyle/>
          <a:p>
            <a:pPr marL="114300" indent="0">
              <a:buNone/>
            </a:pPr>
            <a:r>
              <a:rPr lang="en-US" sz="2400" b="1" u="sng" dirty="0">
                <a:latin typeface="Bahnschrift" pitchFamily="34" charset="0"/>
              </a:rPr>
              <a:t>Maslow's Hierarchy of Needs Theory</a:t>
            </a:r>
            <a:endParaRPr lang="en-IN" sz="2400" u="sng" dirty="0">
              <a:latin typeface="Bahnschrift" pitchFamily="34" charset="0"/>
            </a:endParaRPr>
          </a:p>
          <a:p>
            <a:pPr marL="114300" indent="0">
              <a:buNone/>
            </a:pPr>
            <a:r>
              <a:rPr lang="en-US" sz="2400" dirty="0">
                <a:latin typeface="Bahnschrift" pitchFamily="34" charset="0"/>
              </a:rPr>
              <a:t> </a:t>
            </a:r>
            <a:endParaRPr lang="en-IN" sz="2400" dirty="0">
              <a:latin typeface="Bahnschrift" pitchFamily="34" charset="0"/>
            </a:endParaRPr>
          </a:p>
          <a:p>
            <a:pPr marL="114300" indent="0">
              <a:buNone/>
            </a:pPr>
            <a:r>
              <a:rPr lang="en-US" sz="2400" dirty="0">
                <a:latin typeface="Bahnschrift" pitchFamily="34" charset="0"/>
              </a:rPr>
              <a:t>One of the most popular needs theories is Abraham Maslow's hierarchy of needs theory. Maslow proposed that motivation is the result of a person's attempt at fulfilling five basic needs: physiological, safety, social, esteem and self-actualization. According to Maslow, these needs can create internal pressures that can influence a person's behavior</a:t>
            </a:r>
            <a:endParaRPr lang="en-IN" sz="2400" dirty="0">
              <a:latin typeface="Bahnschrift" pitchFamily="34" charset="0"/>
            </a:endParaRPr>
          </a:p>
        </p:txBody>
      </p:sp>
    </p:spTree>
    <p:extLst>
      <p:ext uri="{BB962C8B-B14F-4D97-AF65-F5344CB8AC3E}">
        <p14:creationId xmlns:p14="http://schemas.microsoft.com/office/powerpoint/2010/main" val="245690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696200" cy="6019800"/>
          </a:xfrm>
        </p:spPr>
        <p:txBody>
          <a:bodyPr>
            <a:noAutofit/>
          </a:bodyPr>
          <a:lstStyle/>
          <a:p>
            <a:pPr marL="114300" indent="0">
              <a:buNone/>
            </a:pPr>
            <a:r>
              <a:rPr lang="en-US" sz="2000" dirty="0">
                <a:latin typeface="Bahnschrift" pitchFamily="34" charset="0"/>
              </a:rPr>
              <a:t>4. Multidisciplinary in nature</a:t>
            </a:r>
            <a:endParaRPr lang="en-IN" sz="2000" dirty="0">
              <a:latin typeface="Bahnschrift" pitchFamily="34" charset="0"/>
            </a:endParaRPr>
          </a:p>
          <a:p>
            <a:pPr marL="114300" indent="0">
              <a:buNone/>
            </a:pPr>
            <a:r>
              <a:rPr lang="en-US" sz="2000" dirty="0">
                <a:latin typeface="Bahnschrift" pitchFamily="34" charset="0"/>
              </a:rPr>
              <a:t> </a:t>
            </a:r>
            <a:endParaRPr lang="en-IN" sz="2000" dirty="0">
              <a:latin typeface="Bahnschrift" pitchFamily="34" charset="0"/>
            </a:endParaRPr>
          </a:p>
          <a:p>
            <a:pPr marL="114300" indent="0">
              <a:buNone/>
            </a:pPr>
            <a:r>
              <a:rPr lang="en-US" sz="2000" dirty="0">
                <a:latin typeface="Bahnschrift" pitchFamily="34" charset="0"/>
              </a:rPr>
              <a:t>Management has to get the work done through people. It has to manage people. This is a very difficult job because different people have different emotions, feelings, aspirations, etc. Similarly, the same person may have different emotions at different times. So, management is a very complex job. Therefore, management uses knowledge from many different subjects such as Economics, Information Technology, Psychology, Sociology, etc. Therefore, it is multidisciplinary in nature.</a:t>
            </a:r>
            <a:endParaRPr lang="en-IN" sz="2000" dirty="0">
              <a:latin typeface="Bahnschrift" pitchFamily="34" charset="0"/>
            </a:endParaRPr>
          </a:p>
          <a:p>
            <a:pPr marL="114300" indent="0">
              <a:buNone/>
            </a:pPr>
            <a:r>
              <a:rPr lang="en-US" sz="2000" dirty="0">
                <a:latin typeface="Bahnschrift" pitchFamily="34" charset="0"/>
              </a:rPr>
              <a:t> </a:t>
            </a:r>
            <a:endParaRPr lang="en-IN" sz="2000" dirty="0">
              <a:latin typeface="Bahnschrift" pitchFamily="34" charset="0"/>
            </a:endParaRPr>
          </a:p>
          <a:p>
            <a:pPr marL="114300" indent="0">
              <a:buNone/>
            </a:pPr>
            <a:r>
              <a:rPr lang="en-US" sz="2000" dirty="0">
                <a:latin typeface="Bahnschrift" pitchFamily="34" charset="0"/>
              </a:rPr>
              <a:t>5. A group and not an individual activity</a:t>
            </a:r>
            <a:endParaRPr lang="en-IN" sz="2000" dirty="0">
              <a:latin typeface="Bahnschrift" pitchFamily="34" charset="0"/>
            </a:endParaRPr>
          </a:p>
          <a:p>
            <a:pPr marL="114300" indent="0">
              <a:buNone/>
            </a:pPr>
            <a:r>
              <a:rPr lang="en-US" sz="2000" dirty="0">
                <a:latin typeface="Bahnschrift" pitchFamily="34" charset="0"/>
              </a:rPr>
              <a:t> </a:t>
            </a:r>
            <a:endParaRPr lang="en-IN" sz="2000" dirty="0">
              <a:latin typeface="Bahnschrift" pitchFamily="34" charset="0"/>
            </a:endParaRPr>
          </a:p>
          <a:p>
            <a:pPr marL="114300" indent="0">
              <a:buNone/>
            </a:pPr>
            <a:r>
              <a:rPr lang="en-US" sz="2000" dirty="0">
                <a:latin typeface="Bahnschrift" pitchFamily="34" charset="0"/>
              </a:rPr>
              <a:t>Management is not an individual activity. It is a group activity. It uses group (employees) efforts to achieve group (owners) objectives. It tries to satisfy the needs and wants of a group (consumers). Nowadays, importance is given to the team (group) and not to individuals.</a:t>
            </a:r>
            <a:endParaRPr lang="en-IN" sz="2000" dirty="0">
              <a:latin typeface="Bahnschrift" pitchFamily="34" charset="0"/>
            </a:endParaRPr>
          </a:p>
          <a:p>
            <a:pPr marL="0" indent="0">
              <a:buNone/>
            </a:pPr>
            <a:endParaRPr lang="en-IN" sz="2000" dirty="0">
              <a:latin typeface="Bahnschrift" pitchFamily="34" charset="0"/>
            </a:endParaRPr>
          </a:p>
          <a:p>
            <a:pPr marL="114300" indent="0">
              <a:buNone/>
            </a:pPr>
            <a:endParaRPr lang="en-IN" sz="1800" dirty="0"/>
          </a:p>
        </p:txBody>
      </p:sp>
    </p:spTree>
    <p:extLst>
      <p:ext uri="{BB962C8B-B14F-4D97-AF65-F5344CB8AC3E}">
        <p14:creationId xmlns:p14="http://schemas.microsoft.com/office/powerpoint/2010/main" val="3496018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erarchy of needs"/>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7391400" cy="6248399"/>
          </a:xfrm>
          <a:prstGeom prst="rect">
            <a:avLst/>
          </a:prstGeom>
          <a:noFill/>
          <a:ln>
            <a:noFill/>
          </a:ln>
        </p:spPr>
      </p:pic>
    </p:spTree>
    <p:extLst>
      <p:ext uri="{BB962C8B-B14F-4D97-AF65-F5344CB8AC3E}">
        <p14:creationId xmlns:p14="http://schemas.microsoft.com/office/powerpoint/2010/main" val="796235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92500" lnSpcReduction="20000"/>
          </a:bodyPr>
          <a:lstStyle/>
          <a:p>
            <a:r>
              <a:rPr lang="en-US" b="1" dirty="0"/>
              <a:t>Physiological needs</a:t>
            </a:r>
            <a:r>
              <a:rPr lang="en-US" dirty="0"/>
              <a:t> are those needs required for human survival such as air, food, water, shelter, clothing and sleep. As a manager, you can account for physiological needs of your employees by providing comfortable working conditions, reasonable work hours and the necessary breaks to use the bathroom and eat and/or drink.</a:t>
            </a:r>
            <a:endParaRPr lang="en-IN" dirty="0"/>
          </a:p>
          <a:p>
            <a:pPr marL="114300" indent="0">
              <a:buNone/>
            </a:pPr>
            <a:r>
              <a:rPr lang="en-US" dirty="0"/>
              <a:t> </a:t>
            </a:r>
            <a:endParaRPr lang="en-IN" dirty="0"/>
          </a:p>
          <a:p>
            <a:r>
              <a:rPr lang="en-US" b="1" dirty="0"/>
              <a:t>Safety needs </a:t>
            </a:r>
            <a:r>
              <a:rPr lang="en-US" dirty="0"/>
              <a:t>include those needs that provide a person with a sense of security and well-being. Personal security, financial security, good health and protection from accidents, harm and their adverse effects are all included in safety needs. As a manager, you can account for the safety needs of your employees by providing safe working conditions, secure compensation (such as a salary) and job security, which is especially important in a bad economy.</a:t>
            </a:r>
            <a:endParaRPr lang="en-IN" dirty="0"/>
          </a:p>
          <a:p>
            <a:pPr marL="114300" indent="0">
              <a:buNone/>
            </a:pPr>
            <a:r>
              <a:rPr lang="en-US" dirty="0"/>
              <a:t> </a:t>
            </a:r>
            <a:endParaRPr lang="en-IN" dirty="0"/>
          </a:p>
          <a:p>
            <a:r>
              <a:rPr lang="en-US" b="1" dirty="0"/>
              <a:t>Social needs</a:t>
            </a:r>
            <a:r>
              <a:rPr lang="en-US" dirty="0"/>
              <a:t>, also called love and belonging, refer to the need to feel a sense of belonging and acceptance. Social needs are important to humans so that they do not feel alone, isolated and depressed. Friendships, family and intimacy all work to fulfill social needs. As a manager, you can account for the social needs of your employees by making sure each of your employees know one another, encouraging cooperative teamwork, being an accessible and kind supervisor and promoting a good work-life balance.</a:t>
            </a:r>
            <a:endParaRPr lang="en-IN" dirty="0"/>
          </a:p>
          <a:p>
            <a:pPr marL="0" indent="0">
              <a:buNone/>
            </a:pPr>
            <a:endParaRPr lang="en-IN" dirty="0"/>
          </a:p>
        </p:txBody>
      </p:sp>
    </p:spTree>
    <p:extLst>
      <p:ext uri="{BB962C8B-B14F-4D97-AF65-F5344CB8AC3E}">
        <p14:creationId xmlns:p14="http://schemas.microsoft.com/office/powerpoint/2010/main" val="1440246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a:bodyPr>
          <a:lstStyle/>
          <a:p>
            <a:r>
              <a:rPr lang="en-US" b="1" dirty="0"/>
              <a:t>Esteem needs</a:t>
            </a:r>
            <a:r>
              <a:rPr lang="en-US" dirty="0"/>
              <a:t> refer to the need for self-esteem and respect, with self-respect being slightly more important than gaining respect and admiration from others. As a manager, you can account for the esteem needs of your employees by offering praise and recognition when the employee does well, and offering promotions and additional responsibility to reflect your belief that they are a valued employee.</a:t>
            </a:r>
            <a:endParaRPr lang="en-IN" dirty="0"/>
          </a:p>
          <a:p>
            <a:pPr marL="114300" indent="0">
              <a:buNone/>
            </a:pPr>
            <a:r>
              <a:rPr lang="en-US" dirty="0"/>
              <a:t> </a:t>
            </a:r>
            <a:endParaRPr lang="en-IN" dirty="0"/>
          </a:p>
          <a:p>
            <a:r>
              <a:rPr lang="en-US" b="1" dirty="0"/>
              <a:t>Self-actualization needs</a:t>
            </a:r>
            <a:r>
              <a:rPr lang="en-US" dirty="0"/>
              <a:t> describe a person's need to reach his or her full potential. The need to become what one is capable of is something that is highly personal. While I might have the need to be a good parent, you might have the need to hold an executive-level position within your organization. Because this need is individualized, as a manager, you can account for this need by providing challenging work, inviting employees to participate in decision-making and giving them flexibility and autonomy in their jobs.</a:t>
            </a:r>
            <a:endParaRPr lang="en-IN" dirty="0"/>
          </a:p>
          <a:p>
            <a:pPr marL="0" indent="0">
              <a:buNone/>
            </a:pPr>
            <a:endParaRPr lang="en-IN" dirty="0"/>
          </a:p>
        </p:txBody>
      </p:sp>
    </p:spTree>
    <p:extLst>
      <p:ext uri="{BB962C8B-B14F-4D97-AF65-F5344CB8AC3E}">
        <p14:creationId xmlns:p14="http://schemas.microsoft.com/office/powerpoint/2010/main" val="103855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noAutofit/>
          </a:bodyPr>
          <a:lstStyle/>
          <a:p>
            <a:r>
              <a:rPr lang="en-US" sz="4000" b="1" u="sng" dirty="0"/>
              <a:t>Douglas McGregor: Theory X &amp; Theory Y: Two Types of Managers</a:t>
            </a:r>
            <a:r>
              <a:rPr lang="en-IN" sz="4000" dirty="0"/>
              <a:t/>
            </a:r>
            <a:br>
              <a:rPr lang="en-IN" sz="4000" dirty="0"/>
            </a:br>
            <a:endParaRPr lang="en-IN" sz="4000" dirty="0"/>
          </a:p>
        </p:txBody>
      </p:sp>
      <p:sp>
        <p:nvSpPr>
          <p:cNvPr id="3" name="Content Placeholder 2"/>
          <p:cNvSpPr>
            <a:spLocks noGrp="1"/>
          </p:cNvSpPr>
          <p:nvPr>
            <p:ph idx="1"/>
          </p:nvPr>
        </p:nvSpPr>
        <p:spPr/>
        <p:txBody>
          <a:bodyPr>
            <a:normAutofit lnSpcReduction="10000"/>
          </a:bodyPr>
          <a:lstStyle/>
          <a:p>
            <a:r>
              <a:rPr lang="en-US" dirty="0"/>
              <a:t>Douglas McGregor was heavily influenced by both the Hawthorne studies and Maslow. He believed that two basic kinds of managers exist. One type, the Theory X manager, has a negative view of employees and assumes that they are lazy, untrustworthy, and incapable of assuming responsibility. On the other hand, the Theory Y manager assumes that employees are not only trustworthy and capable of assuming responsibility, but also have high levels of motivation.</a:t>
            </a:r>
            <a:endParaRPr lang="en-IN" dirty="0"/>
          </a:p>
          <a:p>
            <a:pPr marL="114300" indent="0">
              <a:buNone/>
            </a:pPr>
            <a:endParaRPr lang="en-IN" dirty="0"/>
          </a:p>
          <a:p>
            <a:r>
              <a:rPr lang="en-US" dirty="0"/>
              <a:t>McGregor proposed that there were two types of managers: ones who assumed a negative view of their employees, also known as the Theory X managers, and others who assumed a positive view of workers, or the Theory Y managers. So grab your bomb repellent while we explore these two different types of managers by discussing the assumptions of each.</a:t>
            </a:r>
            <a:endParaRPr lang="en-IN" dirty="0"/>
          </a:p>
          <a:p>
            <a:pPr marL="0" indent="0">
              <a:buNone/>
            </a:pPr>
            <a:endParaRPr lang="en-IN" dirty="0"/>
          </a:p>
        </p:txBody>
      </p:sp>
    </p:spTree>
    <p:extLst>
      <p:ext uri="{BB962C8B-B14F-4D97-AF65-F5344CB8AC3E}">
        <p14:creationId xmlns:p14="http://schemas.microsoft.com/office/powerpoint/2010/main" val="2488304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6172200"/>
          </a:xfrm>
        </p:spPr>
        <p:txBody>
          <a:bodyPr>
            <a:normAutofit fontScale="92500" lnSpcReduction="10000"/>
          </a:bodyPr>
          <a:lstStyle/>
          <a:p>
            <a:r>
              <a:rPr lang="en-US" u="sng" dirty="0">
                <a:latin typeface="Bahnschrift" pitchFamily="34" charset="0"/>
              </a:rPr>
              <a:t>Theory X</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r>
              <a:rPr lang="en-US" dirty="0">
                <a:latin typeface="Bahnschrift" pitchFamily="34" charset="0"/>
              </a:rPr>
              <a:t>Xavier is a Theory X manager. When I say X, I don't mean the type that marks a treasure - in fact, quite the opposite is true. As a Theory X manager, Xavier believes that his workers</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Hate the idea of having to go to work and do so only to earn a paycheck and the security that it offers</a:t>
            </a:r>
            <a:r>
              <a:rPr lang="en-US" dirty="0" smtClean="0">
                <a:latin typeface="Bahnschrift" pitchFamily="34" charset="0"/>
              </a:rPr>
              <a:t>.</a:t>
            </a:r>
            <a:endParaRPr lang="en-IN" dirty="0">
              <a:latin typeface="Bahnschrift" pitchFamily="34" charset="0"/>
            </a:endParaRPr>
          </a:p>
          <a:p>
            <a:pPr lvl="0"/>
            <a:r>
              <a:rPr lang="en-US" dirty="0">
                <a:latin typeface="Bahnschrift" pitchFamily="34" charset="0"/>
              </a:rPr>
              <a:t>Are inherently lazy, lack ambition and prefer to be directed on what to do rather than assume responsibility on their own.</a:t>
            </a:r>
            <a:endParaRPr lang="en-IN" dirty="0">
              <a:latin typeface="Bahnschrift" pitchFamily="34" charset="0"/>
            </a:endParaRPr>
          </a:p>
          <a:p>
            <a:pPr lvl="0"/>
            <a:r>
              <a:rPr lang="en-US" dirty="0">
                <a:latin typeface="Bahnschrift" pitchFamily="34" charset="0"/>
              </a:rPr>
              <a:t>Are self-centered and care only about themselves and not the organization (or its goals), making it necessary for the manager to coerce, control, direct or threaten with punishment in order to get them to work towards organizational goals.</a:t>
            </a:r>
            <a:endParaRPr lang="en-IN" dirty="0">
              <a:latin typeface="Bahnschrift" pitchFamily="34" charset="0"/>
            </a:endParaRPr>
          </a:p>
          <a:p>
            <a:pPr lvl="0"/>
            <a:r>
              <a:rPr lang="en-US" dirty="0">
                <a:latin typeface="Bahnschrift" pitchFamily="34" charset="0"/>
              </a:rPr>
              <a:t>They also dislike change and tend to resist it at all costs</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Xavier assumes that his employees show up for work for their paycheck and the security that a regular, paying job offers. As soon as that need is satisfied, the employees have no additional motivation for coming to work. Therefore, Xavier believes his role as a manager is to coerce and control his employees to work towards organizational goals.</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2803995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324600"/>
          </a:xfrm>
        </p:spPr>
        <p:txBody>
          <a:bodyPr>
            <a:normAutofit fontScale="77500" lnSpcReduction="20000"/>
          </a:bodyPr>
          <a:lstStyle/>
          <a:p>
            <a:r>
              <a:rPr lang="en-US" u="sng" dirty="0">
                <a:latin typeface="Bahnschrift" pitchFamily="34" charset="0"/>
              </a:rPr>
              <a:t>Theory Y</a:t>
            </a:r>
            <a:endParaRPr lang="en-IN" dirty="0">
              <a:latin typeface="Bahnschrift" pitchFamily="34" charset="0"/>
            </a:endParaRPr>
          </a:p>
          <a:p>
            <a:r>
              <a:rPr lang="en-US" dirty="0">
                <a:latin typeface="Bahnschrift" pitchFamily="34" charset="0"/>
              </a:rPr>
              <a:t> </a:t>
            </a:r>
            <a:endParaRPr lang="en-IN" dirty="0">
              <a:latin typeface="Bahnschrift" pitchFamily="34" charset="0"/>
            </a:endParaRPr>
          </a:p>
          <a:p>
            <a:r>
              <a:rPr lang="en-US" dirty="0">
                <a:latin typeface="Bahnschrift" pitchFamily="34" charset="0"/>
              </a:rPr>
              <a:t>Yoko is a Theory Y manager, and when I say Y here, think 'why not.' Why not assume the best in people? As a Theory Y manager, Yoko believes her employees</a:t>
            </a:r>
            <a:r>
              <a:rPr lang="en-US" dirty="0" smtClean="0">
                <a:latin typeface="Bahnschrift" pitchFamily="34" charset="0"/>
              </a:rPr>
              <a:t>:</a:t>
            </a:r>
            <a:r>
              <a:rPr lang="en-US" dirty="0">
                <a:latin typeface="Bahnschrift" pitchFamily="34" charset="0"/>
              </a:rPr>
              <a:t> </a:t>
            </a:r>
            <a:endParaRPr lang="en-IN" dirty="0">
              <a:latin typeface="Bahnschrift" pitchFamily="34" charset="0"/>
            </a:endParaRPr>
          </a:p>
          <a:p>
            <a:pPr lvl="0"/>
            <a:r>
              <a:rPr lang="en-US" dirty="0">
                <a:latin typeface="Bahnschrift" pitchFamily="34" charset="0"/>
              </a:rPr>
              <a:t>Accept work as a normal part of their day, and it's right next to recreation and rest.</a:t>
            </a:r>
            <a:endParaRPr lang="en-IN" dirty="0">
              <a:latin typeface="Bahnschrift" pitchFamily="34" charset="0"/>
            </a:endParaRPr>
          </a:p>
          <a:p>
            <a:pPr lvl="0"/>
            <a:r>
              <a:rPr lang="en-US" dirty="0">
                <a:latin typeface="Bahnschrift" pitchFamily="34" charset="0"/>
              </a:rPr>
              <a:t>They are not lazy at all. In fact, when the proper motivations and rewards are in place, employees are not only willing but purposely driven to seek out responsibility and challenges on their own.</a:t>
            </a:r>
            <a:endParaRPr lang="en-IN" dirty="0">
              <a:latin typeface="Bahnschrift" pitchFamily="34" charset="0"/>
            </a:endParaRPr>
          </a:p>
          <a:p>
            <a:pPr lvl="0"/>
            <a:r>
              <a:rPr lang="en-US" dirty="0">
                <a:latin typeface="Bahnschrift" pitchFamily="34" charset="0"/>
              </a:rPr>
              <a:t>They're full of potential, and it's through their own creativity, ingenuity and imagination that organizational goals are met</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Yoko assumes that her employees are full of potential and that it is her role as a manager to help develop that potential so that the employee can work towards a common organizational goal. Yoko must also try to harness the motivational energy of her employees through things such as giving them more autonomy, responsibility, power, trust and feedback and involving them in the decision-making process</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McGregor cautioned both types of managers against what he called </a:t>
            </a:r>
            <a:r>
              <a:rPr lang="en-US" b="1" dirty="0">
                <a:latin typeface="Bahnschrift" pitchFamily="34" charset="0"/>
              </a:rPr>
              <a:t>self-fulfilling prophecies</a:t>
            </a:r>
            <a:r>
              <a:rPr lang="en-US" dirty="0">
                <a:latin typeface="Bahnschrift" pitchFamily="34" charset="0"/>
              </a:rPr>
              <a:t>, whereby an employee will act just as the manager assumed he or she would due to the manager's own actions and behaviors. Essentially, if you hold people to a certain expectation - whether that's good or bad - your own actions as a manager will influence those employees to act accordingly. A manager's behavior and expectations are as contagious as the plague. As such, McGregor acknowledged both types of managers as being a legitimate means of motivating employees, but he felt that you would get much better results through the use of Theory Y rather than Theory X.</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366542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sz="4000" b="1" u="sng" dirty="0"/>
              <a:t>Contemporary </a:t>
            </a:r>
            <a:r>
              <a:rPr lang="en-US" sz="4000" b="1" u="sng" dirty="0" smtClean="0"/>
              <a:t>Approach Theory </a:t>
            </a:r>
            <a:r>
              <a:rPr lang="en-US" sz="4000" b="1" u="sng" dirty="0"/>
              <a:t>z - William </a:t>
            </a:r>
            <a:r>
              <a:rPr lang="en-US" sz="4000" b="1" u="sng" dirty="0" err="1"/>
              <a:t>Ouchi</a:t>
            </a:r>
            <a:r>
              <a:rPr lang="en-IN" sz="4000" dirty="0"/>
              <a:t/>
            </a:r>
            <a:br>
              <a:rPr lang="en-IN" sz="4000" dirty="0"/>
            </a:br>
            <a:endParaRPr lang="en-IN" sz="4000"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latin typeface="Bahnschrift" pitchFamily="34" charset="0"/>
              </a:rPr>
              <a:t> </a:t>
            </a:r>
            <a:endParaRPr lang="en-IN" dirty="0">
              <a:latin typeface="Bahnschrift" pitchFamily="34" charset="0"/>
            </a:endParaRPr>
          </a:p>
          <a:p>
            <a:r>
              <a:rPr lang="en-US" dirty="0">
                <a:latin typeface="Bahnschrift" pitchFamily="34" charset="0"/>
              </a:rPr>
              <a:t>First things first - Theory Z is not a </a:t>
            </a:r>
            <a:r>
              <a:rPr lang="en-US" dirty="0" err="1">
                <a:latin typeface="Bahnschrift" pitchFamily="34" charset="0"/>
              </a:rPr>
              <a:t>Mcgregor</a:t>
            </a:r>
            <a:r>
              <a:rPr lang="en-US" dirty="0">
                <a:latin typeface="Bahnschrift" pitchFamily="34" charset="0"/>
              </a:rPr>
              <a:t> idea and as such is not </a:t>
            </a:r>
            <a:r>
              <a:rPr lang="en-US" dirty="0" err="1">
                <a:latin typeface="Bahnschrift" pitchFamily="34" charset="0"/>
              </a:rPr>
              <a:t>Mcgregor's</a:t>
            </a:r>
            <a:r>
              <a:rPr lang="en-US" dirty="0">
                <a:latin typeface="Bahnschrift" pitchFamily="34" charset="0"/>
              </a:rPr>
              <a:t> extension of his XY theory. </a:t>
            </a:r>
            <a:r>
              <a:rPr lang="en-US" dirty="0" err="1">
                <a:latin typeface="Bahnschrift" pitchFamily="34" charset="0"/>
              </a:rPr>
              <a:t>Ouchi's</a:t>
            </a:r>
            <a:r>
              <a:rPr lang="en-US" dirty="0">
                <a:latin typeface="Bahnschrift" pitchFamily="34" charset="0"/>
              </a:rPr>
              <a:t> theory focuses on increasing employee loyalty to the company by providing a job for life and focusing on the employee's well-being</a:t>
            </a:r>
            <a:r>
              <a:rPr lang="en-US" dirty="0" smtClean="0">
                <a:latin typeface="Bahnschrift" pitchFamily="34" charset="0"/>
              </a:rPr>
              <a:t>.</a:t>
            </a:r>
            <a:r>
              <a:rPr lang="en-US" dirty="0">
                <a:latin typeface="Bahnschrift" pitchFamily="34" charset="0"/>
              </a:rPr>
              <a:t> </a:t>
            </a:r>
            <a:endParaRPr lang="en-IN" dirty="0">
              <a:latin typeface="Bahnschrift" pitchFamily="34" charset="0"/>
            </a:endParaRPr>
          </a:p>
          <a:p>
            <a:r>
              <a:rPr lang="en-US" dirty="0">
                <a:latin typeface="Bahnschrift" pitchFamily="34" charset="0"/>
              </a:rPr>
              <a:t>Theory Z was developed by not by </a:t>
            </a:r>
            <a:r>
              <a:rPr lang="en-US" dirty="0" err="1">
                <a:latin typeface="Bahnschrift" pitchFamily="34" charset="0"/>
              </a:rPr>
              <a:t>Mcgregor</a:t>
            </a:r>
            <a:r>
              <a:rPr lang="en-US" dirty="0">
                <a:latin typeface="Bahnschrift" pitchFamily="34" charset="0"/>
              </a:rPr>
              <a:t>, but by William </a:t>
            </a:r>
            <a:r>
              <a:rPr lang="en-US" dirty="0" err="1">
                <a:latin typeface="Bahnschrift" pitchFamily="34" charset="0"/>
              </a:rPr>
              <a:t>Ouchi</a:t>
            </a:r>
            <a:r>
              <a:rPr lang="en-US" dirty="0">
                <a:latin typeface="Bahnschrift" pitchFamily="34" charset="0"/>
              </a:rPr>
              <a:t>, in his book 1981 'Theory Z: How American management can Meet the Japanese Challenge'. William </a:t>
            </a:r>
            <a:r>
              <a:rPr lang="en-US" dirty="0" err="1">
                <a:latin typeface="Bahnschrift" pitchFamily="34" charset="0"/>
              </a:rPr>
              <a:t>Ouchi</a:t>
            </a:r>
            <a:r>
              <a:rPr lang="en-US" dirty="0">
                <a:latin typeface="Bahnschrift" pitchFamily="34" charset="0"/>
              </a:rPr>
              <a:t> is professor of management at UCLA, Los Angeles, and a board member of several large US </a:t>
            </a:r>
            <a:r>
              <a:rPr lang="en-US" dirty="0" err="1">
                <a:latin typeface="Bahnschrift" pitchFamily="34" charset="0"/>
              </a:rPr>
              <a:t>organisations</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Professor </a:t>
            </a:r>
            <a:r>
              <a:rPr lang="en-US" dirty="0" err="1">
                <a:latin typeface="Bahnschrift" pitchFamily="34" charset="0"/>
              </a:rPr>
              <a:t>Ouchi</a:t>
            </a:r>
            <a:r>
              <a:rPr lang="en-US" dirty="0">
                <a:latin typeface="Bahnschrift" pitchFamily="34" charset="0"/>
              </a:rPr>
              <a:t> spent years researching Japanese companies and examining American companies using the Theory Z management styles . By the 1980s, Japan was known for the highest productivity anywhere in the world, while America's productivity had fallen drastically. The word "</a:t>
            </a:r>
            <a:r>
              <a:rPr lang="en-US" dirty="0" err="1">
                <a:latin typeface="Bahnschrift" pitchFamily="34" charset="0"/>
              </a:rPr>
              <a:t>Wa</a:t>
            </a:r>
            <a:r>
              <a:rPr lang="en-US" dirty="0">
                <a:latin typeface="Bahnschrift" pitchFamily="34" charset="0"/>
              </a:rPr>
              <a:t>" in Japanese can be applied to Theory Z because they both deal with promoting partnerships and group work</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The word "</a:t>
            </a:r>
            <a:r>
              <a:rPr lang="en-US" dirty="0" err="1">
                <a:latin typeface="Bahnschrift" pitchFamily="34" charset="0"/>
              </a:rPr>
              <a:t>Wa</a:t>
            </a:r>
            <a:r>
              <a:rPr lang="en-US" dirty="0">
                <a:latin typeface="Bahnschrift" pitchFamily="34" charset="0"/>
              </a:rPr>
              <a:t>" means a perfect circle or harmony, which influences Japanese society to always come to a solution via teamwork. Promoting Theory Z and the Japanese word "</a:t>
            </a:r>
            <a:r>
              <a:rPr lang="en-US" dirty="0" err="1">
                <a:latin typeface="Bahnschrift" pitchFamily="34" charset="0"/>
              </a:rPr>
              <a:t>Wa</a:t>
            </a:r>
            <a:r>
              <a:rPr lang="en-US" dirty="0">
                <a:latin typeface="Bahnschrift" pitchFamily="34" charset="0"/>
              </a:rPr>
              <a:t>" is how the Japanese economy became so powerful. Because the Japanese show a high level enthusiasm to work, some of the researchers also claim that the "Z" in the Theory Z stands for "Zeal. </a:t>
            </a:r>
            <a:r>
              <a:rPr lang="en-US" dirty="0" smtClean="0">
                <a:latin typeface="Bahnschrift" pitchFamily="34" charset="0"/>
              </a:rPr>
              <a:t>"</a:t>
            </a:r>
            <a:endParaRPr lang="en-IN" dirty="0">
              <a:latin typeface="Bahnschrift" pitchFamily="34" charset="0"/>
            </a:endParaRPr>
          </a:p>
          <a:p>
            <a:r>
              <a:rPr lang="en-US" dirty="0">
                <a:latin typeface="Bahnschrift" pitchFamily="34" charset="0"/>
              </a:rPr>
              <a:t>Theory Z essentially advocates a combination of all that's best about theory Y and modern Japanese management and places a large amount of freedom and trust with workers, and assumes that workers have a strong loyalty and interest in team-working and the organization.</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3866371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fontScale="92500" lnSpcReduction="10000"/>
          </a:bodyPr>
          <a:lstStyle/>
          <a:p>
            <a:r>
              <a:rPr lang="en-US" dirty="0"/>
              <a:t>Theory Z also places more reliance on the attitude and responsibilities of the workers, whereas </a:t>
            </a:r>
            <a:r>
              <a:rPr lang="en-US" dirty="0" err="1"/>
              <a:t>Mcgregor's</a:t>
            </a:r>
            <a:r>
              <a:rPr lang="en-US" dirty="0"/>
              <a:t> XY theory is mainly focused on management and motivation from the manager's and </a:t>
            </a:r>
            <a:r>
              <a:rPr lang="en-US" dirty="0" err="1"/>
              <a:t>organisation's</a:t>
            </a:r>
            <a:r>
              <a:rPr lang="en-US" dirty="0"/>
              <a:t> perspective. There is no doubt that </a:t>
            </a:r>
            <a:r>
              <a:rPr lang="en-US" dirty="0" err="1"/>
              <a:t>Ouchi's</a:t>
            </a:r>
            <a:r>
              <a:rPr lang="en-US" dirty="0"/>
              <a:t> Theory Z model offers excellent ideas, albeit it lacking the simple elegance of </a:t>
            </a:r>
            <a:r>
              <a:rPr lang="en-US" dirty="0" err="1"/>
              <a:t>Mcgregor's</a:t>
            </a:r>
            <a:r>
              <a:rPr lang="en-US" dirty="0"/>
              <a:t> model, which let's face it, thousands of </a:t>
            </a:r>
            <a:r>
              <a:rPr lang="en-US" dirty="0" err="1"/>
              <a:t>organisations</a:t>
            </a:r>
            <a:r>
              <a:rPr lang="en-US" dirty="0"/>
              <a:t> and managers around the world have still yet to embrace. For this reason, Theory Z may for some be like trying to manage the kitchen at the Ritz before mastering the ability to cook a decent fried breakfast.</a:t>
            </a:r>
            <a:endParaRPr lang="en-IN" dirty="0"/>
          </a:p>
          <a:p>
            <a:pPr marL="114300" indent="0">
              <a:buNone/>
            </a:pPr>
            <a:r>
              <a:rPr lang="en-US" dirty="0"/>
              <a:t> </a:t>
            </a:r>
            <a:endParaRPr lang="en-IN" dirty="0"/>
          </a:p>
          <a:p>
            <a:r>
              <a:rPr lang="en-US" dirty="0"/>
              <a:t>For </a:t>
            </a:r>
            <a:r>
              <a:rPr lang="en-US" dirty="0" err="1"/>
              <a:t>Ouchi</a:t>
            </a:r>
            <a:r>
              <a:rPr lang="en-US" dirty="0"/>
              <a:t>, Theory Z focused on increasing employee loyalty to the company by providing a job for life with a strong focus on the well-being of the employee, both on and off the job. According to </a:t>
            </a:r>
            <a:r>
              <a:rPr lang="en-US" dirty="0" err="1"/>
              <a:t>Ouchi</a:t>
            </a:r>
            <a:r>
              <a:rPr lang="en-US" dirty="0"/>
              <a:t>, Theory Z management tends to promote:</a:t>
            </a:r>
            <a:endParaRPr lang="en-IN" dirty="0"/>
          </a:p>
          <a:p>
            <a:pPr marL="114300" indent="0">
              <a:buNone/>
            </a:pPr>
            <a:r>
              <a:rPr lang="en-US" dirty="0"/>
              <a:t> </a:t>
            </a:r>
            <a:endParaRPr lang="en-IN" dirty="0"/>
          </a:p>
          <a:p>
            <a:pPr lvl="0"/>
            <a:r>
              <a:rPr lang="en-US" dirty="0"/>
              <a:t>Stable employment</a:t>
            </a:r>
            <a:endParaRPr lang="en-IN" dirty="0"/>
          </a:p>
          <a:p>
            <a:pPr lvl="0"/>
            <a:r>
              <a:rPr lang="en-US" dirty="0"/>
              <a:t>High productivity</a:t>
            </a:r>
            <a:endParaRPr lang="en-IN" dirty="0"/>
          </a:p>
          <a:p>
            <a:pPr lvl="0"/>
            <a:r>
              <a:rPr lang="en-US" dirty="0"/>
              <a:t>High employee morale and satisfaction</a:t>
            </a:r>
            <a:endParaRPr lang="en-IN" dirty="0"/>
          </a:p>
          <a:p>
            <a:pPr marL="0" indent="0">
              <a:buNone/>
            </a:pPr>
            <a:endParaRPr lang="en-IN" dirty="0"/>
          </a:p>
        </p:txBody>
      </p:sp>
    </p:spTree>
    <p:extLst>
      <p:ext uri="{BB962C8B-B14F-4D97-AF65-F5344CB8AC3E}">
        <p14:creationId xmlns:p14="http://schemas.microsoft.com/office/powerpoint/2010/main" val="654165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92500" lnSpcReduction="20000"/>
          </a:bodyPr>
          <a:lstStyle/>
          <a:p>
            <a:r>
              <a:rPr lang="en-US" dirty="0"/>
              <a:t>The secret to Japanese success, according to </a:t>
            </a:r>
            <a:r>
              <a:rPr lang="en-US" dirty="0" err="1"/>
              <a:t>Ouchi</a:t>
            </a:r>
            <a:r>
              <a:rPr lang="en-US" dirty="0"/>
              <a:t>, is not technology, but a special way of managing people. "This is a managing style that focuses on a strong company philosophy, a distinct corporate culture, long-range staff development, and consensus decision-making" (</a:t>
            </a:r>
            <a:r>
              <a:rPr lang="en-US" dirty="0" err="1"/>
              <a:t>Ouchi</a:t>
            </a:r>
            <a:r>
              <a:rPr lang="en-US" dirty="0"/>
              <a:t>, 1981). </a:t>
            </a:r>
            <a:r>
              <a:rPr lang="en-US" dirty="0" err="1"/>
              <a:t>Ouchi</a:t>
            </a:r>
            <a:r>
              <a:rPr lang="en-US" dirty="0"/>
              <a:t> claims that the results show:</a:t>
            </a:r>
            <a:endParaRPr lang="en-IN" dirty="0"/>
          </a:p>
          <a:p>
            <a:pPr marL="114300" indent="0">
              <a:buNone/>
            </a:pPr>
            <a:endParaRPr lang="en-IN" dirty="0"/>
          </a:p>
          <a:p>
            <a:pPr lvl="0"/>
            <a:r>
              <a:rPr lang="en-US" dirty="0"/>
              <a:t>Lower turnover</a:t>
            </a:r>
            <a:endParaRPr lang="en-IN" dirty="0"/>
          </a:p>
          <a:p>
            <a:pPr lvl="0"/>
            <a:r>
              <a:rPr lang="en-US" dirty="0"/>
              <a:t>Increased job commitment</a:t>
            </a:r>
            <a:endParaRPr lang="en-IN" dirty="0"/>
          </a:p>
          <a:p>
            <a:pPr lvl="0"/>
            <a:r>
              <a:rPr lang="en-US" dirty="0"/>
              <a:t>Dramatically higher productivity</a:t>
            </a:r>
            <a:endParaRPr lang="en-IN" dirty="0"/>
          </a:p>
          <a:p>
            <a:pPr marL="114300" indent="0">
              <a:buNone/>
            </a:pPr>
            <a:r>
              <a:rPr lang="en-US" dirty="0"/>
              <a:t> </a:t>
            </a:r>
            <a:endParaRPr lang="en-IN" dirty="0"/>
          </a:p>
          <a:p>
            <a:r>
              <a:rPr lang="en-US" dirty="0"/>
              <a:t>William </a:t>
            </a:r>
            <a:r>
              <a:rPr lang="en-US" dirty="0" err="1"/>
              <a:t>Ouchi</a:t>
            </a:r>
            <a:r>
              <a:rPr lang="en-US" dirty="0"/>
              <a:t> doesn't say that the Japanese culture for business is necessarily the best strategy for the American companies. Instead, he takes Japanese business techniques and adapts them to the American corporate environment.</a:t>
            </a:r>
            <a:endParaRPr lang="en-IN" dirty="0"/>
          </a:p>
          <a:p>
            <a:pPr marL="114300" indent="0">
              <a:buNone/>
            </a:pPr>
            <a:r>
              <a:rPr lang="en-US" dirty="0"/>
              <a:t> </a:t>
            </a:r>
            <a:endParaRPr lang="en-IN" dirty="0"/>
          </a:p>
          <a:p>
            <a:r>
              <a:rPr lang="en-US" dirty="0"/>
              <a:t>One of the most important pieces of this theory is that management must have a high degree of confidence in its workers in order for this type of participative management to work. This theory assumes that workers will be participating in the decisions of the company to a great degree</a:t>
            </a:r>
            <a:endParaRPr lang="en-IN" dirty="0"/>
          </a:p>
        </p:txBody>
      </p:sp>
    </p:spTree>
    <p:extLst>
      <p:ext uri="{BB962C8B-B14F-4D97-AF65-F5344CB8AC3E}">
        <p14:creationId xmlns:p14="http://schemas.microsoft.com/office/powerpoint/2010/main" val="3911648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92500" lnSpcReduction="10000"/>
          </a:bodyPr>
          <a:lstStyle/>
          <a:p>
            <a:r>
              <a:rPr lang="en-US" dirty="0" err="1"/>
              <a:t>Ouchi</a:t>
            </a:r>
            <a:r>
              <a:rPr lang="en-US" dirty="0"/>
              <a:t> explains that the employees must be very knowledgeable about the various issues of the company, as well as possess the competence to make those decisions. He also points out, however, that management sometimes has a tendency to underestimate the ability of the workers to effectively contribute to the decision-making process (</a:t>
            </a:r>
            <a:r>
              <a:rPr lang="en-US" dirty="0" err="1"/>
              <a:t>Bittel</a:t>
            </a:r>
            <a:r>
              <a:rPr lang="en-US" dirty="0"/>
              <a:t>, 1989). For this reason, Theory Z stresses the need for the workers to become generalists, rather than specialists, and to increase their knowledge of the company and its processes through job rotations and constant training.</a:t>
            </a:r>
            <a:endParaRPr lang="en-IN" dirty="0"/>
          </a:p>
          <a:p>
            <a:pPr marL="114300" indent="0">
              <a:buNone/>
            </a:pPr>
            <a:endParaRPr lang="en-IN" dirty="0"/>
          </a:p>
          <a:p>
            <a:r>
              <a:rPr lang="en-US" dirty="0"/>
              <a:t>Promotions tend to be slower in this type of setting, as workers are given a much longer opportunity to receive training and more time to learn the ins and outs of the company's operations</a:t>
            </a:r>
            <a:r>
              <a:rPr lang="en-US" dirty="0" smtClean="0"/>
              <a:t>.</a:t>
            </a:r>
            <a:endParaRPr lang="en-IN" dirty="0"/>
          </a:p>
          <a:p>
            <a:pPr marL="114300" indent="0">
              <a:buNone/>
            </a:pPr>
            <a:r>
              <a:rPr lang="en-US" dirty="0"/>
              <a:t> </a:t>
            </a:r>
            <a:endParaRPr lang="en-IN" dirty="0"/>
          </a:p>
          <a:p>
            <a:r>
              <a:rPr lang="en-US" dirty="0"/>
              <a:t>The desire, under this theory, is to develop a work force, which has more loyalty toward staying with the company for an entire career. It is expected that once employees do rise to a position of high level management, they will know a great deal more about the company and how it operates, and will be able to use Theory Z management theories effectively on the newer employees.</a:t>
            </a:r>
            <a:endParaRPr lang="en-IN" dirty="0"/>
          </a:p>
          <a:p>
            <a:pPr marL="0" indent="0">
              <a:buNone/>
            </a:pPr>
            <a:endParaRPr lang="en-IN" dirty="0"/>
          </a:p>
        </p:txBody>
      </p:sp>
    </p:spTree>
    <p:extLst>
      <p:ext uri="{BB962C8B-B14F-4D97-AF65-F5344CB8AC3E}">
        <p14:creationId xmlns:p14="http://schemas.microsoft.com/office/powerpoint/2010/main" val="116703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6324600"/>
          </a:xfrm>
        </p:spPr>
        <p:txBody>
          <a:bodyPr>
            <a:normAutofit fontScale="85000" lnSpcReduction="20000"/>
          </a:bodyPr>
          <a:lstStyle/>
          <a:p>
            <a:pPr marL="114300" indent="0">
              <a:buNone/>
            </a:pPr>
            <a:r>
              <a:rPr lang="en-US" dirty="0"/>
              <a:t>6. Follows established principles or rules</a:t>
            </a:r>
            <a:endParaRPr lang="en-IN" dirty="0"/>
          </a:p>
          <a:p>
            <a:pPr marL="114300" indent="0">
              <a:buNone/>
            </a:pPr>
            <a:r>
              <a:rPr lang="en-US" dirty="0"/>
              <a:t> </a:t>
            </a:r>
            <a:endParaRPr lang="en-IN" dirty="0"/>
          </a:p>
          <a:p>
            <a:pPr marL="114300" indent="0">
              <a:buNone/>
            </a:pPr>
            <a:r>
              <a:rPr lang="en-US" dirty="0"/>
              <a:t>Management follows established principles, such as division of work, discipline, unity of command, etc. These principles help to prevent and solve the problems in the organization.</a:t>
            </a:r>
            <a:endParaRPr lang="en-IN" dirty="0"/>
          </a:p>
          <a:p>
            <a:pPr marL="114300" indent="0">
              <a:buNone/>
            </a:pPr>
            <a:r>
              <a:rPr lang="en-US" dirty="0"/>
              <a:t> </a:t>
            </a:r>
            <a:endParaRPr lang="en-IN" dirty="0"/>
          </a:p>
          <a:p>
            <a:pPr marL="114300" indent="0">
              <a:buNone/>
            </a:pPr>
            <a:r>
              <a:rPr lang="en-US" dirty="0"/>
              <a:t>7. Aided but not replaced by computers</a:t>
            </a:r>
            <a:endParaRPr lang="en-IN" dirty="0"/>
          </a:p>
          <a:p>
            <a:pPr marL="114300" indent="0">
              <a:buNone/>
            </a:pPr>
            <a:r>
              <a:rPr lang="en-US" dirty="0"/>
              <a:t> </a:t>
            </a:r>
            <a:endParaRPr lang="en-IN" dirty="0"/>
          </a:p>
          <a:p>
            <a:pPr marL="114300" indent="0">
              <a:buNone/>
            </a:pPr>
            <a:r>
              <a:rPr lang="en-US" dirty="0"/>
              <a:t>Now-a-days, all managers use computers. Computers help the managers to take accurate decisions. However, computers can only help management. Computers cannot replace management. This is because management takes the final responsibility. Thus Management is aided (helped) but not replaced by computers.</a:t>
            </a:r>
            <a:endParaRPr lang="en-IN" dirty="0"/>
          </a:p>
          <a:p>
            <a:pPr marL="114300" indent="0">
              <a:buNone/>
            </a:pPr>
            <a:r>
              <a:rPr lang="en-US" dirty="0"/>
              <a:t> </a:t>
            </a:r>
            <a:endParaRPr lang="en-IN" dirty="0"/>
          </a:p>
          <a:p>
            <a:pPr marL="114300" indent="0">
              <a:buNone/>
            </a:pPr>
            <a:r>
              <a:rPr lang="en-US" dirty="0"/>
              <a:t>8. Situational in nature</a:t>
            </a:r>
            <a:endParaRPr lang="en-IN" dirty="0"/>
          </a:p>
          <a:p>
            <a:pPr marL="114300" indent="0">
              <a:buNone/>
            </a:pPr>
            <a:r>
              <a:rPr lang="en-US" dirty="0"/>
              <a:t> </a:t>
            </a:r>
            <a:endParaRPr lang="en-IN" dirty="0"/>
          </a:p>
          <a:p>
            <a:pPr marL="114300" indent="0">
              <a:buNone/>
            </a:pPr>
            <a:r>
              <a:rPr lang="en-US" dirty="0"/>
              <a:t>Management makes plans, policies and decisions according to the situation. It changes its style according to the situation. It uses different plans, policies, decisions and styles for different situations. The manager first studies the full present situation. Then he draws conclusions about the situation. Then he makes plans, decisions, etc., which are best for the present situation. This is called Situational Management.</a:t>
            </a:r>
            <a:endParaRPr lang="en-IN" dirty="0"/>
          </a:p>
          <a:p>
            <a:pPr marL="0" indent="0">
              <a:buNone/>
            </a:pPr>
            <a:endParaRPr lang="en-IN" dirty="0"/>
          </a:p>
        </p:txBody>
      </p:sp>
    </p:spTree>
    <p:extLst>
      <p:ext uri="{BB962C8B-B14F-4D97-AF65-F5344CB8AC3E}">
        <p14:creationId xmlns:p14="http://schemas.microsoft.com/office/powerpoint/2010/main" val="3366623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Contingency Management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Contingency management is based on the principle that behavior is a function of its consequences. That is, what people do – how they behave – is related in a predictable way to the consequences of their behavior. For example, if an action is followed by a positive consequence (positive for that person), then the individual is likely to repeat that action. In contrast, if an action is followed by a negative consequence (negative for that person), then the individual is unlikely to repeat the action. Negative consequences include both no response (e.g., the person’s action is ignored) and punishing responses.</a:t>
            </a:r>
            <a:endParaRPr lang="en-IN" dirty="0"/>
          </a:p>
          <a:p>
            <a:pPr marL="114300" indent="0">
              <a:buNone/>
            </a:pPr>
            <a:r>
              <a:rPr lang="en-US" dirty="0"/>
              <a:t> </a:t>
            </a:r>
            <a:endParaRPr lang="en-IN" dirty="0"/>
          </a:p>
          <a:p>
            <a:r>
              <a:rPr lang="en-US" dirty="0"/>
              <a:t>Effective management of consequences (contingencies) is important for all children, especially in a school context. Compliance and orderly behavior are critical in creating an effective learning environment. The contingency approach to management holds that management techniques should be dependent upon the circumstances.</a:t>
            </a:r>
            <a:endParaRPr lang="en-IN" dirty="0"/>
          </a:p>
          <a:p>
            <a:pPr marL="11430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2777406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Management by Objectives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A management model that aims to improve performance of an organization by clearly defining objectives that are agreed to by both management and employees. According to the theory, having a say in goal setting and action plans should ensure better participation and commitment among employees, as well as alignment of objectives across the organization. The term was first outlined by management guru Peter </a:t>
            </a:r>
            <a:r>
              <a:rPr lang="en-US" dirty="0" err="1"/>
              <a:t>Drucker</a:t>
            </a:r>
            <a:r>
              <a:rPr lang="en-US" dirty="0"/>
              <a:t> in 1954 in his book "The Practice of Management."</a:t>
            </a:r>
            <a:endParaRPr lang="en-IN" dirty="0"/>
          </a:p>
          <a:p>
            <a:pPr marL="114300" indent="0">
              <a:buNone/>
            </a:pPr>
            <a:r>
              <a:rPr lang="en-US" dirty="0"/>
              <a:t> </a:t>
            </a:r>
            <a:endParaRPr lang="en-IN" dirty="0"/>
          </a:p>
          <a:p>
            <a:r>
              <a:rPr lang="en-US" dirty="0"/>
              <a:t>Management by objectives (or MBO) is a personnel management technique where managers and employees work together to set, record and monitor goals for a specific period of time. Organizational goals and planning flow top-down through the organization and are translated into personal goals for organizational members. The technique was first championed by management expert Peter </a:t>
            </a:r>
            <a:r>
              <a:rPr lang="en-US" dirty="0" err="1"/>
              <a:t>Drucker</a:t>
            </a:r>
            <a:r>
              <a:rPr lang="en-US" dirty="0"/>
              <a:t> and became commonly used in the 1960s.</a:t>
            </a:r>
            <a:endParaRPr lang="en-IN" dirty="0"/>
          </a:p>
          <a:p>
            <a:pPr marL="0" indent="0">
              <a:buNone/>
            </a:pPr>
            <a:endParaRPr lang="en-IN" dirty="0"/>
          </a:p>
        </p:txBody>
      </p:sp>
    </p:spTree>
    <p:extLst>
      <p:ext uri="{BB962C8B-B14F-4D97-AF65-F5344CB8AC3E}">
        <p14:creationId xmlns:p14="http://schemas.microsoft.com/office/powerpoint/2010/main" val="2469579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pPr marL="114300" indent="0">
              <a:buNone/>
            </a:pPr>
            <a:r>
              <a:rPr lang="en-US" b="1" u="sng" dirty="0"/>
              <a:t>Key </a:t>
            </a:r>
            <a:r>
              <a:rPr lang="en-US" b="1" u="sng" dirty="0" smtClean="0"/>
              <a:t>Concepts</a:t>
            </a:r>
            <a:endParaRPr lang="en-IN" b="1" u="sng" dirty="0"/>
          </a:p>
          <a:p>
            <a:r>
              <a:rPr lang="en-US" dirty="0"/>
              <a:t>The core concept of MBO is planning, which means that an organization and its members are not merely reacting to events and problems but are instead being proactive. MBO requires that employees set measurable personal goals based upon the organizational goals. For example, a goal for a civil engineer may be to complete the infrastructure of a housing division within the next twelve months. The personal goal aligns with the organizational goal of completing the subdivision.</a:t>
            </a:r>
            <a:endParaRPr lang="en-IN" dirty="0"/>
          </a:p>
          <a:p>
            <a:r>
              <a:rPr lang="en-US" dirty="0"/>
              <a:t>	</a:t>
            </a:r>
            <a:endParaRPr lang="en-IN" dirty="0"/>
          </a:p>
          <a:p>
            <a:r>
              <a:rPr lang="en-US" dirty="0"/>
              <a:t>MBO is a supervised and managed activity so that all of the individual goals can be coordinated to work towards the overall organizational goal. You can think of an individual, personal goal as one piece of a puzzle that must fit together with all of the other pieces to form the complete puzzle: the organizational goal. Goals are set down in writing annually and are continually monitored by managers to check progress. Rewards are based upon goal achievement. </a:t>
            </a:r>
            <a:endParaRPr lang="en-IN" dirty="0"/>
          </a:p>
          <a:p>
            <a:pPr marL="0" indent="0">
              <a:buNone/>
            </a:pPr>
            <a:endParaRPr lang="en-IN" dirty="0"/>
          </a:p>
        </p:txBody>
      </p:sp>
    </p:spTree>
    <p:extLst>
      <p:ext uri="{BB962C8B-B14F-4D97-AF65-F5344CB8AC3E}">
        <p14:creationId xmlns:p14="http://schemas.microsoft.com/office/powerpoint/2010/main" val="3588437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a:bodyPr>
          <a:lstStyle/>
          <a:p>
            <a:r>
              <a:rPr lang="en-US" dirty="0"/>
              <a:t>Advantage — It provides a means to identify and plan for achievement of goals. If you don't know what your goals are, you will not be able to achieve them. Planning permits proactive behavior and a disciplined approach to goal achievement. It also allows you to prepare for contingencies and roadblocks that may hinder the plan. Goals are measurable so that they can be assessed and adjusted easily. Organizations can also gain more efficiency, save resources and increase organizational morale if goals are properly set, managed and achieved.</a:t>
            </a:r>
            <a:endParaRPr lang="en-IN" dirty="0"/>
          </a:p>
          <a:p>
            <a:pPr marL="114300" indent="0">
              <a:buNone/>
            </a:pPr>
            <a:endParaRPr lang="en-IN" dirty="0"/>
          </a:p>
          <a:p>
            <a:r>
              <a:rPr lang="en-US" dirty="0"/>
              <a:t>Disadvantage — Application of MBO does take some concerted effort. You cannot rely upon a thoughtless, mechanical approach. You should note that some tasks are so simple that setting goals makes little sense and becomes more of silly annual ritual. For example, if your job is snapping two pieces of a product together on an assembly line, setting individual goals for your work borders on the absurd.</a:t>
            </a:r>
            <a:endParaRPr lang="en-IN" dirty="0"/>
          </a:p>
          <a:p>
            <a:pPr marL="0" indent="0">
              <a:buNone/>
            </a:pPr>
            <a:endParaRPr lang="en-IN" dirty="0"/>
          </a:p>
        </p:txBody>
      </p:sp>
    </p:spTree>
    <p:extLst>
      <p:ext uri="{BB962C8B-B14F-4D97-AF65-F5344CB8AC3E}">
        <p14:creationId xmlns:p14="http://schemas.microsoft.com/office/powerpoint/2010/main" val="4270637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Different Organization Structure</a:t>
            </a:r>
            <a:r>
              <a:rPr lang="en-IN" dirty="0"/>
              <a:t/>
            </a:r>
            <a:br>
              <a:rPr lang="en-IN" dirty="0"/>
            </a:br>
            <a:endParaRPr lang="en-IN" dirty="0"/>
          </a:p>
        </p:txBody>
      </p:sp>
      <p:sp>
        <p:nvSpPr>
          <p:cNvPr id="3" name="Content Placeholder 2"/>
          <p:cNvSpPr>
            <a:spLocks noGrp="1"/>
          </p:cNvSpPr>
          <p:nvPr>
            <p:ph idx="1"/>
          </p:nvPr>
        </p:nvSpPr>
        <p:spPr>
          <a:xfrm>
            <a:off x="457200" y="1066800"/>
            <a:ext cx="7620000" cy="5334000"/>
          </a:xfrm>
        </p:spPr>
        <p:txBody>
          <a:bodyPr>
            <a:noAutofit/>
          </a:bodyPr>
          <a:lstStyle/>
          <a:p>
            <a:r>
              <a:rPr lang="en-US" sz="1800" dirty="0">
                <a:latin typeface="Bahnschrift" pitchFamily="34" charset="0"/>
              </a:rPr>
              <a:t>Every organization, to be effective, must have a structure. Organization Structure is the setup that determines the hierarchy and reporting structure in an organization. It is represented by a drawing known as an organizational chart. There are different types of organizational structures that companies follow, depending on a variety of factors like leadership style, type of organization, geographical regions, work flow and hierarchy. To put it simply, an organizational structure is the plan of the hierarchy and arrangement of work</a:t>
            </a:r>
            <a:r>
              <a:rPr lang="en-US" sz="1800" dirty="0" smtClean="0">
                <a:latin typeface="Bahnschrift" pitchFamily="34" charset="0"/>
              </a:rPr>
              <a:t>.</a:t>
            </a:r>
            <a:r>
              <a:rPr lang="en-US" sz="1800" dirty="0">
                <a:latin typeface="Bahnschrift" pitchFamily="34" charset="0"/>
              </a:rPr>
              <a:t> </a:t>
            </a:r>
            <a:endParaRPr lang="en-IN" sz="1800" dirty="0">
              <a:latin typeface="Bahnschrift" pitchFamily="34" charset="0"/>
            </a:endParaRPr>
          </a:p>
          <a:p>
            <a:r>
              <a:rPr lang="en-US" sz="1800" dirty="0">
                <a:latin typeface="Bahnschrift" pitchFamily="34" charset="0"/>
              </a:rPr>
              <a:t>The typically hierarchical arrangement of lines of authority, communications, rights and duties of an organization. Organizational structure determines how the roles, power and responsibilities are assigned, controlled, and coordinated, and how information flows between the different levels of management.</a:t>
            </a:r>
            <a:endParaRPr lang="en-IN" sz="1800" dirty="0">
              <a:latin typeface="Bahnschrift" pitchFamily="34" charset="0"/>
            </a:endParaRPr>
          </a:p>
          <a:p>
            <a:r>
              <a:rPr lang="en-US" sz="1800" dirty="0">
                <a:latin typeface="Bahnschrift" pitchFamily="34" charset="0"/>
              </a:rPr>
              <a:t>A structure depends on the organization's objectives and strategy. In a centralized structure, the top layer of management has most of the decision making power and has tight control over departments and divisions. In a decentralized structure, the decision making power is distributed and the departments and divisions may have different degrees of independence. </a:t>
            </a:r>
            <a:endParaRPr lang="en-IN" sz="1800" dirty="0">
              <a:latin typeface="Bahnschrift" pitchFamily="34" charset="0"/>
            </a:endParaRPr>
          </a:p>
        </p:txBody>
      </p:sp>
    </p:spTree>
    <p:extLst>
      <p:ext uri="{BB962C8B-B14F-4D97-AF65-F5344CB8AC3E}">
        <p14:creationId xmlns:p14="http://schemas.microsoft.com/office/powerpoint/2010/main" val="3459794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a:bodyPr>
          <a:lstStyle/>
          <a:p>
            <a:pPr marL="114300" indent="0">
              <a:buNone/>
            </a:pPr>
            <a:r>
              <a:rPr lang="en-US" b="1" u="sng" dirty="0"/>
              <a:t>Traditional </a:t>
            </a:r>
            <a:r>
              <a:rPr lang="en-US" b="1" u="sng" dirty="0" smtClean="0"/>
              <a:t>Structures</a:t>
            </a:r>
            <a:endParaRPr lang="en-IN" dirty="0"/>
          </a:p>
          <a:p>
            <a:pPr marL="114300" indent="0">
              <a:buNone/>
            </a:pPr>
            <a:endParaRPr lang="en-IN" dirty="0"/>
          </a:p>
          <a:p>
            <a:pPr marL="114300" indent="0">
              <a:buNone/>
            </a:pPr>
            <a:r>
              <a:rPr lang="en-US" b="1" dirty="0"/>
              <a:t>Flat </a:t>
            </a:r>
            <a:r>
              <a:rPr lang="en-US" b="1" dirty="0" smtClean="0"/>
              <a:t>Structure</a:t>
            </a:r>
            <a:r>
              <a:rPr lang="en-US" dirty="0"/>
              <a:t> </a:t>
            </a:r>
            <a:endParaRPr lang="en-IN" dirty="0"/>
          </a:p>
          <a:p>
            <a:pPr marL="114300" indent="0">
              <a:buNone/>
            </a:pPr>
            <a:r>
              <a:rPr lang="en-US" dirty="0"/>
              <a:t>A flat organizational structure is often used for a small company with 20 or fewer employees. This type of structure has very few levels of management between the Chief Executive Officer (CEO)/president and the lower level employees. In this type of structure, decisions can be made quickly due to the fact there are only a few levels of management. Here is an example of what a flat organizational structure looks like:</a:t>
            </a:r>
            <a:endParaRPr lang="en-IN" dirty="0"/>
          </a:p>
          <a:p>
            <a:pPr marL="0" indent="0">
              <a:buNone/>
            </a:pPr>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t="27389"/>
          <a:stretch/>
        </p:blipFill>
        <p:spPr bwMode="auto">
          <a:xfrm>
            <a:off x="457200" y="4267200"/>
            <a:ext cx="7696200" cy="2514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721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7696200" cy="6096000"/>
          </a:xfrm>
        </p:spPr>
        <p:txBody>
          <a:bodyPr>
            <a:normAutofit/>
          </a:bodyPr>
          <a:lstStyle/>
          <a:p>
            <a:pPr marL="114300" indent="0">
              <a:buNone/>
            </a:pPr>
            <a:r>
              <a:rPr lang="en-US" b="1" dirty="0"/>
              <a:t>Line Structure</a:t>
            </a:r>
            <a:endParaRPr lang="en-IN" dirty="0"/>
          </a:p>
          <a:p>
            <a:pPr marL="114300" indent="0">
              <a:buNone/>
            </a:pPr>
            <a:r>
              <a:rPr lang="en-US" dirty="0"/>
              <a:t> </a:t>
            </a:r>
            <a:endParaRPr lang="en-IN" dirty="0"/>
          </a:p>
          <a:p>
            <a:pPr marL="114300" indent="0">
              <a:buNone/>
            </a:pPr>
            <a:r>
              <a:rPr lang="en-US" dirty="0"/>
              <a:t>This is the kind of structure that has a specific line of command. The approvals and orders in this kind of structure come from top to bottom in a line. Hence it is known as a line structure. This kind of structure is suitable for smaller organizations like small accounting firms and law offices. This structure allows easy decision-making and is informal in nature</a:t>
            </a:r>
            <a:r>
              <a:rPr lang="en-US" dirty="0" smtClean="0"/>
              <a:t>.</a:t>
            </a:r>
          </a:p>
          <a:p>
            <a:pPr marL="114300" indent="0">
              <a:buNone/>
            </a:pPr>
            <a:endParaRPr lang="en-IN" dirty="0"/>
          </a:p>
          <a:p>
            <a:pPr marL="0" indent="0">
              <a:buNone/>
            </a:pPr>
            <a:endParaRPr lang="en-IN" dirty="0"/>
          </a:p>
        </p:txBody>
      </p:sp>
      <p:pic>
        <p:nvPicPr>
          <p:cNvPr id="4" name="Picture 3" descr="C:\Users\anura\AppData\Local\Microsoft\Windows\INetCacheContent.Word\line-structure-organization.jpg"/>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8999"/>
            <a:ext cx="6858000" cy="3123565"/>
          </a:xfrm>
          <a:prstGeom prst="rect">
            <a:avLst/>
          </a:prstGeom>
          <a:noFill/>
          <a:ln>
            <a:noFill/>
          </a:ln>
        </p:spPr>
      </p:pic>
    </p:spTree>
    <p:extLst>
      <p:ext uri="{BB962C8B-B14F-4D97-AF65-F5344CB8AC3E}">
        <p14:creationId xmlns:p14="http://schemas.microsoft.com/office/powerpoint/2010/main" val="2884606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172200"/>
          </a:xfrm>
        </p:spPr>
        <p:txBody>
          <a:bodyPr>
            <a:normAutofit lnSpcReduction="10000"/>
          </a:bodyPr>
          <a:lstStyle/>
          <a:p>
            <a:r>
              <a:rPr lang="en-US" u="sng" dirty="0"/>
              <a:t>Merits</a:t>
            </a:r>
            <a:endParaRPr lang="en-IN" dirty="0"/>
          </a:p>
          <a:p>
            <a:r>
              <a:rPr lang="en-US" dirty="0"/>
              <a:t>✔ It is the simplest kind of organizational structure.</a:t>
            </a:r>
            <a:endParaRPr lang="en-IN" dirty="0"/>
          </a:p>
          <a:p>
            <a:r>
              <a:rPr lang="en-US" dirty="0"/>
              <a:t>✔ Strict authority results in a stronger discipline.</a:t>
            </a:r>
            <a:endParaRPr lang="en-IN" dirty="0"/>
          </a:p>
          <a:p>
            <a:r>
              <a:rPr lang="en-US" dirty="0"/>
              <a:t>✔ Prompt decisions result in quick and effective actions.</a:t>
            </a:r>
            <a:endParaRPr lang="en-IN" dirty="0"/>
          </a:p>
          <a:p>
            <a:r>
              <a:rPr lang="en-US" dirty="0"/>
              <a:t>✔ There is clarity in the structures of authority and responsibility.</a:t>
            </a:r>
            <a:endParaRPr lang="en-IN" dirty="0"/>
          </a:p>
          <a:p>
            <a:r>
              <a:rPr lang="en-US" dirty="0"/>
              <a:t>✔ As the control rests with one superior, it accords him the flexibility to adjust the department.</a:t>
            </a:r>
            <a:endParaRPr lang="en-IN" dirty="0"/>
          </a:p>
          <a:p>
            <a:r>
              <a:rPr lang="en-US" dirty="0"/>
              <a:t>✔ There are good career advancement prospects for individuals who deliver quality work.</a:t>
            </a:r>
            <a:endParaRPr lang="en-IN" dirty="0"/>
          </a:p>
          <a:p>
            <a:pPr marL="114300" indent="0">
              <a:buNone/>
            </a:pPr>
            <a:endParaRPr lang="en-IN" dirty="0"/>
          </a:p>
          <a:p>
            <a:r>
              <a:rPr lang="en-US" u="sng" dirty="0"/>
              <a:t>Demerits</a:t>
            </a:r>
            <a:endParaRPr lang="en-IN" dirty="0"/>
          </a:p>
          <a:p>
            <a:r>
              <a:rPr lang="en-US" dirty="0"/>
              <a:t>✗ There are chances of the department head being biased.</a:t>
            </a:r>
            <a:endParaRPr lang="en-IN" dirty="0"/>
          </a:p>
          <a:p>
            <a:r>
              <a:rPr lang="en-US" dirty="0"/>
              <a:t>✗ Lack of specialization is a persistent problem.</a:t>
            </a:r>
            <a:endParaRPr lang="en-IN" dirty="0"/>
          </a:p>
          <a:p>
            <a:r>
              <a:rPr lang="en-US" dirty="0"/>
              <a:t>✗ The department head may be burdened with lots of work.</a:t>
            </a:r>
            <a:endParaRPr lang="en-IN" dirty="0"/>
          </a:p>
          <a:p>
            <a:r>
              <a:rPr lang="en-US" dirty="0"/>
              <a:t>✗ Communication only happens from top to bottom.</a:t>
            </a:r>
            <a:endParaRPr lang="en-IN" dirty="0"/>
          </a:p>
          <a:p>
            <a:r>
              <a:rPr lang="en-US" dirty="0"/>
              <a:t>✗ Superiors with authority can misuse it for their benefit.</a:t>
            </a:r>
            <a:endParaRPr lang="en-IN" dirty="0"/>
          </a:p>
          <a:p>
            <a:r>
              <a:rPr lang="en-US" dirty="0"/>
              <a:t>✗ Decisions are taken by a single person and can go wrong</a:t>
            </a:r>
            <a:endParaRPr lang="en-IN" dirty="0"/>
          </a:p>
        </p:txBody>
      </p:sp>
    </p:spTree>
    <p:extLst>
      <p:ext uri="{BB962C8B-B14F-4D97-AF65-F5344CB8AC3E}">
        <p14:creationId xmlns:p14="http://schemas.microsoft.com/office/powerpoint/2010/main" val="282487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pPr marL="114300" indent="0">
              <a:buNone/>
            </a:pPr>
            <a:r>
              <a:rPr lang="en-US" b="1" dirty="0"/>
              <a:t>Line and Staff Structure</a:t>
            </a:r>
            <a:endParaRPr lang="en-IN" dirty="0"/>
          </a:p>
          <a:p>
            <a:pPr marL="114300" indent="0">
              <a:buNone/>
            </a:pPr>
            <a:r>
              <a:rPr lang="en-US" dirty="0"/>
              <a:t> </a:t>
            </a:r>
            <a:endParaRPr lang="en-IN" dirty="0"/>
          </a:p>
          <a:p>
            <a:pPr marL="114300" indent="0">
              <a:buNone/>
            </a:pPr>
            <a:r>
              <a:rPr lang="en-US" dirty="0"/>
              <a:t>Though a line structure is suitable for most organizations, especially the small ones, it is not effective for larger companies. This is where the line and staff organizational structure comes into play. Line and staff structure combines the line structure where information and approvals come from top to bottom, with staff departments for support and specialization. Line and staff organizational structures are more centralized. Managers of line and staff have authority over their subordinates, but staff managers have no authority over line managers and their subordinates. The decision-making process becomes slower in this type of organizational structure because of several layers and guidelines. Also, there is formality involved.</a:t>
            </a:r>
            <a:endParaRPr lang="en-IN" dirty="0"/>
          </a:p>
          <a:p>
            <a:pPr marL="114300" indent="0">
              <a:buNone/>
            </a:pPr>
            <a:r>
              <a:rPr lang="en-US" dirty="0"/>
              <a:t> </a:t>
            </a:r>
            <a:endParaRPr lang="en-IN" dirty="0"/>
          </a:p>
          <a:p>
            <a:pPr marL="11430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2824512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nura\AppData\Local\Microsoft\Windows\INetCacheContent.Word\line-and-staff-structure-organization.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
            <a:ext cx="6934200" cy="6019799"/>
          </a:xfrm>
          <a:prstGeom prst="rect">
            <a:avLst/>
          </a:prstGeom>
          <a:noFill/>
          <a:ln>
            <a:noFill/>
          </a:ln>
        </p:spPr>
      </p:pic>
    </p:spTree>
    <p:extLst>
      <p:ext uri="{BB962C8B-B14F-4D97-AF65-F5344CB8AC3E}">
        <p14:creationId xmlns:p14="http://schemas.microsoft.com/office/powerpoint/2010/main" val="150150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Autofit/>
          </a:bodyPr>
          <a:lstStyle/>
          <a:p>
            <a:pPr marL="114300" indent="0">
              <a:buNone/>
            </a:pPr>
            <a:r>
              <a:rPr lang="en-US" sz="1600" dirty="0">
                <a:latin typeface="Bahnschrift" pitchFamily="34" charset="0"/>
              </a:rPr>
              <a:t>9. Need not be an ownership</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In small organizations, management and ownership are one and the same. However, in large organizations, management is separate from ownership. The managers are highly qualified professionals who are hired from outside. The owners are the shareholders of the company.</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10. Both an art and science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Management is result-oriented. Therefore, it is an Art. Management conducts continuous research. Thus, it is also a Science.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11. Management is all pervasive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Management is necessary for running a business. It is also essential for educational, charitable and religious institutions. Management is a must for all activities, and therefore, it is all pervasive.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12. Management is intangible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dirty="0">
                <a:latin typeface="Bahnschrift" pitchFamily="34" charset="0"/>
              </a:rPr>
              <a:t>Management is intangible, i.e. it cannot be seen and touched, but it can be felt and realized by its results. The success or failure of management can be judged only by its results. If there is good discipline, good productivity, good profits, etc., then the management is successful and vice-versa.</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4151785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6172200"/>
          </a:xfrm>
        </p:spPr>
        <p:txBody>
          <a:bodyPr>
            <a:normAutofit fontScale="92500"/>
          </a:bodyPr>
          <a:lstStyle/>
          <a:p>
            <a:pPr marL="114300" indent="0">
              <a:buNone/>
            </a:pPr>
            <a:r>
              <a:rPr lang="en-US" u="sng" dirty="0"/>
              <a:t>Merits</a:t>
            </a:r>
            <a:endParaRPr lang="en-IN" dirty="0"/>
          </a:p>
          <a:p>
            <a:pPr marL="114300" indent="0">
              <a:buNone/>
            </a:pPr>
            <a:r>
              <a:rPr lang="en-US" dirty="0"/>
              <a:t>✔ It enables the employees to perform at a faster rate.</a:t>
            </a:r>
            <a:endParaRPr lang="en-IN" dirty="0"/>
          </a:p>
          <a:p>
            <a:pPr marL="114300" indent="0">
              <a:buNone/>
            </a:pPr>
            <a:r>
              <a:rPr lang="en-US" dirty="0"/>
              <a:t>✔ It helps employees to accept responsible jobs and specialize in a particular area.</a:t>
            </a:r>
            <a:endParaRPr lang="en-IN" dirty="0"/>
          </a:p>
          <a:p>
            <a:pPr marL="114300" indent="0">
              <a:buNone/>
            </a:pPr>
            <a:r>
              <a:rPr lang="en-US" dirty="0"/>
              <a:t>✔ It helps line managers to concentrate on the task at hand.</a:t>
            </a:r>
            <a:endParaRPr lang="en-IN" dirty="0"/>
          </a:p>
          <a:p>
            <a:pPr marL="114300" indent="0">
              <a:buNone/>
            </a:pPr>
            <a:r>
              <a:rPr lang="en-US" dirty="0"/>
              <a:t>✔ Little or no resistance is met when organizational changes take place.</a:t>
            </a:r>
            <a:endParaRPr lang="en-IN" dirty="0"/>
          </a:p>
          <a:p>
            <a:pPr marL="114300" indent="0">
              <a:buNone/>
            </a:pPr>
            <a:r>
              <a:rPr lang="en-US" dirty="0"/>
              <a:t>✔ It results in less operational wastage and increases productivity. </a:t>
            </a:r>
            <a:endParaRPr lang="en-IN" dirty="0"/>
          </a:p>
          <a:p>
            <a:pPr marL="114300" indent="0">
              <a:buNone/>
            </a:pPr>
            <a:r>
              <a:rPr lang="en-US" dirty="0"/>
              <a:t>✔ Employees feel that they are given the due credit for their contribution</a:t>
            </a:r>
            <a:r>
              <a:rPr lang="en-US" dirty="0" smtClean="0"/>
              <a:t>.</a:t>
            </a:r>
            <a:endParaRPr lang="en-IN" dirty="0"/>
          </a:p>
          <a:p>
            <a:pPr marL="114300" indent="0">
              <a:buNone/>
            </a:pPr>
            <a:r>
              <a:rPr lang="en-US" dirty="0"/>
              <a:t> </a:t>
            </a:r>
            <a:endParaRPr lang="en-IN" dirty="0"/>
          </a:p>
          <a:p>
            <a:pPr marL="114300" indent="0">
              <a:buNone/>
            </a:pPr>
            <a:r>
              <a:rPr lang="en-US" u="sng" dirty="0"/>
              <a:t>Demerits</a:t>
            </a:r>
            <a:endParaRPr lang="en-IN" dirty="0"/>
          </a:p>
          <a:p>
            <a:pPr marL="114300" indent="0">
              <a:buNone/>
            </a:pPr>
            <a:r>
              <a:rPr lang="en-US" dirty="0"/>
              <a:t>✗ Confusion may be created among employees.</a:t>
            </a:r>
            <a:endParaRPr lang="en-IN" dirty="0"/>
          </a:p>
          <a:p>
            <a:pPr marL="114300" indent="0">
              <a:buNone/>
            </a:pPr>
            <a:r>
              <a:rPr lang="en-US" dirty="0"/>
              <a:t>✗ Employees lack operational knowledge to give result-oriented suggestions. </a:t>
            </a:r>
            <a:endParaRPr lang="en-IN" dirty="0"/>
          </a:p>
          <a:p>
            <a:pPr marL="114300" indent="0">
              <a:buNone/>
            </a:pPr>
            <a:r>
              <a:rPr lang="en-US" dirty="0"/>
              <a:t>✗ There are too many levels of hierarchy.</a:t>
            </a:r>
            <a:endParaRPr lang="en-IN" dirty="0"/>
          </a:p>
          <a:p>
            <a:pPr marL="114300" indent="0">
              <a:buNone/>
            </a:pPr>
            <a:r>
              <a:rPr lang="en-US" dirty="0"/>
              <a:t>✗ Employees may have differences of opinions and this may slow down the work.</a:t>
            </a:r>
            <a:endParaRPr lang="en-IN" dirty="0"/>
          </a:p>
          <a:p>
            <a:pPr marL="114300" indent="0">
              <a:buNone/>
            </a:pPr>
            <a:r>
              <a:rPr lang="en-US" dirty="0"/>
              <a:t>✗ As staff specialists exist, it is costlier than a simple line organization.</a:t>
            </a:r>
            <a:endParaRPr lang="en-IN" dirty="0"/>
          </a:p>
          <a:p>
            <a:pPr marL="114300" indent="0">
              <a:buNone/>
            </a:pPr>
            <a:r>
              <a:rPr lang="en-US" dirty="0"/>
              <a:t>✗ Decision-making may be time-consuming. </a:t>
            </a:r>
            <a:endParaRPr lang="en-IN" dirty="0"/>
          </a:p>
          <a:p>
            <a:pPr marL="0" indent="0">
              <a:buNone/>
            </a:pPr>
            <a:endParaRPr lang="en-IN" dirty="0"/>
          </a:p>
        </p:txBody>
      </p:sp>
    </p:spTree>
    <p:extLst>
      <p:ext uri="{BB962C8B-B14F-4D97-AF65-F5344CB8AC3E}">
        <p14:creationId xmlns:p14="http://schemas.microsoft.com/office/powerpoint/2010/main" val="331456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5668963"/>
          </a:xfrm>
        </p:spPr>
        <p:txBody>
          <a:bodyPr>
            <a:normAutofit fontScale="92500" lnSpcReduction="20000"/>
          </a:bodyPr>
          <a:lstStyle/>
          <a:p>
            <a:pPr marL="114300" indent="0">
              <a:buNone/>
            </a:pPr>
            <a:r>
              <a:rPr lang="en-US" dirty="0">
                <a:latin typeface="Bahnschrift" pitchFamily="34" charset="0"/>
              </a:rPr>
              <a:t> </a:t>
            </a:r>
            <a:endParaRPr lang="en-IN" dirty="0">
              <a:latin typeface="Bahnschrift" pitchFamily="34" charset="0"/>
            </a:endParaRPr>
          </a:p>
          <a:p>
            <a:pPr marL="114300" indent="0">
              <a:buNone/>
            </a:pPr>
            <a:r>
              <a:rPr lang="en-US" b="1" u="sng" dirty="0">
                <a:latin typeface="Bahnschrift" pitchFamily="34" charset="0"/>
              </a:rPr>
              <a:t>Popular Organizational Structures</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Organizations are set up in specific ways to accomplish different goals, and the structure of an organization can help or hinder its progress toward accomplishing these goals. Organizations large and small can achieve higher sales and other profit by properly matching their needs with the structure they use to operate. </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b="1" dirty="0">
                <a:latin typeface="Bahnschrift" pitchFamily="34" charset="0"/>
              </a:rPr>
              <a:t>Functional Structure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Functional structure is set up so that each portion of the organization is grouped according to its purpose. In this type of organization, for example, there may be a marketing department, a sales department and a production department. The functional structure works very well for small businesses in which each department can rely on the talent and knowledge of its workers and support itself. However, one of the drawbacks to a functional structure is that the coordination and communication between departments can be restricted by the organizational boundaries of having the various departments working separately.</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2566331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85800" y="457200"/>
            <a:ext cx="6934199" cy="5715000"/>
          </a:xfrm>
          <a:prstGeom prst="rect">
            <a:avLst/>
          </a:prstGeom>
        </p:spPr>
      </p:pic>
    </p:spTree>
    <p:extLst>
      <p:ext uri="{BB962C8B-B14F-4D97-AF65-F5344CB8AC3E}">
        <p14:creationId xmlns:p14="http://schemas.microsoft.com/office/powerpoint/2010/main" val="1054256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Autofit/>
          </a:bodyPr>
          <a:lstStyle/>
          <a:p>
            <a:pPr marL="114300" indent="0">
              <a:buNone/>
            </a:pPr>
            <a:r>
              <a:rPr lang="en-US" sz="1600" dirty="0">
                <a:latin typeface="Bahnschrift" pitchFamily="34" charset="0"/>
              </a:rPr>
              <a:t>This kind of organizational structure classifies people according to the function they perform in their professional life or according to the functions performed by them in the organization. The organization chart for a functional organization consists of a Vice President, a Sales Department, a Customer Service Department, an Engineering or Production Department, an Accounting Department, an Administration Department, etc.</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Merits</a:t>
            </a:r>
            <a:endParaRPr lang="en-IN" sz="1600" dirty="0">
              <a:latin typeface="Bahnschrift" pitchFamily="34" charset="0"/>
            </a:endParaRPr>
          </a:p>
          <a:p>
            <a:pPr marL="114300" indent="0">
              <a:buNone/>
            </a:pPr>
            <a:r>
              <a:rPr lang="en-US" sz="1600" dirty="0">
                <a:latin typeface="Bahnschrift" pitchFamily="34" charset="0"/>
              </a:rPr>
              <a:t>✔ It has high degrees of specialization.</a:t>
            </a:r>
            <a:endParaRPr lang="en-IN" sz="1600" dirty="0">
              <a:latin typeface="Bahnschrift" pitchFamily="34" charset="0"/>
            </a:endParaRPr>
          </a:p>
          <a:p>
            <a:pPr marL="114300" indent="0">
              <a:buNone/>
            </a:pPr>
            <a:r>
              <a:rPr lang="en-US" sz="1600" dirty="0">
                <a:latin typeface="Bahnschrift" pitchFamily="34" charset="0"/>
              </a:rPr>
              <a:t>✔ It has clear lines of authority.</a:t>
            </a:r>
            <a:endParaRPr lang="en-IN" sz="1600" dirty="0">
              <a:latin typeface="Bahnschrift" pitchFamily="34" charset="0"/>
            </a:endParaRPr>
          </a:p>
          <a:p>
            <a:pPr marL="114300" indent="0">
              <a:buNone/>
            </a:pPr>
            <a:r>
              <a:rPr lang="en-US" sz="1600" dirty="0">
                <a:latin typeface="Bahnschrift" pitchFamily="34" charset="0"/>
              </a:rPr>
              <a:t>✔ It facilitates easy accountability for the work.</a:t>
            </a:r>
            <a:endParaRPr lang="en-IN" sz="1600" dirty="0">
              <a:latin typeface="Bahnschrift" pitchFamily="34" charset="0"/>
            </a:endParaRPr>
          </a:p>
          <a:p>
            <a:pPr marL="114300" indent="0">
              <a:buNone/>
            </a:pPr>
            <a:r>
              <a:rPr lang="en-US" sz="1600" dirty="0">
                <a:latin typeface="Bahnschrift" pitchFamily="34" charset="0"/>
              </a:rPr>
              <a:t>✔ It accords a high level of speed and efficiency.</a:t>
            </a:r>
            <a:endParaRPr lang="en-IN" sz="1600" dirty="0">
              <a:latin typeface="Bahnschrift" pitchFamily="34" charset="0"/>
            </a:endParaRPr>
          </a:p>
          <a:p>
            <a:pPr marL="114300" indent="0">
              <a:buNone/>
            </a:pPr>
            <a:r>
              <a:rPr lang="en-US" sz="1600" dirty="0">
                <a:latin typeface="Bahnschrift" pitchFamily="34" charset="0"/>
              </a:rPr>
              <a:t>✔ The need for duplication of work is eliminated.</a:t>
            </a:r>
            <a:endParaRPr lang="en-IN" sz="1600" dirty="0">
              <a:latin typeface="Bahnschrift" pitchFamily="34" charset="0"/>
            </a:endParaRPr>
          </a:p>
          <a:p>
            <a:pPr marL="114300" indent="0">
              <a:buNone/>
            </a:pPr>
            <a:r>
              <a:rPr lang="en-US" sz="1600" dirty="0">
                <a:latin typeface="Bahnschrift" pitchFamily="34" charset="0"/>
              </a:rPr>
              <a:t>✔ All the functions command equal importance.</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114300" indent="0">
              <a:buNone/>
            </a:pPr>
            <a:r>
              <a:rPr lang="en-US" sz="1600" u="sng" dirty="0">
                <a:latin typeface="Bahnschrift" pitchFamily="34" charset="0"/>
              </a:rPr>
              <a:t>Demerits</a:t>
            </a:r>
            <a:endParaRPr lang="en-IN" sz="1600" dirty="0">
              <a:latin typeface="Bahnschrift" pitchFamily="34" charset="0"/>
            </a:endParaRPr>
          </a:p>
          <a:p>
            <a:pPr marL="114300" indent="0">
              <a:buNone/>
            </a:pPr>
            <a:r>
              <a:rPr lang="en-US" sz="1600" dirty="0">
                <a:latin typeface="Bahnschrift" pitchFamily="34" charset="0"/>
              </a:rPr>
              <a:t>✗ Communication has several barriers which makes coordination difficult.</a:t>
            </a:r>
            <a:endParaRPr lang="en-IN" sz="1600" dirty="0">
              <a:latin typeface="Bahnschrift" pitchFamily="34" charset="0"/>
            </a:endParaRPr>
          </a:p>
          <a:p>
            <a:pPr marL="114300" indent="0">
              <a:buNone/>
            </a:pPr>
            <a:r>
              <a:rPr lang="en-US" sz="1600" dirty="0">
                <a:latin typeface="Bahnschrift" pitchFamily="34" charset="0"/>
              </a:rPr>
              <a:t>✗ More focus is laid on individuals rather than the organization.</a:t>
            </a:r>
            <a:endParaRPr lang="en-IN" sz="1600" dirty="0">
              <a:latin typeface="Bahnschrift" pitchFamily="34" charset="0"/>
            </a:endParaRPr>
          </a:p>
          <a:p>
            <a:pPr marL="114300" indent="0">
              <a:buNone/>
            </a:pPr>
            <a:r>
              <a:rPr lang="en-US" sz="1600" dirty="0">
                <a:latin typeface="Bahnschrift" pitchFamily="34" charset="0"/>
              </a:rPr>
              <a:t>✗ The decisions taken by a single person may not always work in favor of the organization.</a:t>
            </a:r>
            <a:endParaRPr lang="en-IN" sz="1600" dirty="0">
              <a:latin typeface="Bahnschrift" pitchFamily="34" charset="0"/>
            </a:endParaRPr>
          </a:p>
          <a:p>
            <a:pPr marL="114300" indent="0">
              <a:buNone/>
            </a:pPr>
            <a:r>
              <a:rPr lang="en-US" sz="1600" dirty="0">
                <a:latin typeface="Bahnschrift" pitchFamily="34" charset="0"/>
              </a:rPr>
              <a:t>✗ As the organization expands, it gets difficult to exercise control on its operations.</a:t>
            </a:r>
            <a:endParaRPr lang="en-IN" sz="1600" dirty="0">
              <a:latin typeface="Bahnschrift" pitchFamily="34" charset="0"/>
            </a:endParaRPr>
          </a:p>
          <a:p>
            <a:pPr marL="114300" indent="0">
              <a:buNone/>
            </a:pPr>
            <a:r>
              <a:rPr lang="en-US" sz="1600" dirty="0">
                <a:latin typeface="Bahnschrift" pitchFamily="34" charset="0"/>
              </a:rPr>
              <a:t>✗ There may be lack of teamwork between different departments or units.</a:t>
            </a:r>
            <a:endParaRPr lang="en-IN" sz="1600" dirty="0">
              <a:latin typeface="Bahnschrift" pitchFamily="34" charset="0"/>
            </a:endParaRPr>
          </a:p>
          <a:p>
            <a:pPr marL="114300" indent="0">
              <a:buNone/>
            </a:pPr>
            <a:r>
              <a:rPr lang="en-US" sz="1600" dirty="0">
                <a:latin typeface="Bahnschrift" pitchFamily="34" charset="0"/>
              </a:rPr>
              <a:t>✗ As all the functions are separated, employees may not gain knowledge about other specializations.</a:t>
            </a:r>
            <a:endParaRPr lang="en-IN" sz="1600" dirty="0">
              <a:latin typeface="Bahnschrift" pitchFamily="34" charset="0"/>
            </a:endParaRPr>
          </a:p>
          <a:p>
            <a:pPr marL="114300" indent="0">
              <a:buNone/>
            </a:pPr>
            <a:r>
              <a:rPr lang="en-US" sz="1600" dirty="0">
                <a:latin typeface="Bahnschrift" pitchFamily="34" charset="0"/>
              </a:rPr>
              <a:t> </a:t>
            </a:r>
            <a:endParaRPr lang="en-IN" sz="1600" dirty="0">
              <a:latin typeface="Bahnschrift" pitchFamily="34" charset="0"/>
            </a:endParaRPr>
          </a:p>
          <a:p>
            <a:pPr marL="0" indent="0">
              <a:buNone/>
            </a:pPr>
            <a:endParaRPr lang="en-IN" sz="1600" dirty="0">
              <a:latin typeface="Bahnschrift" pitchFamily="34" charset="0"/>
            </a:endParaRPr>
          </a:p>
        </p:txBody>
      </p:sp>
    </p:spTree>
    <p:extLst>
      <p:ext uri="{BB962C8B-B14F-4D97-AF65-F5344CB8AC3E}">
        <p14:creationId xmlns:p14="http://schemas.microsoft.com/office/powerpoint/2010/main" val="1494933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92500"/>
          </a:bodyPr>
          <a:lstStyle/>
          <a:p>
            <a:pPr marL="114300" indent="0">
              <a:buNone/>
            </a:pPr>
            <a:r>
              <a:rPr lang="en-US" b="1" dirty="0">
                <a:latin typeface="Bahnschrift" pitchFamily="34" charset="0"/>
              </a:rPr>
              <a:t>Divisional Structure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Divisional structure typically is used in larger companies that operate in a wide geographic area or that have separate smaller organizations within the umbrella group to cover different types of products or market areas. The benefit of this structure is that the needs can be met more rapidly and more specifically; however, communication is inhibited because employees in different divisions are not working together. Divisional structure is costly because of its size and scope. Small businesses can use a divisional structure on a smaller scale, having different offices in different parts of the city, for example, or assigning different sales teams to handle different geographic areas.</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These are the kinds of structures that are based on different divisions in the organization. They group together employees based on the products, markets and geographical locations covered. Here is a detailed description of a divisional structure.</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3943640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38200" y="609600"/>
            <a:ext cx="7086600" cy="5867400"/>
          </a:xfrm>
          <a:prstGeom prst="rect">
            <a:avLst/>
          </a:prstGeom>
        </p:spPr>
      </p:pic>
    </p:spTree>
    <p:extLst>
      <p:ext uri="{BB962C8B-B14F-4D97-AF65-F5344CB8AC3E}">
        <p14:creationId xmlns:p14="http://schemas.microsoft.com/office/powerpoint/2010/main" val="2656409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248400"/>
          </a:xfrm>
        </p:spPr>
        <p:txBody>
          <a:bodyPr>
            <a:normAutofit fontScale="77500" lnSpcReduction="20000"/>
          </a:bodyPr>
          <a:lstStyle/>
          <a:p>
            <a:pPr marL="114300" indent="0">
              <a:buNone/>
            </a:pPr>
            <a:r>
              <a:rPr lang="en-US" b="1" dirty="0">
                <a:latin typeface="Bahnschrift" pitchFamily="34" charset="0"/>
              </a:rPr>
              <a:t>Product Structure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A product structure is based on organizing employees and work on the basis of the different products. If the company produces three different products, they will have three different divisions for these products. This type of structure can be best utilized for retail stores with a number of products.</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u="sng" dirty="0">
                <a:latin typeface="Bahnschrift" pitchFamily="34" charset="0"/>
              </a:rPr>
              <a:t>Merits</a:t>
            </a:r>
            <a:endParaRPr lang="en-IN" dirty="0">
              <a:latin typeface="Bahnschrift" pitchFamily="34" charset="0"/>
            </a:endParaRPr>
          </a:p>
          <a:p>
            <a:pPr marL="114300" indent="0">
              <a:buNone/>
            </a:pPr>
            <a:r>
              <a:rPr lang="en-US" dirty="0">
                <a:latin typeface="Bahnschrift" pitchFamily="34" charset="0"/>
              </a:rPr>
              <a:t>✔ Units which are not working can be closed down easily.</a:t>
            </a:r>
            <a:endParaRPr lang="en-IN" dirty="0">
              <a:latin typeface="Bahnschrift" pitchFamily="34" charset="0"/>
            </a:endParaRPr>
          </a:p>
          <a:p>
            <a:pPr marL="114300" indent="0">
              <a:buNone/>
            </a:pPr>
            <a:r>
              <a:rPr lang="en-US" dirty="0">
                <a:latin typeface="Bahnschrift" pitchFamily="34" charset="0"/>
              </a:rPr>
              <a:t>✔ Each unit can be operated and treated as a separate profit center.</a:t>
            </a:r>
            <a:endParaRPr lang="en-IN" dirty="0">
              <a:latin typeface="Bahnschrift" pitchFamily="34" charset="0"/>
            </a:endParaRPr>
          </a:p>
          <a:p>
            <a:pPr marL="114300" indent="0">
              <a:buNone/>
            </a:pPr>
            <a:r>
              <a:rPr lang="en-US" dirty="0">
                <a:latin typeface="Bahnschrift" pitchFamily="34" charset="0"/>
              </a:rPr>
              <a:t>✔ It accords rapid and easy decision-making.</a:t>
            </a:r>
            <a:endParaRPr lang="en-IN" dirty="0">
              <a:latin typeface="Bahnschrift" pitchFamily="34" charset="0"/>
            </a:endParaRPr>
          </a:p>
          <a:p>
            <a:pPr marL="114300" indent="0">
              <a:buNone/>
            </a:pPr>
            <a:r>
              <a:rPr lang="en-US" dirty="0">
                <a:latin typeface="Bahnschrift" pitchFamily="34" charset="0"/>
              </a:rPr>
              <a:t>✔ It also gives a lot of independence to the decision makers.</a:t>
            </a:r>
            <a:endParaRPr lang="en-IN" dirty="0">
              <a:latin typeface="Bahnschrift" pitchFamily="34" charset="0"/>
            </a:endParaRPr>
          </a:p>
          <a:p>
            <a:pPr marL="114300" indent="0">
              <a:buNone/>
            </a:pPr>
            <a:r>
              <a:rPr lang="en-US" dirty="0">
                <a:latin typeface="Bahnschrift" pitchFamily="34" charset="0"/>
              </a:rPr>
              <a:t>✔ Individual products get separate attention as per the problems they face. </a:t>
            </a:r>
            <a:endParaRPr lang="en-IN" dirty="0">
              <a:latin typeface="Bahnschrift" pitchFamily="34" charset="0"/>
            </a:endParaRPr>
          </a:p>
          <a:p>
            <a:pPr marL="114300" indent="0">
              <a:buNone/>
            </a:pPr>
            <a:r>
              <a:rPr lang="en-US" dirty="0">
                <a:latin typeface="Bahnschrift" pitchFamily="34" charset="0"/>
              </a:rPr>
              <a:t>✔ It enables the organization to have a high productivity and efficiency quotient.</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u="sng" dirty="0">
                <a:latin typeface="Bahnschrift" pitchFamily="34" charset="0"/>
              </a:rPr>
              <a:t>Demerits</a:t>
            </a:r>
            <a:endParaRPr lang="en-IN" dirty="0">
              <a:latin typeface="Bahnschrift" pitchFamily="34" charset="0"/>
            </a:endParaRPr>
          </a:p>
          <a:p>
            <a:pPr marL="114300" indent="0">
              <a:buNone/>
            </a:pPr>
            <a:r>
              <a:rPr lang="en-US" dirty="0">
                <a:latin typeface="Bahnschrift" pitchFamily="34" charset="0"/>
              </a:rPr>
              <a:t>✗ As each unit operates on its own, organizational goals may not be achieved.</a:t>
            </a:r>
            <a:endParaRPr lang="en-IN" dirty="0">
              <a:latin typeface="Bahnschrift" pitchFamily="34" charset="0"/>
            </a:endParaRPr>
          </a:p>
          <a:p>
            <a:pPr marL="114300" indent="0">
              <a:buNone/>
            </a:pPr>
            <a:r>
              <a:rPr lang="en-US" dirty="0">
                <a:latin typeface="Bahnschrift" pitchFamily="34" charset="0"/>
              </a:rPr>
              <a:t>✗ Unhealthy competition may exist among internal business units.</a:t>
            </a:r>
            <a:endParaRPr lang="en-IN" dirty="0">
              <a:latin typeface="Bahnschrift" pitchFamily="34" charset="0"/>
            </a:endParaRPr>
          </a:p>
          <a:p>
            <a:pPr marL="114300" indent="0">
              <a:buNone/>
            </a:pPr>
            <a:r>
              <a:rPr lang="en-US" dirty="0">
                <a:latin typeface="Bahnschrift" pitchFamily="34" charset="0"/>
              </a:rPr>
              <a:t>✗ As it has too many managerial levels, it may hamper the business.</a:t>
            </a:r>
            <a:endParaRPr lang="en-IN" dirty="0">
              <a:latin typeface="Bahnschrift" pitchFamily="34" charset="0"/>
            </a:endParaRPr>
          </a:p>
          <a:p>
            <a:pPr marL="114300" indent="0">
              <a:buNone/>
            </a:pPr>
            <a:r>
              <a:rPr lang="en-US" dirty="0">
                <a:latin typeface="Bahnschrift" pitchFamily="34" charset="0"/>
              </a:rPr>
              <a:t>✗ Accounting work and taxes may increase considerably.</a:t>
            </a:r>
            <a:endParaRPr lang="en-IN" dirty="0">
              <a:latin typeface="Bahnschrift" pitchFamily="34" charset="0"/>
            </a:endParaRPr>
          </a:p>
          <a:p>
            <a:pPr marL="114300" indent="0">
              <a:buNone/>
            </a:pPr>
            <a:r>
              <a:rPr lang="en-US" dirty="0">
                <a:latin typeface="Bahnschrift" pitchFamily="34" charset="0"/>
              </a:rPr>
              <a:t>✗ All the units may not be considered as equal.</a:t>
            </a:r>
            <a:endParaRPr lang="en-IN" dirty="0">
              <a:latin typeface="Bahnschrift" pitchFamily="34" charset="0"/>
            </a:endParaRPr>
          </a:p>
          <a:p>
            <a:pPr marL="114300" indent="0">
              <a:buNone/>
            </a:pPr>
            <a:r>
              <a:rPr lang="en-US" dirty="0">
                <a:latin typeface="Bahnschrift" pitchFamily="34" charset="0"/>
              </a:rPr>
              <a:t>✗ Marketing individual products may add up to the cost significantly</a:t>
            </a:r>
            <a:endParaRPr lang="en-IN" dirty="0">
              <a:latin typeface="Bahnschrift" pitchFamily="34" charset="0"/>
            </a:endParaRPr>
          </a:p>
        </p:txBody>
      </p:sp>
    </p:spTree>
    <p:extLst>
      <p:ext uri="{BB962C8B-B14F-4D97-AF65-F5344CB8AC3E}">
        <p14:creationId xmlns:p14="http://schemas.microsoft.com/office/powerpoint/2010/main" val="1164658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b="21555"/>
          <a:stretch/>
        </p:blipFill>
        <p:spPr bwMode="auto">
          <a:xfrm>
            <a:off x="609600" y="533400"/>
            <a:ext cx="7238999" cy="6095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5568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77500" lnSpcReduction="20000"/>
          </a:bodyPr>
          <a:lstStyle/>
          <a:p>
            <a:pPr marL="114300" indent="0">
              <a:buNone/>
            </a:pPr>
            <a:r>
              <a:rPr lang="en-US" b="1" dirty="0">
                <a:latin typeface="Bahnschrift" pitchFamily="34" charset="0"/>
              </a:rPr>
              <a:t>Market Structure</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dirty="0">
                <a:latin typeface="Bahnschrift" pitchFamily="34" charset="0"/>
              </a:rPr>
              <a:t>Market structure is used to group employees on the basis of the specific market the company sells in. A company could have five different markets they use and according to this structure, each would be a separate division.</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u="sng" dirty="0">
                <a:latin typeface="Bahnschrift" pitchFamily="34" charset="0"/>
              </a:rPr>
              <a:t>Merits</a:t>
            </a:r>
            <a:endParaRPr lang="en-IN" dirty="0">
              <a:latin typeface="Bahnschrift" pitchFamily="34" charset="0"/>
            </a:endParaRPr>
          </a:p>
          <a:p>
            <a:pPr marL="114300" indent="0">
              <a:buNone/>
            </a:pPr>
            <a:r>
              <a:rPr lang="en-US" dirty="0">
                <a:latin typeface="Bahnschrift" pitchFamily="34" charset="0"/>
              </a:rPr>
              <a:t>✔ Employees can communicate with customers in the local language.</a:t>
            </a:r>
            <a:endParaRPr lang="en-IN" dirty="0">
              <a:latin typeface="Bahnschrift" pitchFamily="34" charset="0"/>
            </a:endParaRPr>
          </a:p>
          <a:p>
            <a:pPr marL="114300" indent="0">
              <a:buNone/>
            </a:pPr>
            <a:r>
              <a:rPr lang="en-US" dirty="0">
                <a:latin typeface="Bahnschrift" pitchFamily="34" charset="0"/>
              </a:rPr>
              <a:t>✔ They are available for the customers, if need is felt.</a:t>
            </a:r>
            <a:endParaRPr lang="en-IN" dirty="0">
              <a:latin typeface="Bahnschrift" pitchFamily="34" charset="0"/>
            </a:endParaRPr>
          </a:p>
          <a:p>
            <a:pPr marL="114300" indent="0">
              <a:buNone/>
            </a:pPr>
            <a:r>
              <a:rPr lang="en-US" dirty="0">
                <a:latin typeface="Bahnschrift" pitchFamily="34" charset="0"/>
              </a:rPr>
              <a:t>✔ The problems in a particular market can be isolated and dealt with separately. </a:t>
            </a:r>
            <a:endParaRPr lang="en-IN" dirty="0">
              <a:latin typeface="Bahnschrift" pitchFamily="34" charset="0"/>
            </a:endParaRPr>
          </a:p>
          <a:p>
            <a:pPr marL="114300" indent="0">
              <a:buNone/>
            </a:pPr>
            <a:r>
              <a:rPr lang="en-US" dirty="0">
                <a:latin typeface="Bahnschrift" pitchFamily="34" charset="0"/>
              </a:rPr>
              <a:t>✔ As individuals are responsible for a particular market, tasks are completed on time.</a:t>
            </a:r>
            <a:endParaRPr lang="en-IN" dirty="0">
              <a:latin typeface="Bahnschrift" pitchFamily="34" charset="0"/>
            </a:endParaRPr>
          </a:p>
          <a:p>
            <a:pPr marL="114300" indent="0">
              <a:buNone/>
            </a:pPr>
            <a:r>
              <a:rPr lang="en-US" dirty="0">
                <a:latin typeface="Bahnschrift" pitchFamily="34" charset="0"/>
              </a:rPr>
              <a:t>✔ Employees are specialized in catering to a particular market.</a:t>
            </a:r>
            <a:endParaRPr lang="en-IN" dirty="0">
              <a:latin typeface="Bahnschrift" pitchFamily="34" charset="0"/>
            </a:endParaRPr>
          </a:p>
          <a:p>
            <a:pPr marL="114300" indent="0">
              <a:buNone/>
            </a:pPr>
            <a:r>
              <a:rPr lang="en-US" dirty="0">
                <a:latin typeface="Bahnschrift" pitchFamily="34" charset="0"/>
              </a:rPr>
              <a:t>✔ New products for niche markets can be introduced.</a:t>
            </a:r>
            <a:endParaRPr lang="en-IN" dirty="0">
              <a:latin typeface="Bahnschrift" pitchFamily="34" charset="0"/>
            </a:endParaRPr>
          </a:p>
          <a:p>
            <a:pPr marL="114300" indent="0">
              <a:buNone/>
            </a:pPr>
            <a:r>
              <a:rPr lang="en-US" dirty="0">
                <a:latin typeface="Bahnschrift" pitchFamily="34" charset="0"/>
              </a:rPr>
              <a:t> </a:t>
            </a:r>
            <a:endParaRPr lang="en-IN" dirty="0">
              <a:latin typeface="Bahnschrift" pitchFamily="34" charset="0"/>
            </a:endParaRPr>
          </a:p>
          <a:p>
            <a:pPr marL="114300" indent="0">
              <a:buNone/>
            </a:pPr>
            <a:r>
              <a:rPr lang="en-US" u="sng" dirty="0">
                <a:latin typeface="Bahnschrift" pitchFamily="34" charset="0"/>
              </a:rPr>
              <a:t>Demerits</a:t>
            </a:r>
            <a:endParaRPr lang="en-IN" dirty="0">
              <a:latin typeface="Bahnschrift" pitchFamily="34" charset="0"/>
            </a:endParaRPr>
          </a:p>
          <a:p>
            <a:pPr marL="114300" indent="0">
              <a:buNone/>
            </a:pPr>
            <a:r>
              <a:rPr lang="en-US" dirty="0">
                <a:latin typeface="Bahnschrift" pitchFamily="34" charset="0"/>
              </a:rPr>
              <a:t>✗ There can be intense competition among the employees.</a:t>
            </a:r>
            <a:endParaRPr lang="en-IN" dirty="0">
              <a:latin typeface="Bahnschrift" pitchFamily="34" charset="0"/>
            </a:endParaRPr>
          </a:p>
          <a:p>
            <a:pPr marL="114300" indent="0">
              <a:buNone/>
            </a:pPr>
            <a:r>
              <a:rPr lang="en-US" dirty="0">
                <a:latin typeface="Bahnschrift" pitchFamily="34" charset="0"/>
              </a:rPr>
              <a:t>✗ Decision-making can cause conflicts.</a:t>
            </a:r>
            <a:endParaRPr lang="en-IN" dirty="0">
              <a:latin typeface="Bahnschrift" pitchFamily="34" charset="0"/>
            </a:endParaRPr>
          </a:p>
          <a:p>
            <a:pPr marL="114300" indent="0">
              <a:buNone/>
            </a:pPr>
            <a:r>
              <a:rPr lang="en-US" dirty="0">
                <a:latin typeface="Bahnschrift" pitchFamily="34" charset="0"/>
              </a:rPr>
              <a:t>✗ It is difficult to determine the productivity and efficiency.</a:t>
            </a:r>
            <a:endParaRPr lang="en-IN" dirty="0">
              <a:latin typeface="Bahnschrift" pitchFamily="34" charset="0"/>
            </a:endParaRPr>
          </a:p>
          <a:p>
            <a:pPr marL="114300" indent="0">
              <a:buNone/>
            </a:pPr>
            <a:r>
              <a:rPr lang="en-US" dirty="0">
                <a:latin typeface="Bahnschrift" pitchFamily="34" charset="0"/>
              </a:rPr>
              <a:t>✗ All the markets may not be considered as equal.</a:t>
            </a:r>
            <a:endParaRPr lang="en-IN" dirty="0">
              <a:latin typeface="Bahnschrift" pitchFamily="34" charset="0"/>
            </a:endParaRPr>
          </a:p>
          <a:p>
            <a:pPr marL="114300" indent="0">
              <a:buNone/>
            </a:pPr>
            <a:r>
              <a:rPr lang="en-US" dirty="0">
                <a:latin typeface="Bahnschrift" pitchFamily="34" charset="0"/>
              </a:rPr>
              <a:t>✗ There may be lack of communication between the superiors and the employees.</a:t>
            </a:r>
            <a:endParaRPr lang="en-IN" dirty="0">
              <a:latin typeface="Bahnschrift" pitchFamily="34" charset="0"/>
            </a:endParaRPr>
          </a:p>
          <a:p>
            <a:pPr marL="114300" indent="0">
              <a:buNone/>
            </a:pPr>
            <a:r>
              <a:rPr lang="en-US" dirty="0">
                <a:latin typeface="Bahnschrift" pitchFamily="34" charset="0"/>
              </a:rPr>
              <a:t>✗ Employees may misuse their authority.</a:t>
            </a:r>
            <a:endParaRPr lang="en-IN" dirty="0">
              <a:latin typeface="Bahnschrift" pitchFamily="34" charset="0"/>
            </a:endParaRPr>
          </a:p>
          <a:p>
            <a:pPr marL="0" indent="0">
              <a:buNone/>
            </a:pPr>
            <a:endParaRPr lang="en-IN" dirty="0">
              <a:latin typeface="Bahnschrift" pitchFamily="34" charset="0"/>
            </a:endParaRPr>
          </a:p>
        </p:txBody>
      </p:sp>
    </p:spTree>
    <p:extLst>
      <p:ext uri="{BB962C8B-B14F-4D97-AF65-F5344CB8AC3E}">
        <p14:creationId xmlns:p14="http://schemas.microsoft.com/office/powerpoint/2010/main" val="1783956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Autofit/>
          </a:bodyPr>
          <a:lstStyle/>
          <a:p>
            <a:pPr marL="114300" indent="0">
              <a:buNone/>
            </a:pPr>
            <a:r>
              <a:rPr lang="en-US" sz="1400" b="1" u="sng" dirty="0">
                <a:latin typeface="Bahnschrift" pitchFamily="34" charset="0"/>
              </a:rPr>
              <a:t>A Few More Organizational Structures</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Entrepreneurial Structure</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The authority of such organizations oftentimes is heavily centralized and lies with one person. It only comprises two to three vertical levels and the duties of the employees overlap. It is suitable for small or new organizations where the decision of one person matters the most. It also exhibits easy responsiveness and adaptability to change in the business environment.</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Horizontal Organization Structure</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It is also known as a flat structure. In this type, there is absolutely nil or very less interference from the senior management which allows the employees to conduct their tasks smoothly. Employees are also involved in the decision-making process. As it eliminates the need for middle management, it contributes towards giving a quick response to customer feedback. However, it may not be applicable and practical for big organizations.</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Vertical Organization Structure</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a:p>
            <a:pPr marL="114300" indent="0">
              <a:buNone/>
            </a:pPr>
            <a:r>
              <a:rPr lang="en-US" sz="1400" b="1" dirty="0">
                <a:latin typeface="Bahnschrift" pitchFamily="34" charset="0"/>
              </a:rPr>
              <a:t>It relies on the middle management to monitor and control the work of the employees. These structures have well-defined roles and responsibilities for the employees. Hence, delegating tasks to the employees becomes easier. It requires a strong leader at the top of the hierarchy as he is the one to take all the decisions. As a hierarchy exists, it ensures that the work is done in a disciplined manner. </a:t>
            </a:r>
            <a:endParaRPr lang="en-IN" sz="1400" b="1" dirty="0">
              <a:latin typeface="Bahnschrift" pitchFamily="34" charset="0"/>
            </a:endParaRPr>
          </a:p>
          <a:p>
            <a:pPr marL="114300" indent="0">
              <a:buNone/>
            </a:pPr>
            <a:r>
              <a:rPr lang="en-US" sz="1400" b="1" dirty="0">
                <a:latin typeface="Bahnschrift" pitchFamily="34" charset="0"/>
              </a:rPr>
              <a:t> </a:t>
            </a:r>
            <a:endParaRPr lang="en-IN" sz="1400" b="1" dirty="0">
              <a:latin typeface="Bahnschrift" pitchFamily="34" charset="0"/>
            </a:endParaRPr>
          </a:p>
        </p:txBody>
      </p:sp>
    </p:spTree>
    <p:extLst>
      <p:ext uri="{BB962C8B-B14F-4D97-AF65-F5344CB8AC3E}">
        <p14:creationId xmlns:p14="http://schemas.microsoft.com/office/powerpoint/2010/main" val="110313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marL="114300" indent="0">
              <a:buNone/>
            </a:pPr>
            <a:r>
              <a:rPr lang="en-US" sz="2400" b="1" dirty="0">
                <a:latin typeface="Bahnschrift" pitchFamily="34" charset="0"/>
              </a:rPr>
              <a:t>Management Process Activities</a:t>
            </a:r>
            <a:endParaRPr lang="en-IN" sz="2400" dirty="0">
              <a:latin typeface="Bahnschrift" pitchFamily="34" charset="0"/>
            </a:endParaRPr>
          </a:p>
          <a:p>
            <a:pPr marL="114300" indent="0">
              <a:buNone/>
            </a:pPr>
            <a:r>
              <a:rPr lang="en-US" sz="2400" dirty="0">
                <a:latin typeface="Bahnschrift" pitchFamily="34" charset="0"/>
              </a:rPr>
              <a:t> </a:t>
            </a:r>
            <a:endParaRPr lang="en-IN" sz="2400" dirty="0">
              <a:latin typeface="Bahnschrift" pitchFamily="34" charset="0"/>
            </a:endParaRPr>
          </a:p>
          <a:p>
            <a:pPr marL="114300" indent="0">
              <a:buNone/>
            </a:pPr>
            <a:r>
              <a:rPr lang="en-US" sz="2400" dirty="0">
                <a:latin typeface="Bahnschrift" pitchFamily="34" charset="0"/>
              </a:rPr>
              <a:t>The management process involves four activities:</a:t>
            </a:r>
            <a:endParaRPr lang="en-IN" sz="2400" dirty="0">
              <a:latin typeface="Bahnschrift" pitchFamily="34" charset="0"/>
            </a:endParaRPr>
          </a:p>
          <a:p>
            <a:pPr marL="114300" indent="0">
              <a:buNone/>
            </a:pPr>
            <a:r>
              <a:rPr lang="en-US" sz="2400" dirty="0">
                <a:latin typeface="Bahnschrift" pitchFamily="34" charset="0"/>
              </a:rPr>
              <a:t> </a:t>
            </a:r>
            <a:endParaRPr lang="en-IN" sz="2400" dirty="0">
              <a:latin typeface="Bahnschrift" pitchFamily="34" charset="0"/>
            </a:endParaRPr>
          </a:p>
          <a:p>
            <a:pPr marL="114300" indent="0">
              <a:buNone/>
            </a:pPr>
            <a:r>
              <a:rPr lang="en-US" sz="2400" dirty="0">
                <a:latin typeface="Bahnschrift" pitchFamily="34" charset="0"/>
              </a:rPr>
              <a:t>1. Planning</a:t>
            </a:r>
            <a:endParaRPr lang="en-IN" sz="2400" dirty="0">
              <a:latin typeface="Bahnschrift" pitchFamily="34" charset="0"/>
            </a:endParaRPr>
          </a:p>
          <a:p>
            <a:pPr marL="114300" indent="0">
              <a:buNone/>
            </a:pPr>
            <a:r>
              <a:rPr lang="en-US" sz="2400" dirty="0">
                <a:latin typeface="Bahnschrift" pitchFamily="34" charset="0"/>
              </a:rPr>
              <a:t> </a:t>
            </a:r>
            <a:endParaRPr lang="en-IN" sz="2400" dirty="0">
              <a:latin typeface="Bahnschrift" pitchFamily="34" charset="0"/>
            </a:endParaRPr>
          </a:p>
          <a:p>
            <a:pPr marL="114300" indent="0">
              <a:buNone/>
            </a:pPr>
            <a:r>
              <a:rPr lang="en-US" sz="2400" dirty="0">
                <a:latin typeface="Bahnschrift" pitchFamily="34" charset="0"/>
              </a:rPr>
              <a:t>2. Organizing</a:t>
            </a:r>
            <a:endParaRPr lang="en-IN" sz="2400" dirty="0">
              <a:latin typeface="Bahnschrift" pitchFamily="34" charset="0"/>
            </a:endParaRPr>
          </a:p>
          <a:p>
            <a:pPr marL="114300" indent="0">
              <a:buNone/>
            </a:pPr>
            <a:r>
              <a:rPr lang="en-US" sz="2400" dirty="0">
                <a:latin typeface="Bahnschrift" pitchFamily="34" charset="0"/>
              </a:rPr>
              <a:t> </a:t>
            </a:r>
            <a:endParaRPr lang="en-IN" sz="2400" dirty="0">
              <a:latin typeface="Bahnschrift" pitchFamily="34" charset="0"/>
            </a:endParaRPr>
          </a:p>
          <a:p>
            <a:pPr marL="114300" indent="0">
              <a:buNone/>
            </a:pPr>
            <a:r>
              <a:rPr lang="en-US" sz="2400" dirty="0">
                <a:latin typeface="Bahnschrift" pitchFamily="34" charset="0"/>
              </a:rPr>
              <a:t>3. Staffing/Leading</a:t>
            </a:r>
            <a:endParaRPr lang="en-IN" sz="2400" dirty="0">
              <a:latin typeface="Bahnschrift" pitchFamily="34" charset="0"/>
            </a:endParaRPr>
          </a:p>
          <a:p>
            <a:pPr marL="114300" indent="0">
              <a:buNone/>
            </a:pPr>
            <a:r>
              <a:rPr lang="en-US" sz="2400" dirty="0">
                <a:latin typeface="Bahnschrift" pitchFamily="34" charset="0"/>
              </a:rPr>
              <a:t> </a:t>
            </a:r>
            <a:endParaRPr lang="en-IN" sz="2400" dirty="0">
              <a:latin typeface="Bahnschrift" pitchFamily="34" charset="0"/>
            </a:endParaRPr>
          </a:p>
          <a:p>
            <a:pPr marL="114300" indent="0">
              <a:buNone/>
            </a:pPr>
            <a:r>
              <a:rPr lang="en-US" sz="2400" dirty="0">
                <a:latin typeface="Bahnschrift" pitchFamily="34" charset="0"/>
              </a:rPr>
              <a:t>4. Controlling</a:t>
            </a:r>
            <a:endParaRPr lang="en-IN" sz="2400" dirty="0">
              <a:latin typeface="Bahnschrift" pitchFamily="34" charset="0"/>
            </a:endParaRPr>
          </a:p>
          <a:p>
            <a:pPr marL="0" indent="0">
              <a:buNone/>
            </a:pPr>
            <a:endParaRPr lang="en-IN" sz="2400" dirty="0">
              <a:latin typeface="Bahnschrift" pitchFamily="34" charset="0"/>
            </a:endParaRPr>
          </a:p>
        </p:txBody>
      </p:sp>
    </p:spTree>
    <p:extLst>
      <p:ext uri="{BB962C8B-B14F-4D97-AF65-F5344CB8AC3E}">
        <p14:creationId xmlns:p14="http://schemas.microsoft.com/office/powerpoint/2010/main" val="192820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772400" cy="6172200"/>
          </a:xfrm>
        </p:spPr>
        <p:txBody>
          <a:bodyPr>
            <a:normAutofit/>
          </a:bodyPr>
          <a:lstStyle/>
          <a:p>
            <a:pPr marL="114300" indent="0">
              <a:buNone/>
            </a:pPr>
            <a:r>
              <a:rPr lang="en-US" sz="1800" dirty="0">
                <a:latin typeface="Bahnschrift" pitchFamily="34" charset="0"/>
              </a:rPr>
              <a:t>Mechanistic Structure</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dirty="0">
                <a:latin typeface="Bahnschrift" pitchFamily="34" charset="0"/>
              </a:rPr>
              <a:t>This is the most formal and the strictest kind of structure with a clear distinction in the hierarchy and roles. Hence, these structures are vertically oriented. The hierarchy of the authority is well-defined. Decision-making rests in the hands of the senior management. As a lot of bureaucracy is involved in these structures, the leaders find it difficult to deal with competition. Also, innovation oftentimes is hampered due to red-</a:t>
            </a:r>
            <a:r>
              <a:rPr lang="en-US" sz="1800" dirty="0" err="1">
                <a:latin typeface="Bahnschrift" pitchFamily="34" charset="0"/>
              </a:rPr>
              <a:t>tapeism</a:t>
            </a:r>
            <a:r>
              <a:rPr lang="en-US" sz="1800" dirty="0">
                <a:latin typeface="Bahnschrift" pitchFamily="34" charset="0"/>
              </a:rPr>
              <a:t>. Employees work separately and are specialists of a task.</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dirty="0">
                <a:latin typeface="Bahnschrift" pitchFamily="34" charset="0"/>
              </a:rPr>
              <a:t>Organic Structure</a:t>
            </a:r>
            <a:endParaRPr lang="en-IN" sz="1800" dirty="0">
              <a:latin typeface="Bahnschrift" pitchFamily="34" charset="0"/>
            </a:endParaRPr>
          </a:p>
          <a:p>
            <a:pPr marL="114300" indent="0">
              <a:buNone/>
            </a:pPr>
            <a:r>
              <a:rPr lang="en-US" sz="1800" dirty="0">
                <a:latin typeface="Bahnschrift" pitchFamily="34" charset="0"/>
              </a:rPr>
              <a:t> </a:t>
            </a:r>
            <a:endParaRPr lang="en-IN" sz="1800" dirty="0">
              <a:latin typeface="Bahnschrift" pitchFamily="34" charset="0"/>
            </a:endParaRPr>
          </a:p>
          <a:p>
            <a:pPr marL="114300" indent="0">
              <a:buNone/>
            </a:pPr>
            <a:r>
              <a:rPr lang="en-US" sz="1800" dirty="0">
                <a:latin typeface="Bahnschrift" pitchFamily="34" charset="0"/>
              </a:rPr>
              <a:t>It is the exact opposite of a mechanistic organizational structure. In an organization following the organic structure, the authority is delegated and is decentralized. Hence, communication takes place laterally. There is a lot of flexibility in this type of an organization. Employees generally work together and coordinate different tasks. They are highly flexible to adapt to the changes in the external business environment.</a:t>
            </a:r>
            <a:endParaRPr lang="en-IN" sz="1800" dirty="0">
              <a:latin typeface="Bahnschrift" pitchFamily="34" charset="0"/>
            </a:endParaRPr>
          </a:p>
          <a:p>
            <a:pPr marL="0" indent="0">
              <a:buNone/>
            </a:pPr>
            <a:endParaRPr lang="en-IN" sz="1800" dirty="0">
              <a:latin typeface="Bahnschrift" pitchFamily="34" charset="0"/>
            </a:endParaRPr>
          </a:p>
          <a:p>
            <a:pPr marL="114300" indent="0">
              <a:buNone/>
            </a:pPr>
            <a:endParaRPr lang="en-IN" sz="1800" dirty="0"/>
          </a:p>
        </p:txBody>
      </p:sp>
    </p:spTree>
    <p:extLst>
      <p:ext uri="{BB962C8B-B14F-4D97-AF65-F5344CB8AC3E}">
        <p14:creationId xmlns:p14="http://schemas.microsoft.com/office/powerpoint/2010/main" val="364118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162800" cy="5943600"/>
          </a:xfrm>
          <a:prstGeom prst="rect">
            <a:avLst/>
          </a:prstGeom>
          <a:noFill/>
          <a:ln>
            <a:noFill/>
          </a:ln>
          <a:effectLst/>
        </p:spPr>
      </p:pic>
    </p:spTree>
    <p:extLst>
      <p:ext uri="{BB962C8B-B14F-4D97-AF65-F5344CB8AC3E}">
        <p14:creationId xmlns:p14="http://schemas.microsoft.com/office/powerpoint/2010/main" val="331375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Autofit/>
          </a:bodyPr>
          <a:lstStyle/>
          <a:p>
            <a:pPr marL="114300" indent="0">
              <a:buNone/>
            </a:pPr>
            <a:r>
              <a:rPr lang="en-US" sz="1900" dirty="0">
                <a:latin typeface="Bahnschrift" pitchFamily="34" charset="0"/>
              </a:rPr>
              <a:t> </a:t>
            </a:r>
            <a:endParaRPr lang="en-IN" sz="1900" dirty="0">
              <a:latin typeface="Bahnschrift" pitchFamily="34" charset="0"/>
            </a:endParaRPr>
          </a:p>
          <a:p>
            <a:pPr marL="114300" indent="0">
              <a:buNone/>
            </a:pPr>
            <a:r>
              <a:rPr lang="en-US" sz="1900" b="1" u="sng" dirty="0">
                <a:latin typeface="Bahnschrift" pitchFamily="34" charset="0"/>
              </a:rPr>
              <a:t>Role of Manager</a:t>
            </a:r>
            <a:endParaRPr lang="en-IN" sz="1900" b="1" u="sng" dirty="0">
              <a:latin typeface="Bahnschrift" pitchFamily="34" charset="0"/>
            </a:endParaRPr>
          </a:p>
          <a:p>
            <a:pPr marL="114300" indent="0">
              <a:buNone/>
            </a:pPr>
            <a:r>
              <a:rPr lang="en-US" sz="1900" dirty="0">
                <a:latin typeface="Bahnschrift" pitchFamily="34" charset="0"/>
              </a:rPr>
              <a:t> </a:t>
            </a:r>
            <a:endParaRPr lang="en-IN" sz="1900" dirty="0">
              <a:latin typeface="Bahnschrift" pitchFamily="34" charset="0"/>
            </a:endParaRPr>
          </a:p>
          <a:p>
            <a:pPr marL="114300" lvl="0" indent="0">
              <a:buNone/>
            </a:pPr>
            <a:r>
              <a:rPr lang="en-US" sz="1900" dirty="0">
                <a:latin typeface="Bahnschrift" pitchFamily="34" charset="0"/>
              </a:rPr>
              <a:t>Interpersonal: Coordinate and interact with employees and provide direction to the organization.</a:t>
            </a:r>
            <a:endParaRPr lang="en-IN" sz="1900" dirty="0">
              <a:latin typeface="Bahnschrift" pitchFamily="34" charset="0"/>
            </a:endParaRPr>
          </a:p>
          <a:p>
            <a:pPr marL="411480" lvl="1" indent="0">
              <a:buNone/>
            </a:pPr>
            <a:r>
              <a:rPr lang="en-US" sz="1900" dirty="0">
                <a:latin typeface="Bahnschrift" pitchFamily="34" charset="0"/>
              </a:rPr>
              <a:t>Figurehead</a:t>
            </a:r>
            <a:endParaRPr lang="en-IN" sz="1900" dirty="0">
              <a:latin typeface="Bahnschrift" pitchFamily="34" charset="0"/>
            </a:endParaRPr>
          </a:p>
          <a:p>
            <a:pPr marL="411480" lvl="1" indent="0">
              <a:buNone/>
            </a:pPr>
            <a:r>
              <a:rPr lang="en-US" sz="1900" dirty="0">
                <a:latin typeface="Bahnschrift" pitchFamily="34" charset="0"/>
              </a:rPr>
              <a:t>Leader</a:t>
            </a:r>
            <a:endParaRPr lang="en-IN" sz="1900" dirty="0">
              <a:latin typeface="Bahnschrift" pitchFamily="34" charset="0"/>
            </a:endParaRPr>
          </a:p>
          <a:p>
            <a:pPr marL="411480" lvl="1" indent="0">
              <a:buNone/>
            </a:pPr>
            <a:r>
              <a:rPr lang="en-US" sz="1900" dirty="0">
                <a:latin typeface="Bahnschrift" pitchFamily="34" charset="0"/>
              </a:rPr>
              <a:t>Liaison</a:t>
            </a:r>
            <a:endParaRPr lang="en-IN" sz="1900" dirty="0">
              <a:latin typeface="Bahnschrift" pitchFamily="34" charset="0"/>
            </a:endParaRPr>
          </a:p>
          <a:p>
            <a:pPr marL="114300" lvl="0" indent="0">
              <a:buNone/>
            </a:pPr>
            <a:r>
              <a:rPr lang="en-US" sz="1900" dirty="0">
                <a:latin typeface="Bahnschrift" pitchFamily="34" charset="0"/>
              </a:rPr>
              <a:t>Informational</a:t>
            </a:r>
            <a:endParaRPr lang="en-IN" sz="1900" dirty="0">
              <a:latin typeface="Bahnschrift" pitchFamily="34" charset="0"/>
            </a:endParaRPr>
          </a:p>
          <a:p>
            <a:pPr marL="411480" lvl="1" indent="0">
              <a:buNone/>
            </a:pPr>
            <a:r>
              <a:rPr lang="en-US" sz="1900" dirty="0">
                <a:latin typeface="Bahnschrift" pitchFamily="34" charset="0"/>
              </a:rPr>
              <a:t>Monitor</a:t>
            </a:r>
            <a:endParaRPr lang="en-IN" sz="1900" dirty="0">
              <a:latin typeface="Bahnschrift" pitchFamily="34" charset="0"/>
            </a:endParaRPr>
          </a:p>
          <a:p>
            <a:pPr marL="411480" lvl="1" indent="0">
              <a:buNone/>
            </a:pPr>
            <a:r>
              <a:rPr lang="en-US" sz="1900" dirty="0">
                <a:latin typeface="Bahnschrift" pitchFamily="34" charset="0"/>
              </a:rPr>
              <a:t>Disseminator</a:t>
            </a:r>
            <a:endParaRPr lang="en-IN" sz="1900" dirty="0">
              <a:latin typeface="Bahnschrift" pitchFamily="34" charset="0"/>
            </a:endParaRPr>
          </a:p>
          <a:p>
            <a:pPr marL="411480" lvl="1" indent="0">
              <a:buNone/>
            </a:pPr>
            <a:r>
              <a:rPr lang="en-US" sz="1900" dirty="0">
                <a:latin typeface="Bahnschrift" pitchFamily="34" charset="0"/>
              </a:rPr>
              <a:t>Spokesperson</a:t>
            </a:r>
            <a:endParaRPr lang="en-IN" sz="1900" dirty="0">
              <a:latin typeface="Bahnschrift" pitchFamily="34" charset="0"/>
            </a:endParaRPr>
          </a:p>
          <a:p>
            <a:pPr marL="114300" lvl="0" indent="0">
              <a:buNone/>
            </a:pPr>
            <a:r>
              <a:rPr lang="en-US" sz="1900" dirty="0">
                <a:latin typeface="Bahnschrift" pitchFamily="34" charset="0"/>
              </a:rPr>
              <a:t>Decisional</a:t>
            </a:r>
            <a:endParaRPr lang="en-IN" sz="1900" dirty="0">
              <a:latin typeface="Bahnschrift" pitchFamily="34" charset="0"/>
            </a:endParaRPr>
          </a:p>
          <a:p>
            <a:pPr marL="411480" lvl="1" indent="0">
              <a:buNone/>
            </a:pPr>
            <a:r>
              <a:rPr lang="en-US" sz="1900" dirty="0">
                <a:latin typeface="Bahnschrift" pitchFamily="34" charset="0"/>
              </a:rPr>
              <a:t>Entrepreneur</a:t>
            </a:r>
            <a:endParaRPr lang="en-IN" sz="1900" dirty="0">
              <a:latin typeface="Bahnschrift" pitchFamily="34" charset="0"/>
            </a:endParaRPr>
          </a:p>
          <a:p>
            <a:pPr marL="411480" lvl="1" indent="0">
              <a:buNone/>
            </a:pPr>
            <a:r>
              <a:rPr lang="en-US" sz="1900" dirty="0">
                <a:latin typeface="Bahnschrift" pitchFamily="34" charset="0"/>
              </a:rPr>
              <a:t>Disturbance hander</a:t>
            </a:r>
            <a:endParaRPr lang="en-IN" sz="1900" dirty="0">
              <a:latin typeface="Bahnschrift" pitchFamily="34" charset="0"/>
            </a:endParaRPr>
          </a:p>
          <a:p>
            <a:pPr marL="411480" lvl="1" indent="0">
              <a:buNone/>
            </a:pPr>
            <a:r>
              <a:rPr lang="en-US" sz="1900" dirty="0">
                <a:latin typeface="Bahnschrift" pitchFamily="34" charset="0"/>
              </a:rPr>
              <a:t>Resource allocator</a:t>
            </a:r>
            <a:endParaRPr lang="en-IN" sz="1900" dirty="0">
              <a:latin typeface="Bahnschrift" pitchFamily="34" charset="0"/>
            </a:endParaRPr>
          </a:p>
          <a:p>
            <a:pPr marL="411480" lvl="1" indent="0">
              <a:buNone/>
            </a:pPr>
            <a:r>
              <a:rPr lang="en-US" sz="1900" dirty="0">
                <a:latin typeface="Bahnschrift" pitchFamily="34" charset="0"/>
              </a:rPr>
              <a:t>Negotiator</a:t>
            </a:r>
            <a:endParaRPr lang="en-IN" sz="1900" dirty="0">
              <a:latin typeface="Bahnschrift" pitchFamily="34" charset="0"/>
            </a:endParaRPr>
          </a:p>
          <a:p>
            <a:pPr marL="0" indent="0">
              <a:buNone/>
            </a:pPr>
            <a:endParaRPr lang="en-IN" sz="1900" dirty="0">
              <a:latin typeface="Bahnschrift" pitchFamily="34" charset="0"/>
            </a:endParaRPr>
          </a:p>
        </p:txBody>
      </p:sp>
    </p:spTree>
    <p:extLst>
      <p:ext uri="{BB962C8B-B14F-4D97-AF65-F5344CB8AC3E}">
        <p14:creationId xmlns:p14="http://schemas.microsoft.com/office/powerpoint/2010/main" val="951445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124</TotalTime>
  <Words>2917</Words>
  <Application>Microsoft Office PowerPoint</Application>
  <PresentationFormat>On-screen Show (4:3)</PresentationFormat>
  <Paragraphs>594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Adjacency</vt:lpstr>
      <vt:lpstr>Unit: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 of Management </vt:lpstr>
      <vt:lpstr>PowerPoint Presentation</vt:lpstr>
      <vt:lpstr>PowerPoint Presentation</vt:lpstr>
      <vt:lpstr>PowerPoint Presentation</vt:lpstr>
      <vt:lpstr>PowerPoint Presentation</vt:lpstr>
      <vt:lpstr>PowerPoint Presentation</vt:lpstr>
      <vt:lpstr>Management Theory </vt:lpstr>
      <vt:lpstr>Scientific Principles of Management by F. W. Taylor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Critiques of Taylor </vt:lpstr>
      <vt:lpstr>Management Principles developed by Henri Fayol </vt:lpstr>
      <vt:lpstr>PowerPoint Presentation</vt:lpstr>
      <vt:lpstr>PowerPoint Presentation</vt:lpstr>
      <vt:lpstr>PowerPoint Presentation</vt:lpstr>
      <vt:lpstr>Behavioral Approach  </vt:lpstr>
      <vt:lpstr>Hawthrone Experiment </vt:lpstr>
      <vt:lpstr>The Needs Theory: Motivating Employees with Maslow's Hierarchy of Needs   </vt:lpstr>
      <vt:lpstr>PowerPoint Presentation</vt:lpstr>
      <vt:lpstr>PowerPoint Presentation</vt:lpstr>
      <vt:lpstr>PowerPoint Presentation</vt:lpstr>
      <vt:lpstr>PowerPoint Presentation</vt:lpstr>
      <vt:lpstr>Douglas McGregor: Theory X &amp; Theory Y: Two Types of Managers </vt:lpstr>
      <vt:lpstr>PowerPoint Presentation</vt:lpstr>
      <vt:lpstr>PowerPoint Presentation</vt:lpstr>
      <vt:lpstr>Contemporary Approach Theory z - William Ouchi </vt:lpstr>
      <vt:lpstr>PowerPoint Presentation</vt:lpstr>
      <vt:lpstr>PowerPoint Presentation</vt:lpstr>
      <vt:lpstr>PowerPoint Presentation</vt:lpstr>
      <vt:lpstr>Contingency Management </vt:lpstr>
      <vt:lpstr>Management by Objectives </vt:lpstr>
      <vt:lpstr>PowerPoint Presentation</vt:lpstr>
      <vt:lpstr>PowerPoint Presentation</vt:lpstr>
      <vt:lpstr>Different Organization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2006-08-16T00:00:00Z</dcterms:created>
  <dcterms:modified xsi:type="dcterms:W3CDTF">2024-01-20T16:41:38Z</dcterms:modified>
</cp:coreProperties>
</file>