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slides/slide18.xml" Type="http://schemas.openxmlformats.org/officeDocument/2006/relationships/slide"/><Relationship Id="rId36" Target="slides/slide1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12" r="0" b="7812"/>
          <a:stretch>
            <a:fillRect/>
          </a:stretch>
        </p:blipFill>
        <p:spPr>
          <a:xfrm flipH="false" flipV="false">
            <a:off x="0" y="0"/>
            <a:ext cx="18288000" cy="10287000"/>
          </a:xfrm>
          <a:prstGeom prst="rect">
            <a:avLst/>
          </a:prstGeom>
        </p:spPr>
      </p:pic>
      <p:grpSp>
        <p:nvGrpSpPr>
          <p:cNvPr name="Group 3" id="3"/>
          <p:cNvGrpSpPr>
            <a:grpSpLocks noChangeAspect="true"/>
          </p:cNvGrpSpPr>
          <p:nvPr/>
        </p:nvGrpSpPr>
        <p:grpSpPr>
          <a:xfrm rot="1806013">
            <a:off x="10274432" y="-10321534"/>
            <a:ext cx="13416225" cy="28764152"/>
            <a:chOff x="0" y="0"/>
            <a:chExt cx="2901950" cy="6221730"/>
          </a:xfrm>
        </p:grpSpPr>
        <p:sp>
          <p:nvSpPr>
            <p:cNvPr name="Freeform 4" id="4"/>
            <p:cNvSpPr/>
            <p:nvPr/>
          </p:nvSpPr>
          <p:spPr>
            <a:xfrm flipH="false" flipV="false">
              <a:off x="0" y="0"/>
              <a:ext cx="2901950" cy="6221730"/>
            </a:xfrm>
            <a:custGeom>
              <a:avLst/>
              <a:gdLst/>
              <a:ahLst/>
              <a:cxnLst/>
              <a:rect r="r" b="b" t="t" l="l"/>
              <a:pathLst>
                <a:path h="6221730" w="2901950">
                  <a:moveTo>
                    <a:pt x="2898140" y="1865630"/>
                  </a:moveTo>
                  <a:cubicBezTo>
                    <a:pt x="2898140" y="2275840"/>
                    <a:pt x="2537460" y="2275840"/>
                    <a:pt x="2537460" y="2684780"/>
                  </a:cubicBezTo>
                  <a:cubicBezTo>
                    <a:pt x="2537460" y="3094990"/>
                    <a:pt x="2898140" y="3094990"/>
                    <a:pt x="2898140" y="3503930"/>
                  </a:cubicBezTo>
                  <a:cubicBezTo>
                    <a:pt x="2898140" y="3914140"/>
                    <a:pt x="2537460" y="3914140"/>
                    <a:pt x="2537460" y="4323080"/>
                  </a:cubicBezTo>
                  <a:cubicBezTo>
                    <a:pt x="2537460" y="4733290"/>
                    <a:pt x="2898140" y="4733290"/>
                    <a:pt x="2898140" y="5143500"/>
                  </a:cubicBezTo>
                  <a:cubicBezTo>
                    <a:pt x="2898140" y="5553710"/>
                    <a:pt x="2543810" y="5553710"/>
                    <a:pt x="2543810" y="5962650"/>
                  </a:cubicBezTo>
                  <a:lnTo>
                    <a:pt x="2543810" y="5962650"/>
                  </a:lnTo>
                  <a:cubicBezTo>
                    <a:pt x="2545080" y="5972810"/>
                    <a:pt x="2546350" y="5984240"/>
                    <a:pt x="2546350" y="5994400"/>
                  </a:cubicBezTo>
                  <a:lnTo>
                    <a:pt x="2546350" y="5994400"/>
                  </a:lnTo>
                  <a:cubicBezTo>
                    <a:pt x="2546350" y="6118860"/>
                    <a:pt x="2444750" y="6220460"/>
                    <a:pt x="2320290" y="6220460"/>
                  </a:cubicBezTo>
                  <a:lnTo>
                    <a:pt x="224790" y="6220460"/>
                  </a:lnTo>
                  <a:cubicBezTo>
                    <a:pt x="101600" y="6221730"/>
                    <a:pt x="0" y="6121400"/>
                    <a:pt x="0" y="5995670"/>
                  </a:cubicBezTo>
                  <a:lnTo>
                    <a:pt x="0" y="5995670"/>
                  </a:lnTo>
                  <a:cubicBezTo>
                    <a:pt x="0" y="5984240"/>
                    <a:pt x="1270" y="5974080"/>
                    <a:pt x="2540" y="5963920"/>
                  </a:cubicBezTo>
                  <a:lnTo>
                    <a:pt x="2540" y="5963920"/>
                  </a:lnTo>
                  <a:cubicBezTo>
                    <a:pt x="2540" y="5553710"/>
                    <a:pt x="360680" y="5553710"/>
                    <a:pt x="360680" y="5144770"/>
                  </a:cubicBezTo>
                  <a:cubicBezTo>
                    <a:pt x="360680" y="4734560"/>
                    <a:pt x="0" y="4734560"/>
                    <a:pt x="0" y="4324350"/>
                  </a:cubicBezTo>
                  <a:cubicBezTo>
                    <a:pt x="0" y="3914140"/>
                    <a:pt x="360680" y="3914140"/>
                    <a:pt x="360680" y="3505200"/>
                  </a:cubicBezTo>
                  <a:cubicBezTo>
                    <a:pt x="360680" y="3094990"/>
                    <a:pt x="0" y="3094990"/>
                    <a:pt x="0" y="2686050"/>
                  </a:cubicBezTo>
                  <a:cubicBezTo>
                    <a:pt x="0" y="2275840"/>
                    <a:pt x="360680" y="2275840"/>
                    <a:pt x="360680" y="1866900"/>
                  </a:cubicBezTo>
                  <a:cubicBezTo>
                    <a:pt x="360680" y="1455420"/>
                    <a:pt x="0" y="1455420"/>
                    <a:pt x="0" y="1045210"/>
                  </a:cubicBezTo>
                  <a:cubicBezTo>
                    <a:pt x="0" y="635000"/>
                    <a:pt x="354330" y="635000"/>
                    <a:pt x="354330" y="226060"/>
                  </a:cubicBezTo>
                  <a:cubicBezTo>
                    <a:pt x="354330" y="101600"/>
                    <a:pt x="455930" y="0"/>
                    <a:pt x="580390" y="0"/>
                  </a:cubicBezTo>
                  <a:lnTo>
                    <a:pt x="2675890" y="0"/>
                  </a:lnTo>
                  <a:cubicBezTo>
                    <a:pt x="2800350" y="0"/>
                    <a:pt x="2901950" y="101600"/>
                    <a:pt x="2901950" y="226060"/>
                  </a:cubicBezTo>
                  <a:cubicBezTo>
                    <a:pt x="2901950" y="636270"/>
                    <a:pt x="2538730" y="636270"/>
                    <a:pt x="2538730" y="1045210"/>
                  </a:cubicBezTo>
                  <a:cubicBezTo>
                    <a:pt x="2537460" y="1455420"/>
                    <a:pt x="2898140" y="1455420"/>
                    <a:pt x="2898140" y="1865630"/>
                  </a:cubicBezTo>
                  <a:close/>
                </a:path>
              </a:pathLst>
            </a:custGeom>
            <a:solidFill>
              <a:srgbClr val="004AAD"/>
            </a:solidFill>
            <a:ln w="12700">
              <a:solidFill>
                <a:srgbClr val="000000"/>
              </a:solidFill>
            </a:ln>
          </p:spPr>
        </p:sp>
      </p:grpSp>
      <p:sp>
        <p:nvSpPr>
          <p:cNvPr name="TextBox 5" id="5"/>
          <p:cNvSpPr txBox="true"/>
          <p:nvPr/>
        </p:nvSpPr>
        <p:spPr>
          <a:xfrm rot="0">
            <a:off x="10103532" y="2783430"/>
            <a:ext cx="7618679" cy="4278904"/>
          </a:xfrm>
          <a:prstGeom prst="rect">
            <a:avLst/>
          </a:prstGeom>
        </p:spPr>
        <p:txBody>
          <a:bodyPr anchor="t" rtlCol="false" tIns="0" lIns="0" bIns="0" rIns="0">
            <a:spAutoFit/>
          </a:bodyPr>
          <a:lstStyle/>
          <a:p>
            <a:pPr algn="r">
              <a:lnSpc>
                <a:spcPts val="11368"/>
              </a:lnSpc>
            </a:pPr>
            <a:r>
              <a:rPr lang="en-US" sz="8238">
                <a:solidFill>
                  <a:srgbClr val="FFFFFF"/>
                </a:solidFill>
                <a:latin typeface="Kollektif Bold"/>
              </a:rPr>
              <a:t>HOSPITAL MANAGEMENT SYSTEM</a:t>
            </a:r>
          </a:p>
        </p:txBody>
      </p:sp>
      <p:sp>
        <p:nvSpPr>
          <p:cNvPr name="TextBox 6" id="6"/>
          <p:cNvSpPr txBox="true"/>
          <p:nvPr/>
        </p:nvSpPr>
        <p:spPr>
          <a:xfrm rot="0">
            <a:off x="11526675" y="7754243"/>
            <a:ext cx="6195536" cy="582336"/>
          </a:xfrm>
          <a:prstGeom prst="rect">
            <a:avLst/>
          </a:prstGeom>
        </p:spPr>
        <p:txBody>
          <a:bodyPr anchor="t" rtlCol="false" tIns="0" lIns="0" bIns="0" rIns="0">
            <a:spAutoFit/>
          </a:bodyPr>
          <a:lstStyle/>
          <a:p>
            <a:pPr algn="r">
              <a:lnSpc>
                <a:spcPts val="4652"/>
              </a:lnSpc>
            </a:pPr>
            <a:r>
              <a:rPr lang="en-US" sz="3323">
                <a:solidFill>
                  <a:srgbClr val="FFFFFF"/>
                </a:solidFill>
                <a:latin typeface="Kollektif"/>
              </a:rPr>
              <a:t>PRESENTED BY ASHISH KUMAR</a:t>
            </a:r>
          </a:p>
        </p:txBody>
      </p:sp>
      <p:sp>
        <p:nvSpPr>
          <p:cNvPr name="AutoShape 7" id="7"/>
          <p:cNvSpPr/>
          <p:nvPr/>
        </p:nvSpPr>
        <p:spPr>
          <a:xfrm>
            <a:off x="11541314" y="7456878"/>
            <a:ext cx="6180764" cy="28765"/>
          </a:xfrm>
          <a:prstGeom prst="line">
            <a:avLst/>
          </a:prstGeom>
          <a:ln cap="rnd" w="57150">
            <a:solidFill>
              <a:srgbClr val="FFFFFF"/>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004AAD"/>
        </a:solidFill>
      </p:bgPr>
    </p:bg>
    <p:spTree>
      <p:nvGrpSpPr>
        <p:cNvPr id="1" name=""/>
        <p:cNvGrpSpPr/>
        <p:nvPr/>
      </p:nvGrpSpPr>
      <p:grpSpPr>
        <a:xfrm>
          <a:off x="0" y="0"/>
          <a:ext cx="0" cy="0"/>
          <a:chOff x="0" y="0"/>
          <a:chExt cx="0" cy="0"/>
        </a:xfrm>
      </p:grpSpPr>
      <p:sp>
        <p:nvSpPr>
          <p:cNvPr name="TextBox 2" id="2"/>
          <p:cNvSpPr txBox="true"/>
          <p:nvPr/>
        </p:nvSpPr>
        <p:spPr>
          <a:xfrm rot="0">
            <a:off x="3540284" y="847725"/>
            <a:ext cx="11207432" cy="1576069"/>
          </a:xfrm>
          <a:prstGeom prst="rect">
            <a:avLst/>
          </a:prstGeom>
        </p:spPr>
        <p:txBody>
          <a:bodyPr anchor="t" rtlCol="false" tIns="0" lIns="0" bIns="0" rIns="0">
            <a:spAutoFit/>
          </a:bodyPr>
          <a:lstStyle/>
          <a:p>
            <a:pPr algn="ctr">
              <a:lnSpc>
                <a:spcPts val="12880"/>
              </a:lnSpc>
            </a:pPr>
            <a:r>
              <a:rPr lang="en-US" sz="9200">
                <a:solidFill>
                  <a:srgbClr val="FFFFFF"/>
                </a:solidFill>
                <a:latin typeface="Kollektif Bold"/>
              </a:rPr>
              <a:t>Modules Explanation</a:t>
            </a:r>
          </a:p>
        </p:txBody>
      </p:sp>
      <p:sp>
        <p:nvSpPr>
          <p:cNvPr name="AutoShape 3" id="3"/>
          <p:cNvSpPr/>
          <p:nvPr/>
        </p:nvSpPr>
        <p:spPr>
          <a:xfrm>
            <a:off x="-103726" y="1718963"/>
            <a:ext cx="3644010" cy="7284"/>
          </a:xfrm>
          <a:prstGeom prst="line">
            <a:avLst/>
          </a:prstGeom>
          <a:ln cap="flat" w="38100">
            <a:solidFill>
              <a:srgbClr val="FFFFFF"/>
            </a:solidFill>
            <a:prstDash val="solid"/>
            <a:headEnd type="none" len="sm" w="sm"/>
            <a:tailEnd type="none" len="sm" w="sm"/>
          </a:ln>
        </p:spPr>
      </p:sp>
      <p:sp>
        <p:nvSpPr>
          <p:cNvPr name="AutoShape 4" id="4"/>
          <p:cNvSpPr/>
          <p:nvPr/>
        </p:nvSpPr>
        <p:spPr>
          <a:xfrm flipV="true">
            <a:off x="14747716" y="1722605"/>
            <a:ext cx="3540284" cy="3642"/>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872663" y="3597321"/>
            <a:ext cx="5041900" cy="794748"/>
          </a:xfrm>
          <a:prstGeom prst="rect">
            <a:avLst/>
          </a:prstGeom>
        </p:spPr>
        <p:txBody>
          <a:bodyPr anchor="t" rtlCol="false" tIns="0" lIns="0" bIns="0" rIns="0">
            <a:spAutoFit/>
          </a:bodyPr>
          <a:lstStyle/>
          <a:p>
            <a:pPr algn="ctr">
              <a:lnSpc>
                <a:spcPts val="6594"/>
              </a:lnSpc>
            </a:pPr>
            <a:r>
              <a:rPr lang="en-US" sz="4710">
                <a:solidFill>
                  <a:srgbClr val="FFFFFF"/>
                </a:solidFill>
                <a:latin typeface="Canva Sans Bold"/>
              </a:rPr>
              <a:t>2. Doctor Module</a:t>
            </a:r>
          </a:p>
        </p:txBody>
      </p:sp>
      <p:sp>
        <p:nvSpPr>
          <p:cNvPr name="TextBox 6" id="6"/>
          <p:cNvSpPr txBox="true"/>
          <p:nvPr/>
        </p:nvSpPr>
        <p:spPr>
          <a:xfrm rot="0">
            <a:off x="2827734" y="7806261"/>
            <a:ext cx="13842524" cy="722993"/>
          </a:xfrm>
          <a:prstGeom prst="rect">
            <a:avLst/>
          </a:prstGeom>
        </p:spPr>
        <p:txBody>
          <a:bodyPr anchor="t" rtlCol="false" tIns="0" lIns="0" bIns="0" rIns="0">
            <a:spAutoFit/>
          </a:bodyPr>
          <a:lstStyle/>
          <a:p>
            <a:pPr algn="just" marL="865913" indent="-432957" lvl="1">
              <a:lnSpc>
                <a:spcPts val="5615"/>
              </a:lnSpc>
              <a:buFont typeface="Arial"/>
              <a:buChar char="•"/>
            </a:pPr>
            <a:r>
              <a:rPr lang="en-US" sz="4010">
                <a:solidFill>
                  <a:srgbClr val="FFFFFF"/>
                </a:solidFill>
                <a:latin typeface="Kollektif"/>
              </a:rPr>
              <a:t>View all Appointments.</a:t>
            </a:r>
          </a:p>
        </p:txBody>
      </p:sp>
      <p:sp>
        <p:nvSpPr>
          <p:cNvPr name="TextBox 7" id="7"/>
          <p:cNvSpPr txBox="true"/>
          <p:nvPr/>
        </p:nvSpPr>
        <p:spPr>
          <a:xfrm rot="0">
            <a:off x="1816863" y="6487638"/>
            <a:ext cx="5153501" cy="794748"/>
          </a:xfrm>
          <a:prstGeom prst="rect">
            <a:avLst/>
          </a:prstGeom>
        </p:spPr>
        <p:txBody>
          <a:bodyPr anchor="t" rtlCol="false" tIns="0" lIns="0" bIns="0" rIns="0">
            <a:spAutoFit/>
          </a:bodyPr>
          <a:lstStyle/>
          <a:p>
            <a:pPr algn="ctr">
              <a:lnSpc>
                <a:spcPts val="6594"/>
              </a:lnSpc>
            </a:pPr>
            <a:r>
              <a:rPr lang="en-US" sz="4710">
                <a:solidFill>
                  <a:srgbClr val="FFFFFF"/>
                </a:solidFill>
                <a:latin typeface="Canva Sans Bold"/>
              </a:rPr>
              <a:t>3. Patient Module</a:t>
            </a:r>
          </a:p>
        </p:txBody>
      </p:sp>
      <p:sp>
        <p:nvSpPr>
          <p:cNvPr name="TextBox 8" id="8"/>
          <p:cNvSpPr txBox="true"/>
          <p:nvPr/>
        </p:nvSpPr>
        <p:spPr>
          <a:xfrm rot="0">
            <a:off x="2827734" y="4915944"/>
            <a:ext cx="13842524" cy="722993"/>
          </a:xfrm>
          <a:prstGeom prst="rect">
            <a:avLst/>
          </a:prstGeom>
        </p:spPr>
        <p:txBody>
          <a:bodyPr anchor="t" rtlCol="false" tIns="0" lIns="0" bIns="0" rIns="0">
            <a:spAutoFit/>
          </a:bodyPr>
          <a:lstStyle/>
          <a:p>
            <a:pPr algn="just" marL="865913" indent="-432957" lvl="1">
              <a:lnSpc>
                <a:spcPts val="5615"/>
              </a:lnSpc>
              <a:buFont typeface="Arial"/>
              <a:buChar char="•"/>
            </a:pPr>
            <a:r>
              <a:rPr lang="en-US" sz="4010">
                <a:solidFill>
                  <a:srgbClr val="FFFFFF"/>
                </a:solidFill>
                <a:latin typeface="Kollektif"/>
              </a:rPr>
              <a:t>View all Appointments.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787616" y="847725"/>
            <a:ext cx="10712767" cy="1576069"/>
          </a:xfrm>
          <a:prstGeom prst="rect">
            <a:avLst/>
          </a:prstGeom>
        </p:spPr>
        <p:txBody>
          <a:bodyPr anchor="t" rtlCol="false" tIns="0" lIns="0" bIns="0" rIns="0">
            <a:spAutoFit/>
          </a:bodyPr>
          <a:lstStyle/>
          <a:p>
            <a:pPr algn="ctr">
              <a:lnSpc>
                <a:spcPts val="12880"/>
              </a:lnSpc>
            </a:pPr>
            <a:r>
              <a:rPr lang="en-US" sz="9200">
                <a:solidFill>
                  <a:srgbClr val="004AAD"/>
                </a:solidFill>
                <a:latin typeface="Kollektif Bold"/>
              </a:rPr>
              <a:t>Output Screenshots</a:t>
            </a:r>
          </a:p>
        </p:txBody>
      </p:sp>
      <p:sp>
        <p:nvSpPr>
          <p:cNvPr name="AutoShape 3" id="3"/>
          <p:cNvSpPr/>
          <p:nvPr/>
        </p:nvSpPr>
        <p:spPr>
          <a:xfrm>
            <a:off x="-103726" y="1718963"/>
            <a:ext cx="3891343" cy="7284"/>
          </a:xfrm>
          <a:prstGeom prst="line">
            <a:avLst/>
          </a:prstGeom>
          <a:ln cap="flat" w="38100">
            <a:solidFill>
              <a:srgbClr val="004AAD"/>
            </a:solidFill>
            <a:prstDash val="solid"/>
            <a:headEnd type="none" len="sm" w="sm"/>
            <a:tailEnd type="none" len="sm" w="sm"/>
          </a:ln>
        </p:spPr>
      </p:sp>
      <p:sp>
        <p:nvSpPr>
          <p:cNvPr name="AutoShape 4" id="4"/>
          <p:cNvSpPr/>
          <p:nvPr/>
        </p:nvSpPr>
        <p:spPr>
          <a:xfrm flipV="true">
            <a:off x="14500384" y="1722605"/>
            <a:ext cx="3787616" cy="3642"/>
          </a:xfrm>
          <a:prstGeom prst="line">
            <a:avLst/>
          </a:prstGeom>
          <a:ln cap="flat" w="38100">
            <a:solidFill>
              <a:srgbClr val="004AAD"/>
            </a:solidFill>
            <a:prstDash val="solid"/>
            <a:headEnd type="none" len="sm" w="sm"/>
            <a:tailEnd type="none" len="sm" w="sm"/>
          </a:ln>
        </p:spPr>
      </p:sp>
      <p:pic>
        <p:nvPicPr>
          <p:cNvPr name="Picture 5" id="5"/>
          <p:cNvPicPr>
            <a:picLocks noChangeAspect="true"/>
          </p:cNvPicPr>
          <p:nvPr/>
        </p:nvPicPr>
        <p:blipFill>
          <a:blip r:embed="rId2"/>
          <a:srcRect l="7461" t="17332" r="8261" b="20682"/>
          <a:stretch>
            <a:fillRect/>
          </a:stretch>
        </p:blipFill>
        <p:spPr>
          <a:xfrm flipH="false" flipV="false" rot="0">
            <a:off x="1332588" y="3094192"/>
            <a:ext cx="15622824" cy="6164108"/>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787616" y="847725"/>
            <a:ext cx="10712767" cy="1576069"/>
          </a:xfrm>
          <a:prstGeom prst="rect">
            <a:avLst/>
          </a:prstGeom>
        </p:spPr>
        <p:txBody>
          <a:bodyPr anchor="t" rtlCol="false" tIns="0" lIns="0" bIns="0" rIns="0">
            <a:spAutoFit/>
          </a:bodyPr>
          <a:lstStyle/>
          <a:p>
            <a:pPr algn="ctr">
              <a:lnSpc>
                <a:spcPts val="12880"/>
              </a:lnSpc>
            </a:pPr>
            <a:r>
              <a:rPr lang="en-US" sz="9200">
                <a:solidFill>
                  <a:srgbClr val="004AAD"/>
                </a:solidFill>
                <a:latin typeface="Kollektif Bold"/>
              </a:rPr>
              <a:t>Output Screenshots</a:t>
            </a:r>
          </a:p>
        </p:txBody>
      </p:sp>
      <p:sp>
        <p:nvSpPr>
          <p:cNvPr name="AutoShape 3" id="3"/>
          <p:cNvSpPr/>
          <p:nvPr/>
        </p:nvSpPr>
        <p:spPr>
          <a:xfrm>
            <a:off x="-103726" y="1718963"/>
            <a:ext cx="3891343" cy="7284"/>
          </a:xfrm>
          <a:prstGeom prst="line">
            <a:avLst/>
          </a:prstGeom>
          <a:ln cap="flat" w="38100">
            <a:solidFill>
              <a:srgbClr val="004AAD"/>
            </a:solidFill>
            <a:prstDash val="solid"/>
            <a:headEnd type="none" len="sm" w="sm"/>
            <a:tailEnd type="none" len="sm" w="sm"/>
          </a:ln>
        </p:spPr>
      </p:sp>
      <p:sp>
        <p:nvSpPr>
          <p:cNvPr name="AutoShape 4" id="4"/>
          <p:cNvSpPr/>
          <p:nvPr/>
        </p:nvSpPr>
        <p:spPr>
          <a:xfrm flipV="true">
            <a:off x="14500384" y="1722605"/>
            <a:ext cx="3787616" cy="3642"/>
          </a:xfrm>
          <a:prstGeom prst="line">
            <a:avLst/>
          </a:prstGeom>
          <a:ln cap="flat" w="38100">
            <a:solidFill>
              <a:srgbClr val="004AAD"/>
            </a:solidFill>
            <a:prstDash val="solid"/>
            <a:headEnd type="none" len="sm" w="sm"/>
            <a:tailEnd type="none" len="sm" w="sm"/>
          </a:ln>
        </p:spPr>
      </p:sp>
      <p:pic>
        <p:nvPicPr>
          <p:cNvPr name="Picture 5" id="5"/>
          <p:cNvPicPr>
            <a:picLocks noChangeAspect="true"/>
          </p:cNvPicPr>
          <p:nvPr/>
        </p:nvPicPr>
        <p:blipFill>
          <a:blip r:embed="rId2"/>
          <a:srcRect l="5168" t="16405" r="5203" b="6648"/>
          <a:stretch>
            <a:fillRect/>
          </a:stretch>
        </p:blipFill>
        <p:spPr>
          <a:xfrm flipH="false" flipV="false" rot="0">
            <a:off x="1028700" y="2423794"/>
            <a:ext cx="15644219" cy="7205013"/>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787616" y="847725"/>
            <a:ext cx="10712767" cy="1576069"/>
          </a:xfrm>
          <a:prstGeom prst="rect">
            <a:avLst/>
          </a:prstGeom>
        </p:spPr>
        <p:txBody>
          <a:bodyPr anchor="t" rtlCol="false" tIns="0" lIns="0" bIns="0" rIns="0">
            <a:spAutoFit/>
          </a:bodyPr>
          <a:lstStyle/>
          <a:p>
            <a:pPr algn="ctr">
              <a:lnSpc>
                <a:spcPts val="12880"/>
              </a:lnSpc>
            </a:pPr>
            <a:r>
              <a:rPr lang="en-US" sz="9200">
                <a:solidFill>
                  <a:srgbClr val="004AAD"/>
                </a:solidFill>
                <a:latin typeface="Kollektif Bold"/>
              </a:rPr>
              <a:t>Output Screenshots</a:t>
            </a:r>
          </a:p>
        </p:txBody>
      </p:sp>
      <p:sp>
        <p:nvSpPr>
          <p:cNvPr name="AutoShape 3" id="3"/>
          <p:cNvSpPr/>
          <p:nvPr/>
        </p:nvSpPr>
        <p:spPr>
          <a:xfrm>
            <a:off x="-103726" y="1718963"/>
            <a:ext cx="3891343" cy="7284"/>
          </a:xfrm>
          <a:prstGeom prst="line">
            <a:avLst/>
          </a:prstGeom>
          <a:ln cap="flat" w="38100">
            <a:solidFill>
              <a:srgbClr val="004AAD"/>
            </a:solidFill>
            <a:prstDash val="solid"/>
            <a:headEnd type="none" len="sm" w="sm"/>
            <a:tailEnd type="none" len="sm" w="sm"/>
          </a:ln>
        </p:spPr>
      </p:sp>
      <p:sp>
        <p:nvSpPr>
          <p:cNvPr name="AutoShape 4" id="4"/>
          <p:cNvSpPr/>
          <p:nvPr/>
        </p:nvSpPr>
        <p:spPr>
          <a:xfrm flipV="true">
            <a:off x="14500384" y="1722605"/>
            <a:ext cx="3787616" cy="3642"/>
          </a:xfrm>
          <a:prstGeom prst="line">
            <a:avLst/>
          </a:prstGeom>
          <a:ln cap="flat" w="38100">
            <a:solidFill>
              <a:srgbClr val="004AAD"/>
            </a:solidFill>
            <a:prstDash val="solid"/>
            <a:headEnd type="none" len="sm" w="sm"/>
            <a:tailEnd type="none" len="sm" w="sm"/>
          </a:ln>
        </p:spPr>
      </p:sp>
      <p:pic>
        <p:nvPicPr>
          <p:cNvPr name="Picture 5" id="5"/>
          <p:cNvPicPr>
            <a:picLocks noChangeAspect="true"/>
          </p:cNvPicPr>
          <p:nvPr/>
        </p:nvPicPr>
        <p:blipFill>
          <a:blip r:embed="rId2"/>
          <a:srcRect l="4786" t="18186" r="4821" b="10566"/>
          <a:stretch>
            <a:fillRect/>
          </a:stretch>
        </p:blipFill>
        <p:spPr>
          <a:xfrm flipH="false" flipV="false" rot="0">
            <a:off x="1210642" y="2721271"/>
            <a:ext cx="15866717" cy="6708971"/>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787616" y="847725"/>
            <a:ext cx="10712767" cy="1576069"/>
          </a:xfrm>
          <a:prstGeom prst="rect">
            <a:avLst/>
          </a:prstGeom>
        </p:spPr>
        <p:txBody>
          <a:bodyPr anchor="t" rtlCol="false" tIns="0" lIns="0" bIns="0" rIns="0">
            <a:spAutoFit/>
          </a:bodyPr>
          <a:lstStyle/>
          <a:p>
            <a:pPr algn="ctr">
              <a:lnSpc>
                <a:spcPts val="12880"/>
              </a:lnSpc>
            </a:pPr>
            <a:r>
              <a:rPr lang="en-US" sz="9200">
                <a:solidFill>
                  <a:srgbClr val="004AAD"/>
                </a:solidFill>
                <a:latin typeface="Kollektif Bold"/>
              </a:rPr>
              <a:t>Output Screenshots</a:t>
            </a:r>
          </a:p>
        </p:txBody>
      </p:sp>
      <p:sp>
        <p:nvSpPr>
          <p:cNvPr name="AutoShape 3" id="3"/>
          <p:cNvSpPr/>
          <p:nvPr/>
        </p:nvSpPr>
        <p:spPr>
          <a:xfrm>
            <a:off x="-103726" y="1718963"/>
            <a:ext cx="3891343" cy="7284"/>
          </a:xfrm>
          <a:prstGeom prst="line">
            <a:avLst/>
          </a:prstGeom>
          <a:ln cap="flat" w="38100">
            <a:solidFill>
              <a:srgbClr val="004AAD"/>
            </a:solidFill>
            <a:prstDash val="solid"/>
            <a:headEnd type="none" len="sm" w="sm"/>
            <a:tailEnd type="none" len="sm" w="sm"/>
          </a:ln>
        </p:spPr>
      </p:sp>
      <p:sp>
        <p:nvSpPr>
          <p:cNvPr name="AutoShape 4" id="4"/>
          <p:cNvSpPr/>
          <p:nvPr/>
        </p:nvSpPr>
        <p:spPr>
          <a:xfrm flipV="true">
            <a:off x="14500384" y="1722605"/>
            <a:ext cx="3787616" cy="3642"/>
          </a:xfrm>
          <a:prstGeom prst="line">
            <a:avLst/>
          </a:prstGeom>
          <a:ln cap="flat" w="38100">
            <a:solidFill>
              <a:srgbClr val="004AAD"/>
            </a:solidFill>
            <a:prstDash val="solid"/>
            <a:headEnd type="none" len="sm" w="sm"/>
            <a:tailEnd type="none" len="sm" w="sm"/>
          </a:ln>
        </p:spPr>
      </p:sp>
      <p:pic>
        <p:nvPicPr>
          <p:cNvPr name="Picture 5" id="5"/>
          <p:cNvPicPr>
            <a:picLocks noChangeAspect="true"/>
          </p:cNvPicPr>
          <p:nvPr/>
        </p:nvPicPr>
        <p:blipFill>
          <a:blip r:embed="rId2"/>
          <a:srcRect l="4213" t="17332" r="4056" b="18545"/>
          <a:stretch>
            <a:fillRect/>
          </a:stretch>
        </p:blipFill>
        <p:spPr>
          <a:xfrm flipH="false" flipV="false" rot="0">
            <a:off x="1473903" y="3024038"/>
            <a:ext cx="15340193" cy="5752573"/>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787616" y="847725"/>
            <a:ext cx="10712767" cy="1576069"/>
          </a:xfrm>
          <a:prstGeom prst="rect">
            <a:avLst/>
          </a:prstGeom>
        </p:spPr>
        <p:txBody>
          <a:bodyPr anchor="t" rtlCol="false" tIns="0" lIns="0" bIns="0" rIns="0">
            <a:spAutoFit/>
          </a:bodyPr>
          <a:lstStyle/>
          <a:p>
            <a:pPr algn="ctr">
              <a:lnSpc>
                <a:spcPts val="12880"/>
              </a:lnSpc>
            </a:pPr>
            <a:r>
              <a:rPr lang="en-US" sz="9200">
                <a:solidFill>
                  <a:srgbClr val="004AAD"/>
                </a:solidFill>
                <a:latin typeface="Kollektif Bold"/>
              </a:rPr>
              <a:t>Output Screenshots</a:t>
            </a:r>
          </a:p>
        </p:txBody>
      </p:sp>
      <p:sp>
        <p:nvSpPr>
          <p:cNvPr name="AutoShape 3" id="3"/>
          <p:cNvSpPr/>
          <p:nvPr/>
        </p:nvSpPr>
        <p:spPr>
          <a:xfrm>
            <a:off x="-103726" y="1718963"/>
            <a:ext cx="3891343" cy="7284"/>
          </a:xfrm>
          <a:prstGeom prst="line">
            <a:avLst/>
          </a:prstGeom>
          <a:ln cap="flat" w="38100">
            <a:solidFill>
              <a:srgbClr val="004AAD"/>
            </a:solidFill>
            <a:prstDash val="solid"/>
            <a:headEnd type="none" len="sm" w="sm"/>
            <a:tailEnd type="none" len="sm" w="sm"/>
          </a:ln>
        </p:spPr>
      </p:sp>
      <p:sp>
        <p:nvSpPr>
          <p:cNvPr name="AutoShape 4" id="4"/>
          <p:cNvSpPr/>
          <p:nvPr/>
        </p:nvSpPr>
        <p:spPr>
          <a:xfrm flipV="true">
            <a:off x="14500384" y="1722605"/>
            <a:ext cx="3787616" cy="3642"/>
          </a:xfrm>
          <a:prstGeom prst="line">
            <a:avLst/>
          </a:prstGeom>
          <a:ln cap="flat" w="38100">
            <a:solidFill>
              <a:srgbClr val="004AAD"/>
            </a:solidFill>
            <a:prstDash val="solid"/>
            <a:headEnd type="none" len="sm" w="sm"/>
            <a:tailEnd type="none" len="sm" w="sm"/>
          </a:ln>
        </p:spPr>
      </p:sp>
      <p:pic>
        <p:nvPicPr>
          <p:cNvPr name="Picture 5" id="5"/>
          <p:cNvPicPr>
            <a:picLocks noChangeAspect="true"/>
          </p:cNvPicPr>
          <p:nvPr/>
        </p:nvPicPr>
        <p:blipFill>
          <a:blip r:embed="rId2"/>
          <a:srcRect l="4522" t="16832" r="4577" b="20389"/>
          <a:stretch>
            <a:fillRect/>
          </a:stretch>
        </p:blipFill>
        <p:spPr>
          <a:xfrm flipH="false" flipV="false" rot="0">
            <a:off x="1493571" y="3221031"/>
            <a:ext cx="15300857" cy="5668842"/>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787616" y="847725"/>
            <a:ext cx="10712767" cy="1576069"/>
          </a:xfrm>
          <a:prstGeom prst="rect">
            <a:avLst/>
          </a:prstGeom>
        </p:spPr>
        <p:txBody>
          <a:bodyPr anchor="t" rtlCol="false" tIns="0" lIns="0" bIns="0" rIns="0">
            <a:spAutoFit/>
          </a:bodyPr>
          <a:lstStyle/>
          <a:p>
            <a:pPr algn="ctr">
              <a:lnSpc>
                <a:spcPts val="12880"/>
              </a:lnSpc>
            </a:pPr>
            <a:r>
              <a:rPr lang="en-US" sz="9200">
                <a:solidFill>
                  <a:srgbClr val="004AAD"/>
                </a:solidFill>
                <a:latin typeface="Kollektif Bold"/>
              </a:rPr>
              <a:t>Output Screenshots</a:t>
            </a:r>
          </a:p>
        </p:txBody>
      </p:sp>
      <p:sp>
        <p:nvSpPr>
          <p:cNvPr name="AutoShape 3" id="3"/>
          <p:cNvSpPr/>
          <p:nvPr/>
        </p:nvSpPr>
        <p:spPr>
          <a:xfrm>
            <a:off x="-103726" y="1718963"/>
            <a:ext cx="3891343" cy="7284"/>
          </a:xfrm>
          <a:prstGeom prst="line">
            <a:avLst/>
          </a:prstGeom>
          <a:ln cap="flat" w="38100">
            <a:solidFill>
              <a:srgbClr val="004AAD"/>
            </a:solidFill>
            <a:prstDash val="solid"/>
            <a:headEnd type="none" len="sm" w="sm"/>
            <a:tailEnd type="none" len="sm" w="sm"/>
          </a:ln>
        </p:spPr>
      </p:sp>
      <p:sp>
        <p:nvSpPr>
          <p:cNvPr name="AutoShape 4" id="4"/>
          <p:cNvSpPr/>
          <p:nvPr/>
        </p:nvSpPr>
        <p:spPr>
          <a:xfrm flipV="true">
            <a:off x="14500384" y="1722605"/>
            <a:ext cx="3787616" cy="3642"/>
          </a:xfrm>
          <a:prstGeom prst="line">
            <a:avLst/>
          </a:prstGeom>
          <a:ln cap="flat" w="38100">
            <a:solidFill>
              <a:srgbClr val="004AAD"/>
            </a:solidFill>
            <a:prstDash val="solid"/>
            <a:headEnd type="none" len="sm" w="sm"/>
            <a:tailEnd type="none" len="sm" w="sm"/>
          </a:ln>
        </p:spPr>
      </p:sp>
      <p:pic>
        <p:nvPicPr>
          <p:cNvPr name="Picture 5" id="5"/>
          <p:cNvPicPr>
            <a:picLocks noChangeAspect="true"/>
          </p:cNvPicPr>
          <p:nvPr/>
        </p:nvPicPr>
        <p:blipFill>
          <a:blip r:embed="rId2"/>
          <a:srcRect l="4213" t="18757" r="4248" b="7145"/>
          <a:stretch>
            <a:fillRect/>
          </a:stretch>
        </p:blipFill>
        <p:spPr>
          <a:xfrm flipH="false" flipV="false" rot="0">
            <a:off x="1274461" y="2886706"/>
            <a:ext cx="15739078" cy="6834506"/>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787616" y="847725"/>
            <a:ext cx="10712767" cy="1576069"/>
          </a:xfrm>
          <a:prstGeom prst="rect">
            <a:avLst/>
          </a:prstGeom>
        </p:spPr>
        <p:txBody>
          <a:bodyPr anchor="t" rtlCol="false" tIns="0" lIns="0" bIns="0" rIns="0">
            <a:spAutoFit/>
          </a:bodyPr>
          <a:lstStyle/>
          <a:p>
            <a:pPr algn="ctr">
              <a:lnSpc>
                <a:spcPts val="12880"/>
              </a:lnSpc>
            </a:pPr>
            <a:r>
              <a:rPr lang="en-US" sz="9200">
                <a:solidFill>
                  <a:srgbClr val="004AAD"/>
                </a:solidFill>
                <a:latin typeface="Kollektif Bold"/>
              </a:rPr>
              <a:t>Output Screenshots</a:t>
            </a:r>
          </a:p>
        </p:txBody>
      </p:sp>
      <p:sp>
        <p:nvSpPr>
          <p:cNvPr name="AutoShape 3" id="3"/>
          <p:cNvSpPr/>
          <p:nvPr/>
        </p:nvSpPr>
        <p:spPr>
          <a:xfrm>
            <a:off x="-103726" y="1718963"/>
            <a:ext cx="3891343" cy="7284"/>
          </a:xfrm>
          <a:prstGeom prst="line">
            <a:avLst/>
          </a:prstGeom>
          <a:ln cap="flat" w="38100">
            <a:solidFill>
              <a:srgbClr val="004AAD"/>
            </a:solidFill>
            <a:prstDash val="solid"/>
            <a:headEnd type="none" len="sm" w="sm"/>
            <a:tailEnd type="none" len="sm" w="sm"/>
          </a:ln>
        </p:spPr>
      </p:sp>
      <p:sp>
        <p:nvSpPr>
          <p:cNvPr name="AutoShape 4" id="4"/>
          <p:cNvSpPr/>
          <p:nvPr/>
        </p:nvSpPr>
        <p:spPr>
          <a:xfrm flipV="true">
            <a:off x="14500384" y="1722605"/>
            <a:ext cx="3787616" cy="3642"/>
          </a:xfrm>
          <a:prstGeom prst="line">
            <a:avLst/>
          </a:prstGeom>
          <a:ln cap="flat" w="38100">
            <a:solidFill>
              <a:srgbClr val="004AAD"/>
            </a:solidFill>
            <a:prstDash val="solid"/>
            <a:headEnd type="none" len="sm" w="sm"/>
            <a:tailEnd type="none" len="sm" w="sm"/>
          </a:ln>
        </p:spPr>
      </p:sp>
      <p:pic>
        <p:nvPicPr>
          <p:cNvPr name="Picture 5" id="5"/>
          <p:cNvPicPr>
            <a:picLocks noChangeAspect="true"/>
          </p:cNvPicPr>
          <p:nvPr/>
        </p:nvPicPr>
        <p:blipFill>
          <a:blip r:embed="rId2"/>
          <a:srcRect l="4977" t="17332" r="5203" b="11420"/>
          <a:stretch>
            <a:fillRect/>
          </a:stretch>
        </p:blipFill>
        <p:spPr>
          <a:xfrm flipH="false" flipV="false" rot="0">
            <a:off x="1028700" y="2836618"/>
            <a:ext cx="16230600" cy="6906638"/>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bg>
      <p:bgPr>
        <a:solidFill>
          <a:srgbClr val="004AAD"/>
        </a:solidFill>
      </p:bgPr>
    </p:bg>
    <p:spTree>
      <p:nvGrpSpPr>
        <p:cNvPr id="1" name=""/>
        <p:cNvGrpSpPr/>
        <p:nvPr/>
      </p:nvGrpSpPr>
      <p:grpSpPr>
        <a:xfrm>
          <a:off x="0" y="0"/>
          <a:ext cx="0" cy="0"/>
          <a:chOff x="0" y="0"/>
          <a:chExt cx="0" cy="0"/>
        </a:xfrm>
      </p:grpSpPr>
      <p:sp>
        <p:nvSpPr>
          <p:cNvPr name="TextBox 2" id="2"/>
          <p:cNvSpPr txBox="true"/>
          <p:nvPr/>
        </p:nvSpPr>
        <p:spPr>
          <a:xfrm rot="0">
            <a:off x="1859042" y="847725"/>
            <a:ext cx="14569916" cy="1576069"/>
          </a:xfrm>
          <a:prstGeom prst="rect">
            <a:avLst/>
          </a:prstGeom>
        </p:spPr>
        <p:txBody>
          <a:bodyPr anchor="t" rtlCol="false" tIns="0" lIns="0" bIns="0" rIns="0">
            <a:spAutoFit/>
          </a:bodyPr>
          <a:lstStyle/>
          <a:p>
            <a:pPr algn="ctr">
              <a:lnSpc>
                <a:spcPts val="12880"/>
              </a:lnSpc>
            </a:pPr>
            <a:r>
              <a:rPr lang="en-US" sz="9200">
                <a:solidFill>
                  <a:srgbClr val="FFFFFF"/>
                </a:solidFill>
                <a:latin typeface="Kollektif Bold"/>
              </a:rPr>
              <a:t>Benefits of the Application</a:t>
            </a:r>
          </a:p>
        </p:txBody>
      </p:sp>
      <p:sp>
        <p:nvSpPr>
          <p:cNvPr name="AutoShape 3" id="3"/>
          <p:cNvSpPr/>
          <p:nvPr/>
        </p:nvSpPr>
        <p:spPr>
          <a:xfrm>
            <a:off x="-103726" y="1718963"/>
            <a:ext cx="1962768" cy="7284"/>
          </a:xfrm>
          <a:prstGeom prst="line">
            <a:avLst/>
          </a:prstGeom>
          <a:ln cap="flat" w="38100">
            <a:solidFill>
              <a:srgbClr val="FFFFFF"/>
            </a:solidFill>
            <a:prstDash val="solid"/>
            <a:headEnd type="none" len="sm" w="sm"/>
            <a:tailEnd type="none" len="sm" w="sm"/>
          </a:ln>
        </p:spPr>
      </p:sp>
      <p:sp>
        <p:nvSpPr>
          <p:cNvPr name="AutoShape 4" id="4"/>
          <p:cNvSpPr/>
          <p:nvPr/>
        </p:nvSpPr>
        <p:spPr>
          <a:xfrm flipV="true">
            <a:off x="16428958" y="1722605"/>
            <a:ext cx="1859042" cy="3642"/>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3442227"/>
            <a:ext cx="16230600" cy="5349778"/>
          </a:xfrm>
          <a:prstGeom prst="rect">
            <a:avLst/>
          </a:prstGeom>
        </p:spPr>
        <p:txBody>
          <a:bodyPr anchor="t" rtlCol="false" tIns="0" lIns="0" bIns="0" rIns="0">
            <a:spAutoFit/>
          </a:bodyPr>
          <a:lstStyle/>
          <a:p>
            <a:pPr algn="just" marL="917286" indent="-458643" lvl="1">
              <a:lnSpc>
                <a:spcPts val="5948"/>
              </a:lnSpc>
              <a:buFont typeface="Arial"/>
              <a:buChar char="•"/>
            </a:pPr>
            <a:r>
              <a:rPr lang="en-US" sz="4248">
                <a:solidFill>
                  <a:srgbClr val="FFFFFF"/>
                </a:solidFill>
                <a:latin typeface="Kollektif"/>
              </a:rPr>
              <a:t>Reduce time wasted in retrieving data especially in finding a past health records.</a:t>
            </a:r>
          </a:p>
          <a:p>
            <a:pPr algn="just" marL="917286" indent="-458643" lvl="1">
              <a:lnSpc>
                <a:spcPts val="5948"/>
              </a:lnSpc>
              <a:buFont typeface="Arial"/>
              <a:buChar char="•"/>
            </a:pPr>
            <a:r>
              <a:rPr lang="en-US" sz="4248">
                <a:solidFill>
                  <a:srgbClr val="FFFFFF"/>
                </a:solidFill>
                <a:latin typeface="Kollektif"/>
              </a:rPr>
              <a:t>Increase efficiency and interactivity in any area of specialization in the hospital.</a:t>
            </a:r>
          </a:p>
          <a:p>
            <a:pPr algn="just" marL="917286" indent="-458643" lvl="1">
              <a:lnSpc>
                <a:spcPts val="5948"/>
              </a:lnSpc>
              <a:buFont typeface="Arial"/>
              <a:buChar char="•"/>
            </a:pPr>
            <a:r>
              <a:rPr lang="en-US" sz="4248">
                <a:solidFill>
                  <a:srgbClr val="FFFFFF"/>
                </a:solidFill>
                <a:latin typeface="Kollektif"/>
              </a:rPr>
              <a:t>Able to quickly view, edit and delete, summazrize and adjust data.</a:t>
            </a:r>
          </a:p>
          <a:p>
            <a:pPr algn="just" marL="917286" indent="-458643" lvl="1">
              <a:lnSpc>
                <a:spcPts val="5948"/>
              </a:lnSpc>
              <a:buFont typeface="Arial"/>
              <a:buChar char="•"/>
            </a:pPr>
            <a:r>
              <a:rPr lang="en-US" sz="4248">
                <a:solidFill>
                  <a:srgbClr val="FFFFFF"/>
                </a:solidFill>
                <a:latin typeface="Kollektif"/>
              </a:rPr>
              <a:t>For small and middle scale hospitals.</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004AAD"/>
        </a:solidFill>
      </p:bgPr>
    </p:bg>
    <p:spTree>
      <p:nvGrpSpPr>
        <p:cNvPr id="1" name=""/>
        <p:cNvGrpSpPr/>
        <p:nvPr/>
      </p:nvGrpSpPr>
      <p:grpSpPr>
        <a:xfrm>
          <a:off x="0" y="0"/>
          <a:ext cx="0" cy="0"/>
          <a:chOff x="0" y="0"/>
          <a:chExt cx="0" cy="0"/>
        </a:xfrm>
      </p:grpSpPr>
      <p:sp>
        <p:nvSpPr>
          <p:cNvPr name="TextBox 2" id="2"/>
          <p:cNvSpPr txBox="true"/>
          <p:nvPr/>
        </p:nvSpPr>
        <p:spPr>
          <a:xfrm rot="0">
            <a:off x="6277928" y="847725"/>
            <a:ext cx="5732145" cy="1576069"/>
          </a:xfrm>
          <a:prstGeom prst="rect">
            <a:avLst/>
          </a:prstGeom>
        </p:spPr>
        <p:txBody>
          <a:bodyPr anchor="t" rtlCol="false" tIns="0" lIns="0" bIns="0" rIns="0">
            <a:spAutoFit/>
          </a:bodyPr>
          <a:lstStyle/>
          <a:p>
            <a:pPr algn="ctr">
              <a:lnSpc>
                <a:spcPts val="12880"/>
              </a:lnSpc>
            </a:pPr>
            <a:r>
              <a:rPr lang="en-US" sz="9200">
                <a:solidFill>
                  <a:srgbClr val="FFFFFF"/>
                </a:solidFill>
                <a:latin typeface="Kollektif Bold"/>
              </a:rPr>
              <a:t>Conclusion</a:t>
            </a:r>
          </a:p>
        </p:txBody>
      </p:sp>
      <p:sp>
        <p:nvSpPr>
          <p:cNvPr name="AutoShape 3" id="3"/>
          <p:cNvSpPr/>
          <p:nvPr/>
        </p:nvSpPr>
        <p:spPr>
          <a:xfrm>
            <a:off x="-103726" y="1718963"/>
            <a:ext cx="6381654" cy="7284"/>
          </a:xfrm>
          <a:prstGeom prst="line">
            <a:avLst/>
          </a:prstGeom>
          <a:ln cap="flat" w="38100">
            <a:solidFill>
              <a:srgbClr val="FFFFFF"/>
            </a:solidFill>
            <a:prstDash val="solid"/>
            <a:headEnd type="none" len="sm" w="sm"/>
            <a:tailEnd type="none" len="sm" w="sm"/>
          </a:ln>
        </p:spPr>
      </p:sp>
      <p:sp>
        <p:nvSpPr>
          <p:cNvPr name="AutoShape 4" id="4"/>
          <p:cNvSpPr/>
          <p:nvPr/>
        </p:nvSpPr>
        <p:spPr>
          <a:xfrm flipV="true">
            <a:off x="12010072" y="1722605"/>
            <a:ext cx="6277928" cy="3642"/>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4022096"/>
            <a:ext cx="16230600" cy="3679031"/>
          </a:xfrm>
          <a:prstGeom prst="rect">
            <a:avLst/>
          </a:prstGeom>
        </p:spPr>
        <p:txBody>
          <a:bodyPr anchor="t" rtlCol="false" tIns="0" lIns="0" bIns="0" rIns="0">
            <a:spAutoFit/>
          </a:bodyPr>
          <a:lstStyle/>
          <a:p>
            <a:pPr algn="just">
              <a:lnSpc>
                <a:spcPts val="5884"/>
              </a:lnSpc>
            </a:pPr>
            <a:r>
              <a:rPr lang="en-US" sz="4202">
                <a:solidFill>
                  <a:srgbClr val="FFFFFF"/>
                </a:solidFill>
                <a:latin typeface="Kollektif"/>
              </a:rPr>
              <a:t>The project helps in making paperless activities. It reduces the workload from Doctor and Admin. It provides more ease and flexibility to Doctor, Admin and Patient. The digitalization has reduced costs of Hospital. This work has created a little awareness and promotes the idea that the concept of paperless office is reality.</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04AAD"/>
        </a:solidFill>
      </p:bgPr>
    </p:bg>
    <p:spTree>
      <p:nvGrpSpPr>
        <p:cNvPr id="1" name=""/>
        <p:cNvGrpSpPr/>
        <p:nvPr/>
      </p:nvGrpSpPr>
      <p:grpSpPr>
        <a:xfrm>
          <a:off x="0" y="0"/>
          <a:ext cx="0" cy="0"/>
          <a:chOff x="0" y="0"/>
          <a:chExt cx="0" cy="0"/>
        </a:xfrm>
      </p:grpSpPr>
      <p:sp>
        <p:nvSpPr>
          <p:cNvPr name="TextBox 2" id="2"/>
          <p:cNvSpPr txBox="true"/>
          <p:nvPr/>
        </p:nvSpPr>
        <p:spPr>
          <a:xfrm rot="0">
            <a:off x="5837499" y="866775"/>
            <a:ext cx="6613049" cy="1576069"/>
          </a:xfrm>
          <a:prstGeom prst="rect">
            <a:avLst/>
          </a:prstGeom>
        </p:spPr>
        <p:txBody>
          <a:bodyPr anchor="t" rtlCol="false" tIns="0" lIns="0" bIns="0" rIns="0">
            <a:spAutoFit/>
          </a:bodyPr>
          <a:lstStyle/>
          <a:p>
            <a:pPr algn="ctr">
              <a:lnSpc>
                <a:spcPts val="12880"/>
              </a:lnSpc>
            </a:pPr>
            <a:r>
              <a:rPr lang="en-US" sz="9200">
                <a:solidFill>
                  <a:srgbClr val="FFFFFF"/>
                </a:solidFill>
                <a:latin typeface="Kollektif Bold"/>
              </a:rPr>
              <a:t>Introduction</a:t>
            </a:r>
          </a:p>
        </p:txBody>
      </p:sp>
      <p:sp>
        <p:nvSpPr>
          <p:cNvPr name="AutoShape 3" id="3"/>
          <p:cNvSpPr/>
          <p:nvPr/>
        </p:nvSpPr>
        <p:spPr>
          <a:xfrm>
            <a:off x="-103726" y="1718963"/>
            <a:ext cx="5941225" cy="26334"/>
          </a:xfrm>
          <a:prstGeom prst="line">
            <a:avLst/>
          </a:prstGeom>
          <a:ln cap="flat" w="38100">
            <a:solidFill>
              <a:srgbClr val="FFFFFF"/>
            </a:solidFill>
            <a:prstDash val="solid"/>
            <a:headEnd type="none" len="sm" w="sm"/>
            <a:tailEnd type="none" len="sm" w="sm"/>
          </a:ln>
        </p:spPr>
      </p:sp>
      <p:sp>
        <p:nvSpPr>
          <p:cNvPr name="AutoShape 4" id="4"/>
          <p:cNvSpPr/>
          <p:nvPr/>
        </p:nvSpPr>
        <p:spPr>
          <a:xfrm>
            <a:off x="12450548" y="1764347"/>
            <a:ext cx="6693747" cy="31768"/>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3402330"/>
            <a:ext cx="16230600" cy="3498850"/>
          </a:xfrm>
          <a:prstGeom prst="rect">
            <a:avLst/>
          </a:prstGeom>
        </p:spPr>
        <p:txBody>
          <a:bodyPr anchor="t" rtlCol="false" tIns="0" lIns="0" bIns="0" rIns="0">
            <a:spAutoFit/>
          </a:bodyPr>
          <a:lstStyle/>
          <a:p>
            <a:pPr algn="just">
              <a:lnSpc>
                <a:spcPts val="5599"/>
              </a:lnSpc>
            </a:pPr>
            <a:r>
              <a:rPr lang="en-US" sz="3999" spc="19">
                <a:solidFill>
                  <a:srgbClr val="FFFFFF"/>
                </a:solidFill>
                <a:latin typeface="Kollektif"/>
              </a:rPr>
              <a:t>Hospital Management System provides the benefits of enhanced administration &amp; control, superior patient care, strict cost control and improved profitability. Hospital Management System is powerful, flexible and easy to use and is designed and developed to deliver real coneivable benefits to hospitals.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04AAD"/>
        </a:solidFill>
      </p:bgPr>
    </p:bg>
    <p:spTree>
      <p:nvGrpSpPr>
        <p:cNvPr id="1" name=""/>
        <p:cNvGrpSpPr/>
        <p:nvPr/>
      </p:nvGrpSpPr>
      <p:grpSpPr>
        <a:xfrm>
          <a:off x="0" y="0"/>
          <a:ext cx="0" cy="0"/>
          <a:chOff x="0" y="0"/>
          <a:chExt cx="0" cy="0"/>
        </a:xfrm>
      </p:grpSpPr>
      <p:sp>
        <p:nvSpPr>
          <p:cNvPr name="TextBox 2" id="2"/>
          <p:cNvSpPr txBox="true"/>
          <p:nvPr/>
        </p:nvSpPr>
        <p:spPr>
          <a:xfrm rot="0">
            <a:off x="6219031" y="847725"/>
            <a:ext cx="5849938" cy="1576069"/>
          </a:xfrm>
          <a:prstGeom prst="rect">
            <a:avLst/>
          </a:prstGeom>
        </p:spPr>
        <p:txBody>
          <a:bodyPr anchor="t" rtlCol="false" tIns="0" lIns="0" bIns="0" rIns="0">
            <a:spAutoFit/>
          </a:bodyPr>
          <a:lstStyle/>
          <a:p>
            <a:pPr algn="ctr">
              <a:lnSpc>
                <a:spcPts val="12880"/>
              </a:lnSpc>
            </a:pPr>
            <a:r>
              <a:rPr lang="en-US" sz="9200">
                <a:solidFill>
                  <a:srgbClr val="FFFFFF"/>
                </a:solidFill>
                <a:latin typeface="Kollektif Bold"/>
              </a:rPr>
              <a:t>Objectives</a:t>
            </a:r>
          </a:p>
        </p:txBody>
      </p:sp>
      <p:sp>
        <p:nvSpPr>
          <p:cNvPr name="AutoShape 3" id="3"/>
          <p:cNvSpPr/>
          <p:nvPr/>
        </p:nvSpPr>
        <p:spPr>
          <a:xfrm>
            <a:off x="-103726" y="1718963"/>
            <a:ext cx="6322757" cy="7284"/>
          </a:xfrm>
          <a:prstGeom prst="line">
            <a:avLst/>
          </a:prstGeom>
          <a:ln cap="flat" w="38100">
            <a:solidFill>
              <a:srgbClr val="FFFFFF"/>
            </a:solidFill>
            <a:prstDash val="solid"/>
            <a:headEnd type="none" len="sm" w="sm"/>
            <a:tailEnd type="none" len="sm" w="sm"/>
          </a:ln>
        </p:spPr>
      </p:sp>
      <p:sp>
        <p:nvSpPr>
          <p:cNvPr name="AutoShape 4" id="4"/>
          <p:cNvSpPr/>
          <p:nvPr/>
        </p:nvSpPr>
        <p:spPr>
          <a:xfrm>
            <a:off x="12069053" y="1718963"/>
            <a:ext cx="6218947" cy="26334"/>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2899894"/>
            <a:ext cx="16230600" cy="6174454"/>
          </a:xfrm>
          <a:prstGeom prst="rect">
            <a:avLst/>
          </a:prstGeom>
        </p:spPr>
        <p:txBody>
          <a:bodyPr anchor="t" rtlCol="false" tIns="0" lIns="0" bIns="0" rIns="0">
            <a:spAutoFit/>
          </a:bodyPr>
          <a:lstStyle/>
          <a:p>
            <a:pPr algn="just" marL="869111" indent="-434556" lvl="1">
              <a:lnSpc>
                <a:spcPts val="6762"/>
              </a:lnSpc>
              <a:buFont typeface="Arial"/>
              <a:buChar char="•"/>
            </a:pPr>
            <a:r>
              <a:rPr lang="en-US" sz="4025">
                <a:solidFill>
                  <a:srgbClr val="FFFFFF"/>
                </a:solidFill>
                <a:latin typeface="Kollektif"/>
              </a:rPr>
              <a:t>Design a system for a better patient care.</a:t>
            </a:r>
          </a:p>
          <a:p>
            <a:pPr algn="just" marL="869111" indent="-434556" lvl="1">
              <a:lnSpc>
                <a:spcPts val="6762"/>
              </a:lnSpc>
              <a:buFont typeface="Arial"/>
              <a:buChar char="•"/>
            </a:pPr>
            <a:r>
              <a:rPr lang="en-US" sz="4025">
                <a:solidFill>
                  <a:srgbClr val="FFFFFF"/>
                </a:solidFill>
                <a:latin typeface="Kollektif"/>
              </a:rPr>
              <a:t>Reduce Hospital operating cost.</a:t>
            </a:r>
          </a:p>
          <a:p>
            <a:pPr algn="just" marL="869111" indent="-434556" lvl="1">
              <a:lnSpc>
                <a:spcPts val="6762"/>
              </a:lnSpc>
              <a:buFont typeface="Arial"/>
              <a:buChar char="•"/>
            </a:pPr>
            <a:r>
              <a:rPr lang="en-US" sz="4025">
                <a:solidFill>
                  <a:srgbClr val="FFFFFF"/>
                </a:solidFill>
                <a:latin typeface="Kollektif"/>
              </a:rPr>
              <a:t>Better coordination among the different departments.</a:t>
            </a:r>
          </a:p>
          <a:p>
            <a:pPr algn="just" marL="869111" indent="-434556" lvl="1">
              <a:lnSpc>
                <a:spcPts val="6762"/>
              </a:lnSpc>
              <a:buFont typeface="Arial"/>
              <a:buChar char="•"/>
            </a:pPr>
            <a:r>
              <a:rPr lang="en-US" sz="4025">
                <a:solidFill>
                  <a:srgbClr val="FFFFFF"/>
                </a:solidFill>
                <a:latin typeface="Kollektif"/>
              </a:rPr>
              <a:t>To digitalize, the process of Registering New Patient and Doctor, Booking an Appointment, and viewing list of all appointments.</a:t>
            </a:r>
          </a:p>
          <a:p>
            <a:pPr algn="just" marL="869111" indent="-434556" lvl="1">
              <a:lnSpc>
                <a:spcPts val="6762"/>
              </a:lnSpc>
              <a:buFont typeface="Arial"/>
              <a:buChar char="•"/>
            </a:pPr>
            <a:r>
              <a:rPr lang="en-US" sz="4025">
                <a:solidFill>
                  <a:srgbClr val="FFFFFF"/>
                </a:solidFill>
                <a:latin typeface="Kollektif"/>
              </a:rPr>
              <a:t>To digitalize all the version of manual systems.</a:t>
            </a:r>
          </a:p>
          <a:p>
            <a:pPr algn="just" marL="869111" indent="-434556" lvl="1">
              <a:lnSpc>
                <a:spcPts val="6762"/>
              </a:lnSpc>
              <a:buFont typeface="Arial"/>
              <a:buChar char="•"/>
            </a:pPr>
            <a:r>
              <a:rPr lang="en-US" sz="4025">
                <a:solidFill>
                  <a:srgbClr val="FFFFFF"/>
                </a:solidFill>
                <a:latin typeface="Kollektif"/>
              </a:rPr>
              <a:t>To provide a paper-less hospital.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131151" y="847725"/>
            <a:ext cx="10025697" cy="1576069"/>
          </a:xfrm>
          <a:prstGeom prst="rect">
            <a:avLst/>
          </a:prstGeom>
        </p:spPr>
        <p:txBody>
          <a:bodyPr anchor="t" rtlCol="false" tIns="0" lIns="0" bIns="0" rIns="0">
            <a:spAutoFit/>
          </a:bodyPr>
          <a:lstStyle/>
          <a:p>
            <a:pPr algn="ctr">
              <a:lnSpc>
                <a:spcPts val="12880"/>
              </a:lnSpc>
            </a:pPr>
            <a:r>
              <a:rPr lang="en-US" sz="9200">
                <a:solidFill>
                  <a:srgbClr val="004AAD"/>
                </a:solidFill>
                <a:latin typeface="Kollektif Bold"/>
              </a:rPr>
              <a:t>Technologies Used</a:t>
            </a:r>
          </a:p>
        </p:txBody>
      </p:sp>
      <p:sp>
        <p:nvSpPr>
          <p:cNvPr name="AutoShape 3" id="3"/>
          <p:cNvSpPr/>
          <p:nvPr/>
        </p:nvSpPr>
        <p:spPr>
          <a:xfrm>
            <a:off x="-103726" y="1718963"/>
            <a:ext cx="4234878" cy="7284"/>
          </a:xfrm>
          <a:prstGeom prst="line">
            <a:avLst/>
          </a:prstGeom>
          <a:ln cap="flat" w="38100">
            <a:solidFill>
              <a:srgbClr val="004AAD"/>
            </a:solidFill>
            <a:prstDash val="solid"/>
            <a:headEnd type="none" len="sm" w="sm"/>
            <a:tailEnd type="none" len="sm" w="sm"/>
          </a:ln>
        </p:spPr>
      </p:sp>
      <p:sp>
        <p:nvSpPr>
          <p:cNvPr name="AutoShape 4" id="4"/>
          <p:cNvSpPr/>
          <p:nvPr/>
        </p:nvSpPr>
        <p:spPr>
          <a:xfrm flipV="true">
            <a:off x="14156849" y="1722605"/>
            <a:ext cx="4131151" cy="3642"/>
          </a:xfrm>
          <a:prstGeom prst="line">
            <a:avLst/>
          </a:prstGeom>
          <a:ln cap="flat" w="38100">
            <a:solidFill>
              <a:srgbClr val="004AAD"/>
            </a:solidFill>
            <a:prstDash val="solid"/>
            <a:headEnd type="none" len="sm" w="sm"/>
            <a:tailEnd type="none" len="sm" w="sm"/>
          </a:ln>
        </p:spPr>
      </p:sp>
      <p:pic>
        <p:nvPicPr>
          <p:cNvPr name="Picture 5" id="5"/>
          <p:cNvPicPr>
            <a:picLocks noChangeAspect="true"/>
          </p:cNvPicPr>
          <p:nvPr/>
        </p:nvPicPr>
        <p:blipFill>
          <a:blip r:embed="rId2"/>
          <a:srcRect l="0" t="0" r="0" b="0"/>
          <a:stretch>
            <a:fillRect/>
          </a:stretch>
        </p:blipFill>
        <p:spPr>
          <a:xfrm flipH="false" flipV="false" rot="0">
            <a:off x="7489435" y="3611529"/>
            <a:ext cx="2855056" cy="2275123"/>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0">
            <a:off x="1884435" y="3611529"/>
            <a:ext cx="2008507" cy="2275123"/>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4678048" y="3611529"/>
            <a:ext cx="2026281" cy="2275123"/>
          </a:xfrm>
          <a:prstGeom prst="rect">
            <a:avLst/>
          </a:prstGeom>
        </p:spPr>
      </p:pic>
      <p:pic>
        <p:nvPicPr>
          <p:cNvPr name="Picture 8" id="8"/>
          <p:cNvPicPr>
            <a:picLocks noChangeAspect="true"/>
          </p:cNvPicPr>
          <p:nvPr/>
        </p:nvPicPr>
        <p:blipFill>
          <a:blip r:embed="rId5"/>
          <a:srcRect l="0" t="0" r="0" b="0"/>
          <a:stretch>
            <a:fillRect/>
          </a:stretch>
        </p:blipFill>
        <p:spPr>
          <a:xfrm flipH="false" flipV="false" rot="0">
            <a:off x="11125541" y="3545224"/>
            <a:ext cx="1728633" cy="2341428"/>
          </a:xfrm>
          <a:prstGeom prst="rect">
            <a:avLst/>
          </a:prstGeom>
        </p:spPr>
      </p:pic>
      <p:pic>
        <p:nvPicPr>
          <p:cNvPr name="Picture 9" id="9"/>
          <p:cNvPicPr>
            <a:picLocks noChangeAspect="true"/>
          </p:cNvPicPr>
          <p:nvPr/>
        </p:nvPicPr>
        <p:blipFill>
          <a:blip r:embed="rId6"/>
          <a:srcRect l="0" t="0" r="0" b="0"/>
          <a:stretch>
            <a:fillRect/>
          </a:stretch>
        </p:blipFill>
        <p:spPr>
          <a:xfrm flipH="false" flipV="false" rot="0">
            <a:off x="13635223" y="3611529"/>
            <a:ext cx="3328180" cy="2275123"/>
          </a:xfrm>
          <a:prstGeom prst="rect">
            <a:avLst/>
          </a:prstGeom>
        </p:spPr>
      </p:pic>
      <p:pic>
        <p:nvPicPr>
          <p:cNvPr name="Picture 10" id="10"/>
          <p:cNvPicPr>
            <a:picLocks noChangeAspect="true"/>
          </p:cNvPicPr>
          <p:nvPr/>
        </p:nvPicPr>
        <p:blipFill>
          <a:blip r:embed="rId7"/>
          <a:srcRect l="0" t="0" r="0" b="0"/>
          <a:stretch>
            <a:fillRect/>
          </a:stretch>
        </p:blipFill>
        <p:spPr>
          <a:xfrm flipH="false" flipV="false" rot="0">
            <a:off x="3624090" y="6274383"/>
            <a:ext cx="4475875" cy="2983917"/>
          </a:xfrm>
          <a:prstGeom prst="rect">
            <a:avLst/>
          </a:prstGeom>
        </p:spPr>
      </p:pic>
      <p:pic>
        <p:nvPicPr>
          <p:cNvPr name="Picture 11" id="11"/>
          <p:cNvPicPr>
            <a:picLocks noChangeAspect="true"/>
          </p:cNvPicPr>
          <p:nvPr/>
        </p:nvPicPr>
        <p:blipFill>
          <a:blip r:embed="rId8"/>
          <a:srcRect l="0" t="0" r="0" b="0"/>
          <a:stretch>
            <a:fillRect/>
          </a:stretch>
        </p:blipFill>
        <p:spPr>
          <a:xfrm flipH="false" flipV="false" rot="0">
            <a:off x="9144000" y="7010602"/>
            <a:ext cx="6180661" cy="1715133"/>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153932" y="847725"/>
            <a:ext cx="9980136" cy="1576069"/>
          </a:xfrm>
          <a:prstGeom prst="rect">
            <a:avLst/>
          </a:prstGeom>
        </p:spPr>
        <p:txBody>
          <a:bodyPr anchor="t" rtlCol="false" tIns="0" lIns="0" bIns="0" rIns="0">
            <a:spAutoFit/>
          </a:bodyPr>
          <a:lstStyle/>
          <a:p>
            <a:pPr algn="ctr">
              <a:lnSpc>
                <a:spcPts val="12880"/>
              </a:lnSpc>
            </a:pPr>
            <a:r>
              <a:rPr lang="en-US" sz="9200">
                <a:solidFill>
                  <a:srgbClr val="004AAD"/>
                </a:solidFill>
                <a:latin typeface="Kollektif Bold"/>
              </a:rPr>
              <a:t>Use Case Diagram</a:t>
            </a:r>
          </a:p>
        </p:txBody>
      </p:sp>
      <p:sp>
        <p:nvSpPr>
          <p:cNvPr name="AutoShape 3" id="3"/>
          <p:cNvSpPr/>
          <p:nvPr/>
        </p:nvSpPr>
        <p:spPr>
          <a:xfrm>
            <a:off x="-103726" y="1718963"/>
            <a:ext cx="4257658" cy="7284"/>
          </a:xfrm>
          <a:prstGeom prst="line">
            <a:avLst/>
          </a:prstGeom>
          <a:ln cap="flat" w="38100">
            <a:solidFill>
              <a:srgbClr val="004AAD"/>
            </a:solidFill>
            <a:prstDash val="solid"/>
            <a:headEnd type="none" len="sm" w="sm"/>
            <a:tailEnd type="none" len="sm" w="sm"/>
          </a:ln>
        </p:spPr>
      </p:sp>
      <p:sp>
        <p:nvSpPr>
          <p:cNvPr name="AutoShape 4" id="4"/>
          <p:cNvSpPr/>
          <p:nvPr/>
        </p:nvSpPr>
        <p:spPr>
          <a:xfrm flipV="true">
            <a:off x="14134068" y="1722605"/>
            <a:ext cx="4153932" cy="3642"/>
          </a:xfrm>
          <a:prstGeom prst="line">
            <a:avLst/>
          </a:prstGeom>
          <a:ln cap="flat" w="38100">
            <a:solidFill>
              <a:srgbClr val="004AAD"/>
            </a:solidFill>
            <a:prstDash val="solid"/>
            <a:headEnd type="none" len="sm" w="sm"/>
            <a:tailEnd type="none" len="sm" w="sm"/>
          </a:ln>
        </p:spPr>
      </p:sp>
      <p:pic>
        <p:nvPicPr>
          <p:cNvPr name="Picture 5" id="5"/>
          <p:cNvPicPr>
            <a:picLocks noChangeAspect="true"/>
          </p:cNvPicPr>
          <p:nvPr/>
        </p:nvPicPr>
        <p:blipFill>
          <a:blip r:embed="rId2"/>
          <a:srcRect l="0" t="0" r="0" b="0"/>
          <a:stretch>
            <a:fillRect/>
          </a:stretch>
        </p:blipFill>
        <p:spPr>
          <a:xfrm flipH="false" flipV="false" rot="0">
            <a:off x="5243316" y="3012134"/>
            <a:ext cx="7801368" cy="6246166"/>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676729" y="847725"/>
            <a:ext cx="10934542" cy="1576069"/>
          </a:xfrm>
          <a:prstGeom prst="rect">
            <a:avLst/>
          </a:prstGeom>
        </p:spPr>
        <p:txBody>
          <a:bodyPr anchor="t" rtlCol="false" tIns="0" lIns="0" bIns="0" rIns="0">
            <a:spAutoFit/>
          </a:bodyPr>
          <a:lstStyle/>
          <a:p>
            <a:pPr algn="ctr">
              <a:lnSpc>
                <a:spcPts val="12880"/>
              </a:lnSpc>
            </a:pPr>
            <a:r>
              <a:rPr lang="en-US" sz="9200">
                <a:solidFill>
                  <a:srgbClr val="004AAD"/>
                </a:solidFill>
                <a:latin typeface="Kollektif Bold"/>
              </a:rPr>
              <a:t>Architecture Design</a:t>
            </a:r>
          </a:p>
        </p:txBody>
      </p:sp>
      <p:sp>
        <p:nvSpPr>
          <p:cNvPr name="AutoShape 3" id="3"/>
          <p:cNvSpPr/>
          <p:nvPr/>
        </p:nvSpPr>
        <p:spPr>
          <a:xfrm>
            <a:off x="-103726" y="1718963"/>
            <a:ext cx="3780455" cy="7284"/>
          </a:xfrm>
          <a:prstGeom prst="line">
            <a:avLst/>
          </a:prstGeom>
          <a:ln cap="flat" w="38100">
            <a:solidFill>
              <a:srgbClr val="004AAD"/>
            </a:solidFill>
            <a:prstDash val="solid"/>
            <a:headEnd type="none" len="sm" w="sm"/>
            <a:tailEnd type="none" len="sm" w="sm"/>
          </a:ln>
        </p:spPr>
      </p:sp>
      <p:sp>
        <p:nvSpPr>
          <p:cNvPr name="AutoShape 4" id="4"/>
          <p:cNvSpPr/>
          <p:nvPr/>
        </p:nvSpPr>
        <p:spPr>
          <a:xfrm flipV="true">
            <a:off x="14611271" y="1722605"/>
            <a:ext cx="3676729" cy="3642"/>
          </a:xfrm>
          <a:prstGeom prst="line">
            <a:avLst/>
          </a:prstGeom>
          <a:ln cap="flat" w="38100">
            <a:solidFill>
              <a:srgbClr val="004AAD"/>
            </a:solidFill>
            <a:prstDash val="solid"/>
            <a:headEnd type="none" len="sm" w="sm"/>
            <a:tailEnd type="none" len="sm" w="sm"/>
          </a:ln>
        </p:spPr>
      </p:sp>
      <p:pic>
        <p:nvPicPr>
          <p:cNvPr name="Picture 5" id="5"/>
          <p:cNvPicPr>
            <a:picLocks noChangeAspect="true"/>
          </p:cNvPicPr>
          <p:nvPr/>
        </p:nvPicPr>
        <p:blipFill>
          <a:blip r:embed="rId2"/>
          <a:srcRect l="0" t="0" r="0" b="0"/>
          <a:stretch>
            <a:fillRect/>
          </a:stretch>
        </p:blipFill>
        <p:spPr>
          <a:xfrm flipH="false" flipV="false" rot="0">
            <a:off x="6091653" y="2899574"/>
            <a:ext cx="6104695" cy="6358726"/>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980338" y="847725"/>
            <a:ext cx="10327323" cy="1576069"/>
          </a:xfrm>
          <a:prstGeom prst="rect">
            <a:avLst/>
          </a:prstGeom>
        </p:spPr>
        <p:txBody>
          <a:bodyPr anchor="t" rtlCol="false" tIns="0" lIns="0" bIns="0" rIns="0">
            <a:spAutoFit/>
          </a:bodyPr>
          <a:lstStyle/>
          <a:p>
            <a:pPr algn="ctr">
              <a:lnSpc>
                <a:spcPts val="12880"/>
              </a:lnSpc>
            </a:pPr>
            <a:r>
              <a:rPr lang="en-US" sz="9200">
                <a:solidFill>
                  <a:srgbClr val="004AAD"/>
                </a:solidFill>
                <a:latin typeface="Kollektif Bold"/>
              </a:rPr>
              <a:t>Sequence Diagram</a:t>
            </a:r>
          </a:p>
        </p:txBody>
      </p:sp>
      <p:sp>
        <p:nvSpPr>
          <p:cNvPr name="AutoShape 3" id="3"/>
          <p:cNvSpPr/>
          <p:nvPr/>
        </p:nvSpPr>
        <p:spPr>
          <a:xfrm>
            <a:off x="-103726" y="1718963"/>
            <a:ext cx="4084065" cy="7284"/>
          </a:xfrm>
          <a:prstGeom prst="line">
            <a:avLst/>
          </a:prstGeom>
          <a:ln cap="flat" w="38100">
            <a:solidFill>
              <a:srgbClr val="004AAD"/>
            </a:solidFill>
            <a:prstDash val="solid"/>
            <a:headEnd type="none" len="sm" w="sm"/>
            <a:tailEnd type="none" len="sm" w="sm"/>
          </a:ln>
        </p:spPr>
      </p:sp>
      <p:sp>
        <p:nvSpPr>
          <p:cNvPr name="AutoShape 4" id="4"/>
          <p:cNvSpPr/>
          <p:nvPr/>
        </p:nvSpPr>
        <p:spPr>
          <a:xfrm flipV="true">
            <a:off x="14307662" y="1722605"/>
            <a:ext cx="3980338" cy="3642"/>
          </a:xfrm>
          <a:prstGeom prst="line">
            <a:avLst/>
          </a:prstGeom>
          <a:ln cap="flat" w="38100">
            <a:solidFill>
              <a:srgbClr val="004AAD"/>
            </a:solidFill>
            <a:prstDash val="solid"/>
            <a:headEnd type="none" len="sm" w="sm"/>
            <a:tailEnd type="none" len="sm" w="sm"/>
          </a:ln>
        </p:spPr>
      </p:sp>
      <p:pic>
        <p:nvPicPr>
          <p:cNvPr name="Picture 5" id="5"/>
          <p:cNvPicPr>
            <a:picLocks noChangeAspect="true"/>
          </p:cNvPicPr>
          <p:nvPr/>
        </p:nvPicPr>
        <p:blipFill>
          <a:blip r:embed="rId2"/>
          <a:srcRect l="0" t="0" r="0" b="0"/>
          <a:stretch>
            <a:fillRect/>
          </a:stretch>
        </p:blipFill>
        <p:spPr>
          <a:xfrm flipH="false" flipV="false" rot="0">
            <a:off x="6960236" y="3000975"/>
            <a:ext cx="4367529" cy="6257325"/>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bg>
      <p:bgPr>
        <a:solidFill>
          <a:srgbClr val="004AAD"/>
        </a:solidFill>
      </p:bgPr>
    </p:bg>
    <p:spTree>
      <p:nvGrpSpPr>
        <p:cNvPr id="1" name=""/>
        <p:cNvGrpSpPr/>
        <p:nvPr/>
      </p:nvGrpSpPr>
      <p:grpSpPr>
        <a:xfrm>
          <a:off x="0" y="0"/>
          <a:ext cx="0" cy="0"/>
          <a:chOff x="0" y="0"/>
          <a:chExt cx="0" cy="0"/>
        </a:xfrm>
      </p:grpSpPr>
      <p:sp>
        <p:nvSpPr>
          <p:cNvPr name="TextBox 2" id="2"/>
          <p:cNvSpPr txBox="true"/>
          <p:nvPr/>
        </p:nvSpPr>
        <p:spPr>
          <a:xfrm rot="0">
            <a:off x="4838462" y="847725"/>
            <a:ext cx="8611076" cy="1576069"/>
          </a:xfrm>
          <a:prstGeom prst="rect">
            <a:avLst/>
          </a:prstGeom>
        </p:spPr>
        <p:txBody>
          <a:bodyPr anchor="t" rtlCol="false" tIns="0" lIns="0" bIns="0" rIns="0">
            <a:spAutoFit/>
          </a:bodyPr>
          <a:lstStyle/>
          <a:p>
            <a:pPr algn="ctr">
              <a:lnSpc>
                <a:spcPts val="12880"/>
              </a:lnSpc>
            </a:pPr>
            <a:r>
              <a:rPr lang="en-US" sz="9200">
                <a:solidFill>
                  <a:srgbClr val="FFFFFF"/>
                </a:solidFill>
                <a:latin typeface="Kollektif Bold"/>
              </a:rPr>
              <a:t>Modules in HMS</a:t>
            </a:r>
          </a:p>
        </p:txBody>
      </p:sp>
      <p:sp>
        <p:nvSpPr>
          <p:cNvPr name="AutoShape 3" id="3"/>
          <p:cNvSpPr/>
          <p:nvPr/>
        </p:nvSpPr>
        <p:spPr>
          <a:xfrm>
            <a:off x="-103726" y="1718963"/>
            <a:ext cx="4942188" cy="7284"/>
          </a:xfrm>
          <a:prstGeom prst="line">
            <a:avLst/>
          </a:prstGeom>
          <a:ln cap="flat" w="38100">
            <a:solidFill>
              <a:srgbClr val="FFFFFF"/>
            </a:solidFill>
            <a:prstDash val="solid"/>
            <a:headEnd type="none" len="sm" w="sm"/>
            <a:tailEnd type="none" len="sm" w="sm"/>
          </a:ln>
        </p:spPr>
      </p:sp>
      <p:sp>
        <p:nvSpPr>
          <p:cNvPr name="AutoShape 4" id="4"/>
          <p:cNvSpPr/>
          <p:nvPr/>
        </p:nvSpPr>
        <p:spPr>
          <a:xfrm flipV="true">
            <a:off x="13449538" y="1722605"/>
            <a:ext cx="4838462" cy="3642"/>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4148821"/>
            <a:ext cx="6227763" cy="2669570"/>
          </a:xfrm>
          <a:prstGeom prst="rect">
            <a:avLst/>
          </a:prstGeom>
        </p:spPr>
        <p:txBody>
          <a:bodyPr anchor="t" rtlCol="false" tIns="0" lIns="0" bIns="0" rIns="0">
            <a:spAutoFit/>
          </a:bodyPr>
          <a:lstStyle/>
          <a:p>
            <a:pPr algn="just" marL="1046751" indent="-523375" lvl="1">
              <a:lnSpc>
                <a:spcPts val="6787"/>
              </a:lnSpc>
              <a:buFont typeface="Arial"/>
              <a:buChar char="•"/>
            </a:pPr>
            <a:r>
              <a:rPr lang="en-US" sz="4848">
                <a:solidFill>
                  <a:srgbClr val="FFFFFF"/>
                </a:solidFill>
                <a:latin typeface="Kollektif Bold"/>
              </a:rPr>
              <a:t>ADMIN MODULE</a:t>
            </a:r>
          </a:p>
          <a:p>
            <a:pPr algn="just" marL="1046751" indent="-523375" lvl="1">
              <a:lnSpc>
                <a:spcPts val="6787"/>
              </a:lnSpc>
              <a:buFont typeface="Arial"/>
              <a:buChar char="•"/>
            </a:pPr>
            <a:r>
              <a:rPr lang="en-US" sz="4848">
                <a:solidFill>
                  <a:srgbClr val="FFFFFF"/>
                </a:solidFill>
                <a:latin typeface="Kollektif Bold"/>
              </a:rPr>
              <a:t>DOCTOR MODULE</a:t>
            </a:r>
          </a:p>
          <a:p>
            <a:pPr algn="just" marL="1046751" indent="-523375" lvl="1">
              <a:lnSpc>
                <a:spcPts val="6787"/>
              </a:lnSpc>
              <a:buFont typeface="Arial"/>
              <a:buChar char="•"/>
            </a:pPr>
            <a:r>
              <a:rPr lang="en-US" sz="4848">
                <a:solidFill>
                  <a:srgbClr val="FFFFFF"/>
                </a:solidFill>
                <a:latin typeface="Kollektif Bold"/>
              </a:rPr>
              <a:t>PATIENT MODULE</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04AAD"/>
        </a:solidFill>
      </p:bgPr>
    </p:bg>
    <p:spTree>
      <p:nvGrpSpPr>
        <p:cNvPr id="1" name=""/>
        <p:cNvGrpSpPr/>
        <p:nvPr/>
      </p:nvGrpSpPr>
      <p:grpSpPr>
        <a:xfrm>
          <a:off x="0" y="0"/>
          <a:ext cx="0" cy="0"/>
          <a:chOff x="0" y="0"/>
          <a:chExt cx="0" cy="0"/>
        </a:xfrm>
      </p:grpSpPr>
      <p:sp>
        <p:nvSpPr>
          <p:cNvPr name="TextBox 2" id="2"/>
          <p:cNvSpPr txBox="true"/>
          <p:nvPr/>
        </p:nvSpPr>
        <p:spPr>
          <a:xfrm rot="0">
            <a:off x="3540284" y="847725"/>
            <a:ext cx="11207432" cy="1576069"/>
          </a:xfrm>
          <a:prstGeom prst="rect">
            <a:avLst/>
          </a:prstGeom>
        </p:spPr>
        <p:txBody>
          <a:bodyPr anchor="t" rtlCol="false" tIns="0" lIns="0" bIns="0" rIns="0">
            <a:spAutoFit/>
          </a:bodyPr>
          <a:lstStyle/>
          <a:p>
            <a:pPr algn="ctr">
              <a:lnSpc>
                <a:spcPts val="12880"/>
              </a:lnSpc>
            </a:pPr>
            <a:r>
              <a:rPr lang="en-US" sz="9200">
                <a:solidFill>
                  <a:srgbClr val="FFFFFF"/>
                </a:solidFill>
                <a:latin typeface="Kollektif Bold"/>
              </a:rPr>
              <a:t>Modules Explanation</a:t>
            </a:r>
          </a:p>
        </p:txBody>
      </p:sp>
      <p:sp>
        <p:nvSpPr>
          <p:cNvPr name="AutoShape 3" id="3"/>
          <p:cNvSpPr/>
          <p:nvPr/>
        </p:nvSpPr>
        <p:spPr>
          <a:xfrm>
            <a:off x="-103726" y="1718963"/>
            <a:ext cx="3644010" cy="7284"/>
          </a:xfrm>
          <a:prstGeom prst="line">
            <a:avLst/>
          </a:prstGeom>
          <a:ln cap="flat" w="38100">
            <a:solidFill>
              <a:srgbClr val="FFFFFF"/>
            </a:solidFill>
            <a:prstDash val="solid"/>
            <a:headEnd type="none" len="sm" w="sm"/>
            <a:tailEnd type="none" len="sm" w="sm"/>
          </a:ln>
        </p:spPr>
      </p:sp>
      <p:sp>
        <p:nvSpPr>
          <p:cNvPr name="AutoShape 4" id="4"/>
          <p:cNvSpPr/>
          <p:nvPr/>
        </p:nvSpPr>
        <p:spPr>
          <a:xfrm flipV="true">
            <a:off x="14747716" y="1722605"/>
            <a:ext cx="3540284" cy="3642"/>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748838" y="3943709"/>
            <a:ext cx="5289550" cy="794748"/>
          </a:xfrm>
          <a:prstGeom prst="rect">
            <a:avLst/>
          </a:prstGeom>
        </p:spPr>
        <p:txBody>
          <a:bodyPr anchor="t" rtlCol="false" tIns="0" lIns="0" bIns="0" rIns="0">
            <a:spAutoFit/>
          </a:bodyPr>
          <a:lstStyle/>
          <a:p>
            <a:pPr algn="ctr" marL="1017040" indent="-508520" lvl="1">
              <a:lnSpc>
                <a:spcPts val="6594"/>
              </a:lnSpc>
              <a:buFont typeface="Arial"/>
              <a:buChar char="•"/>
            </a:pPr>
            <a:r>
              <a:rPr lang="en-US" sz="4710">
                <a:solidFill>
                  <a:srgbClr val="FFFFFF"/>
                </a:solidFill>
                <a:latin typeface="Canva Sans Bold"/>
              </a:rPr>
              <a:t>Admin Module</a:t>
            </a:r>
          </a:p>
        </p:txBody>
      </p:sp>
      <p:sp>
        <p:nvSpPr>
          <p:cNvPr name="TextBox 6" id="6"/>
          <p:cNvSpPr txBox="true"/>
          <p:nvPr/>
        </p:nvSpPr>
        <p:spPr>
          <a:xfrm rot="0">
            <a:off x="2675334" y="5413195"/>
            <a:ext cx="14583966" cy="2940413"/>
          </a:xfrm>
          <a:prstGeom prst="rect">
            <a:avLst/>
          </a:prstGeom>
        </p:spPr>
        <p:txBody>
          <a:bodyPr anchor="t" rtlCol="false" tIns="0" lIns="0" bIns="0" rIns="0">
            <a:spAutoFit/>
          </a:bodyPr>
          <a:lstStyle/>
          <a:p>
            <a:pPr algn="just" marL="865913" indent="-432957" lvl="1">
              <a:lnSpc>
                <a:spcPts val="5615"/>
              </a:lnSpc>
              <a:buFont typeface="Arial"/>
              <a:buChar char="•"/>
            </a:pPr>
            <a:r>
              <a:rPr lang="en-US" sz="4010">
                <a:solidFill>
                  <a:srgbClr val="FFFFFF"/>
                </a:solidFill>
                <a:latin typeface="Kollektif"/>
              </a:rPr>
              <a:t>Add Doctors, Patients and Appointments.</a:t>
            </a:r>
          </a:p>
          <a:p>
            <a:pPr algn="just" marL="865913" indent="-432957" lvl="1">
              <a:lnSpc>
                <a:spcPts val="5615"/>
              </a:lnSpc>
              <a:buFont typeface="Arial"/>
              <a:buChar char="•"/>
            </a:pPr>
            <a:r>
              <a:rPr lang="en-US" sz="4010">
                <a:solidFill>
                  <a:srgbClr val="FFFFFF"/>
                </a:solidFill>
                <a:latin typeface="Kollektif"/>
              </a:rPr>
              <a:t>Delete Doctor, Patient and Appointment information.</a:t>
            </a:r>
          </a:p>
          <a:p>
            <a:pPr algn="just" marL="865913" indent="-432957" lvl="1">
              <a:lnSpc>
                <a:spcPts val="5615"/>
              </a:lnSpc>
              <a:buFont typeface="Arial"/>
              <a:buChar char="•"/>
            </a:pPr>
            <a:r>
              <a:rPr lang="en-US" sz="4010">
                <a:solidFill>
                  <a:srgbClr val="FFFFFF"/>
                </a:solidFill>
                <a:latin typeface="Kollektif"/>
              </a:rPr>
              <a:t>Update the informations of Doctor and Patient.</a:t>
            </a:r>
          </a:p>
          <a:p>
            <a:pPr algn="just" marL="865913" indent="-432957" lvl="1">
              <a:lnSpc>
                <a:spcPts val="5615"/>
              </a:lnSpc>
              <a:buFont typeface="Arial"/>
              <a:buChar char="•"/>
            </a:pPr>
            <a:r>
              <a:rPr lang="en-US" sz="4010">
                <a:solidFill>
                  <a:srgbClr val="FFFFFF"/>
                </a:solidFill>
                <a:latin typeface="Kollektif"/>
              </a:rPr>
              <a:t>View list of all Doctors, Patients and Appointments.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DAFgplMQ338</dc:identifier>
  <dcterms:modified xsi:type="dcterms:W3CDTF">2011-08-01T06:04:30Z</dcterms:modified>
  <cp:revision>1</cp:revision>
  <dc:title>Hospital Management System</dc:title>
</cp:coreProperties>
</file>