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60" r:id="rId7"/>
    <p:sldId id="261" r:id="rId8"/>
    <p:sldId id="262" r:id="rId9"/>
    <p:sldId id="263" r:id="rId10"/>
    <p:sldId id="264" r:id="rId11"/>
    <p:sldId id="265"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75" d="100"/>
          <a:sy n="75" d="100"/>
        </p:scale>
        <p:origin x="974" y="2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11/10/2024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11/10/2024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11/10/2024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GB"/>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11/10/2024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11/10/2024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11/10/2024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GB"/>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GB"/>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11/10/2024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11/10/2024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11/10/2024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11/10/2024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11/10/2024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11/10/2024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National Semiconductor Corporation (NSC) </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Case study and analysis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B825E97A-0B8F-BDB4-418B-DA9F94CAE941}"/>
              </a:ext>
            </a:extLst>
          </p:cNvPr>
          <p:cNvPicPr>
            <a:picLocks noChangeAspect="1"/>
          </p:cNvPicPr>
          <p:nvPr/>
        </p:nvPicPr>
        <p:blipFill>
          <a:blip r:embed="rId2"/>
          <a:stretch>
            <a:fillRect/>
          </a:stretch>
        </p:blipFill>
        <p:spPr>
          <a:xfrm>
            <a:off x="9133114" y="-312612"/>
            <a:ext cx="2912706" cy="2912706"/>
          </a:xfrm>
          <a:prstGeom prst="rect">
            <a:avLst/>
          </a:prstGeom>
        </p:spPr>
      </p:pic>
      <p:pic>
        <p:nvPicPr>
          <p:cNvPr id="8" name="Picture 7">
            <a:extLst>
              <a:ext uri="{FF2B5EF4-FFF2-40B4-BE49-F238E27FC236}">
                <a16:creationId xmlns:a16="http://schemas.microsoft.com/office/drawing/2014/main" id="{37615B03-645D-43B3-CBE0-0ED9795E6B2B}"/>
              </a:ext>
            </a:extLst>
          </p:cNvPr>
          <p:cNvPicPr>
            <a:picLocks noChangeAspect="1"/>
          </p:cNvPicPr>
          <p:nvPr/>
        </p:nvPicPr>
        <p:blipFill>
          <a:blip r:embed="rId3"/>
          <a:stretch>
            <a:fillRect/>
          </a:stretch>
        </p:blipFill>
        <p:spPr>
          <a:xfrm>
            <a:off x="378628" y="2963678"/>
            <a:ext cx="11092012" cy="3708401"/>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4758055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anim calcmode="lin" valueType="num">
                                      <p:cBhvr>
                                        <p:cTn id="8" dur="1000" fill="hold"/>
                                        <p:tgtEl>
                                          <p:spTgt spid="18"/>
                                        </p:tgtEl>
                                        <p:attrNameLst>
                                          <p:attrName>ppt_x</p:attrName>
                                        </p:attrNameLst>
                                      </p:cBhvr>
                                      <p:tavLst>
                                        <p:tav tm="0">
                                          <p:val>
                                            <p:strVal val="#ppt_x"/>
                                          </p:val>
                                        </p:tav>
                                        <p:tav tm="100000">
                                          <p:val>
                                            <p:strVal val="#ppt_x"/>
                                          </p:val>
                                        </p:tav>
                                      </p:tavLst>
                                    </p:anim>
                                    <p:anim calcmode="lin" valueType="num">
                                      <p:cBhvr>
                                        <p:cTn id="9" dur="1000" fill="hold"/>
                                        <p:tgtEl>
                                          <p:spTgt spid="18"/>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fade">
                                      <p:cBhvr>
                                        <p:cTn id="17" dur="1000"/>
                                        <p:tgtEl>
                                          <p:spTgt spid="3">
                                            <p:txEl>
                                              <p:pRg st="0" end="0"/>
                                            </p:txEl>
                                          </p:spTgt>
                                        </p:tgtEl>
                                      </p:cBhvr>
                                    </p:animEffect>
                                    <p:anim calcmode="lin" valueType="num">
                                      <p:cBhvr>
                                        <p:cTn id="1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1000"/>
                                        <p:tgtEl>
                                          <p:spTgt spid="20"/>
                                        </p:tgtEl>
                                      </p:cBhvr>
                                    </p:animEffect>
                                    <p:anim calcmode="lin" valueType="num">
                                      <p:cBhvr>
                                        <p:cTn id="23" dur="1000" fill="hold"/>
                                        <p:tgtEl>
                                          <p:spTgt spid="20"/>
                                        </p:tgtEl>
                                        <p:attrNameLst>
                                          <p:attrName>ppt_x</p:attrName>
                                        </p:attrNameLst>
                                      </p:cBhvr>
                                      <p:tavLst>
                                        <p:tav tm="0">
                                          <p:val>
                                            <p:strVal val="#ppt_x"/>
                                          </p:val>
                                        </p:tav>
                                        <p:tav tm="100000">
                                          <p:val>
                                            <p:strVal val="#ppt_x"/>
                                          </p:val>
                                        </p:tav>
                                      </p:tavLst>
                                    </p:anim>
                                    <p:anim calcmode="lin" valueType="num">
                                      <p:cBhvr>
                                        <p:cTn id="24" dur="1000" fill="hold"/>
                                        <p:tgtEl>
                                          <p:spTgt spid="20"/>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1000"/>
                                        <p:tgtEl>
                                          <p:spTgt spid="22"/>
                                        </p:tgtEl>
                                      </p:cBhvr>
                                    </p:animEffect>
                                    <p:anim calcmode="lin" valueType="num">
                                      <p:cBhvr>
                                        <p:cTn id="28" dur="1000" fill="hold"/>
                                        <p:tgtEl>
                                          <p:spTgt spid="22"/>
                                        </p:tgtEl>
                                        <p:attrNameLst>
                                          <p:attrName>ppt_x</p:attrName>
                                        </p:attrNameLst>
                                      </p:cBhvr>
                                      <p:tavLst>
                                        <p:tav tm="0">
                                          <p:val>
                                            <p:strVal val="#ppt_x"/>
                                          </p:val>
                                        </p:tav>
                                        <p:tav tm="100000">
                                          <p:val>
                                            <p:strVal val="#ppt_x"/>
                                          </p:val>
                                        </p:tav>
                                      </p:tavLst>
                                    </p:anim>
                                    <p:anim calcmode="lin" valueType="num">
                                      <p:cBhvr>
                                        <p:cTn id="29" dur="1000" fill="hold"/>
                                        <p:tgtEl>
                                          <p:spTgt spid="22"/>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fade">
                                      <p:cBhvr>
                                        <p:cTn id="32" dur="1000"/>
                                        <p:tgtEl>
                                          <p:spTgt spid="24"/>
                                        </p:tgtEl>
                                      </p:cBhvr>
                                    </p:animEffect>
                                    <p:anim calcmode="lin" valueType="num">
                                      <p:cBhvr>
                                        <p:cTn id="33" dur="1000" fill="hold"/>
                                        <p:tgtEl>
                                          <p:spTgt spid="24"/>
                                        </p:tgtEl>
                                        <p:attrNameLst>
                                          <p:attrName>ppt_x</p:attrName>
                                        </p:attrNameLst>
                                      </p:cBhvr>
                                      <p:tavLst>
                                        <p:tav tm="0">
                                          <p:val>
                                            <p:strVal val="#ppt_x"/>
                                          </p:val>
                                        </p:tav>
                                        <p:tav tm="100000">
                                          <p:val>
                                            <p:strVal val="#ppt_x"/>
                                          </p:val>
                                        </p:tav>
                                      </p:tavLst>
                                    </p:anim>
                                    <p:anim calcmode="lin" valueType="num">
                                      <p:cBhvr>
                                        <p:cTn id="34" dur="1000" fill="hold"/>
                                        <p:tgtEl>
                                          <p:spTgt spid="24"/>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anim calcmode="lin" valueType="num">
                                      <p:cBhvr>
                                        <p:cTn id="38" dur="1000" fill="hold"/>
                                        <p:tgtEl>
                                          <p:spTgt spid="5"/>
                                        </p:tgtEl>
                                        <p:attrNameLst>
                                          <p:attrName>ppt_x</p:attrName>
                                        </p:attrNameLst>
                                      </p:cBhvr>
                                      <p:tavLst>
                                        <p:tav tm="0">
                                          <p:val>
                                            <p:strVal val="#ppt_x"/>
                                          </p:val>
                                        </p:tav>
                                        <p:tav tm="100000">
                                          <p:val>
                                            <p:strVal val="#ppt_x"/>
                                          </p:val>
                                        </p:tav>
                                      </p:tavLst>
                                    </p:anim>
                                    <p:anim calcmode="lin" valueType="num">
                                      <p:cBhvr>
                                        <p:cTn id="39" dur="1000" fill="hold"/>
                                        <p:tgtEl>
                                          <p:spTgt spid="5"/>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43108F-A4B0-A644-A3F4-CCDF772F8C77}"/>
              </a:ext>
            </a:extLst>
          </p:cNvPr>
          <p:cNvPicPr>
            <a:picLocks noChangeAspect="1"/>
          </p:cNvPicPr>
          <p:nvPr/>
        </p:nvPicPr>
        <p:blipFill>
          <a:blip r:embed="rId2"/>
          <a:stretch>
            <a:fillRect/>
          </a:stretch>
        </p:blipFill>
        <p:spPr>
          <a:xfrm>
            <a:off x="6445504" y="1039344"/>
            <a:ext cx="5746496" cy="3238016"/>
          </a:xfrm>
          <a:prstGeom prst="rect">
            <a:avLst/>
          </a:prstGeom>
        </p:spPr>
      </p:pic>
      <p:sp>
        <p:nvSpPr>
          <p:cNvPr id="6" name="TextBox 5">
            <a:extLst>
              <a:ext uri="{FF2B5EF4-FFF2-40B4-BE49-F238E27FC236}">
                <a16:creationId xmlns:a16="http://schemas.microsoft.com/office/drawing/2014/main" id="{1960D83F-02E0-7397-C64C-5A93194FB5C0}"/>
              </a:ext>
            </a:extLst>
          </p:cNvPr>
          <p:cNvSpPr txBox="1"/>
          <p:nvPr/>
        </p:nvSpPr>
        <p:spPr>
          <a:xfrm>
            <a:off x="284480" y="4672786"/>
            <a:ext cx="6959600" cy="2185214"/>
          </a:xfrm>
          <a:prstGeom prst="rect">
            <a:avLst/>
          </a:prstGeom>
          <a:noFill/>
        </p:spPr>
        <p:txBody>
          <a:bodyPr wrap="square" rtlCol="0">
            <a:spAutoFit/>
          </a:bodyPr>
          <a:lstStyle/>
          <a:p>
            <a:r>
              <a:rPr lang="en-US" sz="2800" b="1" dirty="0"/>
              <a:t>Presented by</a:t>
            </a:r>
          </a:p>
          <a:p>
            <a:r>
              <a:rPr lang="en-US" dirty="0"/>
              <a:t>Puneet</a:t>
            </a:r>
          </a:p>
          <a:p>
            <a:r>
              <a:rPr lang="en-US" dirty="0"/>
              <a:t>Radhika</a:t>
            </a:r>
          </a:p>
          <a:p>
            <a:r>
              <a:rPr lang="en-US" dirty="0"/>
              <a:t>Renu</a:t>
            </a:r>
          </a:p>
          <a:p>
            <a:r>
              <a:rPr lang="en-US" dirty="0"/>
              <a:t>Rishik</a:t>
            </a:r>
          </a:p>
          <a:p>
            <a:r>
              <a:rPr lang="en-US" dirty="0"/>
              <a:t>Rishita</a:t>
            </a:r>
          </a:p>
          <a:p>
            <a:r>
              <a:rPr lang="en-US" dirty="0"/>
              <a:t>Sahil</a:t>
            </a:r>
            <a:endParaRPr lang="en-IN" dirty="0"/>
          </a:p>
        </p:txBody>
      </p:sp>
    </p:spTree>
    <p:extLst>
      <p:ext uri="{BB962C8B-B14F-4D97-AF65-F5344CB8AC3E}">
        <p14:creationId xmlns:p14="http://schemas.microsoft.com/office/powerpoint/2010/main" val="40914533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2000"/>
                                        <p:tgtEl>
                                          <p:spTgt spid="5"/>
                                        </p:tgtEl>
                                      </p:cBhvr>
                                    </p:animEffect>
                                    <p:anim calcmode="lin" valueType="num">
                                      <p:cBhvr>
                                        <p:cTn id="8" dur="2000" fill="hold"/>
                                        <p:tgtEl>
                                          <p:spTgt spid="5"/>
                                        </p:tgtEl>
                                        <p:attrNameLst>
                                          <p:attrName>ppt_w</p:attrName>
                                        </p:attrNameLst>
                                      </p:cBhvr>
                                      <p:tavLst>
                                        <p:tav tm="0" fmla="#ppt_w*sin(2.5*pi*$)">
                                          <p:val>
                                            <p:fltVal val="0"/>
                                          </p:val>
                                        </p:tav>
                                        <p:tav tm="100000">
                                          <p:val>
                                            <p:fltVal val="1"/>
                                          </p:val>
                                        </p:tav>
                                      </p:tavLst>
                                    </p:anim>
                                    <p:anim calcmode="lin" valueType="num">
                                      <p:cBhvr>
                                        <p:cTn id="9" dur="2000" fill="hold"/>
                                        <p:tgtEl>
                                          <p:spTgt spid="5"/>
                                        </p:tgtEl>
                                        <p:attrNameLst>
                                          <p:attrName>ppt_h</p:attrName>
                                        </p:attrNameLst>
                                      </p:cBhvr>
                                      <p:tavLst>
                                        <p:tav tm="0">
                                          <p:val>
                                            <p:strVal val="#ppt_h"/>
                                          </p:val>
                                        </p:tav>
                                        <p:tav tm="100000">
                                          <p:val>
                                            <p:strVal val="#ppt_h"/>
                                          </p:val>
                                        </p:tav>
                                      </p:tavLst>
                                    </p:anim>
                                  </p:childTnLst>
                                </p:cTn>
                              </p:par>
                              <p:par>
                                <p:cTn id="10" presetID="45"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2000"/>
                                        <p:tgtEl>
                                          <p:spTgt spid="6"/>
                                        </p:tgtEl>
                                      </p:cBhvr>
                                    </p:animEffect>
                                    <p:anim calcmode="lin" valueType="num">
                                      <p:cBhvr>
                                        <p:cTn id="13" dur="2000" fill="hold"/>
                                        <p:tgtEl>
                                          <p:spTgt spid="6"/>
                                        </p:tgtEl>
                                        <p:attrNameLst>
                                          <p:attrName>ppt_w</p:attrName>
                                        </p:attrNameLst>
                                      </p:cBhvr>
                                      <p:tavLst>
                                        <p:tav tm="0" fmla="#ppt_w*sin(2.5*pi*$)">
                                          <p:val>
                                            <p:fltVal val="0"/>
                                          </p:val>
                                        </p:tav>
                                        <p:tav tm="100000">
                                          <p:val>
                                            <p:fltVal val="1"/>
                                          </p:val>
                                        </p:tav>
                                      </p:tavLst>
                                    </p:anim>
                                    <p:anim calcmode="lin" valueType="num">
                                      <p:cBhvr>
                                        <p:cTn id="14" dur="2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05D5C-20DE-CEAF-777F-0EEC171D06D6}"/>
              </a:ext>
            </a:extLst>
          </p:cNvPr>
          <p:cNvSpPr>
            <a:spLocks noGrp="1"/>
          </p:cNvSpPr>
          <p:nvPr>
            <p:ph type="title"/>
          </p:nvPr>
        </p:nvSpPr>
        <p:spPr>
          <a:xfrm>
            <a:off x="497216" y="645653"/>
            <a:ext cx="9729135" cy="1188720"/>
          </a:xfrm>
        </p:spPr>
        <p:txBody>
          <a:bodyPr/>
          <a:lstStyle/>
          <a:p>
            <a:r>
              <a:rPr lang="en-IN" dirty="0"/>
              <a:t>National Semiconductor Corporation (NSC) background</a:t>
            </a:r>
          </a:p>
        </p:txBody>
      </p:sp>
      <p:sp>
        <p:nvSpPr>
          <p:cNvPr id="3" name="Content Placeholder 2">
            <a:extLst>
              <a:ext uri="{FF2B5EF4-FFF2-40B4-BE49-F238E27FC236}">
                <a16:creationId xmlns:a16="http://schemas.microsoft.com/office/drawing/2014/main" id="{60A145AE-E9CA-AE90-36AA-FAC22AB82C90}"/>
              </a:ext>
            </a:extLst>
          </p:cNvPr>
          <p:cNvSpPr>
            <a:spLocks noGrp="1"/>
          </p:cNvSpPr>
          <p:nvPr>
            <p:ph idx="1"/>
          </p:nvPr>
        </p:nvSpPr>
        <p:spPr>
          <a:xfrm>
            <a:off x="329265" y="1254917"/>
            <a:ext cx="11029615" cy="4398477"/>
          </a:xfrm>
        </p:spPr>
        <p:txBody>
          <a:bodyPr/>
          <a:lstStyle/>
          <a:p>
            <a:r>
              <a:rPr lang="en-US" dirty="0"/>
              <a:t>National Semiconductor Corporation (NSC) established the India Design Center (IDC) in Bangalore, India, as part of its global strategy for cost-effective design and development. </a:t>
            </a:r>
          </a:p>
          <a:p>
            <a:r>
              <a:rPr lang="en-US" dirty="0"/>
              <a:t>Founded in 1995, IDC initially operated as a support center focused on customizations, quality assurance, and validation tasks. </a:t>
            </a:r>
          </a:p>
          <a:p>
            <a:r>
              <a:rPr lang="en-US" dirty="0"/>
              <a:t>By 2002, IDC had grown significantly and shifted to complex projects, aiming to develop complete System-on-Chip (SOC) solutions for consumer electronics like cell phones and audio devices.</a:t>
            </a:r>
          </a:p>
          <a:p>
            <a:r>
              <a:rPr lang="en-US" dirty="0"/>
              <a:t> This transformation required the IDC to not only perform specific project components but also take ownership of end-to-end product development</a:t>
            </a:r>
            <a:endParaRPr lang="en-IN" dirty="0"/>
          </a:p>
        </p:txBody>
      </p:sp>
      <p:pic>
        <p:nvPicPr>
          <p:cNvPr id="4" name="Picture 3">
            <a:extLst>
              <a:ext uri="{FF2B5EF4-FFF2-40B4-BE49-F238E27FC236}">
                <a16:creationId xmlns:a16="http://schemas.microsoft.com/office/drawing/2014/main" id="{3699B2CC-15AB-1F1A-916A-7DC3DBA67EDA}"/>
              </a:ext>
            </a:extLst>
          </p:cNvPr>
          <p:cNvPicPr>
            <a:picLocks noChangeAspect="1"/>
          </p:cNvPicPr>
          <p:nvPr/>
        </p:nvPicPr>
        <p:blipFill>
          <a:blip r:embed="rId2"/>
          <a:stretch>
            <a:fillRect/>
          </a:stretch>
        </p:blipFill>
        <p:spPr>
          <a:xfrm>
            <a:off x="9061996" y="4551784"/>
            <a:ext cx="2912706" cy="2912706"/>
          </a:xfrm>
          <a:prstGeom prst="rect">
            <a:avLst/>
          </a:prstGeom>
        </p:spPr>
      </p:pic>
    </p:spTree>
    <p:extLst>
      <p:ext uri="{BB962C8B-B14F-4D97-AF65-F5344CB8AC3E}">
        <p14:creationId xmlns:p14="http://schemas.microsoft.com/office/powerpoint/2010/main" val="187551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4"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5" dur="500"/>
                                        <p:tgtEl>
                                          <p:spTgt spid="3">
                                            <p:txEl>
                                              <p:pRg st="3" end="3"/>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randombar(horizontal)">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26CD3-79D7-6D49-B18C-F8469FDE871B}"/>
              </a:ext>
            </a:extLst>
          </p:cNvPr>
          <p:cNvSpPr>
            <a:spLocks noGrp="1"/>
          </p:cNvSpPr>
          <p:nvPr>
            <p:ph type="title"/>
          </p:nvPr>
        </p:nvSpPr>
        <p:spPr>
          <a:xfrm>
            <a:off x="375918" y="-81616"/>
            <a:ext cx="11029616" cy="1188720"/>
          </a:xfrm>
        </p:spPr>
        <p:txBody>
          <a:bodyPr/>
          <a:lstStyle/>
          <a:p>
            <a:r>
              <a:rPr lang="en-IN" dirty="0"/>
              <a:t>Key Stakeholders</a:t>
            </a:r>
          </a:p>
        </p:txBody>
      </p:sp>
      <p:sp>
        <p:nvSpPr>
          <p:cNvPr id="3" name="Content Placeholder 2">
            <a:extLst>
              <a:ext uri="{FF2B5EF4-FFF2-40B4-BE49-F238E27FC236}">
                <a16:creationId xmlns:a16="http://schemas.microsoft.com/office/drawing/2014/main" id="{5E3F503E-5D57-0215-B839-071FBD275CAA}"/>
              </a:ext>
            </a:extLst>
          </p:cNvPr>
          <p:cNvSpPr>
            <a:spLocks noGrp="1"/>
          </p:cNvSpPr>
          <p:nvPr>
            <p:ph idx="1"/>
          </p:nvPr>
        </p:nvSpPr>
        <p:spPr>
          <a:xfrm>
            <a:off x="375918" y="1267844"/>
            <a:ext cx="11029616" cy="4853038"/>
          </a:xfrm>
        </p:spPr>
        <p:txBody>
          <a:bodyPr>
            <a:normAutofit/>
          </a:bodyPr>
          <a:lstStyle/>
          <a:p>
            <a:r>
              <a:rPr lang="en-US" dirty="0"/>
              <a:t>1. </a:t>
            </a:r>
            <a:r>
              <a:rPr lang="en-US" b="1" dirty="0"/>
              <a:t>Ashok Kumar</a:t>
            </a:r>
            <a:r>
              <a:rPr lang="en-US" dirty="0"/>
              <a:t>: The general manager of IDC, responsible for overseeing operations, growth, and team management at IDC.</a:t>
            </a:r>
          </a:p>
          <a:p>
            <a:r>
              <a:rPr lang="en-US" dirty="0"/>
              <a:t>2. </a:t>
            </a:r>
            <a:r>
              <a:rPr lang="en-US" b="1" dirty="0"/>
              <a:t>IDC Management Team</a:t>
            </a:r>
            <a:r>
              <a:rPr lang="en-US" dirty="0"/>
              <a:t>:   - </a:t>
            </a:r>
          </a:p>
          <a:p>
            <a:r>
              <a:rPr lang="en-US" b="1" dirty="0"/>
              <a:t>Sonali De Sarker</a:t>
            </a:r>
            <a:r>
              <a:rPr lang="en-US" dirty="0"/>
              <a:t>: Manager of Human Resources, managing recruitment, retention, and HR policies.   </a:t>
            </a:r>
          </a:p>
          <a:p>
            <a:r>
              <a:rPr lang="en-US" b="1" dirty="0"/>
              <a:t>Sanjay Sood</a:t>
            </a:r>
            <a:r>
              <a:rPr lang="en-US" dirty="0"/>
              <a:t>: Manager of Finance, responsible for budget management and financial reporting.  </a:t>
            </a:r>
          </a:p>
          <a:p>
            <a:r>
              <a:rPr lang="en-US" b="1" dirty="0"/>
              <a:t>Krishna Moorthy</a:t>
            </a:r>
            <a:r>
              <a:rPr lang="en-US" dirty="0"/>
              <a:t>: Senior Engineering Manager, overseeing technical aspects of SOC projects.   </a:t>
            </a:r>
          </a:p>
          <a:p>
            <a:r>
              <a:rPr lang="en-US" dirty="0"/>
              <a:t>Other Engineering Managers: </a:t>
            </a:r>
          </a:p>
          <a:p>
            <a:r>
              <a:rPr lang="en-US" dirty="0"/>
              <a:t>Such as </a:t>
            </a:r>
            <a:r>
              <a:rPr lang="en-US" b="1" dirty="0"/>
              <a:t>Dr. Partha Ray</a:t>
            </a:r>
            <a:r>
              <a:rPr lang="en-US" dirty="0"/>
              <a:t>, joining to lead the CAD software group, and expected hires like </a:t>
            </a:r>
            <a:r>
              <a:rPr lang="en-US" b="1" dirty="0"/>
              <a:t>Ravi Perumal</a:t>
            </a:r>
            <a:r>
              <a:rPr lang="en-US" dirty="0"/>
              <a:t>.</a:t>
            </a:r>
          </a:p>
          <a:p>
            <a:r>
              <a:rPr lang="en-US" dirty="0"/>
              <a:t>3. </a:t>
            </a:r>
            <a:r>
              <a:rPr lang="en-US" b="1" dirty="0"/>
              <a:t>NSC Headquarters (Santa Clara): </a:t>
            </a:r>
            <a:r>
              <a:rPr lang="en-US" dirty="0"/>
              <a:t>This includes Tom Jones, Ashok’s direct superior and the director of NSC's global design centers. Headquarters in Santa Clara is responsible for resource allocation, performance evaluation, and setting project priorities for IDC.</a:t>
            </a:r>
            <a:endParaRPr lang="en-IN" dirty="0"/>
          </a:p>
        </p:txBody>
      </p:sp>
      <p:pic>
        <p:nvPicPr>
          <p:cNvPr id="4" name="Picture 3">
            <a:extLst>
              <a:ext uri="{FF2B5EF4-FFF2-40B4-BE49-F238E27FC236}">
                <a16:creationId xmlns:a16="http://schemas.microsoft.com/office/drawing/2014/main" id="{FFDE14EB-2827-BE0B-AC58-91DBD5A0828B}"/>
              </a:ext>
            </a:extLst>
          </p:cNvPr>
          <p:cNvPicPr>
            <a:picLocks noChangeAspect="1"/>
          </p:cNvPicPr>
          <p:nvPr/>
        </p:nvPicPr>
        <p:blipFill>
          <a:blip r:embed="rId2"/>
          <a:stretch>
            <a:fillRect/>
          </a:stretch>
        </p:blipFill>
        <p:spPr>
          <a:xfrm>
            <a:off x="9133114" y="-312612"/>
            <a:ext cx="2912706" cy="2912706"/>
          </a:xfrm>
          <a:prstGeom prst="rect">
            <a:avLst/>
          </a:prstGeom>
        </p:spPr>
      </p:pic>
    </p:spTree>
    <p:extLst>
      <p:ext uri="{BB962C8B-B14F-4D97-AF65-F5344CB8AC3E}">
        <p14:creationId xmlns:p14="http://schemas.microsoft.com/office/powerpoint/2010/main" val="3387614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wipe(down)">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down)">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wipe(down)">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wipe(down)">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wipe(down)">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down)">
                                      <p:cBhvr>
                                        <p:cTn id="35" dur="500"/>
                                        <p:tgtEl>
                                          <p:spTgt spid="3">
                                            <p:txEl>
                                              <p:pRg st="5" end="5"/>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6" end="6"/>
                                            </p:txEl>
                                          </p:spTgt>
                                        </p:tgtEl>
                                        <p:attrNameLst>
                                          <p:attrName>style.visibility</p:attrName>
                                        </p:attrNameLst>
                                      </p:cBhvr>
                                      <p:to>
                                        <p:strVal val="visible"/>
                                      </p:to>
                                    </p:set>
                                    <p:animEffect transition="in" filter="wipe(down)">
                                      <p:cBhvr>
                                        <p:cTn id="40" dur="500"/>
                                        <p:tgtEl>
                                          <p:spTgt spid="3">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animEffect transition="in" filter="wipe(down)">
                                      <p:cBhvr>
                                        <p:cTn id="4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514DB-1A52-FA56-0DEC-EAD399979529}"/>
              </a:ext>
            </a:extLst>
          </p:cNvPr>
          <p:cNvSpPr>
            <a:spLocks noGrp="1"/>
          </p:cNvSpPr>
          <p:nvPr>
            <p:ph type="title"/>
          </p:nvPr>
        </p:nvSpPr>
        <p:spPr>
          <a:xfrm>
            <a:off x="357257" y="-43853"/>
            <a:ext cx="11029616" cy="1188720"/>
          </a:xfrm>
        </p:spPr>
        <p:txBody>
          <a:bodyPr/>
          <a:lstStyle/>
          <a:p>
            <a:r>
              <a:rPr lang="en-US" dirty="0"/>
              <a:t>structure</a:t>
            </a:r>
            <a:endParaRPr lang="en-IN" dirty="0"/>
          </a:p>
        </p:txBody>
      </p:sp>
      <p:sp>
        <p:nvSpPr>
          <p:cNvPr id="7" name="Freeform 7">
            <a:extLst>
              <a:ext uri="{FF2B5EF4-FFF2-40B4-BE49-F238E27FC236}">
                <a16:creationId xmlns:a16="http://schemas.microsoft.com/office/drawing/2014/main" id="{461CB010-E422-3C85-9DD5-0CB433CB6BE9}"/>
              </a:ext>
            </a:extLst>
          </p:cNvPr>
          <p:cNvSpPr>
            <a:spLocks noGrp="1"/>
          </p:cNvSpPr>
          <p:nvPr>
            <p:ph idx="1"/>
          </p:nvPr>
        </p:nvSpPr>
        <p:spPr>
          <a:xfrm>
            <a:off x="441066" y="1144867"/>
            <a:ext cx="10597048" cy="5505062"/>
          </a:xfrm>
          <a:custGeom>
            <a:avLst/>
            <a:gdLst/>
            <a:ahLst/>
            <a:cxnLst/>
            <a:rect l="l" t="t" r="r" b="b"/>
            <a:pathLst>
              <a:path w="7653648" h="5267925">
                <a:moveTo>
                  <a:pt x="0" y="0"/>
                </a:moveTo>
                <a:lnTo>
                  <a:pt x="7653647" y="0"/>
                </a:lnTo>
                <a:lnTo>
                  <a:pt x="7653647" y="5267924"/>
                </a:lnTo>
                <a:lnTo>
                  <a:pt x="0" y="5267924"/>
                </a:lnTo>
                <a:lnTo>
                  <a:pt x="0" y="0"/>
                </a:lnTo>
                <a:close/>
              </a:path>
            </a:pathLst>
          </a:custGeom>
          <a:blipFill>
            <a:blip r:embed="rId2"/>
            <a:stretch>
              <a:fillRect l="-8893" t="-27" r="-11859" b="-27"/>
            </a:stretch>
          </a:blipFill>
        </p:spPr>
        <p:txBody>
          <a:bodyPr/>
          <a:lstStyle/>
          <a:p>
            <a:endParaRPr lang="en-IN"/>
          </a:p>
        </p:txBody>
      </p:sp>
      <p:pic>
        <p:nvPicPr>
          <p:cNvPr id="8" name="Picture 7">
            <a:extLst>
              <a:ext uri="{FF2B5EF4-FFF2-40B4-BE49-F238E27FC236}">
                <a16:creationId xmlns:a16="http://schemas.microsoft.com/office/drawing/2014/main" id="{C7A24D70-ABEF-4699-D879-C205B285D4FD}"/>
              </a:ext>
            </a:extLst>
          </p:cNvPr>
          <p:cNvPicPr>
            <a:picLocks noChangeAspect="1"/>
          </p:cNvPicPr>
          <p:nvPr/>
        </p:nvPicPr>
        <p:blipFill>
          <a:blip r:embed="rId3"/>
          <a:stretch>
            <a:fillRect/>
          </a:stretch>
        </p:blipFill>
        <p:spPr>
          <a:xfrm>
            <a:off x="486941" y="4697927"/>
            <a:ext cx="2912706" cy="2912706"/>
          </a:xfrm>
          <a:prstGeom prst="rect">
            <a:avLst/>
          </a:prstGeom>
        </p:spPr>
      </p:pic>
    </p:spTree>
    <p:extLst>
      <p:ext uri="{BB962C8B-B14F-4D97-AF65-F5344CB8AC3E}">
        <p14:creationId xmlns:p14="http://schemas.microsoft.com/office/powerpoint/2010/main" val="20254759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7">
                                            <p:bg/>
                                          </p:spTgt>
                                        </p:tgtEl>
                                        <p:attrNameLst>
                                          <p:attrName>style.visibility</p:attrName>
                                        </p:attrNameLst>
                                      </p:cBhvr>
                                      <p:to>
                                        <p:strVal val="visible"/>
                                      </p:to>
                                    </p:set>
                                    <p:animEffect transition="in" filter="wheel(1)">
                                      <p:cBhvr>
                                        <p:cTn id="10" dur="2000"/>
                                        <p:tgtEl>
                                          <p:spTgt spid="7">
                                            <p:bg/>
                                          </p:spTgt>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nodePh="1">
                                  <p:stCondLst>
                                    <p:cond delay="0"/>
                                  </p:stCondLst>
                                  <p:endCondLst>
                                    <p:cond evt="begin" delay="0">
                                      <p:tn val="13"/>
                                    </p:cond>
                                  </p:end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wheel(1)">
                                      <p:cBhvr>
                                        <p:cTn id="1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AB550-F57F-CC64-3FA3-161C11D9BA24}"/>
              </a:ext>
            </a:extLst>
          </p:cNvPr>
          <p:cNvSpPr>
            <a:spLocks noGrp="1"/>
          </p:cNvSpPr>
          <p:nvPr>
            <p:ph type="title"/>
          </p:nvPr>
        </p:nvSpPr>
        <p:spPr>
          <a:xfrm>
            <a:off x="270588" y="438539"/>
            <a:ext cx="11256245" cy="1387023"/>
          </a:xfrm>
        </p:spPr>
        <p:txBody>
          <a:bodyPr/>
          <a:lstStyle/>
          <a:p>
            <a:r>
              <a:rPr lang="en-US" b="1" dirty="0"/>
              <a:t>Problems Faced</a:t>
            </a:r>
            <a:endParaRPr lang="en-IN" b="1" dirty="0"/>
          </a:p>
        </p:txBody>
      </p:sp>
      <p:sp>
        <p:nvSpPr>
          <p:cNvPr id="3" name="Content Placeholder 2">
            <a:extLst>
              <a:ext uri="{FF2B5EF4-FFF2-40B4-BE49-F238E27FC236}">
                <a16:creationId xmlns:a16="http://schemas.microsoft.com/office/drawing/2014/main" id="{7913CD0F-AFDA-AD70-E9F3-FEBC4FEEC1E1}"/>
              </a:ext>
            </a:extLst>
          </p:cNvPr>
          <p:cNvSpPr>
            <a:spLocks noGrp="1"/>
          </p:cNvSpPr>
          <p:nvPr>
            <p:ph idx="1"/>
          </p:nvPr>
        </p:nvSpPr>
        <p:spPr>
          <a:xfrm>
            <a:off x="195943" y="1716832"/>
            <a:ext cx="11632164" cy="5141168"/>
          </a:xfrm>
        </p:spPr>
        <p:txBody>
          <a:bodyPr/>
          <a:lstStyle/>
          <a:p>
            <a:r>
              <a:rPr lang="en-US" dirty="0"/>
              <a:t>Talent Acquisition and Retention: Difficulty attracting and retaining skilled talent in Bangalore’s competitive market.</a:t>
            </a:r>
          </a:p>
          <a:p>
            <a:r>
              <a:rPr lang="en-US" dirty="0"/>
              <a:t>Team Dynamics: Need for better coordination and conflict resolution among team members.</a:t>
            </a:r>
          </a:p>
          <a:p>
            <a:r>
              <a:rPr lang="en-US" dirty="0"/>
              <a:t>Transition to Product Ownership: Moving from task-based to complete product ownership.</a:t>
            </a:r>
          </a:p>
          <a:p>
            <a:r>
              <a:rPr lang="en-US" dirty="0"/>
              <a:t>Complex Reporting Structures: Multiple reporting lines creating confusion in </a:t>
            </a:r>
            <a:r>
              <a:rPr lang="en-US" dirty="0" err="1"/>
              <a:t>priorities.Alignment</a:t>
            </a:r>
            <a:r>
              <a:rPr lang="en-US" dirty="0"/>
              <a:t> with Corporate Standards: Integrating IDC’s practices with those at headquarters.</a:t>
            </a:r>
          </a:p>
          <a:p>
            <a:r>
              <a:rPr lang="en-US" dirty="0"/>
              <a:t>Maintaining Cohesion During Growth: Ensuring trust and collaboration as the team expands.</a:t>
            </a:r>
          </a:p>
          <a:p>
            <a:r>
              <a:rPr lang="en-US" dirty="0"/>
              <a:t>Budget Constraints: Managing limited resources while meeting technical demands</a:t>
            </a:r>
            <a:endParaRPr lang="en-IN" dirty="0"/>
          </a:p>
        </p:txBody>
      </p:sp>
      <p:pic>
        <p:nvPicPr>
          <p:cNvPr id="8" name="Picture 7">
            <a:extLst>
              <a:ext uri="{FF2B5EF4-FFF2-40B4-BE49-F238E27FC236}">
                <a16:creationId xmlns:a16="http://schemas.microsoft.com/office/drawing/2014/main" id="{C643527F-BB9B-4F71-16F1-D864EB62FC48}"/>
              </a:ext>
            </a:extLst>
          </p:cNvPr>
          <p:cNvPicPr>
            <a:picLocks noChangeAspect="1"/>
          </p:cNvPicPr>
          <p:nvPr/>
        </p:nvPicPr>
        <p:blipFill>
          <a:blip r:embed="rId2"/>
          <a:stretch>
            <a:fillRect/>
          </a:stretch>
        </p:blipFill>
        <p:spPr>
          <a:xfrm>
            <a:off x="9279294" y="172580"/>
            <a:ext cx="2912706" cy="2912706"/>
          </a:xfrm>
          <a:prstGeom prst="rect">
            <a:avLst/>
          </a:prstGeom>
        </p:spPr>
      </p:pic>
    </p:spTree>
    <p:extLst>
      <p:ext uri="{BB962C8B-B14F-4D97-AF65-F5344CB8AC3E}">
        <p14:creationId xmlns:p14="http://schemas.microsoft.com/office/powerpoint/2010/main" val="39759335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fade">
                                      <p:cBhvr>
                                        <p:cTn id="35" dur="500"/>
                                        <p:tgtEl>
                                          <p:spTgt spid="3">
                                            <p:txEl>
                                              <p:pRg st="5" end="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844B-21CC-AF02-F3EE-18A70AD75AC9}"/>
              </a:ext>
            </a:extLst>
          </p:cNvPr>
          <p:cNvSpPr>
            <a:spLocks noGrp="1"/>
          </p:cNvSpPr>
          <p:nvPr>
            <p:ph type="title"/>
          </p:nvPr>
        </p:nvSpPr>
        <p:spPr>
          <a:xfrm>
            <a:off x="170645" y="655503"/>
            <a:ext cx="11029616" cy="1188720"/>
          </a:xfrm>
        </p:spPr>
        <p:txBody>
          <a:bodyPr/>
          <a:lstStyle/>
          <a:p>
            <a:r>
              <a:rPr lang="en-US" dirty="0"/>
              <a:t>Solutions suggested by stakeholders</a:t>
            </a:r>
            <a:endParaRPr lang="en-IN" dirty="0"/>
          </a:p>
        </p:txBody>
      </p:sp>
      <p:sp>
        <p:nvSpPr>
          <p:cNvPr id="3" name="Content Placeholder 2">
            <a:extLst>
              <a:ext uri="{FF2B5EF4-FFF2-40B4-BE49-F238E27FC236}">
                <a16:creationId xmlns:a16="http://schemas.microsoft.com/office/drawing/2014/main" id="{E943ADCB-69DD-BDD1-23AB-EFB0FF8DCC0B}"/>
              </a:ext>
            </a:extLst>
          </p:cNvPr>
          <p:cNvSpPr>
            <a:spLocks noGrp="1"/>
          </p:cNvSpPr>
          <p:nvPr>
            <p:ph idx="1"/>
          </p:nvPr>
        </p:nvSpPr>
        <p:spPr>
          <a:xfrm>
            <a:off x="170645" y="2066144"/>
            <a:ext cx="6668694" cy="2999792"/>
          </a:xfrm>
        </p:spPr>
        <p:txBody>
          <a:bodyPr>
            <a:normAutofit/>
          </a:bodyPr>
          <a:lstStyle/>
          <a:p>
            <a:r>
              <a:rPr lang="en-US" dirty="0"/>
              <a:t>Various solutions were proposed by IDC’s leadership and other stakeholders to address these challenges:360-Degree Feedback Process: </a:t>
            </a:r>
          </a:p>
          <a:p>
            <a:r>
              <a:rPr lang="en-US" dirty="0"/>
              <a:t>IDC adopted a 360-degree feedback mechanism to foster self-awareness and transparency. Feedback from peers, supervisors, and subordinates helped team members identify areas of improvement, enhancing interpersonal relationships and mutual respect.</a:t>
            </a:r>
          </a:p>
        </p:txBody>
      </p:sp>
      <p:sp>
        <p:nvSpPr>
          <p:cNvPr id="4" name="Freeform 14">
            <a:extLst>
              <a:ext uri="{FF2B5EF4-FFF2-40B4-BE49-F238E27FC236}">
                <a16:creationId xmlns:a16="http://schemas.microsoft.com/office/drawing/2014/main" id="{33713C0D-7183-C54C-C546-C853D608FD4A}"/>
              </a:ext>
            </a:extLst>
          </p:cNvPr>
          <p:cNvSpPr/>
          <p:nvPr/>
        </p:nvSpPr>
        <p:spPr>
          <a:xfrm>
            <a:off x="7240555" y="1442766"/>
            <a:ext cx="4594187" cy="4246548"/>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2"/>
            <a:stretch>
              <a:fillRect l="-39352" r="-38425"/>
            </a:stretch>
          </a:blipFill>
        </p:spPr>
        <p:txBody>
          <a:bodyPr/>
          <a:lstStyle/>
          <a:p>
            <a:endParaRPr lang="en-IN"/>
          </a:p>
        </p:txBody>
      </p:sp>
      <p:pic>
        <p:nvPicPr>
          <p:cNvPr id="5" name="Picture 4">
            <a:extLst>
              <a:ext uri="{FF2B5EF4-FFF2-40B4-BE49-F238E27FC236}">
                <a16:creationId xmlns:a16="http://schemas.microsoft.com/office/drawing/2014/main" id="{21B6C81D-411A-645D-A441-95F94ED7B102}"/>
              </a:ext>
            </a:extLst>
          </p:cNvPr>
          <p:cNvPicPr>
            <a:picLocks noChangeAspect="1"/>
          </p:cNvPicPr>
          <p:nvPr/>
        </p:nvPicPr>
        <p:blipFill>
          <a:blip r:embed="rId3"/>
          <a:stretch>
            <a:fillRect/>
          </a:stretch>
        </p:blipFill>
        <p:spPr>
          <a:xfrm>
            <a:off x="73089" y="4587525"/>
            <a:ext cx="2912706" cy="2912706"/>
          </a:xfrm>
          <a:prstGeom prst="rect">
            <a:avLst/>
          </a:prstGeom>
        </p:spPr>
      </p:pic>
    </p:spTree>
    <p:extLst>
      <p:ext uri="{BB962C8B-B14F-4D97-AF65-F5344CB8AC3E}">
        <p14:creationId xmlns:p14="http://schemas.microsoft.com/office/powerpoint/2010/main" val="382174571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arn(inVertical)">
                                      <p:cBhvr>
                                        <p:cTn id="15" dur="500"/>
                                        <p:tgtEl>
                                          <p:spTgt spid="3">
                                            <p:txEl>
                                              <p:pRg st="1" end="1"/>
                                            </p:txEl>
                                          </p:spTgt>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barn(inVertical)">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67B67-4C10-F7AE-FC31-B9EAE06F0D37}"/>
              </a:ext>
            </a:extLst>
          </p:cNvPr>
          <p:cNvSpPr>
            <a:spLocks noGrp="1"/>
          </p:cNvSpPr>
          <p:nvPr>
            <p:ph type="title"/>
          </p:nvPr>
        </p:nvSpPr>
        <p:spPr/>
        <p:txBody>
          <a:bodyPr/>
          <a:lstStyle/>
          <a:p>
            <a:r>
              <a:rPr lang="en-US" dirty="0"/>
              <a:t>Solutions suggested by stakeholders</a:t>
            </a:r>
            <a:endParaRPr lang="en-IN" dirty="0"/>
          </a:p>
        </p:txBody>
      </p:sp>
      <p:sp>
        <p:nvSpPr>
          <p:cNvPr id="3" name="Content Placeholder 2">
            <a:extLst>
              <a:ext uri="{FF2B5EF4-FFF2-40B4-BE49-F238E27FC236}">
                <a16:creationId xmlns:a16="http://schemas.microsoft.com/office/drawing/2014/main" id="{EE95A452-BDCE-13CB-858E-A8AD9EE2CCC3}"/>
              </a:ext>
            </a:extLst>
          </p:cNvPr>
          <p:cNvSpPr>
            <a:spLocks noGrp="1"/>
          </p:cNvSpPr>
          <p:nvPr>
            <p:ph idx="1"/>
          </p:nvPr>
        </p:nvSpPr>
        <p:spPr>
          <a:xfrm>
            <a:off x="581193" y="2340864"/>
            <a:ext cx="6360784" cy="3634486"/>
          </a:xfrm>
        </p:spPr>
        <p:txBody>
          <a:bodyPr/>
          <a:lstStyle/>
          <a:p>
            <a:r>
              <a:rPr lang="en-US" dirty="0"/>
              <a:t>Enhanced Communication Channels: Weekly management meetings were introduced to improve communication and collaboration among different functional heads, facilitating better conflict resolution.</a:t>
            </a:r>
          </a:p>
          <a:p>
            <a:r>
              <a:rPr lang="en-US" dirty="0"/>
              <a:t>Leadership Development: Training and development sessions were implemented to equip managers with better leadership skills and foster a cohesive team environment.</a:t>
            </a:r>
          </a:p>
          <a:p>
            <a:r>
              <a:rPr lang="en-US" dirty="0"/>
              <a:t>Structured Integration for New Managers: Socialization activities, developmental sessions, and team-building exercises were suggested to help new members assimilate into the existing team culture.</a:t>
            </a:r>
            <a:endParaRPr lang="en-IN" dirty="0"/>
          </a:p>
          <a:p>
            <a:endParaRPr lang="en-IN" dirty="0"/>
          </a:p>
        </p:txBody>
      </p:sp>
      <p:pic>
        <p:nvPicPr>
          <p:cNvPr id="5" name="Picture 4">
            <a:extLst>
              <a:ext uri="{FF2B5EF4-FFF2-40B4-BE49-F238E27FC236}">
                <a16:creationId xmlns:a16="http://schemas.microsoft.com/office/drawing/2014/main" id="{A991EA8D-0C06-8050-AC52-DDB34CA89E68}"/>
              </a:ext>
            </a:extLst>
          </p:cNvPr>
          <p:cNvPicPr>
            <a:picLocks noChangeAspect="1"/>
          </p:cNvPicPr>
          <p:nvPr/>
        </p:nvPicPr>
        <p:blipFill>
          <a:blip r:embed="rId2"/>
          <a:stretch>
            <a:fillRect/>
          </a:stretch>
        </p:blipFill>
        <p:spPr>
          <a:xfrm>
            <a:off x="7076300" y="1502229"/>
            <a:ext cx="4947750" cy="4947750"/>
          </a:xfrm>
          <a:prstGeom prst="rect">
            <a:avLst/>
          </a:prstGeom>
        </p:spPr>
      </p:pic>
    </p:spTree>
    <p:extLst>
      <p:ext uri="{BB962C8B-B14F-4D97-AF65-F5344CB8AC3E}">
        <p14:creationId xmlns:p14="http://schemas.microsoft.com/office/powerpoint/2010/main" val="33891041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7"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8" dur="500"/>
                                        <p:tgtEl>
                                          <p:spTgt spid="3">
                                            <p:txEl>
                                              <p:pRg st="2" end="2"/>
                                            </p:txEl>
                                          </p:spTgt>
                                        </p:tgtEl>
                                      </p:cBhvr>
                                    </p:animEffect>
                                  </p:childTnLst>
                                </p:cTn>
                              </p:par>
                              <p:par>
                                <p:cTn id="29" presetID="53" presetClass="entr" presetSubtype="16"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C1D4-3C93-21CD-AD8F-213F9483D093}"/>
              </a:ext>
            </a:extLst>
          </p:cNvPr>
          <p:cNvSpPr>
            <a:spLocks noGrp="1"/>
          </p:cNvSpPr>
          <p:nvPr>
            <p:ph type="title"/>
          </p:nvPr>
        </p:nvSpPr>
        <p:spPr>
          <a:xfrm>
            <a:off x="263951" y="328931"/>
            <a:ext cx="11029616" cy="1188720"/>
          </a:xfrm>
        </p:spPr>
        <p:txBody>
          <a:bodyPr/>
          <a:lstStyle/>
          <a:p>
            <a:r>
              <a:rPr lang="en-IN" dirty="0"/>
              <a:t>Suggested Solutions</a:t>
            </a:r>
          </a:p>
        </p:txBody>
      </p:sp>
      <p:sp>
        <p:nvSpPr>
          <p:cNvPr id="3" name="Content Placeholder 2">
            <a:extLst>
              <a:ext uri="{FF2B5EF4-FFF2-40B4-BE49-F238E27FC236}">
                <a16:creationId xmlns:a16="http://schemas.microsoft.com/office/drawing/2014/main" id="{3D4C3E9C-395A-3C80-05A9-50B8C96A78E3}"/>
              </a:ext>
            </a:extLst>
          </p:cNvPr>
          <p:cNvSpPr>
            <a:spLocks noGrp="1"/>
          </p:cNvSpPr>
          <p:nvPr>
            <p:ph idx="1"/>
          </p:nvPr>
        </p:nvSpPr>
        <p:spPr>
          <a:xfrm>
            <a:off x="248400" y="1790358"/>
            <a:ext cx="11278015" cy="4302532"/>
          </a:xfrm>
        </p:spPr>
        <p:txBody>
          <a:bodyPr/>
          <a:lstStyle/>
          <a:p>
            <a:r>
              <a:rPr lang="en-US" dirty="0"/>
              <a:t> Incorporating Interpersonal and Intrapersonal Skill Development: Establish regular training sessions focusing on emotional intelligence and conflict resolution to help team members communicate more effectively and manage their own responses in high-stress situations.</a:t>
            </a:r>
          </a:p>
          <a:p>
            <a:r>
              <a:rPr lang="en-US" dirty="0"/>
              <a:t>Leadership Roles and Development: Implement mentorship programs within IDC to develop emerging leaders and empower them to resolve conflicts independently. Assigning specific responsibilities that allow managers to exercise leadership could build confidence and reduce dependency on upper management for conflict resolution.</a:t>
            </a:r>
          </a:p>
          <a:p>
            <a:r>
              <a:rPr lang="en-US" dirty="0"/>
              <a:t>Conflict Resolution: Encourage an open feedback culture where team members can voice concerns in a constructive way. Instituting a peer mediation program can help resolve minor issues before they escalate</a:t>
            </a:r>
          </a:p>
          <a:p>
            <a:r>
              <a:rPr lang="en-US" dirty="0"/>
              <a:t>Managing Change: With each addition to the team, conduct a structured onboarding program that incorporates both technical and cultural training, emphasizing IDC’s values and expectations.</a:t>
            </a:r>
            <a:endParaRPr lang="en-IN" dirty="0"/>
          </a:p>
        </p:txBody>
      </p:sp>
      <p:pic>
        <p:nvPicPr>
          <p:cNvPr id="4" name="Picture 3">
            <a:extLst>
              <a:ext uri="{FF2B5EF4-FFF2-40B4-BE49-F238E27FC236}">
                <a16:creationId xmlns:a16="http://schemas.microsoft.com/office/drawing/2014/main" id="{2DDA0BED-EC54-248A-3130-B764DCF7F74F}"/>
              </a:ext>
            </a:extLst>
          </p:cNvPr>
          <p:cNvPicPr>
            <a:picLocks noChangeAspect="1"/>
          </p:cNvPicPr>
          <p:nvPr/>
        </p:nvPicPr>
        <p:blipFill>
          <a:blip r:embed="rId2"/>
          <a:stretch>
            <a:fillRect/>
          </a:stretch>
        </p:blipFill>
        <p:spPr>
          <a:xfrm>
            <a:off x="9133114" y="-312612"/>
            <a:ext cx="2912706" cy="2912706"/>
          </a:xfrm>
          <a:prstGeom prst="rect">
            <a:avLst/>
          </a:prstGeom>
        </p:spPr>
      </p:pic>
    </p:spTree>
    <p:extLst>
      <p:ext uri="{BB962C8B-B14F-4D97-AF65-F5344CB8AC3E}">
        <p14:creationId xmlns:p14="http://schemas.microsoft.com/office/powerpoint/2010/main" val="1164415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circle(in)">
                                      <p:cBhvr>
                                        <p:cTn id="15" dur="20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circle(in)">
                                      <p:cBhvr>
                                        <p:cTn id="20" dur="20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circle(in)">
                                      <p:cBhvr>
                                        <p:cTn id="25"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43E1D-B155-C3D3-6B44-54055E6D587B}"/>
              </a:ext>
            </a:extLst>
          </p:cNvPr>
          <p:cNvSpPr>
            <a:spLocks noGrp="1"/>
          </p:cNvSpPr>
          <p:nvPr>
            <p:ph type="title"/>
          </p:nvPr>
        </p:nvSpPr>
        <p:spPr/>
        <p:txBody>
          <a:bodyPr/>
          <a:lstStyle/>
          <a:p>
            <a:r>
              <a:rPr lang="en-IN" b="1" i="0" dirty="0">
                <a:solidFill>
                  <a:srgbClr val="465359"/>
                </a:solidFill>
                <a:effectLst/>
                <a:latin typeface="ui-sans-serif"/>
              </a:rPr>
              <a:t>Conclusion</a:t>
            </a:r>
            <a:br>
              <a:rPr lang="en-IN" b="1" i="0" dirty="0">
                <a:solidFill>
                  <a:srgbClr val="ECECEC"/>
                </a:solidFill>
                <a:effectLst/>
                <a:latin typeface="ui-sans-serif"/>
              </a:rPr>
            </a:br>
            <a:endParaRPr lang="en-IN" dirty="0"/>
          </a:p>
        </p:txBody>
      </p:sp>
      <p:sp>
        <p:nvSpPr>
          <p:cNvPr id="3" name="Content Placeholder 2">
            <a:extLst>
              <a:ext uri="{FF2B5EF4-FFF2-40B4-BE49-F238E27FC236}">
                <a16:creationId xmlns:a16="http://schemas.microsoft.com/office/drawing/2014/main" id="{E16C0E0B-A7F1-AFAA-3EA9-9148AA7596E3}"/>
              </a:ext>
            </a:extLst>
          </p:cNvPr>
          <p:cNvSpPr>
            <a:spLocks noGrp="1"/>
          </p:cNvSpPr>
          <p:nvPr>
            <p:ph idx="1"/>
          </p:nvPr>
        </p:nvSpPr>
        <p:spPr>
          <a:xfrm>
            <a:off x="198638" y="1890876"/>
            <a:ext cx="6127518" cy="3595524"/>
          </a:xfrm>
        </p:spPr>
        <p:txBody>
          <a:bodyPr/>
          <a:lstStyle/>
          <a:p>
            <a:pPr algn="l">
              <a:buFont typeface="Arial" panose="020B0604020202020204" pitchFamily="34" charset="0"/>
              <a:buChar char="•"/>
            </a:pPr>
            <a:r>
              <a:rPr lang="en-US" b="1" i="0" dirty="0">
                <a:solidFill>
                  <a:srgbClr val="465359"/>
                </a:solidFill>
                <a:effectLst/>
                <a:latin typeface="ui-sans-serif"/>
              </a:rPr>
              <a:t>IDC’s Growth Vision</a:t>
            </a:r>
            <a:r>
              <a:rPr lang="en-US" b="0" i="0" dirty="0">
                <a:solidFill>
                  <a:srgbClr val="465359"/>
                </a:solidFill>
                <a:effectLst/>
                <a:latin typeface="ui-sans-serif"/>
              </a:rPr>
              <a:t>: Transition to full product ownership and develop a cohesive, high-performance team.</a:t>
            </a:r>
          </a:p>
          <a:p>
            <a:pPr algn="l">
              <a:buFont typeface="Arial" panose="020B0604020202020204" pitchFamily="34" charset="0"/>
              <a:buChar char="•"/>
            </a:pPr>
            <a:r>
              <a:rPr lang="en-US" b="1" i="0" dirty="0">
                <a:solidFill>
                  <a:srgbClr val="465359"/>
                </a:solidFill>
                <a:effectLst/>
                <a:latin typeface="ui-sans-serif"/>
              </a:rPr>
              <a:t>Key Takeaways</a:t>
            </a:r>
            <a:r>
              <a:rPr lang="en-US" b="0" i="0" dirty="0">
                <a:solidFill>
                  <a:srgbClr val="465359"/>
                </a:solidFill>
                <a:effectLst/>
                <a:latin typeface="ui-sans-serif"/>
              </a:rPr>
              <a:t>: Structured managerial processes and organizational behavior strategies can address IDC’s challenges, paving the way for sustainable growth.</a:t>
            </a:r>
          </a:p>
          <a:p>
            <a:pPr marL="0" indent="0">
              <a:buNone/>
            </a:pPr>
            <a:endParaRPr lang="en-IN" dirty="0"/>
          </a:p>
        </p:txBody>
      </p:sp>
      <p:pic>
        <p:nvPicPr>
          <p:cNvPr id="4" name="Picture 3">
            <a:extLst>
              <a:ext uri="{FF2B5EF4-FFF2-40B4-BE49-F238E27FC236}">
                <a16:creationId xmlns:a16="http://schemas.microsoft.com/office/drawing/2014/main" id="{6B11D858-3C84-27CE-CDDA-5DA4F8D54CEB}"/>
              </a:ext>
            </a:extLst>
          </p:cNvPr>
          <p:cNvPicPr>
            <a:picLocks noChangeAspect="1"/>
          </p:cNvPicPr>
          <p:nvPr/>
        </p:nvPicPr>
        <p:blipFill>
          <a:blip r:embed="rId2"/>
          <a:stretch>
            <a:fillRect/>
          </a:stretch>
        </p:blipFill>
        <p:spPr>
          <a:xfrm>
            <a:off x="9179767" y="4492653"/>
            <a:ext cx="2912706" cy="2912706"/>
          </a:xfrm>
          <a:prstGeom prst="rect">
            <a:avLst/>
          </a:prstGeom>
        </p:spPr>
      </p:pic>
    </p:spTree>
    <p:extLst>
      <p:ext uri="{BB962C8B-B14F-4D97-AF65-F5344CB8AC3E}">
        <p14:creationId xmlns:p14="http://schemas.microsoft.com/office/powerpoint/2010/main" val="259272987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3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3"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4"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{4D3EC0FD-E5E7-4234-9D77-1B7093071630}tf33552983_win32</Template>
  <TotalTime>42</TotalTime>
  <Words>697</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Franklin Gothic Book</vt:lpstr>
      <vt:lpstr>Franklin Gothic Demi</vt:lpstr>
      <vt:lpstr>ui-sans-serif</vt:lpstr>
      <vt:lpstr>Wingdings 2</vt:lpstr>
      <vt:lpstr>DividendVTI</vt:lpstr>
      <vt:lpstr>National Semiconductor Corporation (NSC) </vt:lpstr>
      <vt:lpstr>National Semiconductor Corporation (NSC) background</vt:lpstr>
      <vt:lpstr>Key Stakeholders</vt:lpstr>
      <vt:lpstr>structure</vt:lpstr>
      <vt:lpstr>Problems Faced</vt:lpstr>
      <vt:lpstr>Solutions suggested by stakeholders</vt:lpstr>
      <vt:lpstr>Solutions suggested by stakeholders</vt:lpstr>
      <vt:lpstr>Suggested Solutions</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rishik purakayastha</dc:creator>
  <cp:lastModifiedBy>rishik purakayastha</cp:lastModifiedBy>
  <cp:revision>2</cp:revision>
  <dcterms:created xsi:type="dcterms:W3CDTF">2024-11-10T11:42:56Z</dcterms:created>
  <dcterms:modified xsi:type="dcterms:W3CDTF">2024-11-10T12:24:57Z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