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6" r:id="rId4"/>
    <p:sldId id="270" r:id="rId5"/>
    <p:sldId id="271" r:id="rId6"/>
    <p:sldId id="273" r:id="rId7"/>
    <p:sldId id="267" r:id="rId8"/>
    <p:sldId id="268"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1E49"/>
    <a:srgbClr val="4599FE"/>
    <a:srgbClr val="EE040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EB77-F1A0-5A6C-252D-8E3B8CFDBD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76BDE6-E731-7E85-398B-134D79144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EE8926-1EE4-D8D8-7EB3-824797552FB9}"/>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5" name="Footer Placeholder 4">
            <a:extLst>
              <a:ext uri="{FF2B5EF4-FFF2-40B4-BE49-F238E27FC236}">
                <a16:creationId xmlns:a16="http://schemas.microsoft.com/office/drawing/2014/main" id="{F0B91C58-FDF8-897D-A48E-6DA8D5E55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B6CA7-9BB9-F5FE-CB6E-D64BF46D86AA}"/>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141197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ABF4-0B96-499B-B2B1-AF73C52DFB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277A8-B148-E10A-DF7D-97A70352A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0EACD-1954-5214-042D-FCC6EDE51109}"/>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5" name="Footer Placeholder 4">
            <a:extLst>
              <a:ext uri="{FF2B5EF4-FFF2-40B4-BE49-F238E27FC236}">
                <a16:creationId xmlns:a16="http://schemas.microsoft.com/office/drawing/2014/main" id="{42FB3B05-9CA0-1341-417D-9417A359B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CAF0A-E658-4ECC-D06B-FC2B093E72BB}"/>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358602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76345-51BF-77FA-0D48-734933B2A8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DCED52-ADEF-814B-3C45-514E2E102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59D29-BFB9-7A64-56B5-2A6187F242CC}"/>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5" name="Footer Placeholder 4">
            <a:extLst>
              <a:ext uri="{FF2B5EF4-FFF2-40B4-BE49-F238E27FC236}">
                <a16:creationId xmlns:a16="http://schemas.microsoft.com/office/drawing/2014/main" id="{3345B251-D0EA-CD04-AD7C-F0C35966E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AE45D6-6199-225E-38CC-96E78177B1D5}"/>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180624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9720-4A94-EF4F-595E-EB961F82FC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702B8-59F6-5DEE-7C85-931E355BE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91122-9540-BC52-A73F-77D6EF97DD20}"/>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5" name="Footer Placeholder 4">
            <a:extLst>
              <a:ext uri="{FF2B5EF4-FFF2-40B4-BE49-F238E27FC236}">
                <a16:creationId xmlns:a16="http://schemas.microsoft.com/office/drawing/2014/main" id="{FC25CE89-29EE-E50D-8B55-36ED4AB33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2FEEC6-E995-FF53-02F5-53C59FBC44FC}"/>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181925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A0B5-D1A2-C123-1186-5E3643C60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E02877-3E5A-F44C-B80E-4B573059E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75C9F0-91B0-9BE7-355D-322A86237E3D}"/>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5" name="Footer Placeholder 4">
            <a:extLst>
              <a:ext uri="{FF2B5EF4-FFF2-40B4-BE49-F238E27FC236}">
                <a16:creationId xmlns:a16="http://schemas.microsoft.com/office/drawing/2014/main" id="{72831CAB-F27F-F1BA-1131-B64FF9DD6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2828C-ADAF-99DD-8A91-B805FF3B4EFC}"/>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402093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53BA-5D47-1BD9-49AE-A9AC1E7EE1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81C890-1323-C613-8545-162D6F8D0F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F93B9A-9EE1-2A66-8DC3-44AB32DA46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A375BD-97C4-B16F-E3B5-FDA4FB5E41B0}"/>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6" name="Footer Placeholder 5">
            <a:extLst>
              <a:ext uri="{FF2B5EF4-FFF2-40B4-BE49-F238E27FC236}">
                <a16:creationId xmlns:a16="http://schemas.microsoft.com/office/drawing/2014/main" id="{21AD1646-93F3-868A-4ABD-93D678B73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E62EB-EB53-A022-AEB0-1CE0E5DC54FA}"/>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257338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A981-58D5-1342-F648-9B7B8A3CAB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C029B9-0FD5-7A07-464A-062CD0638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95D5F-4F9B-9F30-64A3-4D185BC9FB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BF2598-1974-F694-BDE9-CE602D4AC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F9C78-93F9-F690-D4EA-FE4F8DD39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398DFA-5C56-0B72-0C35-D9F5B48228C5}"/>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8" name="Footer Placeholder 7">
            <a:extLst>
              <a:ext uri="{FF2B5EF4-FFF2-40B4-BE49-F238E27FC236}">
                <a16:creationId xmlns:a16="http://schemas.microsoft.com/office/drawing/2014/main" id="{17D2F522-CD94-CF61-0DBD-DE5F537E9C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4C0CEB-5B78-C3F6-39C2-ED74A9199335}"/>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194453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B51E-A876-9EC0-B670-9204DB5259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5FD4A4-65DC-949B-795A-BFD95166D896}"/>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4" name="Footer Placeholder 3">
            <a:extLst>
              <a:ext uri="{FF2B5EF4-FFF2-40B4-BE49-F238E27FC236}">
                <a16:creationId xmlns:a16="http://schemas.microsoft.com/office/drawing/2014/main" id="{21F5649F-306F-0048-93BD-6476318CD8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EA6174-85D4-FC24-0A6A-BE7547B1A700}"/>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305475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39E2F-C3A7-FF12-0357-93A4A307C2CF}"/>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3" name="Footer Placeholder 2">
            <a:extLst>
              <a:ext uri="{FF2B5EF4-FFF2-40B4-BE49-F238E27FC236}">
                <a16:creationId xmlns:a16="http://schemas.microsoft.com/office/drawing/2014/main" id="{2E66FAF5-CD55-63C5-3F7C-81BCD758E3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B3EAF7-278D-7C35-C8D9-5848EFE7D105}"/>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12454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D098-31B5-E768-1972-628E6472D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9446B2-70B7-160A-468A-B2C0D1468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E6A33C-7031-9E21-ED93-8A1EC31D0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1344-263F-204F-CCD7-9BCAD563B6F7}"/>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6" name="Footer Placeholder 5">
            <a:extLst>
              <a:ext uri="{FF2B5EF4-FFF2-40B4-BE49-F238E27FC236}">
                <a16:creationId xmlns:a16="http://schemas.microsoft.com/office/drawing/2014/main" id="{2F1296AF-D69B-E7B7-46C5-CFC0F624A3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721D9C-992F-BE7D-706A-A0FB6682A139}"/>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300533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EAF9-2F50-6170-A2DB-43114F4EF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A9660B-2F5F-E6C4-9D37-E00E38AC8F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9B1FBF-725A-1D5C-6C96-C8C267491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A7296-6694-182F-F055-DB8625B4A17C}"/>
              </a:ext>
            </a:extLst>
          </p:cNvPr>
          <p:cNvSpPr>
            <a:spLocks noGrp="1"/>
          </p:cNvSpPr>
          <p:nvPr>
            <p:ph type="dt" sz="half" idx="10"/>
          </p:nvPr>
        </p:nvSpPr>
        <p:spPr/>
        <p:txBody>
          <a:bodyPr/>
          <a:lstStyle/>
          <a:p>
            <a:fld id="{D6DCF079-589A-4FC3-AB41-79935F6F2E52}" type="datetimeFigureOut">
              <a:rPr lang="en-IN" smtClean="0"/>
              <a:t>23-04-2023</a:t>
            </a:fld>
            <a:endParaRPr lang="en-IN"/>
          </a:p>
        </p:txBody>
      </p:sp>
      <p:sp>
        <p:nvSpPr>
          <p:cNvPr id="6" name="Footer Placeholder 5">
            <a:extLst>
              <a:ext uri="{FF2B5EF4-FFF2-40B4-BE49-F238E27FC236}">
                <a16:creationId xmlns:a16="http://schemas.microsoft.com/office/drawing/2014/main" id="{67CE4D8B-1CFD-0859-7504-27C3782F6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73F38-ADF1-FA88-1EE5-A994F7FF4E69}"/>
              </a:ext>
            </a:extLst>
          </p:cNvPr>
          <p:cNvSpPr>
            <a:spLocks noGrp="1"/>
          </p:cNvSpPr>
          <p:nvPr>
            <p:ph type="sldNum" sz="quarter" idx="12"/>
          </p:nvPr>
        </p:nvSpPr>
        <p:spPr/>
        <p:txBody>
          <a:bodyPr/>
          <a:lstStyle/>
          <a:p>
            <a:fld id="{723667B2-5FDF-4727-86DE-F26D37D86B7D}" type="slidenum">
              <a:rPr lang="en-IN" smtClean="0"/>
              <a:t>‹#›</a:t>
            </a:fld>
            <a:endParaRPr lang="en-IN"/>
          </a:p>
        </p:txBody>
      </p:sp>
    </p:spTree>
    <p:extLst>
      <p:ext uri="{BB962C8B-B14F-4D97-AF65-F5344CB8AC3E}">
        <p14:creationId xmlns:p14="http://schemas.microsoft.com/office/powerpoint/2010/main" val="224615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727703-0A66-08CE-5D3C-38F2BEF31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E3EF7-2125-40F9-1830-C3B4C386D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C435C-0955-7AF7-3648-3501505F4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CF079-589A-4FC3-AB41-79935F6F2E52}" type="datetimeFigureOut">
              <a:rPr lang="en-IN" smtClean="0"/>
              <a:t>23-04-2023</a:t>
            </a:fld>
            <a:endParaRPr lang="en-IN"/>
          </a:p>
        </p:txBody>
      </p:sp>
      <p:sp>
        <p:nvSpPr>
          <p:cNvPr id="5" name="Footer Placeholder 4">
            <a:extLst>
              <a:ext uri="{FF2B5EF4-FFF2-40B4-BE49-F238E27FC236}">
                <a16:creationId xmlns:a16="http://schemas.microsoft.com/office/drawing/2014/main" id="{9513E760-83CD-94F7-DA32-312D9A306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61D232-F03A-2F28-D2F2-B1FC68392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667B2-5FDF-4727-86DE-F26D37D86B7D}" type="slidenum">
              <a:rPr lang="en-IN" smtClean="0"/>
              <a:t>‹#›</a:t>
            </a:fld>
            <a:endParaRPr lang="en-IN"/>
          </a:p>
        </p:txBody>
      </p:sp>
    </p:spTree>
    <p:extLst>
      <p:ext uri="{BB962C8B-B14F-4D97-AF65-F5344CB8AC3E}">
        <p14:creationId xmlns:p14="http://schemas.microsoft.com/office/powerpoint/2010/main" val="60882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1948873" y="386763"/>
            <a:ext cx="8294254" cy="923330"/>
          </a:xfrm>
          <a:prstGeom prst="rect">
            <a:avLst/>
          </a:prstGeom>
          <a:noFill/>
        </p:spPr>
        <p:txBody>
          <a:bodyPr wrap="square" rtlCol="0">
            <a:spAutoFit/>
          </a:bodyPr>
          <a:lstStyle/>
          <a:p>
            <a:pPr algn="ctr"/>
            <a:r>
              <a:rPr lang="en-US" sz="5400" dirty="0">
                <a:latin typeface="Bahnschrift" panose="020B0502040204020203" pitchFamily="34" charset="0"/>
              </a:rPr>
              <a:t>Image Steganography</a:t>
            </a:r>
            <a:endParaRPr lang="en-IN" sz="5400" dirty="0">
              <a:latin typeface="Bahnschrift" panose="020B0502040204020203" pitchFamily="34" charset="0"/>
            </a:endParaRPr>
          </a:p>
        </p:txBody>
      </p:sp>
      <p:sp>
        <p:nvSpPr>
          <p:cNvPr id="25" name="TextBox 24">
            <a:extLst>
              <a:ext uri="{FF2B5EF4-FFF2-40B4-BE49-F238E27FC236}">
                <a16:creationId xmlns:a16="http://schemas.microsoft.com/office/drawing/2014/main" id="{A79A752E-9773-31A7-2C8D-159A5849C064}"/>
              </a:ext>
            </a:extLst>
          </p:cNvPr>
          <p:cNvSpPr txBox="1"/>
          <p:nvPr/>
        </p:nvSpPr>
        <p:spPr>
          <a:xfrm>
            <a:off x="1325192" y="1902031"/>
            <a:ext cx="9541617" cy="707886"/>
          </a:xfrm>
          <a:prstGeom prst="rect">
            <a:avLst/>
          </a:prstGeom>
          <a:noFill/>
        </p:spPr>
        <p:txBody>
          <a:bodyPr wrap="square" rtlCol="0">
            <a:spAutoFit/>
          </a:bodyPr>
          <a:lstStyle/>
          <a:p>
            <a:pPr algn="ctr"/>
            <a:r>
              <a:rPr lang="en-US" sz="2200" dirty="0">
                <a:latin typeface="Bahnschrift" panose="020B0502040204020203" pitchFamily="34" charset="0"/>
              </a:rPr>
              <a:t>69. Ashish Yadav, 56. Srishti Shrivastava, 67. Gauri </a:t>
            </a:r>
            <a:r>
              <a:rPr lang="en-US" sz="2200" dirty="0" err="1">
                <a:latin typeface="Bahnschrift" panose="020B0502040204020203" pitchFamily="34" charset="0"/>
              </a:rPr>
              <a:t>Vispute</a:t>
            </a:r>
            <a:r>
              <a:rPr lang="en-US" sz="2200" dirty="0">
                <a:latin typeface="Bahnschrift" panose="020B0502040204020203" pitchFamily="34" charset="0"/>
              </a:rPr>
              <a:t>, 63. Vivek Tiwari</a:t>
            </a:r>
          </a:p>
          <a:p>
            <a:pPr algn="ctr"/>
            <a:r>
              <a:rPr lang="en-US" b="1" dirty="0">
                <a:latin typeface="Bahnschrift" panose="020B0502040204020203" pitchFamily="34" charset="0"/>
              </a:rPr>
              <a:t>TE SEM VI 2022-2023</a:t>
            </a:r>
          </a:p>
        </p:txBody>
      </p:sp>
      <p:sp>
        <p:nvSpPr>
          <p:cNvPr id="27" name="TextBox 26">
            <a:extLst>
              <a:ext uri="{FF2B5EF4-FFF2-40B4-BE49-F238E27FC236}">
                <a16:creationId xmlns:a16="http://schemas.microsoft.com/office/drawing/2014/main" id="{7494D733-DAD6-E1EA-7E33-35B7D63BDC1C}"/>
              </a:ext>
            </a:extLst>
          </p:cNvPr>
          <p:cNvSpPr txBox="1"/>
          <p:nvPr/>
        </p:nvSpPr>
        <p:spPr>
          <a:xfrm>
            <a:off x="0" y="5449966"/>
            <a:ext cx="12192000" cy="738664"/>
          </a:xfrm>
          <a:prstGeom prst="rect">
            <a:avLst/>
          </a:prstGeom>
          <a:noFill/>
        </p:spPr>
        <p:txBody>
          <a:bodyPr wrap="square" rtlCol="0">
            <a:spAutoFit/>
          </a:bodyPr>
          <a:lstStyle/>
          <a:p>
            <a:pPr algn="ctr"/>
            <a:r>
              <a:rPr lang="en-US" sz="2400" b="1" dirty="0">
                <a:solidFill>
                  <a:srgbClr val="031E49"/>
                </a:solidFill>
                <a:latin typeface="Bahnschrift" panose="020B0502040204020203" pitchFamily="34" charset="0"/>
              </a:rPr>
              <a:t>Department Of Computer Engineering</a:t>
            </a:r>
          </a:p>
          <a:p>
            <a:pPr algn="ctr"/>
            <a:r>
              <a:rPr lang="en-US" dirty="0" err="1">
                <a:latin typeface="Bahnschrift" panose="020B0502040204020203" pitchFamily="34" charset="0"/>
              </a:rPr>
              <a:t>Watumull</a:t>
            </a:r>
            <a:r>
              <a:rPr lang="en-US" dirty="0">
                <a:latin typeface="Bahnschrift" panose="020B0502040204020203" pitchFamily="34" charset="0"/>
              </a:rPr>
              <a:t> Institute Of Electronics Engineering And Computer </a:t>
            </a:r>
            <a:r>
              <a:rPr lang="en-US" dirty="0" err="1">
                <a:latin typeface="Bahnschrift" panose="020B0502040204020203" pitchFamily="34" charset="0"/>
              </a:rPr>
              <a:t>Technology,Ulhasnagar,Thane</a:t>
            </a:r>
            <a:endParaRPr lang="en-US" dirty="0">
              <a:latin typeface="Bahnschrift" panose="020B0502040204020203" pitchFamily="34" charset="0"/>
            </a:endParaRPr>
          </a:p>
        </p:txBody>
      </p:sp>
      <p:sp>
        <p:nvSpPr>
          <p:cNvPr id="28" name="TextBox 27">
            <a:extLst>
              <a:ext uri="{FF2B5EF4-FFF2-40B4-BE49-F238E27FC236}">
                <a16:creationId xmlns:a16="http://schemas.microsoft.com/office/drawing/2014/main" id="{D3F9375A-E6CD-613D-4BF8-327C9BDBDC94}"/>
              </a:ext>
            </a:extLst>
          </p:cNvPr>
          <p:cNvSpPr txBox="1"/>
          <p:nvPr/>
        </p:nvSpPr>
        <p:spPr>
          <a:xfrm>
            <a:off x="3729318" y="3201856"/>
            <a:ext cx="4733365" cy="892552"/>
          </a:xfrm>
          <a:prstGeom prst="rect">
            <a:avLst/>
          </a:prstGeom>
          <a:noFill/>
        </p:spPr>
        <p:txBody>
          <a:bodyPr wrap="square" rtlCol="0">
            <a:spAutoFit/>
          </a:bodyPr>
          <a:lstStyle/>
          <a:p>
            <a:pPr algn="ctr"/>
            <a:r>
              <a:rPr lang="en-US" sz="2600" dirty="0">
                <a:solidFill>
                  <a:srgbClr val="031E49"/>
                </a:solidFill>
                <a:latin typeface="Bahnschrift" panose="020B0502040204020203" pitchFamily="34" charset="0"/>
              </a:rPr>
              <a:t>Guide: </a:t>
            </a:r>
          </a:p>
          <a:p>
            <a:pPr algn="ctr"/>
            <a:r>
              <a:rPr lang="en-US" sz="2600" b="1" dirty="0">
                <a:solidFill>
                  <a:srgbClr val="031E49"/>
                </a:solidFill>
                <a:latin typeface="Bahnschrift" panose="020B0502040204020203" pitchFamily="34" charset="0"/>
              </a:rPr>
              <a:t>Prof. Nilesh Mehta</a:t>
            </a:r>
            <a:endParaRPr lang="en-IN" sz="2600" b="1" dirty="0">
              <a:solidFill>
                <a:srgbClr val="031E49"/>
              </a:solidFill>
              <a:latin typeface="Bahnschrift" panose="020B0502040204020203" pitchFamily="34" charset="0"/>
            </a:endParaRP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60" name="Picture 59" descr="Watumull Institute Of Electronics Engineering and Computer Technology,  Mumbai, (Mumbai) | Educrib">
            <a:extLst>
              <a:ext uri="{FF2B5EF4-FFF2-40B4-BE49-F238E27FC236}">
                <a16:creationId xmlns:a16="http://schemas.microsoft.com/office/drawing/2014/main" id="{9667E0C1-BF65-97B6-E0AC-0AD361A36B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58" t="25860" r="33346" b="19061"/>
          <a:stretch/>
        </p:blipFill>
        <p:spPr bwMode="auto">
          <a:xfrm>
            <a:off x="5646000" y="4532985"/>
            <a:ext cx="900000" cy="91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23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513457" y="796052"/>
            <a:ext cx="3314263" cy="707886"/>
          </a:xfrm>
          <a:prstGeom prst="rect">
            <a:avLst/>
          </a:prstGeom>
          <a:noFill/>
        </p:spPr>
        <p:txBody>
          <a:bodyPr wrap="square" rtlCol="0">
            <a:spAutoFit/>
          </a:bodyPr>
          <a:lstStyle/>
          <a:p>
            <a:r>
              <a:rPr lang="en-US" sz="4000" dirty="0">
                <a:latin typeface="Bahnschrift" panose="020B0502040204020203" pitchFamily="34" charset="0"/>
              </a:rPr>
              <a:t>Introduction</a:t>
            </a:r>
            <a:endParaRPr lang="en-IN" sz="4000" dirty="0">
              <a:latin typeface="Bahnschrift" panose="020B0502040204020203" pitchFamily="34" charset="0"/>
            </a:endParaRPr>
          </a:p>
        </p:txBody>
      </p:sp>
      <p:sp>
        <p:nvSpPr>
          <p:cNvPr id="25" name="TextBox 24">
            <a:extLst>
              <a:ext uri="{FF2B5EF4-FFF2-40B4-BE49-F238E27FC236}">
                <a16:creationId xmlns:a16="http://schemas.microsoft.com/office/drawing/2014/main" id="{A79A752E-9773-31A7-2C8D-159A5849C064}"/>
              </a:ext>
            </a:extLst>
          </p:cNvPr>
          <p:cNvSpPr txBox="1"/>
          <p:nvPr/>
        </p:nvSpPr>
        <p:spPr>
          <a:xfrm>
            <a:off x="513458" y="1734701"/>
            <a:ext cx="10884644" cy="3139321"/>
          </a:xfrm>
          <a:prstGeom prst="rect">
            <a:avLst/>
          </a:prstGeom>
          <a:noFill/>
        </p:spPr>
        <p:txBody>
          <a:bodyPr wrap="square" rtlCol="0">
            <a:spAutoFit/>
          </a:bodyPr>
          <a:lstStyle/>
          <a:p>
            <a:r>
              <a:rPr lang="en-US" sz="1800" dirty="0">
                <a:solidFill>
                  <a:srgbClr val="222222"/>
                </a:solidFill>
                <a:effectLst/>
                <a:latin typeface="Bahnschrift" panose="020B0502040204020203" pitchFamily="34" charset="0"/>
                <a:ea typeface="Calibri" panose="020F0502020204030204" pitchFamily="34" charset="0"/>
                <a:cs typeface="Segoe UI" panose="020B0502040204020203" pitchFamily="34" charset="0"/>
              </a:rPr>
              <a:t>Steganography is a technique of hiding secret information within a media without altering its perceptual quality. In this mini project, we propose an implementation of steganography using a combination of least significant bit (LSB) substitution and encryption. The secret message is first encrypted using the Advanced Encryption Standard (AES) algorithm to ensure confidentiality. The encrypted message is then embedded into the LSBs of the cover media.</a:t>
            </a:r>
          </a:p>
          <a:p>
            <a:endParaRPr lang="en-US" sz="1800" dirty="0">
              <a:solidFill>
                <a:srgbClr val="222222"/>
              </a:solidFill>
              <a:effectLst/>
              <a:latin typeface="Bahnschrift" panose="020B0502040204020203" pitchFamily="34" charset="0"/>
              <a:ea typeface="Calibri" panose="020F0502020204030204" pitchFamily="34" charset="0"/>
              <a:cs typeface="Segoe UI" panose="020B0502040204020203" pitchFamily="34" charset="0"/>
            </a:endParaRPr>
          </a:p>
          <a:p>
            <a:r>
              <a:rPr lang="en-US" dirty="0">
                <a:latin typeface="Bahnschrift" panose="020B0502040204020203" pitchFamily="34" charset="0"/>
              </a:rPr>
              <a:t>The resulting </a:t>
            </a:r>
            <a:r>
              <a:rPr lang="en-US" dirty="0" err="1">
                <a:latin typeface="Bahnschrift" panose="020B0502040204020203" pitchFamily="34" charset="0"/>
              </a:rPr>
              <a:t>stego</a:t>
            </a:r>
            <a:r>
              <a:rPr lang="en-US" dirty="0">
                <a:latin typeface="Bahnschrift" panose="020B0502040204020203" pitchFamily="34" charset="0"/>
              </a:rPr>
              <a:t>-media appears identical to the original cover media and can be sent through any communication channel without arousing suspicion. The proposed implementation is evaluated using various metrics, including peak signal-to-noise ratio (PSNR) and structural similarity index (SSIM), to measure the quality of the </a:t>
            </a:r>
            <a:r>
              <a:rPr lang="en-US" dirty="0" err="1">
                <a:latin typeface="Bahnschrift" panose="020B0502040204020203" pitchFamily="34" charset="0"/>
              </a:rPr>
              <a:t>stego</a:t>
            </a:r>
            <a:r>
              <a:rPr lang="en-US" dirty="0">
                <a:latin typeface="Bahnschrift" panose="020B0502040204020203" pitchFamily="34" charset="0"/>
              </a:rPr>
              <a:t>-media. The experimental results demonstrate the effectiveness of the proposed method in achieving high security and good visual quality of the </a:t>
            </a:r>
            <a:r>
              <a:rPr lang="en-US" dirty="0" err="1">
                <a:latin typeface="Bahnschrift" panose="020B0502040204020203" pitchFamily="34" charset="0"/>
              </a:rPr>
              <a:t>stego</a:t>
            </a:r>
            <a:r>
              <a:rPr lang="en-US" dirty="0">
                <a:latin typeface="Bahnschrift" panose="020B0502040204020203" pitchFamily="34" charset="0"/>
              </a:rPr>
              <a:t>-media.</a:t>
            </a: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33843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513458" y="796052"/>
            <a:ext cx="4855984" cy="707886"/>
          </a:xfrm>
          <a:prstGeom prst="rect">
            <a:avLst/>
          </a:prstGeom>
          <a:noFill/>
        </p:spPr>
        <p:txBody>
          <a:bodyPr wrap="square" rtlCol="0">
            <a:spAutoFit/>
          </a:bodyPr>
          <a:lstStyle/>
          <a:p>
            <a:r>
              <a:rPr lang="en-US" sz="4000" dirty="0">
                <a:latin typeface="Bahnschrift" panose="020B0502040204020203" pitchFamily="34" charset="0"/>
              </a:rPr>
              <a:t>Problem Definition</a:t>
            </a:r>
            <a:endParaRPr lang="en-IN" sz="4000" dirty="0">
              <a:latin typeface="Bahnschrift" panose="020B0502040204020203" pitchFamily="34" charset="0"/>
            </a:endParaRPr>
          </a:p>
        </p:txBody>
      </p:sp>
      <p:sp>
        <p:nvSpPr>
          <p:cNvPr id="25" name="TextBox 24">
            <a:extLst>
              <a:ext uri="{FF2B5EF4-FFF2-40B4-BE49-F238E27FC236}">
                <a16:creationId xmlns:a16="http://schemas.microsoft.com/office/drawing/2014/main" id="{A79A752E-9773-31A7-2C8D-159A5849C064}"/>
              </a:ext>
            </a:extLst>
          </p:cNvPr>
          <p:cNvSpPr txBox="1"/>
          <p:nvPr/>
        </p:nvSpPr>
        <p:spPr>
          <a:xfrm>
            <a:off x="513458" y="1734701"/>
            <a:ext cx="10884644" cy="2862322"/>
          </a:xfrm>
          <a:prstGeom prst="rect">
            <a:avLst/>
          </a:prstGeom>
          <a:noFill/>
        </p:spPr>
        <p:txBody>
          <a:bodyPr wrap="square" rtlCol="0">
            <a:spAutoFit/>
          </a:bodyPr>
          <a:lstStyle/>
          <a:p>
            <a:r>
              <a:rPr lang="en-US" sz="1800" dirty="0">
                <a:solidFill>
                  <a:srgbClr val="222222"/>
                </a:solidFill>
                <a:effectLst/>
                <a:latin typeface="Bahnschrift" panose="020B0502040204020203" pitchFamily="34" charset="0"/>
                <a:ea typeface="Calibri" panose="020F0502020204030204" pitchFamily="34" charset="0"/>
                <a:cs typeface="Segoe UI" panose="020B0502040204020203" pitchFamily="34" charset="0"/>
              </a:rPr>
              <a:t>The problem that it aims to address is the need for secure communication of sensitive information over insecure channels. Traditional encryption techniques, such as AES, can provide confidentiality, but they do not hide the fact that a message is being sent. </a:t>
            </a:r>
          </a:p>
          <a:p>
            <a:endParaRPr lang="en-US" dirty="0">
              <a:solidFill>
                <a:srgbClr val="222222"/>
              </a:solidFill>
              <a:latin typeface="Bahnschrift" panose="020B0502040204020203" pitchFamily="34" charset="0"/>
              <a:ea typeface="Calibri" panose="020F0502020204030204" pitchFamily="34" charset="0"/>
              <a:cs typeface="Segoe UI" panose="020B0502040204020203" pitchFamily="34" charset="0"/>
            </a:endParaRPr>
          </a:p>
          <a:p>
            <a:r>
              <a:rPr lang="en-US" sz="1800" dirty="0">
                <a:solidFill>
                  <a:srgbClr val="222222"/>
                </a:solidFill>
                <a:effectLst/>
                <a:latin typeface="Bahnschrift" panose="020B0502040204020203" pitchFamily="34" charset="0"/>
                <a:ea typeface="Calibri" panose="020F0502020204030204" pitchFamily="34" charset="0"/>
                <a:cs typeface="Segoe UI" panose="020B0502040204020203" pitchFamily="34" charset="0"/>
              </a:rPr>
              <a:t>Steganography addresses this issue by hiding the secret message within an innocent-looking cover image. The challenge lies in embedding the message in a way that is imperceptible to the human eye and difficult to detect by automated analysis. </a:t>
            </a:r>
          </a:p>
          <a:p>
            <a:endParaRPr lang="en-US" dirty="0">
              <a:solidFill>
                <a:srgbClr val="222222"/>
              </a:solidFill>
              <a:latin typeface="Bahnschrift" panose="020B0502040204020203" pitchFamily="34" charset="0"/>
              <a:ea typeface="Calibri" panose="020F0502020204030204" pitchFamily="34" charset="0"/>
              <a:cs typeface="Segoe UI" panose="020B0502040204020203" pitchFamily="34" charset="0"/>
            </a:endParaRPr>
          </a:p>
          <a:p>
            <a:r>
              <a:rPr lang="en-US" sz="1800" dirty="0">
                <a:solidFill>
                  <a:srgbClr val="222222"/>
                </a:solidFill>
                <a:effectLst/>
                <a:latin typeface="Bahnschrift" panose="020B0502040204020203" pitchFamily="34" charset="0"/>
                <a:ea typeface="Calibri" panose="020F0502020204030204" pitchFamily="34" charset="0"/>
                <a:cs typeface="Segoe UI" panose="020B0502040204020203" pitchFamily="34" charset="0"/>
              </a:rPr>
              <a:t>This project aims to develop an image steganography method that can achieve high security while maintaining the quality of the cover image.</a:t>
            </a:r>
            <a:endParaRPr lang="en-US" dirty="0">
              <a:latin typeface="Bahnschrift" panose="020B0502040204020203" pitchFamily="34" charset="0"/>
            </a:endParaRP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330949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2695129" y="532325"/>
            <a:ext cx="6801742" cy="707886"/>
          </a:xfrm>
          <a:prstGeom prst="rect">
            <a:avLst/>
          </a:prstGeom>
          <a:noFill/>
        </p:spPr>
        <p:txBody>
          <a:bodyPr wrap="square" rtlCol="0">
            <a:spAutoFit/>
          </a:bodyPr>
          <a:lstStyle/>
          <a:p>
            <a:pPr algn="ctr"/>
            <a:r>
              <a:rPr lang="en-US" sz="4000" dirty="0">
                <a:latin typeface="Bahnschrift" panose="020B0502040204020203" pitchFamily="34" charset="0"/>
              </a:rPr>
              <a:t>Image Module Flow</a:t>
            </a:r>
            <a:endParaRPr lang="en-IN" sz="4000" dirty="0">
              <a:latin typeface="Bahnschrift" panose="020B0502040204020203" pitchFamily="34" charset="0"/>
            </a:endParaRP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6" name="Picture 4" descr="GitHub - anilsathyan7/Deep-Video-Steganography-Hiding-Videos-in-Plain-Sight">
            <a:extLst>
              <a:ext uri="{FF2B5EF4-FFF2-40B4-BE49-F238E27FC236}">
                <a16:creationId xmlns:a16="http://schemas.microsoft.com/office/drawing/2014/main" id="{6E530A5E-2537-F293-9218-86F1ECA03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037" y="1899685"/>
            <a:ext cx="8491926" cy="3643865"/>
          </a:xfrm>
          <a:prstGeom prst="rect">
            <a:avLst/>
          </a:prstGeom>
          <a:noFill/>
          <a:ln w="38100">
            <a:solidFill>
              <a:srgbClr val="4599FE"/>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6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2695129" y="532325"/>
            <a:ext cx="6801742" cy="707886"/>
          </a:xfrm>
          <a:prstGeom prst="rect">
            <a:avLst/>
          </a:prstGeom>
          <a:noFill/>
        </p:spPr>
        <p:txBody>
          <a:bodyPr wrap="square" rtlCol="0">
            <a:spAutoFit/>
          </a:bodyPr>
          <a:lstStyle/>
          <a:p>
            <a:pPr algn="ctr"/>
            <a:r>
              <a:rPr lang="en-US" sz="4000" dirty="0">
                <a:latin typeface="Bahnschrift" panose="020B0502040204020203" pitchFamily="34" charset="0"/>
              </a:rPr>
              <a:t>Video Module Flow</a:t>
            </a:r>
            <a:endParaRPr lang="en-IN" sz="4000" dirty="0">
              <a:latin typeface="Bahnschrift" panose="020B0502040204020203" pitchFamily="34" charset="0"/>
            </a:endParaRP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3" name="Picture 2" descr="PDF] LSB Approach for Video Steganography to Embed Images | Semantic Scholar">
            <a:extLst>
              <a:ext uri="{FF2B5EF4-FFF2-40B4-BE49-F238E27FC236}">
                <a16:creationId xmlns:a16="http://schemas.microsoft.com/office/drawing/2014/main" id="{0F046803-23D3-946A-066C-E7ACCF404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727" y="1732981"/>
            <a:ext cx="7658546" cy="4262147"/>
          </a:xfrm>
          <a:prstGeom prst="rect">
            <a:avLst/>
          </a:prstGeom>
          <a:noFill/>
          <a:ln w="38100">
            <a:solidFill>
              <a:srgbClr val="4599FE"/>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38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353528" y="607093"/>
            <a:ext cx="4781998" cy="707886"/>
          </a:xfrm>
          <a:prstGeom prst="rect">
            <a:avLst/>
          </a:prstGeom>
          <a:noFill/>
        </p:spPr>
        <p:txBody>
          <a:bodyPr wrap="square" rtlCol="0">
            <a:spAutoFit/>
          </a:bodyPr>
          <a:lstStyle/>
          <a:p>
            <a:r>
              <a:rPr lang="en-US" sz="4000" dirty="0">
                <a:latin typeface="Bahnschrift" panose="020B0502040204020203" pitchFamily="34" charset="0"/>
              </a:rPr>
              <a:t>Use Case Scenario</a:t>
            </a:r>
            <a:endParaRPr lang="en-IN" sz="4000" dirty="0">
              <a:latin typeface="Bahnschrift" panose="020B0502040204020203" pitchFamily="34" charset="0"/>
            </a:endParaRP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5" name="Rectangle: Rounded Corners 4">
            <a:extLst>
              <a:ext uri="{FF2B5EF4-FFF2-40B4-BE49-F238E27FC236}">
                <a16:creationId xmlns:a16="http://schemas.microsoft.com/office/drawing/2014/main" id="{E656E91C-469F-D1D3-3EA8-A9B463E0ECAF}"/>
              </a:ext>
            </a:extLst>
          </p:cNvPr>
          <p:cNvSpPr/>
          <p:nvPr/>
        </p:nvSpPr>
        <p:spPr>
          <a:xfrm>
            <a:off x="2508000" y="3396358"/>
            <a:ext cx="1800000" cy="720000"/>
          </a:xfrm>
          <a:prstGeom prst="roundRect">
            <a:avLst>
              <a:gd name="adj" fmla="val 50000"/>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endParaRPr lang="en-GB" dirty="0"/>
          </a:p>
        </p:txBody>
      </p:sp>
      <p:sp>
        <p:nvSpPr>
          <p:cNvPr id="6" name="Rectangle: Rounded Corners 5">
            <a:extLst>
              <a:ext uri="{FF2B5EF4-FFF2-40B4-BE49-F238E27FC236}">
                <a16:creationId xmlns:a16="http://schemas.microsoft.com/office/drawing/2014/main" id="{8ACB4B94-EC75-A009-E25E-A53E4369AA9E}"/>
              </a:ext>
            </a:extLst>
          </p:cNvPr>
          <p:cNvSpPr/>
          <p:nvPr/>
        </p:nvSpPr>
        <p:spPr>
          <a:xfrm>
            <a:off x="2420944" y="1886588"/>
            <a:ext cx="1974111" cy="720000"/>
          </a:xfrm>
          <a:prstGeom prst="roundRect">
            <a:avLst>
              <a:gd name="adj" fmla="val 0"/>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Cover Media Files (Image/Video)</a:t>
            </a:r>
            <a:endParaRPr lang="en-GB" dirty="0"/>
          </a:p>
        </p:txBody>
      </p:sp>
      <p:sp>
        <p:nvSpPr>
          <p:cNvPr id="7" name="Rectangle: Rounded Corners 6">
            <a:extLst>
              <a:ext uri="{FF2B5EF4-FFF2-40B4-BE49-F238E27FC236}">
                <a16:creationId xmlns:a16="http://schemas.microsoft.com/office/drawing/2014/main" id="{9C66B08F-B543-8AB8-39AA-5C75BBF69370}"/>
              </a:ext>
            </a:extLst>
          </p:cNvPr>
          <p:cNvSpPr/>
          <p:nvPr/>
        </p:nvSpPr>
        <p:spPr>
          <a:xfrm>
            <a:off x="0" y="3396358"/>
            <a:ext cx="1800000" cy="720000"/>
          </a:xfrm>
          <a:prstGeom prst="roundRect">
            <a:avLst>
              <a:gd name="adj" fmla="val 0"/>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endParaRPr lang="en-GB" dirty="0"/>
          </a:p>
        </p:txBody>
      </p:sp>
      <p:sp>
        <p:nvSpPr>
          <p:cNvPr id="8" name="Rectangle: Rounded Corners 7">
            <a:extLst>
              <a:ext uri="{FF2B5EF4-FFF2-40B4-BE49-F238E27FC236}">
                <a16:creationId xmlns:a16="http://schemas.microsoft.com/office/drawing/2014/main" id="{0931B936-B189-DB1E-61BF-166DE5447A6E}"/>
              </a:ext>
            </a:extLst>
          </p:cNvPr>
          <p:cNvSpPr/>
          <p:nvPr/>
        </p:nvSpPr>
        <p:spPr>
          <a:xfrm>
            <a:off x="5016000" y="3398546"/>
            <a:ext cx="2160000" cy="720000"/>
          </a:xfrm>
          <a:prstGeom prst="roundRect">
            <a:avLst>
              <a:gd name="adj" fmla="val 0"/>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Stego</a:t>
            </a:r>
            <a:r>
              <a:rPr lang="en-US" dirty="0"/>
              <a:t>-Media Files</a:t>
            </a:r>
            <a:endParaRPr lang="en-GB" dirty="0"/>
          </a:p>
        </p:txBody>
      </p:sp>
      <p:sp>
        <p:nvSpPr>
          <p:cNvPr id="9" name="Rectangle: Rounded Corners 8">
            <a:extLst>
              <a:ext uri="{FF2B5EF4-FFF2-40B4-BE49-F238E27FC236}">
                <a16:creationId xmlns:a16="http://schemas.microsoft.com/office/drawing/2014/main" id="{19EE314A-D40C-4242-0EE9-3799FEE6F422}"/>
              </a:ext>
            </a:extLst>
          </p:cNvPr>
          <p:cNvSpPr/>
          <p:nvPr/>
        </p:nvSpPr>
        <p:spPr>
          <a:xfrm>
            <a:off x="7796944" y="3396358"/>
            <a:ext cx="1800000" cy="720000"/>
          </a:xfrm>
          <a:prstGeom prst="roundRect">
            <a:avLst>
              <a:gd name="adj" fmla="val 50000"/>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endParaRPr lang="en-GB" dirty="0"/>
          </a:p>
        </p:txBody>
      </p:sp>
      <p:sp>
        <p:nvSpPr>
          <p:cNvPr id="10" name="Rectangle: Rounded Corners 9">
            <a:extLst>
              <a:ext uri="{FF2B5EF4-FFF2-40B4-BE49-F238E27FC236}">
                <a16:creationId xmlns:a16="http://schemas.microsoft.com/office/drawing/2014/main" id="{30B53A29-24CD-590A-ABBA-C8555BC49D71}"/>
              </a:ext>
            </a:extLst>
          </p:cNvPr>
          <p:cNvSpPr/>
          <p:nvPr/>
        </p:nvSpPr>
        <p:spPr>
          <a:xfrm>
            <a:off x="10217888" y="3396358"/>
            <a:ext cx="1974111" cy="720000"/>
          </a:xfrm>
          <a:prstGeom prst="roundRect">
            <a:avLst>
              <a:gd name="adj" fmla="val 0"/>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endParaRPr lang="en-GB" dirty="0"/>
          </a:p>
        </p:txBody>
      </p:sp>
      <p:cxnSp>
        <p:nvCxnSpPr>
          <p:cNvPr id="12" name="Straight Arrow Connector 11">
            <a:extLst>
              <a:ext uri="{FF2B5EF4-FFF2-40B4-BE49-F238E27FC236}">
                <a16:creationId xmlns:a16="http://schemas.microsoft.com/office/drawing/2014/main" id="{C2A4EC42-0028-6AC6-71B5-80C1AEB2D354}"/>
              </a:ext>
            </a:extLst>
          </p:cNvPr>
          <p:cNvCxnSpPr>
            <a:stCxn id="7" idx="3"/>
            <a:endCxn id="5" idx="1"/>
          </p:cNvCxnSpPr>
          <p:nvPr/>
        </p:nvCxnSpPr>
        <p:spPr>
          <a:xfrm>
            <a:off x="1800000" y="3756358"/>
            <a:ext cx="70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6F84C7A-0886-0971-86FC-7A904EA94D8C}"/>
              </a:ext>
            </a:extLst>
          </p:cNvPr>
          <p:cNvCxnSpPr>
            <a:stCxn id="6" idx="2"/>
            <a:endCxn id="5" idx="0"/>
          </p:cNvCxnSpPr>
          <p:nvPr/>
        </p:nvCxnSpPr>
        <p:spPr>
          <a:xfrm>
            <a:off x="3408000" y="2606588"/>
            <a:ext cx="0" cy="7897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572656B-2AD5-C7F6-FDC3-403DF7E5C85D}"/>
              </a:ext>
            </a:extLst>
          </p:cNvPr>
          <p:cNvCxnSpPr>
            <a:stCxn id="5" idx="3"/>
            <a:endCxn id="8" idx="1"/>
          </p:cNvCxnSpPr>
          <p:nvPr/>
        </p:nvCxnSpPr>
        <p:spPr>
          <a:xfrm>
            <a:off x="4308000" y="3756358"/>
            <a:ext cx="708000" cy="2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525B387-3270-9589-9535-BCD18BE77E92}"/>
              </a:ext>
            </a:extLst>
          </p:cNvPr>
          <p:cNvCxnSpPr>
            <a:stCxn id="8" idx="3"/>
            <a:endCxn id="9" idx="1"/>
          </p:cNvCxnSpPr>
          <p:nvPr/>
        </p:nvCxnSpPr>
        <p:spPr>
          <a:xfrm flipV="1">
            <a:off x="7176000" y="3756358"/>
            <a:ext cx="620944" cy="2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33269B1-D086-0035-0DBC-D74009B45280}"/>
              </a:ext>
            </a:extLst>
          </p:cNvPr>
          <p:cNvCxnSpPr>
            <a:stCxn id="9" idx="3"/>
            <a:endCxn id="10" idx="1"/>
          </p:cNvCxnSpPr>
          <p:nvPr/>
        </p:nvCxnSpPr>
        <p:spPr>
          <a:xfrm>
            <a:off x="9596944" y="3756358"/>
            <a:ext cx="6209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1BB8FD-28F9-FC92-E195-0683B848FE35}"/>
              </a:ext>
            </a:extLst>
          </p:cNvPr>
          <p:cNvSpPr txBox="1"/>
          <p:nvPr/>
        </p:nvSpPr>
        <p:spPr>
          <a:xfrm>
            <a:off x="209191" y="4511263"/>
            <a:ext cx="1332530" cy="369332"/>
          </a:xfrm>
          <a:prstGeom prst="rect">
            <a:avLst/>
          </a:prstGeom>
          <a:noFill/>
        </p:spPr>
        <p:txBody>
          <a:bodyPr wrap="square" rtlCol="0">
            <a:spAutoFit/>
          </a:bodyPr>
          <a:lstStyle/>
          <a:p>
            <a:pPr algn="ctr"/>
            <a:r>
              <a:rPr lang="en-US" dirty="0"/>
              <a:t>Sender End</a:t>
            </a:r>
            <a:endParaRPr lang="en-GB" dirty="0"/>
          </a:p>
        </p:txBody>
      </p:sp>
      <p:sp>
        <p:nvSpPr>
          <p:cNvPr id="22" name="TextBox 21">
            <a:extLst>
              <a:ext uri="{FF2B5EF4-FFF2-40B4-BE49-F238E27FC236}">
                <a16:creationId xmlns:a16="http://schemas.microsoft.com/office/drawing/2014/main" id="{6EED04A1-EE4A-ED47-A211-875B25D4BD6C}"/>
              </a:ext>
            </a:extLst>
          </p:cNvPr>
          <p:cNvSpPr txBox="1"/>
          <p:nvPr/>
        </p:nvSpPr>
        <p:spPr>
          <a:xfrm>
            <a:off x="10571154" y="4511263"/>
            <a:ext cx="1411655" cy="369332"/>
          </a:xfrm>
          <a:prstGeom prst="rect">
            <a:avLst/>
          </a:prstGeom>
          <a:noFill/>
        </p:spPr>
        <p:txBody>
          <a:bodyPr wrap="square" rtlCol="0">
            <a:spAutoFit/>
          </a:bodyPr>
          <a:lstStyle/>
          <a:p>
            <a:pPr algn="ctr"/>
            <a:r>
              <a:rPr lang="en-US" dirty="0"/>
              <a:t>Receiver End</a:t>
            </a:r>
            <a:endParaRPr lang="en-GB" dirty="0"/>
          </a:p>
        </p:txBody>
      </p:sp>
      <p:sp>
        <p:nvSpPr>
          <p:cNvPr id="23" name="TextBox 22">
            <a:extLst>
              <a:ext uri="{FF2B5EF4-FFF2-40B4-BE49-F238E27FC236}">
                <a16:creationId xmlns:a16="http://schemas.microsoft.com/office/drawing/2014/main" id="{25565830-2CE4-6C69-4C92-FA2E86D21276}"/>
              </a:ext>
            </a:extLst>
          </p:cNvPr>
          <p:cNvSpPr txBox="1"/>
          <p:nvPr/>
        </p:nvSpPr>
        <p:spPr>
          <a:xfrm>
            <a:off x="5350610" y="4354828"/>
            <a:ext cx="1411655" cy="369332"/>
          </a:xfrm>
          <a:prstGeom prst="rect">
            <a:avLst/>
          </a:prstGeom>
          <a:noFill/>
        </p:spPr>
        <p:txBody>
          <a:bodyPr wrap="square" rtlCol="0">
            <a:spAutoFit/>
          </a:bodyPr>
          <a:lstStyle/>
          <a:p>
            <a:pPr algn="ctr"/>
            <a:r>
              <a:rPr lang="en-US" dirty="0"/>
              <a:t>Transit</a:t>
            </a:r>
            <a:endParaRPr lang="en-GB" dirty="0"/>
          </a:p>
        </p:txBody>
      </p:sp>
    </p:spTree>
    <p:extLst>
      <p:ext uri="{BB962C8B-B14F-4D97-AF65-F5344CB8AC3E}">
        <p14:creationId xmlns:p14="http://schemas.microsoft.com/office/powerpoint/2010/main" val="342877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513458" y="796052"/>
            <a:ext cx="4855984" cy="707886"/>
          </a:xfrm>
          <a:prstGeom prst="rect">
            <a:avLst/>
          </a:prstGeom>
          <a:noFill/>
        </p:spPr>
        <p:txBody>
          <a:bodyPr wrap="square" rtlCol="0">
            <a:spAutoFit/>
          </a:bodyPr>
          <a:lstStyle/>
          <a:p>
            <a:r>
              <a:rPr lang="en-US" sz="4000" dirty="0">
                <a:latin typeface="Bahnschrift" panose="020B0502040204020203" pitchFamily="34" charset="0"/>
              </a:rPr>
              <a:t>Possible Uses</a:t>
            </a:r>
            <a:endParaRPr lang="en-IN" sz="4000" dirty="0">
              <a:latin typeface="Bahnschrift" panose="020B0502040204020203" pitchFamily="34" charset="0"/>
            </a:endParaRPr>
          </a:p>
        </p:txBody>
      </p:sp>
      <p:sp>
        <p:nvSpPr>
          <p:cNvPr id="25" name="TextBox 24">
            <a:extLst>
              <a:ext uri="{FF2B5EF4-FFF2-40B4-BE49-F238E27FC236}">
                <a16:creationId xmlns:a16="http://schemas.microsoft.com/office/drawing/2014/main" id="{A79A752E-9773-31A7-2C8D-159A5849C064}"/>
              </a:ext>
            </a:extLst>
          </p:cNvPr>
          <p:cNvSpPr txBox="1"/>
          <p:nvPr/>
        </p:nvSpPr>
        <p:spPr>
          <a:xfrm>
            <a:off x="513458" y="1734701"/>
            <a:ext cx="10884644" cy="1698029"/>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1800" dirty="0">
                <a:latin typeface="Bahnschrift" panose="020B0502040204020203" pitchFamily="34" charset="0"/>
              </a:rPr>
              <a:t>Combine explanatory information with an image</a:t>
            </a:r>
          </a:p>
          <a:p>
            <a:pPr marL="342900" indent="-342900">
              <a:lnSpc>
                <a:spcPct val="150000"/>
              </a:lnSpc>
              <a:buFont typeface="Wingdings" panose="05000000000000000000" pitchFamily="2" charset="2"/>
              <a:buChar char="§"/>
            </a:pPr>
            <a:r>
              <a:rPr lang="en-US" sz="1800" dirty="0">
                <a:latin typeface="Bahnschrift" panose="020B0502040204020203" pitchFamily="34" charset="0"/>
              </a:rPr>
              <a:t>Private Communications</a:t>
            </a:r>
          </a:p>
          <a:p>
            <a:pPr marL="342900" indent="-342900">
              <a:lnSpc>
                <a:spcPct val="150000"/>
              </a:lnSpc>
              <a:buFont typeface="Wingdings" panose="05000000000000000000" pitchFamily="2" charset="2"/>
              <a:buChar char="§"/>
            </a:pPr>
            <a:r>
              <a:rPr lang="en-US" sz="1800" dirty="0">
                <a:latin typeface="Bahnschrift" panose="020B0502040204020203" pitchFamily="34" charset="0"/>
              </a:rPr>
              <a:t>Posting secret communications on Web to avoid transmission</a:t>
            </a:r>
          </a:p>
          <a:p>
            <a:pPr marL="342900" indent="-342900">
              <a:lnSpc>
                <a:spcPct val="150000"/>
              </a:lnSpc>
              <a:buFont typeface="Wingdings" panose="05000000000000000000" pitchFamily="2" charset="2"/>
              <a:buChar char="§"/>
            </a:pPr>
            <a:r>
              <a:rPr lang="en-US" sz="1800" dirty="0">
                <a:latin typeface="Bahnschrift" panose="020B0502040204020203" pitchFamily="34" charset="0"/>
              </a:rPr>
              <a:t>Copyright protection</a:t>
            </a: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11703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513458" y="796052"/>
            <a:ext cx="4855984" cy="707886"/>
          </a:xfrm>
          <a:prstGeom prst="rect">
            <a:avLst/>
          </a:prstGeom>
          <a:noFill/>
        </p:spPr>
        <p:txBody>
          <a:bodyPr wrap="square" rtlCol="0">
            <a:spAutoFit/>
          </a:bodyPr>
          <a:lstStyle/>
          <a:p>
            <a:r>
              <a:rPr lang="en-US" sz="4000" dirty="0">
                <a:latin typeface="Bahnschrift" panose="020B0502040204020203" pitchFamily="34" charset="0"/>
              </a:rPr>
              <a:t>Technologies Used</a:t>
            </a:r>
            <a:endParaRPr lang="en-IN" sz="4000" dirty="0">
              <a:latin typeface="Bahnschrift" panose="020B0502040204020203" pitchFamily="34" charset="0"/>
            </a:endParaRPr>
          </a:p>
        </p:txBody>
      </p:sp>
      <p:sp>
        <p:nvSpPr>
          <p:cNvPr id="25" name="TextBox 24">
            <a:extLst>
              <a:ext uri="{FF2B5EF4-FFF2-40B4-BE49-F238E27FC236}">
                <a16:creationId xmlns:a16="http://schemas.microsoft.com/office/drawing/2014/main" id="{A79A752E-9773-31A7-2C8D-159A5849C064}"/>
              </a:ext>
            </a:extLst>
          </p:cNvPr>
          <p:cNvSpPr txBox="1"/>
          <p:nvPr/>
        </p:nvSpPr>
        <p:spPr>
          <a:xfrm>
            <a:off x="513458" y="1734701"/>
            <a:ext cx="10884644" cy="2113527"/>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1800" dirty="0">
                <a:latin typeface="Bahnschrift" panose="020B0502040204020203" pitchFamily="34" charset="0"/>
              </a:rPr>
              <a:t>Programming language: Python</a:t>
            </a:r>
          </a:p>
          <a:p>
            <a:pPr marL="342900" indent="-342900">
              <a:lnSpc>
                <a:spcPct val="150000"/>
              </a:lnSpc>
              <a:buFont typeface="Wingdings" panose="05000000000000000000" pitchFamily="2" charset="2"/>
              <a:buChar char="§"/>
            </a:pPr>
            <a:r>
              <a:rPr lang="en-US" sz="1800" dirty="0">
                <a:latin typeface="Bahnschrift" panose="020B0502040204020203" pitchFamily="34" charset="0"/>
              </a:rPr>
              <a:t>Image processing libraries: Pillow</a:t>
            </a:r>
          </a:p>
          <a:p>
            <a:pPr marL="342900" indent="-342900">
              <a:lnSpc>
                <a:spcPct val="150000"/>
              </a:lnSpc>
              <a:buFont typeface="Wingdings" panose="05000000000000000000" pitchFamily="2" charset="2"/>
              <a:buChar char="§"/>
            </a:pPr>
            <a:r>
              <a:rPr lang="en-US" sz="1800" dirty="0">
                <a:latin typeface="Bahnschrift" panose="020B0502040204020203" pitchFamily="34" charset="0"/>
              </a:rPr>
              <a:t>GUI development: </a:t>
            </a:r>
            <a:r>
              <a:rPr lang="en-US" sz="1800" dirty="0" err="1">
                <a:latin typeface="Bahnschrift" panose="020B0502040204020203" pitchFamily="34" charset="0"/>
              </a:rPr>
              <a:t>Tkinter</a:t>
            </a:r>
            <a:endParaRPr lang="en-US" sz="1800" dirty="0">
              <a:latin typeface="Bahnschrift" panose="020B0502040204020203" pitchFamily="34" charset="0"/>
            </a:endParaRPr>
          </a:p>
          <a:p>
            <a:pPr marL="342900" indent="-342900">
              <a:lnSpc>
                <a:spcPct val="150000"/>
              </a:lnSpc>
              <a:buFont typeface="Wingdings" panose="05000000000000000000" pitchFamily="2" charset="2"/>
              <a:buChar char="§"/>
            </a:pPr>
            <a:r>
              <a:rPr lang="en-US" sz="1800" dirty="0">
                <a:latin typeface="Bahnschrift" panose="020B0502040204020203" pitchFamily="34" charset="0"/>
              </a:rPr>
              <a:t>Development and version control tools: Git, GitHub</a:t>
            </a:r>
          </a:p>
          <a:p>
            <a:pPr marL="342900" indent="-342900">
              <a:lnSpc>
                <a:spcPct val="150000"/>
              </a:lnSpc>
              <a:buFont typeface="Wingdings" panose="05000000000000000000" pitchFamily="2" charset="2"/>
              <a:buChar char="§"/>
            </a:pPr>
            <a:r>
              <a:rPr lang="en-US" sz="1800" dirty="0">
                <a:latin typeface="Bahnschrift" panose="020B0502040204020203" pitchFamily="34" charset="0"/>
              </a:rPr>
              <a:t>IDEs: Visual Studio Code</a:t>
            </a: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23832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9FA7A90-11E6-1AA8-FB40-B617C5A02111}"/>
              </a:ext>
            </a:extLst>
          </p:cNvPr>
          <p:cNvSpPr txBox="1"/>
          <p:nvPr/>
        </p:nvSpPr>
        <p:spPr>
          <a:xfrm>
            <a:off x="513458" y="796052"/>
            <a:ext cx="4855984" cy="707886"/>
          </a:xfrm>
          <a:prstGeom prst="rect">
            <a:avLst/>
          </a:prstGeom>
          <a:noFill/>
        </p:spPr>
        <p:txBody>
          <a:bodyPr wrap="square" rtlCol="0">
            <a:spAutoFit/>
          </a:bodyPr>
          <a:lstStyle/>
          <a:p>
            <a:r>
              <a:rPr lang="en-US" sz="4000" dirty="0">
                <a:latin typeface="Bahnschrift" panose="020B0502040204020203" pitchFamily="34" charset="0"/>
              </a:rPr>
              <a:t>Conclusion</a:t>
            </a:r>
            <a:endParaRPr lang="en-IN" sz="4000" dirty="0">
              <a:latin typeface="Bahnschrift" panose="020B0502040204020203" pitchFamily="34" charset="0"/>
            </a:endParaRPr>
          </a:p>
        </p:txBody>
      </p:sp>
      <p:sp>
        <p:nvSpPr>
          <p:cNvPr id="25" name="TextBox 24">
            <a:extLst>
              <a:ext uri="{FF2B5EF4-FFF2-40B4-BE49-F238E27FC236}">
                <a16:creationId xmlns:a16="http://schemas.microsoft.com/office/drawing/2014/main" id="{A79A752E-9773-31A7-2C8D-159A5849C064}"/>
              </a:ext>
            </a:extLst>
          </p:cNvPr>
          <p:cNvSpPr txBox="1"/>
          <p:nvPr/>
        </p:nvSpPr>
        <p:spPr>
          <a:xfrm>
            <a:off x="513458" y="1734701"/>
            <a:ext cx="10884644" cy="2308324"/>
          </a:xfrm>
          <a:prstGeom prst="rect">
            <a:avLst/>
          </a:prstGeom>
          <a:noFill/>
        </p:spPr>
        <p:txBody>
          <a:bodyPr wrap="square" rtlCol="0">
            <a:spAutoFit/>
          </a:bodyPr>
          <a:lstStyle/>
          <a:p>
            <a:r>
              <a:rPr lang="en-US" sz="1800" dirty="0">
                <a:latin typeface="Bahnschrift" panose="020B0502040204020203" pitchFamily="34" charset="0"/>
              </a:rPr>
              <a:t>In conclusion, image and video steganography are effective techniques for hiding information within digital media files. These methods involve embedding data into the least significant bits of the image or video, making it difficult for anyone to detect the presence of the hidden information without the appropriate tools.</a:t>
            </a:r>
          </a:p>
          <a:p>
            <a:endParaRPr lang="en-US" dirty="0">
              <a:latin typeface="Bahnschrift" panose="020B0502040204020203" pitchFamily="34" charset="0"/>
            </a:endParaRPr>
          </a:p>
          <a:p>
            <a:r>
              <a:rPr lang="en-US" sz="1800" dirty="0">
                <a:latin typeface="Bahnschrift" panose="020B0502040204020203" pitchFamily="34" charset="0"/>
              </a:rPr>
              <a:t>Steganography has numerous practical applications in digital forensics, law enforcement, and military intelligence. However, it can also be used for malicious purposes, such as hiding malware or illegal content</a:t>
            </a:r>
          </a:p>
        </p:txBody>
      </p:sp>
      <p:grpSp>
        <p:nvGrpSpPr>
          <p:cNvPr id="52" name="Group 51">
            <a:extLst>
              <a:ext uri="{FF2B5EF4-FFF2-40B4-BE49-F238E27FC236}">
                <a16:creationId xmlns:a16="http://schemas.microsoft.com/office/drawing/2014/main" id="{E2E8F337-FADA-838F-E8D1-9DCC42A8F670}"/>
              </a:ext>
            </a:extLst>
          </p:cNvPr>
          <p:cNvGrpSpPr/>
          <p:nvPr/>
        </p:nvGrpSpPr>
        <p:grpSpPr>
          <a:xfrm>
            <a:off x="0" y="6282252"/>
            <a:ext cx="12192000" cy="575747"/>
            <a:chOff x="0" y="6282252"/>
            <a:chExt cx="12192000" cy="575747"/>
          </a:xfrm>
        </p:grpSpPr>
        <p:sp>
          <p:nvSpPr>
            <p:cNvPr id="43" name="Rectangle 42">
              <a:extLst>
                <a:ext uri="{FF2B5EF4-FFF2-40B4-BE49-F238E27FC236}">
                  <a16:creationId xmlns:a16="http://schemas.microsoft.com/office/drawing/2014/main" id="{228AC212-AB1D-98F1-E76E-38FF3A9E2C6D}"/>
                </a:ext>
              </a:extLst>
            </p:cNvPr>
            <p:cNvSpPr/>
            <p:nvPr/>
          </p:nvSpPr>
          <p:spPr>
            <a:xfrm>
              <a:off x="0" y="6677999"/>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B2F9444-DF0D-111C-BEC2-68E8BE742E11}"/>
                </a:ext>
              </a:extLst>
            </p:cNvPr>
            <p:cNvGrpSpPr/>
            <p:nvPr/>
          </p:nvGrpSpPr>
          <p:grpSpPr>
            <a:xfrm>
              <a:off x="10281684" y="6282252"/>
              <a:ext cx="1910316" cy="575747"/>
              <a:chOff x="7066665" y="5645887"/>
              <a:chExt cx="4021764" cy="1212112"/>
            </a:xfrm>
          </p:grpSpPr>
          <p:sp>
            <p:nvSpPr>
              <p:cNvPr id="34" name="Parallelogram 33">
                <a:extLst>
                  <a:ext uri="{FF2B5EF4-FFF2-40B4-BE49-F238E27FC236}">
                    <a16:creationId xmlns:a16="http://schemas.microsoft.com/office/drawing/2014/main" id="{2204759F-C54D-E5ED-169B-39BA78982C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Triangle 34">
                <a:extLst>
                  <a:ext uri="{FF2B5EF4-FFF2-40B4-BE49-F238E27FC236}">
                    <a16:creationId xmlns:a16="http://schemas.microsoft.com/office/drawing/2014/main" id="{927E1921-5D1C-0EA6-70AF-8A03D09121CF}"/>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Parallelogram 35">
                <a:extLst>
                  <a:ext uri="{FF2B5EF4-FFF2-40B4-BE49-F238E27FC236}">
                    <a16:creationId xmlns:a16="http://schemas.microsoft.com/office/drawing/2014/main" id="{1E9695F6-DE49-8980-C7AF-0DA69BC836F2}"/>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Parallelogram 36">
                <a:extLst>
                  <a:ext uri="{FF2B5EF4-FFF2-40B4-BE49-F238E27FC236}">
                    <a16:creationId xmlns:a16="http://schemas.microsoft.com/office/drawing/2014/main" id="{C7FAD673-06E2-92FA-D73C-EDEE9790DC7A}"/>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3" name="Group 52">
            <a:extLst>
              <a:ext uri="{FF2B5EF4-FFF2-40B4-BE49-F238E27FC236}">
                <a16:creationId xmlns:a16="http://schemas.microsoft.com/office/drawing/2014/main" id="{3C4D755F-3C4F-A05C-57CC-F5FCF8A68763}"/>
              </a:ext>
            </a:extLst>
          </p:cNvPr>
          <p:cNvGrpSpPr/>
          <p:nvPr/>
        </p:nvGrpSpPr>
        <p:grpSpPr>
          <a:xfrm flipH="1" flipV="1">
            <a:off x="0" y="-14791"/>
            <a:ext cx="12192000" cy="580080"/>
            <a:chOff x="0" y="6282252"/>
            <a:chExt cx="12192000" cy="580080"/>
          </a:xfrm>
        </p:grpSpPr>
        <p:sp>
          <p:nvSpPr>
            <p:cNvPr id="54" name="Rectangle 53">
              <a:extLst>
                <a:ext uri="{FF2B5EF4-FFF2-40B4-BE49-F238E27FC236}">
                  <a16:creationId xmlns:a16="http://schemas.microsoft.com/office/drawing/2014/main" id="{9903BF1F-2D3F-6F59-CC1E-85E0008F78A9}"/>
                </a:ext>
              </a:extLst>
            </p:cNvPr>
            <p:cNvSpPr/>
            <p:nvPr/>
          </p:nvSpPr>
          <p:spPr>
            <a:xfrm>
              <a:off x="0" y="6682332"/>
              <a:ext cx="10800822" cy="18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907A3212-0FD1-D2EB-02E4-F3C9540BBE37}"/>
                </a:ext>
              </a:extLst>
            </p:cNvPr>
            <p:cNvGrpSpPr/>
            <p:nvPr/>
          </p:nvGrpSpPr>
          <p:grpSpPr>
            <a:xfrm>
              <a:off x="10281684" y="6282252"/>
              <a:ext cx="1910316" cy="575747"/>
              <a:chOff x="7066665" y="5645887"/>
              <a:chExt cx="4021764" cy="1212112"/>
            </a:xfrm>
          </p:grpSpPr>
          <p:sp>
            <p:nvSpPr>
              <p:cNvPr id="56" name="Parallelogram 55">
                <a:extLst>
                  <a:ext uri="{FF2B5EF4-FFF2-40B4-BE49-F238E27FC236}">
                    <a16:creationId xmlns:a16="http://schemas.microsoft.com/office/drawing/2014/main" id="{E548F1D9-FAE2-CCF1-6AB4-8C2A7491A099}"/>
                  </a:ext>
                </a:extLst>
              </p:cNvPr>
              <p:cNvSpPr/>
              <p:nvPr/>
            </p:nvSpPr>
            <p:spPr>
              <a:xfrm>
                <a:off x="9240579" y="5645887"/>
                <a:ext cx="1847850" cy="1212112"/>
              </a:xfrm>
              <a:prstGeom prst="parallelogram">
                <a:avLst>
                  <a:gd name="adj" fmla="val 61826"/>
                </a:avLst>
              </a:prstGeom>
              <a:solidFill>
                <a:srgbClr val="EE0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56">
                <a:extLst>
                  <a:ext uri="{FF2B5EF4-FFF2-40B4-BE49-F238E27FC236}">
                    <a16:creationId xmlns:a16="http://schemas.microsoft.com/office/drawing/2014/main" id="{AD7E2C87-BC6D-BECB-1160-359FDA81928C}"/>
                  </a:ext>
                </a:extLst>
              </p:cNvPr>
              <p:cNvSpPr/>
              <p:nvPr/>
            </p:nvSpPr>
            <p:spPr>
              <a:xfrm flipH="1">
                <a:off x="10344149" y="5645887"/>
                <a:ext cx="744279" cy="1212112"/>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Parallelogram 57">
                <a:extLst>
                  <a:ext uri="{FF2B5EF4-FFF2-40B4-BE49-F238E27FC236}">
                    <a16:creationId xmlns:a16="http://schemas.microsoft.com/office/drawing/2014/main" id="{140B236D-5FA1-B23A-8DF1-EBF65765552D}"/>
                  </a:ext>
                </a:extLst>
              </p:cNvPr>
              <p:cNvSpPr/>
              <p:nvPr/>
            </p:nvSpPr>
            <p:spPr>
              <a:xfrm>
                <a:off x="8159602" y="5645887"/>
                <a:ext cx="1847850" cy="1212112"/>
              </a:xfrm>
              <a:prstGeom prst="parallelogram">
                <a:avLst>
                  <a:gd name="adj" fmla="val 61826"/>
                </a:avLst>
              </a:prstGeom>
              <a:solidFill>
                <a:srgbClr val="031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Parallelogram 58">
                <a:extLst>
                  <a:ext uri="{FF2B5EF4-FFF2-40B4-BE49-F238E27FC236}">
                    <a16:creationId xmlns:a16="http://schemas.microsoft.com/office/drawing/2014/main" id="{9365580E-67D3-37E9-CDE0-81A2F16C424E}"/>
                  </a:ext>
                </a:extLst>
              </p:cNvPr>
              <p:cNvSpPr/>
              <p:nvPr/>
            </p:nvSpPr>
            <p:spPr>
              <a:xfrm>
                <a:off x="7066665" y="5645887"/>
                <a:ext cx="1847850" cy="1212112"/>
              </a:xfrm>
              <a:prstGeom prst="parallelogram">
                <a:avLst>
                  <a:gd name="adj" fmla="val 61826"/>
                </a:avLst>
              </a:prstGeom>
              <a:solidFill>
                <a:srgbClr val="459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1109566964"/>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473</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Shrivastava</dc:creator>
  <cp:lastModifiedBy>Ashish Yadav</cp:lastModifiedBy>
  <cp:revision>14</cp:revision>
  <dcterms:created xsi:type="dcterms:W3CDTF">2023-03-03T05:53:38Z</dcterms:created>
  <dcterms:modified xsi:type="dcterms:W3CDTF">2023-04-23T07:38:09Z</dcterms:modified>
</cp:coreProperties>
</file>