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3" r:id="rId2"/>
    <p:sldId id="272" r:id="rId3"/>
    <p:sldId id="274" r:id="rId4"/>
    <p:sldId id="276" r:id="rId5"/>
    <p:sldId id="277" r:id="rId6"/>
    <p:sldId id="278" r:id="rId7"/>
    <p:sldId id="279" r:id="rId8"/>
    <p:sldId id="284" r:id="rId9"/>
    <p:sldId id="283" r:id="rId10"/>
    <p:sldId id="271" r:id="rId11"/>
    <p:sldId id="280" r:id="rId12"/>
    <p:sldId id="281" r:id="rId13"/>
    <p:sldId id="282" r:id="rId14"/>
    <p:sldId id="285" r:id="rId15"/>
    <p:sldId id="286" r:id="rId16"/>
    <p:sldId id="287" r:id="rId17"/>
    <p:sldId id="261" r:id="rId18"/>
    <p:sldId id="267" r:id="rId19"/>
    <p:sldId id="270" r:id="rId20"/>
    <p:sldId id="26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2FF"/>
    <a:srgbClr val="082032"/>
    <a:srgbClr val="FF8888"/>
    <a:srgbClr val="566BFF"/>
    <a:srgbClr val="673AB7"/>
    <a:srgbClr val="F7F7F7"/>
    <a:srgbClr val="CBC5EB"/>
    <a:srgbClr val="D9DEFF"/>
    <a:srgbClr val="EDE7F6"/>
    <a:srgbClr val="54D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713F5-3D76-4D81-A4A9-B31BCA62475E}" type="datetimeFigureOut">
              <a:rPr lang="en-IN" smtClean="0"/>
              <a:t>13-08-2022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DD726-2663-44EC-837B-F38501824A36}" type="slidenum">
              <a:rPr lang="en-IN" smtClean="0"/>
              <a:t>‹#›</a:t>
            </a:fld>
            <a:endParaRPr lang="en-IN"/>
          </a:p>
        </p:txBody>
      </p:sp>
    </p:spTree>
    <p:extLst>
      <p:ext uri="{BB962C8B-B14F-4D97-AF65-F5344CB8AC3E}">
        <p14:creationId xmlns:p14="http://schemas.microsoft.com/office/powerpoint/2010/main" val="33578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844C-7A1B-4610-907B-1FF60C124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D418C6-56F0-42D2-A8F9-77085C238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789F2-42F0-45B4-95FC-9C5E90E953D5}"/>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5" name="Footer Placeholder 4">
            <a:extLst>
              <a:ext uri="{FF2B5EF4-FFF2-40B4-BE49-F238E27FC236}">
                <a16:creationId xmlns:a16="http://schemas.microsoft.com/office/drawing/2014/main" id="{0EFB6A2A-69CC-456F-A070-580104E3A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29704-DEC5-437B-80CB-2FE8E45DED85}"/>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332465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9EE4-0FDA-43FE-A84C-E6A80FA1B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18F4E1-59AE-4B50-934F-0F588713D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D4E3A-9F7E-4877-B687-C8B825E51430}"/>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5" name="Footer Placeholder 4">
            <a:extLst>
              <a:ext uri="{FF2B5EF4-FFF2-40B4-BE49-F238E27FC236}">
                <a16:creationId xmlns:a16="http://schemas.microsoft.com/office/drawing/2014/main" id="{3571E7A1-7C7E-418B-BD67-5F9128B78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1DB60-1893-4BF2-AA7A-5C463C59C82A}"/>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69629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F81E4-3192-4C88-B99D-C6BDB2750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55FA1-CB1E-43E2-A300-C7216A244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08B17-B1F2-48FF-92D9-6EA769381D1B}"/>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5" name="Footer Placeholder 4">
            <a:extLst>
              <a:ext uri="{FF2B5EF4-FFF2-40B4-BE49-F238E27FC236}">
                <a16:creationId xmlns:a16="http://schemas.microsoft.com/office/drawing/2014/main" id="{A1E41977-BDC0-4667-9D1C-AB46A7568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4A630-02B6-4C30-8DF2-5D5BD1D6A944}"/>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323254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3C33-77EB-4205-A583-4B1AEFD7C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32991-4CFD-4D2E-B350-2991AD50D3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18B7F-B472-4E2C-945F-F1E7BBC30F67}"/>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5" name="Footer Placeholder 4">
            <a:extLst>
              <a:ext uri="{FF2B5EF4-FFF2-40B4-BE49-F238E27FC236}">
                <a16:creationId xmlns:a16="http://schemas.microsoft.com/office/drawing/2014/main" id="{13940440-2D23-45A0-99F3-4B976820C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77D59-3C5C-47CF-B3F4-4556C7968BC2}"/>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109382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D14E-2442-456D-BF96-A9D0EC6E9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316E98-E207-49DB-A990-3F98EFFAD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AE33B-B349-46BF-B65D-A585D13748CE}"/>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5" name="Footer Placeholder 4">
            <a:extLst>
              <a:ext uri="{FF2B5EF4-FFF2-40B4-BE49-F238E27FC236}">
                <a16:creationId xmlns:a16="http://schemas.microsoft.com/office/drawing/2014/main" id="{46E6737D-4A51-41C1-AEBF-E4E4C03A9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30917-6717-4578-851D-8E422E6A38D4}"/>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353295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3DEC-3D67-4DC1-B853-9E58A3E76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A915A-F7A8-4DCE-AB12-9045DF21FC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6C997-13C7-432D-BBAE-0725AB6F6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60E9F3-13B1-47D7-B9AF-F25321860770}"/>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6" name="Footer Placeholder 5">
            <a:extLst>
              <a:ext uri="{FF2B5EF4-FFF2-40B4-BE49-F238E27FC236}">
                <a16:creationId xmlns:a16="http://schemas.microsoft.com/office/drawing/2014/main" id="{DC842D79-54D1-4F35-B91A-A3485FA0A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71C04-7690-4CF8-BF2B-772AC019C308}"/>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99132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806E-027B-4E07-AD0B-29E7459F6D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21EDF-AB36-495F-BBDA-24AA7E8A2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AB1EF0-5BFD-45A0-BD74-0212A038F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19B112-7C5F-4628-845F-56FFE7124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6E5EB-3097-4D66-8265-A009B8FFE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FF5AED-CA95-4F0D-934B-148FE50EF27F}"/>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8" name="Footer Placeholder 7">
            <a:extLst>
              <a:ext uri="{FF2B5EF4-FFF2-40B4-BE49-F238E27FC236}">
                <a16:creationId xmlns:a16="http://schemas.microsoft.com/office/drawing/2014/main" id="{10133FCC-0CB4-40A1-9402-0BC3D0E92B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FD1D0-735A-41A0-BB9F-D2256DEBC7E6}"/>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263940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471-0ABE-4C81-841B-1464E2EBC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5726A-143A-441F-89B6-C1C8128D23CE}"/>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4" name="Footer Placeholder 3">
            <a:extLst>
              <a:ext uri="{FF2B5EF4-FFF2-40B4-BE49-F238E27FC236}">
                <a16:creationId xmlns:a16="http://schemas.microsoft.com/office/drawing/2014/main" id="{85275F1D-D070-4D5F-BAD6-CBCC4FD9E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4AF96A-EC76-4001-9F65-C61E71124E7F}"/>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298007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9EBD9-B3AF-4A3B-94E8-D32A5DC80C49}"/>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3" name="Footer Placeholder 2">
            <a:extLst>
              <a:ext uri="{FF2B5EF4-FFF2-40B4-BE49-F238E27FC236}">
                <a16:creationId xmlns:a16="http://schemas.microsoft.com/office/drawing/2014/main" id="{6973B221-9457-49DD-A484-E71771B72E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62433C-A066-404B-92DE-8460D8060083}"/>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37838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D81F-345E-4DEA-8C2C-124D2875C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84EAF3-6EB1-4192-84BE-DCCAD69C4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524F2A-CE9B-47DE-B2C3-18F935593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6BCF4-E44A-4357-AB7B-38B69D1594A3}"/>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6" name="Footer Placeholder 5">
            <a:extLst>
              <a:ext uri="{FF2B5EF4-FFF2-40B4-BE49-F238E27FC236}">
                <a16:creationId xmlns:a16="http://schemas.microsoft.com/office/drawing/2014/main" id="{16CCDBEE-D4DA-412F-ADDE-CEFB5BD561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BE373-C4F7-4DD2-BCD5-F97A050C7494}"/>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319290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7DF9-BEAD-4AB1-8667-9AA8B2B80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4A2447-CE31-4D07-BFBD-B4A84F4B1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9D9CB-AE10-4B30-99B6-BBF6DB8B5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D72B6-099C-4161-965A-C93EC8B1049F}"/>
              </a:ext>
            </a:extLst>
          </p:cNvPr>
          <p:cNvSpPr>
            <a:spLocks noGrp="1"/>
          </p:cNvSpPr>
          <p:nvPr>
            <p:ph type="dt" sz="half" idx="10"/>
          </p:nvPr>
        </p:nvSpPr>
        <p:spPr/>
        <p:txBody>
          <a:bodyPr/>
          <a:lstStyle/>
          <a:p>
            <a:fld id="{FFD0D5F7-6B4E-4D08-9735-3757B654F8E1}" type="datetimeFigureOut">
              <a:rPr lang="en-US" smtClean="0"/>
              <a:t>8/13/2022</a:t>
            </a:fld>
            <a:endParaRPr lang="en-US"/>
          </a:p>
        </p:txBody>
      </p:sp>
      <p:sp>
        <p:nvSpPr>
          <p:cNvPr id="6" name="Footer Placeholder 5">
            <a:extLst>
              <a:ext uri="{FF2B5EF4-FFF2-40B4-BE49-F238E27FC236}">
                <a16:creationId xmlns:a16="http://schemas.microsoft.com/office/drawing/2014/main" id="{D5E5BBA4-ACDD-4CA8-8500-F0C3FFB6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E0C6-BCBE-40DB-AE2E-47E577FFF430}"/>
              </a:ext>
            </a:extLst>
          </p:cNvPr>
          <p:cNvSpPr>
            <a:spLocks noGrp="1"/>
          </p:cNvSpPr>
          <p:nvPr>
            <p:ph type="sldNum" sz="quarter" idx="12"/>
          </p:nvPr>
        </p:nvSpPr>
        <p:spPr/>
        <p:txBody>
          <a:bodyPr/>
          <a:lstStyle/>
          <a:p>
            <a:fld id="{AC5AECC5-6B86-4E53-8460-61165A2358EB}" type="slidenum">
              <a:rPr lang="en-US" smtClean="0"/>
              <a:t>‹#›</a:t>
            </a:fld>
            <a:endParaRPr lang="en-US"/>
          </a:p>
        </p:txBody>
      </p:sp>
    </p:spTree>
    <p:extLst>
      <p:ext uri="{BB962C8B-B14F-4D97-AF65-F5344CB8AC3E}">
        <p14:creationId xmlns:p14="http://schemas.microsoft.com/office/powerpoint/2010/main" val="285399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319EF-508D-4577-AE46-DA0F70290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4D35E0-40CC-4138-BADE-CD24324E4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FC68C-9E4F-424B-871B-9197A0C4E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0D5F7-6B4E-4D08-9735-3757B654F8E1}" type="datetimeFigureOut">
              <a:rPr lang="en-US" smtClean="0"/>
              <a:t>8/13/2022</a:t>
            </a:fld>
            <a:endParaRPr lang="en-US"/>
          </a:p>
        </p:txBody>
      </p:sp>
      <p:sp>
        <p:nvSpPr>
          <p:cNvPr id="5" name="Footer Placeholder 4">
            <a:extLst>
              <a:ext uri="{FF2B5EF4-FFF2-40B4-BE49-F238E27FC236}">
                <a16:creationId xmlns:a16="http://schemas.microsoft.com/office/drawing/2014/main" id="{B60BDA2E-F604-44C2-A60D-AB4B04848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1FB14-BC3D-476E-8D06-6467DC13A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AECC5-6B86-4E53-8460-61165A2358EB}" type="slidenum">
              <a:rPr lang="en-US" smtClean="0"/>
              <a:t>‹#›</a:t>
            </a:fld>
            <a:endParaRPr lang="en-US"/>
          </a:p>
        </p:txBody>
      </p:sp>
    </p:spTree>
    <p:extLst>
      <p:ext uri="{BB962C8B-B14F-4D97-AF65-F5344CB8AC3E}">
        <p14:creationId xmlns:p14="http://schemas.microsoft.com/office/powerpoint/2010/main" val="395038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EAE271-D5B3-4E8C-B8B0-8D7D7110E2E6}"/>
              </a:ext>
            </a:extLst>
          </p:cNvPr>
          <p:cNvSpPr/>
          <p:nvPr/>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96BBE95-AB75-4743-9212-E3809D0A554A}"/>
              </a:ext>
            </a:extLst>
          </p:cNvPr>
          <p:cNvSpPr txBox="1"/>
          <p:nvPr/>
        </p:nvSpPr>
        <p:spPr>
          <a:xfrm>
            <a:off x="432046" y="366139"/>
            <a:ext cx="5542626" cy="1015663"/>
          </a:xfrm>
          <a:prstGeom prst="rect">
            <a:avLst/>
          </a:prstGeom>
          <a:noFill/>
        </p:spPr>
        <p:txBody>
          <a:bodyPr wrap="square" rtlCol="0">
            <a:spAutoFit/>
          </a:bodyPr>
          <a:lstStyle/>
          <a:p>
            <a:r>
              <a:rPr lang="en-US" sz="6000" dirty="0">
                <a:solidFill>
                  <a:srgbClr val="082032"/>
                </a:solidFill>
                <a:latin typeface="Impact" panose="020B0806030902050204" pitchFamily="34" charset="0"/>
              </a:rPr>
              <a:t>Group Members</a:t>
            </a:r>
          </a:p>
        </p:txBody>
      </p:sp>
      <p:sp>
        <p:nvSpPr>
          <p:cNvPr id="5" name="Rectangle 4">
            <a:extLst>
              <a:ext uri="{FF2B5EF4-FFF2-40B4-BE49-F238E27FC236}">
                <a16:creationId xmlns:a16="http://schemas.microsoft.com/office/drawing/2014/main" id="{879682FA-D4C3-033B-0DAB-5E464E68D3C0}"/>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3E2134-C5F3-B5C8-3209-9A17855F3073}"/>
              </a:ext>
            </a:extLst>
          </p:cNvPr>
          <p:cNvSpPr txBox="1"/>
          <p:nvPr/>
        </p:nvSpPr>
        <p:spPr>
          <a:xfrm>
            <a:off x="432046" y="2093503"/>
            <a:ext cx="6063448" cy="2554545"/>
          </a:xfrm>
          <a:prstGeom prst="rect">
            <a:avLst/>
          </a:prstGeom>
          <a:noFill/>
        </p:spPr>
        <p:txBody>
          <a:bodyPr wrap="square" rtlCol="0">
            <a:spAutoFit/>
          </a:bodyPr>
          <a:lstStyle/>
          <a:p>
            <a:r>
              <a:rPr lang="en-US" sz="4000" dirty="0">
                <a:solidFill>
                  <a:srgbClr val="2962FF"/>
                </a:solidFill>
                <a:latin typeface="Arial" panose="020B0604020202020204" pitchFamily="34" charset="0"/>
                <a:cs typeface="Arial" panose="020B0604020202020204" pitchFamily="34" charset="0"/>
              </a:rPr>
              <a:t>02. </a:t>
            </a:r>
            <a:r>
              <a:rPr lang="en-US" sz="4000" dirty="0">
                <a:latin typeface="Arial" panose="020B0604020202020204" pitchFamily="34" charset="0"/>
                <a:cs typeface="Arial" panose="020B0604020202020204" pitchFamily="34" charset="0"/>
              </a:rPr>
              <a:t>Rahman Choudhary</a:t>
            </a:r>
          </a:p>
          <a:p>
            <a:r>
              <a:rPr lang="en-US" sz="4000" dirty="0">
                <a:solidFill>
                  <a:srgbClr val="2962FF"/>
                </a:solidFill>
                <a:latin typeface="Arial" panose="020B0604020202020204" pitchFamily="34" charset="0"/>
                <a:cs typeface="Arial" panose="020B0604020202020204" pitchFamily="34" charset="0"/>
              </a:rPr>
              <a:t>10. </a:t>
            </a:r>
            <a:r>
              <a:rPr lang="en-US" sz="4000" dirty="0">
                <a:latin typeface="Arial" panose="020B0604020202020204" pitchFamily="34" charset="0"/>
                <a:cs typeface="Arial" panose="020B0604020202020204" pitchFamily="34" charset="0"/>
              </a:rPr>
              <a:t>Siddharth Joshi</a:t>
            </a:r>
          </a:p>
          <a:p>
            <a:r>
              <a:rPr lang="en-US" sz="4000" dirty="0">
                <a:solidFill>
                  <a:srgbClr val="2962FF"/>
                </a:solidFill>
                <a:latin typeface="Arial" panose="020B0604020202020204" pitchFamily="34" charset="0"/>
                <a:cs typeface="Arial" panose="020B0604020202020204" pitchFamily="34" charset="0"/>
              </a:rPr>
              <a:t>16. </a:t>
            </a:r>
            <a:r>
              <a:rPr lang="en-US" sz="4000" dirty="0">
                <a:latin typeface="Arial" panose="020B0604020202020204" pitchFamily="34" charset="0"/>
                <a:cs typeface="Arial" panose="020B0604020202020204" pitchFamily="34" charset="0"/>
              </a:rPr>
              <a:t>Nikhil Nooli</a:t>
            </a:r>
          </a:p>
          <a:p>
            <a:r>
              <a:rPr lang="en-US" sz="4000" dirty="0">
                <a:solidFill>
                  <a:srgbClr val="2962FF"/>
                </a:solidFill>
                <a:latin typeface="Arial" panose="020B0604020202020204" pitchFamily="34" charset="0"/>
                <a:cs typeface="Arial" panose="020B0604020202020204" pitchFamily="34" charset="0"/>
              </a:rPr>
              <a:t>30. </a:t>
            </a:r>
            <a:r>
              <a:rPr lang="en-US" sz="4000" dirty="0">
                <a:latin typeface="Arial" panose="020B0604020202020204" pitchFamily="34" charset="0"/>
                <a:cs typeface="Arial" panose="020B0604020202020204" pitchFamily="34" charset="0"/>
              </a:rPr>
              <a:t>Ashish Yadav</a:t>
            </a:r>
            <a:endParaRPr lang="en-IN" sz="4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A7FC529-1A41-77F6-4071-8D0AB3C7ED84}"/>
              </a:ext>
            </a:extLst>
          </p:cNvPr>
          <p:cNvSpPr txBox="1"/>
          <p:nvPr/>
        </p:nvSpPr>
        <p:spPr>
          <a:xfrm>
            <a:off x="532660" y="5359750"/>
            <a:ext cx="3237390"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Guide: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23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EAE271-D5B3-4E8C-B8B0-8D7D7110E2E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96BBE95-AB75-4743-9212-E3809D0A554A}"/>
              </a:ext>
            </a:extLst>
          </p:cNvPr>
          <p:cNvSpPr txBox="1"/>
          <p:nvPr/>
        </p:nvSpPr>
        <p:spPr>
          <a:xfrm>
            <a:off x="2624831" y="1905506"/>
            <a:ext cx="6942338" cy="3046988"/>
          </a:xfrm>
          <a:prstGeom prst="rect">
            <a:avLst/>
          </a:prstGeom>
          <a:noFill/>
        </p:spPr>
        <p:txBody>
          <a:bodyPr wrap="square" rtlCol="0">
            <a:spAutoFit/>
          </a:bodyPr>
          <a:lstStyle/>
          <a:p>
            <a:pPr algn="ctr"/>
            <a:r>
              <a:rPr lang="en-US" sz="9600" dirty="0">
                <a:solidFill>
                  <a:srgbClr val="082032"/>
                </a:solidFill>
                <a:latin typeface="Impact" panose="020B0806030902050204" pitchFamily="34" charset="0"/>
              </a:rPr>
              <a:t>Social Media </a:t>
            </a:r>
          </a:p>
          <a:p>
            <a:pPr algn="ctr"/>
            <a:r>
              <a:rPr lang="en-US" sz="9600" dirty="0">
                <a:solidFill>
                  <a:srgbClr val="082032"/>
                </a:solidFill>
                <a:latin typeface="Impact" panose="020B0806030902050204" pitchFamily="34" charset="0"/>
              </a:rPr>
              <a:t>Website</a:t>
            </a:r>
          </a:p>
        </p:txBody>
      </p:sp>
      <p:sp>
        <p:nvSpPr>
          <p:cNvPr id="5" name="Rectangle 4">
            <a:extLst>
              <a:ext uri="{FF2B5EF4-FFF2-40B4-BE49-F238E27FC236}">
                <a16:creationId xmlns:a16="http://schemas.microsoft.com/office/drawing/2014/main" id="{879682FA-D4C3-033B-0DAB-5E464E68D3C0}"/>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9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413955"/>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Problem Statement</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1569660"/>
          </a:xfrm>
          <a:prstGeom prst="rect">
            <a:avLst/>
          </a:prstGeom>
          <a:noFill/>
        </p:spPr>
        <p:txBody>
          <a:bodyPr wrap="square" rtlCol="0">
            <a:spAutoFit/>
          </a:bodyPr>
          <a:lstStyle/>
          <a:p>
            <a:r>
              <a:rPr lang="en-US" sz="2400" dirty="0"/>
              <a:t>The problem is that young people are too strongly influenced by social media in negative ways and we offer solutions with suggestions to solve that problem by proposing ways that social media can have a positive impact on young people as well as ways to avoid the negative impacts.</a:t>
            </a:r>
            <a:endParaRPr lang="en-IN" sz="2400" dirty="0"/>
          </a:p>
        </p:txBody>
      </p:sp>
    </p:spTree>
    <p:extLst>
      <p:ext uri="{BB962C8B-B14F-4D97-AF65-F5344CB8AC3E}">
        <p14:creationId xmlns:p14="http://schemas.microsoft.com/office/powerpoint/2010/main" val="408518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413955"/>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Technologies To Be Used</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1200329"/>
          </a:xfrm>
          <a:prstGeom prst="rect">
            <a:avLst/>
          </a:prstGeom>
          <a:noFill/>
        </p:spPr>
        <p:txBody>
          <a:bodyPr wrap="square" rtlCol="0">
            <a:spAutoFit/>
          </a:bodyPr>
          <a:lstStyle/>
          <a:p>
            <a:r>
              <a:rPr lang="en-US" sz="2400" dirty="0"/>
              <a:t>Front End: </a:t>
            </a:r>
            <a:r>
              <a:rPr lang="en-US" sz="2400" dirty="0" err="1"/>
              <a:t>HTML,CSS,JavaScript</a:t>
            </a:r>
            <a:endParaRPr lang="en-US" sz="2400" dirty="0"/>
          </a:p>
          <a:p>
            <a:r>
              <a:rPr lang="en-US" sz="2400" dirty="0"/>
              <a:t>Backend: Node JS, Express</a:t>
            </a:r>
          </a:p>
          <a:p>
            <a:r>
              <a:rPr lang="en-US" sz="2400" dirty="0"/>
              <a:t>Database: MongoDB</a:t>
            </a:r>
            <a:endParaRPr lang="en-IN" sz="2400" dirty="0"/>
          </a:p>
        </p:txBody>
      </p:sp>
    </p:spTree>
    <p:extLst>
      <p:ext uri="{BB962C8B-B14F-4D97-AF65-F5344CB8AC3E}">
        <p14:creationId xmlns:p14="http://schemas.microsoft.com/office/powerpoint/2010/main" val="13690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413955"/>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Skills To Be Learned</a:t>
            </a:r>
          </a:p>
        </p:txBody>
      </p:sp>
      <p:sp>
        <p:nvSpPr>
          <p:cNvPr id="10" name="TextBox 9">
            <a:extLst>
              <a:ext uri="{FF2B5EF4-FFF2-40B4-BE49-F238E27FC236}">
                <a16:creationId xmlns:a16="http://schemas.microsoft.com/office/drawing/2014/main" id="{64DFD9E9-BB31-4BFD-AD6C-E67F646F3C50}"/>
              </a:ext>
            </a:extLst>
          </p:cNvPr>
          <p:cNvSpPr txBox="1"/>
          <p:nvPr/>
        </p:nvSpPr>
        <p:spPr>
          <a:xfrm>
            <a:off x="331261" y="1467632"/>
            <a:ext cx="912178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Node-</a:t>
            </a:r>
            <a:r>
              <a:rPr lang="en-US" sz="2400" dirty="0" err="1"/>
              <a:t>js</a:t>
            </a:r>
            <a:r>
              <a:rPr lang="en-US" sz="2400" dirty="0"/>
              <a:t> -&gt; Runtime environment for JS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Express -&gt; Framework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EJS -&gt; Template Engine for JS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Mongodb</a:t>
            </a:r>
            <a:r>
              <a:rPr lang="en-US" sz="2400" dirty="0"/>
              <a:t> -&gt; NoSQL </a:t>
            </a:r>
            <a:r>
              <a:rPr lang="en-US" sz="2400" dirty="0" err="1"/>
              <a:t>DataBase</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Socket.IO -&gt; Will be used to build live chat communication in the website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Heroku -&gt;  Will be used for deployment of the website.</a:t>
            </a:r>
          </a:p>
        </p:txBody>
      </p:sp>
    </p:spTree>
    <p:extLst>
      <p:ext uri="{BB962C8B-B14F-4D97-AF65-F5344CB8AC3E}">
        <p14:creationId xmlns:p14="http://schemas.microsoft.com/office/powerpoint/2010/main" val="78207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B94800A-1122-E044-733F-A6DE763CA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975"/>
            <a:ext cx="12192000" cy="5988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87750D-74BB-7271-0122-9BA9F0A5AA5A}"/>
              </a:ext>
            </a:extLst>
          </p:cNvPr>
          <p:cNvSpPr txBox="1"/>
          <p:nvPr/>
        </p:nvSpPr>
        <p:spPr>
          <a:xfrm>
            <a:off x="8970335" y="0"/>
            <a:ext cx="3221665" cy="461665"/>
          </a:xfrm>
          <a:prstGeom prst="rect">
            <a:avLst/>
          </a:prstGeom>
          <a:solidFill>
            <a:schemeClr val="bg1"/>
          </a:solidFill>
          <a:ln w="19050">
            <a:solidFill>
              <a:srgbClr val="566BFF"/>
            </a:solidFill>
          </a:ln>
        </p:spPr>
        <p:txBody>
          <a:bodyPr wrap="square" rtlCol="0">
            <a:spAutoFit/>
          </a:bodyPr>
          <a:lstStyle/>
          <a:p>
            <a:pPr algn="ctr"/>
            <a:r>
              <a:rPr lang="en-US" sz="2400" dirty="0">
                <a:solidFill>
                  <a:srgbClr val="566BFF"/>
                </a:solidFill>
                <a:latin typeface="Righteous" panose="02010506000000020000" pitchFamily="2" charset="0"/>
              </a:rPr>
              <a:t>Sample Illustration </a:t>
            </a:r>
          </a:p>
        </p:txBody>
      </p:sp>
    </p:spTree>
    <p:extLst>
      <p:ext uri="{BB962C8B-B14F-4D97-AF65-F5344CB8AC3E}">
        <p14:creationId xmlns:p14="http://schemas.microsoft.com/office/powerpoint/2010/main" val="260749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065B66-1CDD-71E4-70F6-6BCFA393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739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59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EAE271-D5B3-4E8C-B8B0-8D7D7110E2E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96BBE95-AB75-4743-9212-E3809D0A554A}"/>
              </a:ext>
            </a:extLst>
          </p:cNvPr>
          <p:cNvSpPr txBox="1"/>
          <p:nvPr/>
        </p:nvSpPr>
        <p:spPr>
          <a:xfrm>
            <a:off x="2034466" y="2413273"/>
            <a:ext cx="8123068" cy="1569660"/>
          </a:xfrm>
          <a:prstGeom prst="rect">
            <a:avLst/>
          </a:prstGeom>
          <a:noFill/>
        </p:spPr>
        <p:txBody>
          <a:bodyPr wrap="square" rtlCol="0">
            <a:spAutoFit/>
          </a:bodyPr>
          <a:lstStyle/>
          <a:p>
            <a:pPr algn="r"/>
            <a:r>
              <a:rPr lang="en-US" sz="9600" dirty="0">
                <a:solidFill>
                  <a:srgbClr val="082032"/>
                </a:solidFill>
                <a:latin typeface="Impact" panose="020B0806030902050204" pitchFamily="34" charset="0"/>
              </a:rPr>
              <a:t>News Website</a:t>
            </a:r>
          </a:p>
        </p:txBody>
      </p:sp>
      <p:sp>
        <p:nvSpPr>
          <p:cNvPr id="12" name="TextBox 11">
            <a:extLst>
              <a:ext uri="{FF2B5EF4-FFF2-40B4-BE49-F238E27FC236}">
                <a16:creationId xmlns:a16="http://schemas.microsoft.com/office/drawing/2014/main" id="{C784B483-980C-4B4C-B32D-57D558C01458}"/>
              </a:ext>
            </a:extLst>
          </p:cNvPr>
          <p:cNvSpPr txBox="1"/>
          <p:nvPr/>
        </p:nvSpPr>
        <p:spPr>
          <a:xfrm>
            <a:off x="3506973" y="3982933"/>
            <a:ext cx="5178055" cy="461665"/>
          </a:xfrm>
          <a:prstGeom prst="rect">
            <a:avLst/>
          </a:prstGeom>
          <a:noFill/>
        </p:spPr>
        <p:txBody>
          <a:bodyPr wrap="square" rtlCol="0">
            <a:spAutoFit/>
          </a:bodyPr>
          <a:lstStyle/>
          <a:p>
            <a:pPr algn="ctr"/>
            <a:r>
              <a:rPr lang="en-US" sz="2400" dirty="0">
                <a:solidFill>
                  <a:srgbClr val="566BFF"/>
                </a:solidFill>
                <a:latin typeface="Rubik" pitchFamily="2" charset="-79"/>
                <a:cs typeface="Rubik" pitchFamily="2" charset="-79"/>
              </a:rPr>
              <a:t>Using Python </a:t>
            </a:r>
            <a:r>
              <a:rPr lang="en-US" sz="2400" dirty="0" err="1">
                <a:solidFill>
                  <a:srgbClr val="566BFF"/>
                </a:solidFill>
                <a:latin typeface="Rubik" pitchFamily="2" charset="-79"/>
                <a:cs typeface="Rubik" pitchFamily="2" charset="-79"/>
              </a:rPr>
              <a:t>WebScraper</a:t>
            </a:r>
            <a:endParaRPr lang="en-US" sz="2400" dirty="0">
              <a:solidFill>
                <a:srgbClr val="566BFF"/>
              </a:solidFill>
              <a:latin typeface="Rubik" pitchFamily="2" charset="-79"/>
              <a:cs typeface="Rubik" pitchFamily="2" charset="-79"/>
            </a:endParaRPr>
          </a:p>
        </p:txBody>
      </p:sp>
      <p:sp>
        <p:nvSpPr>
          <p:cNvPr id="5" name="Rectangle 4">
            <a:extLst>
              <a:ext uri="{FF2B5EF4-FFF2-40B4-BE49-F238E27FC236}">
                <a16:creationId xmlns:a16="http://schemas.microsoft.com/office/drawing/2014/main" id="{879682FA-D4C3-033B-0DAB-5E464E68D3C0}"/>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37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300412"/>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Problem Statement</a:t>
            </a:r>
          </a:p>
        </p:txBody>
      </p:sp>
      <p:sp>
        <p:nvSpPr>
          <p:cNvPr id="10" name="TextBox 9">
            <a:extLst>
              <a:ext uri="{FF2B5EF4-FFF2-40B4-BE49-F238E27FC236}">
                <a16:creationId xmlns:a16="http://schemas.microsoft.com/office/drawing/2014/main" id="{64DFD9E9-BB31-4BFD-AD6C-E67F646F3C50}"/>
              </a:ext>
            </a:extLst>
          </p:cNvPr>
          <p:cNvSpPr txBox="1"/>
          <p:nvPr/>
        </p:nvSpPr>
        <p:spPr>
          <a:xfrm>
            <a:off x="448340" y="1345585"/>
            <a:ext cx="6868631" cy="1569660"/>
          </a:xfrm>
          <a:prstGeom prst="rect">
            <a:avLst/>
          </a:prstGeom>
          <a:noFill/>
        </p:spPr>
        <p:txBody>
          <a:bodyPr wrap="square" rtlCol="0">
            <a:spAutoFit/>
          </a:bodyPr>
          <a:lstStyle/>
          <a:p>
            <a:r>
              <a:rPr lang="en-US" sz="2400" b="0" i="0" dirty="0">
                <a:solidFill>
                  <a:srgbClr val="082032"/>
                </a:solidFill>
                <a:effectLst/>
                <a:latin typeface="Rubik" pitchFamily="2" charset="-79"/>
                <a:cs typeface="Rubik" pitchFamily="2" charset="-79"/>
              </a:rPr>
              <a:t>A news-sharing website help users find relevant and important news easily every day and also deliver them to using email and notifications</a:t>
            </a:r>
            <a:endParaRPr lang="en-US" sz="2400" dirty="0">
              <a:solidFill>
                <a:srgbClr val="082032"/>
              </a:solidFill>
              <a:latin typeface="Rubik" pitchFamily="2" charset="-79"/>
              <a:cs typeface="Rubik" pitchFamily="2" charset="-79"/>
            </a:endParaRPr>
          </a:p>
        </p:txBody>
      </p:sp>
      <p:pic>
        <p:nvPicPr>
          <p:cNvPr id="1026" name="Picture 2" descr="Online news Vectors &amp; Illustrations for Free Download | Freepik">
            <a:extLst>
              <a:ext uri="{FF2B5EF4-FFF2-40B4-BE49-F238E27FC236}">
                <a16:creationId xmlns:a16="http://schemas.microsoft.com/office/drawing/2014/main" id="{D9CD813A-F91B-8122-D418-20DAD89A7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11" y="1265751"/>
            <a:ext cx="4104167" cy="410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59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468DA-D720-42AD-ACF8-5BDE8EB68F9C}"/>
              </a:ext>
            </a:extLst>
          </p:cNvPr>
          <p:cNvSpPr txBox="1"/>
          <p:nvPr/>
        </p:nvSpPr>
        <p:spPr>
          <a:xfrm>
            <a:off x="393405" y="241481"/>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Workflow</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265751"/>
            <a:ext cx="6868631" cy="4417556"/>
          </a:xfrm>
          <a:prstGeom prst="rect">
            <a:avLst/>
          </a:prstGeom>
          <a:noFill/>
        </p:spPr>
        <p:txBody>
          <a:bodyPr wrap="square" rtlCol="0">
            <a:spAutoFit/>
          </a:bodyPr>
          <a:lstStyle/>
          <a:p>
            <a:pPr marL="457200" indent="-457200">
              <a:lnSpc>
                <a:spcPct val="200000"/>
              </a:lnSpc>
              <a:buAutoNum type="arabicPeriod"/>
            </a:pPr>
            <a:r>
              <a:rPr lang="en-US" sz="2400" b="0" i="0" dirty="0">
                <a:solidFill>
                  <a:srgbClr val="082032"/>
                </a:solidFill>
                <a:effectLst/>
                <a:latin typeface="Rubik" pitchFamily="2" charset="-79"/>
                <a:cs typeface="Rubik" pitchFamily="2" charset="-79"/>
              </a:rPr>
              <a:t>User Interaction with the webpage</a:t>
            </a:r>
          </a:p>
          <a:p>
            <a:pPr marL="457200" indent="-457200">
              <a:lnSpc>
                <a:spcPct val="200000"/>
              </a:lnSpc>
              <a:buAutoNum type="arabicPeriod"/>
            </a:pPr>
            <a:r>
              <a:rPr lang="en-US" sz="2400" dirty="0">
                <a:solidFill>
                  <a:srgbClr val="082032"/>
                </a:solidFill>
                <a:latin typeface="Rubik" pitchFamily="2" charset="-79"/>
                <a:cs typeface="Rubik" pitchFamily="2" charset="-79"/>
              </a:rPr>
              <a:t>Using python web scraping will fetch news from various sources</a:t>
            </a:r>
          </a:p>
          <a:p>
            <a:pPr marL="457200" indent="-457200">
              <a:lnSpc>
                <a:spcPct val="200000"/>
              </a:lnSpc>
              <a:buAutoNum type="arabicPeriod"/>
            </a:pPr>
            <a:r>
              <a:rPr lang="en-US" sz="2400" dirty="0">
                <a:solidFill>
                  <a:srgbClr val="082032"/>
                </a:solidFill>
                <a:latin typeface="Rubik" pitchFamily="2" charset="-79"/>
                <a:cs typeface="Rubik" pitchFamily="2" charset="-79"/>
              </a:rPr>
              <a:t>Compiling and making JSON file</a:t>
            </a:r>
          </a:p>
          <a:p>
            <a:pPr marL="457200" indent="-457200">
              <a:lnSpc>
                <a:spcPct val="200000"/>
              </a:lnSpc>
              <a:buAutoNum type="arabicPeriod"/>
            </a:pPr>
            <a:r>
              <a:rPr lang="en-US" sz="2400" dirty="0">
                <a:solidFill>
                  <a:srgbClr val="082032"/>
                </a:solidFill>
                <a:latin typeface="Rubik" pitchFamily="2" charset="-79"/>
                <a:cs typeface="Rubik" pitchFamily="2" charset="-79"/>
              </a:rPr>
              <a:t>Using AJAX request displaying news articles asynchronously </a:t>
            </a:r>
          </a:p>
        </p:txBody>
      </p:sp>
      <p:pic>
        <p:nvPicPr>
          <p:cNvPr id="1028" name="Picture 4" descr="Python (programming language) - Wikipedia">
            <a:extLst>
              <a:ext uri="{FF2B5EF4-FFF2-40B4-BE49-F238E27FC236}">
                <a16:creationId xmlns:a16="http://schemas.microsoft.com/office/drawing/2014/main" id="{D7D38E98-708F-CBD4-6FDD-F81AFCAF3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3879" y="1556377"/>
            <a:ext cx="2156636" cy="21566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akashns/python-web-scraping-project-guide - Jovian">
            <a:extLst>
              <a:ext uri="{FF2B5EF4-FFF2-40B4-BE49-F238E27FC236}">
                <a16:creationId xmlns:a16="http://schemas.microsoft.com/office/drawing/2014/main" id="{CFC9FEE0-6834-63E3-80C1-C7F0E30BE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041" y="3899785"/>
            <a:ext cx="5057554" cy="2198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2B0F38-49A4-9DE6-8528-110252907533}"/>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60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EAE271-D5B3-4E8C-B8B0-8D7D7110E2E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96BBE95-AB75-4743-9212-E3809D0A554A}"/>
              </a:ext>
            </a:extLst>
          </p:cNvPr>
          <p:cNvSpPr txBox="1"/>
          <p:nvPr/>
        </p:nvSpPr>
        <p:spPr>
          <a:xfrm>
            <a:off x="653988" y="2274838"/>
            <a:ext cx="10884024" cy="2308324"/>
          </a:xfrm>
          <a:prstGeom prst="rect">
            <a:avLst/>
          </a:prstGeom>
          <a:noFill/>
        </p:spPr>
        <p:txBody>
          <a:bodyPr wrap="square" rtlCol="0">
            <a:spAutoFit/>
          </a:bodyPr>
          <a:lstStyle/>
          <a:p>
            <a:pPr algn="ctr"/>
            <a:r>
              <a:rPr lang="en-US" sz="7200" dirty="0">
                <a:solidFill>
                  <a:srgbClr val="082032"/>
                </a:solidFill>
                <a:latin typeface="Impact" panose="020B0806030902050204" pitchFamily="34" charset="0"/>
              </a:rPr>
              <a:t>Fake News Detection Using Machine Learning</a:t>
            </a:r>
          </a:p>
        </p:txBody>
      </p:sp>
      <p:sp>
        <p:nvSpPr>
          <p:cNvPr id="5" name="Rectangle 4">
            <a:extLst>
              <a:ext uri="{FF2B5EF4-FFF2-40B4-BE49-F238E27FC236}">
                <a16:creationId xmlns:a16="http://schemas.microsoft.com/office/drawing/2014/main" id="{879682FA-D4C3-033B-0DAB-5E464E68D3C0}"/>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03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51F5D5-4A17-C3EA-FE72-A2341958E351}"/>
              </a:ext>
            </a:extLst>
          </p:cNvPr>
          <p:cNvPicPr>
            <a:picLocks noChangeAspect="1"/>
          </p:cNvPicPr>
          <p:nvPr/>
        </p:nvPicPr>
        <p:blipFill>
          <a:blip r:embed="rId2"/>
          <a:stretch>
            <a:fillRect/>
          </a:stretch>
        </p:blipFill>
        <p:spPr>
          <a:xfrm>
            <a:off x="0" y="63319"/>
            <a:ext cx="12192000" cy="6553200"/>
          </a:xfrm>
          <a:prstGeom prst="rect">
            <a:avLst/>
          </a:prstGeom>
        </p:spPr>
      </p:pic>
      <p:sp>
        <p:nvSpPr>
          <p:cNvPr id="5" name="TextBox 4">
            <a:extLst>
              <a:ext uri="{FF2B5EF4-FFF2-40B4-BE49-F238E27FC236}">
                <a16:creationId xmlns:a16="http://schemas.microsoft.com/office/drawing/2014/main" id="{820468DA-D720-42AD-ACF8-5BDE8EB68F9C}"/>
              </a:ext>
            </a:extLst>
          </p:cNvPr>
          <p:cNvSpPr txBox="1"/>
          <p:nvPr/>
        </p:nvSpPr>
        <p:spPr>
          <a:xfrm>
            <a:off x="8970335" y="0"/>
            <a:ext cx="3221665" cy="461665"/>
          </a:xfrm>
          <a:prstGeom prst="rect">
            <a:avLst/>
          </a:prstGeom>
          <a:solidFill>
            <a:schemeClr val="bg1"/>
          </a:solidFill>
          <a:ln w="19050">
            <a:solidFill>
              <a:srgbClr val="566BFF"/>
            </a:solidFill>
          </a:ln>
        </p:spPr>
        <p:txBody>
          <a:bodyPr wrap="square" rtlCol="0">
            <a:spAutoFit/>
          </a:bodyPr>
          <a:lstStyle/>
          <a:p>
            <a:pPr algn="ctr"/>
            <a:r>
              <a:rPr lang="en-US" sz="2400" dirty="0">
                <a:solidFill>
                  <a:srgbClr val="566BFF"/>
                </a:solidFill>
                <a:latin typeface="Righteous" panose="02010506000000020000" pitchFamily="2" charset="0"/>
              </a:rPr>
              <a:t>Sample Screenshot</a:t>
            </a:r>
          </a:p>
        </p:txBody>
      </p:sp>
    </p:spTree>
    <p:extLst>
      <p:ext uri="{BB962C8B-B14F-4D97-AF65-F5344CB8AC3E}">
        <p14:creationId xmlns:p14="http://schemas.microsoft.com/office/powerpoint/2010/main" val="169038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22CAF-D67B-3515-DAC2-66B2310D3D2B}"/>
              </a:ext>
            </a:extLst>
          </p:cNvPr>
          <p:cNvPicPr>
            <a:picLocks noChangeAspect="1"/>
          </p:cNvPicPr>
          <p:nvPr/>
        </p:nvPicPr>
        <p:blipFill>
          <a:blip r:embed="rId2"/>
          <a:stretch>
            <a:fillRect/>
          </a:stretch>
        </p:blipFill>
        <p:spPr>
          <a:xfrm>
            <a:off x="0" y="152400"/>
            <a:ext cx="12192000" cy="6553200"/>
          </a:xfrm>
          <a:prstGeom prst="rect">
            <a:avLst/>
          </a:prstGeom>
        </p:spPr>
      </p:pic>
      <p:sp>
        <p:nvSpPr>
          <p:cNvPr id="6" name="TextBox 5">
            <a:extLst>
              <a:ext uri="{FF2B5EF4-FFF2-40B4-BE49-F238E27FC236}">
                <a16:creationId xmlns:a16="http://schemas.microsoft.com/office/drawing/2014/main" id="{17E7FEBF-2C9A-CA33-EA70-7ED96DE394D5}"/>
              </a:ext>
            </a:extLst>
          </p:cNvPr>
          <p:cNvSpPr txBox="1"/>
          <p:nvPr/>
        </p:nvSpPr>
        <p:spPr>
          <a:xfrm>
            <a:off x="8970335" y="0"/>
            <a:ext cx="3221665" cy="461665"/>
          </a:xfrm>
          <a:prstGeom prst="rect">
            <a:avLst/>
          </a:prstGeom>
          <a:solidFill>
            <a:schemeClr val="bg1"/>
          </a:solidFill>
          <a:ln w="19050">
            <a:solidFill>
              <a:srgbClr val="566BFF"/>
            </a:solidFill>
          </a:ln>
        </p:spPr>
        <p:txBody>
          <a:bodyPr wrap="square" rtlCol="0">
            <a:spAutoFit/>
          </a:bodyPr>
          <a:lstStyle/>
          <a:p>
            <a:pPr algn="ctr"/>
            <a:r>
              <a:rPr lang="en-US" sz="2400" dirty="0">
                <a:solidFill>
                  <a:srgbClr val="566BFF"/>
                </a:solidFill>
                <a:latin typeface="Righteous" panose="02010506000000020000" pitchFamily="2" charset="0"/>
              </a:rPr>
              <a:t>Sample Screenshot</a:t>
            </a:r>
          </a:p>
        </p:txBody>
      </p:sp>
    </p:spTree>
    <p:extLst>
      <p:ext uri="{BB962C8B-B14F-4D97-AF65-F5344CB8AC3E}">
        <p14:creationId xmlns:p14="http://schemas.microsoft.com/office/powerpoint/2010/main" val="107439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300412"/>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Introduction</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341632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82032"/>
                </a:solidFill>
                <a:effectLst/>
                <a:latin typeface="Rubik" pitchFamily="2" charset="-79"/>
                <a:cs typeface="Rubik" pitchFamily="2" charset="-79"/>
              </a:rPr>
              <a:t>Fake news exist way before from social media but it multifold when social media was introduced.</a:t>
            </a:r>
          </a:p>
          <a:p>
            <a:pPr marL="342900" indent="-342900">
              <a:buFont typeface="Arial" panose="020B0604020202020204" pitchFamily="34" charset="0"/>
              <a:buChar char="•"/>
            </a:pPr>
            <a:endParaRPr lang="en-US" sz="2400" b="0" i="0" dirty="0">
              <a:solidFill>
                <a:srgbClr val="082032"/>
              </a:solidFill>
              <a:effectLst/>
              <a:latin typeface="Rubik" pitchFamily="2" charset="-79"/>
              <a:cs typeface="Rubik" pitchFamily="2" charset="-79"/>
            </a:endParaRPr>
          </a:p>
          <a:p>
            <a:pPr marL="342900" indent="-342900">
              <a:buFont typeface="Arial" panose="020B0604020202020204" pitchFamily="34" charset="0"/>
              <a:buChar char="•"/>
            </a:pPr>
            <a:r>
              <a:rPr lang="en-US" sz="2400" b="0" i="0" dirty="0">
                <a:solidFill>
                  <a:srgbClr val="082032"/>
                </a:solidFill>
                <a:effectLst/>
                <a:latin typeface="Rubik" pitchFamily="2" charset="-79"/>
                <a:cs typeface="Rubik" pitchFamily="2" charset="-79"/>
              </a:rPr>
              <a:t>Fake news is a news designed to deliberately spread hoaxes, propaganda and misinformation</a:t>
            </a:r>
          </a:p>
          <a:p>
            <a:endParaRPr lang="en-US" sz="2400" b="0" i="0" dirty="0">
              <a:solidFill>
                <a:srgbClr val="082032"/>
              </a:solidFill>
              <a:effectLst/>
              <a:latin typeface="Rubik" pitchFamily="2" charset="-79"/>
              <a:cs typeface="Rubik" pitchFamily="2" charset="-79"/>
            </a:endParaRPr>
          </a:p>
          <a:p>
            <a:pPr marL="342900" indent="-342900">
              <a:buFont typeface="Arial" panose="020B0604020202020204" pitchFamily="34" charset="0"/>
              <a:buChar char="•"/>
            </a:pPr>
            <a:r>
              <a:rPr lang="en-US" sz="2400" b="0" i="0" dirty="0">
                <a:solidFill>
                  <a:srgbClr val="082032"/>
                </a:solidFill>
                <a:effectLst/>
                <a:latin typeface="Rubik" pitchFamily="2" charset="-79"/>
                <a:cs typeface="Rubik" pitchFamily="2" charset="-79"/>
              </a:rPr>
              <a:t>Fake News stories usually spread through social media sites like Facebook, Twitter etc. </a:t>
            </a:r>
          </a:p>
          <a:p>
            <a:endParaRPr lang="en-US" sz="2400" b="0" i="0" dirty="0">
              <a:solidFill>
                <a:srgbClr val="082032"/>
              </a:solidFill>
              <a:effectLst/>
              <a:latin typeface="Rubik" pitchFamily="2" charset="-79"/>
              <a:cs typeface="Rubik" pitchFamily="2" charset="-79"/>
            </a:endParaRPr>
          </a:p>
        </p:txBody>
      </p:sp>
    </p:spTree>
    <p:extLst>
      <p:ext uri="{BB962C8B-B14F-4D97-AF65-F5344CB8AC3E}">
        <p14:creationId xmlns:p14="http://schemas.microsoft.com/office/powerpoint/2010/main" val="198994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300412"/>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Problem Statement</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082032"/>
                </a:solidFill>
                <a:cs typeface="Rubik" pitchFamily="2" charset="-79"/>
              </a:rPr>
              <a:t>By clicking on a clickbait, users are led to app page that contains false information.</a:t>
            </a:r>
          </a:p>
          <a:p>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Fake news influences people’s perceptions</a:t>
            </a:r>
          </a:p>
          <a:p>
            <a:pPr marL="457200" indent="-457200">
              <a:buFont typeface="Arial" panose="020B0604020202020204" pitchFamily="34" charset="0"/>
              <a:buChar char="•"/>
            </a:pPr>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The rise of Fake news has become a global problem that even major tech companies like Facebook and  Google are struggling to solve.  It can be difficult to determine whether a text is factual without       additional context and human judgement.</a:t>
            </a:r>
            <a:endParaRPr lang="en-IN" sz="2400" dirty="0">
              <a:solidFill>
                <a:srgbClr val="082032"/>
              </a:solidFill>
              <a:cs typeface="Rubik" pitchFamily="2" charset="-79"/>
            </a:endParaRPr>
          </a:p>
          <a:p>
            <a:endParaRPr lang="en-US" sz="2400" b="0" i="0" dirty="0">
              <a:solidFill>
                <a:srgbClr val="082032"/>
              </a:solidFill>
              <a:effectLst/>
              <a:latin typeface="Rubik" pitchFamily="2" charset="-79"/>
              <a:cs typeface="Rubik" pitchFamily="2" charset="-79"/>
            </a:endParaRPr>
          </a:p>
        </p:txBody>
      </p:sp>
    </p:spTree>
    <p:extLst>
      <p:ext uri="{BB962C8B-B14F-4D97-AF65-F5344CB8AC3E}">
        <p14:creationId xmlns:p14="http://schemas.microsoft.com/office/powerpoint/2010/main" val="359426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300412"/>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Purpose</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082032"/>
                </a:solidFill>
                <a:cs typeface="Rubik" pitchFamily="2" charset="-79"/>
              </a:rPr>
              <a:t>This project aims to develop a method for detecting and classifying fake news stories using Natural Language Processing.</a:t>
            </a:r>
          </a:p>
          <a:p>
            <a:pPr marL="457200" indent="-457200">
              <a:buFont typeface="Arial" panose="020B0604020202020204" pitchFamily="34" charset="0"/>
              <a:buChar char="•"/>
            </a:pPr>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The main goal is to identify fake news, which is a classic text classification issue.</a:t>
            </a:r>
          </a:p>
          <a:p>
            <a:pPr marL="457200" indent="-457200">
              <a:buFont typeface="Arial" panose="020B0604020202020204" pitchFamily="34" charset="0"/>
              <a:buChar char="•"/>
            </a:pPr>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Our goal is to develop a model that classifies a given news article as either fake or true.</a:t>
            </a:r>
          </a:p>
          <a:p>
            <a:endParaRPr lang="en-US" sz="2400" b="0" i="0" dirty="0">
              <a:solidFill>
                <a:srgbClr val="082032"/>
              </a:solidFill>
              <a:effectLst/>
              <a:latin typeface="Rubik" pitchFamily="2" charset="-79"/>
              <a:cs typeface="Rubik" pitchFamily="2" charset="-79"/>
            </a:endParaRPr>
          </a:p>
        </p:txBody>
      </p:sp>
    </p:spTree>
    <p:extLst>
      <p:ext uri="{BB962C8B-B14F-4D97-AF65-F5344CB8AC3E}">
        <p14:creationId xmlns:p14="http://schemas.microsoft.com/office/powerpoint/2010/main" val="113892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413955"/>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Workflow</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082032"/>
                </a:solidFill>
                <a:cs typeface="Rubik" pitchFamily="2" charset="-79"/>
              </a:rPr>
              <a:t>Data Set loading</a:t>
            </a:r>
          </a:p>
          <a:p>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Data Pre-Processing (remove stop words, Drop duplicate and remove meaningless character from the text)</a:t>
            </a:r>
          </a:p>
          <a:p>
            <a:pPr marL="457200" indent="-457200">
              <a:buFont typeface="Arial" panose="020B0604020202020204" pitchFamily="34" charset="0"/>
              <a:buChar char="•"/>
            </a:pPr>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Feature Selection</a:t>
            </a:r>
          </a:p>
          <a:p>
            <a:pPr marL="457200" indent="-457200">
              <a:buFont typeface="Arial" panose="020B0604020202020204" pitchFamily="34" charset="0"/>
              <a:buChar char="•"/>
            </a:pPr>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Applying Classification and model construction</a:t>
            </a:r>
          </a:p>
          <a:p>
            <a:pPr marL="457200" indent="-457200">
              <a:buFont typeface="Arial" panose="020B0604020202020204" pitchFamily="34" charset="0"/>
              <a:buChar char="•"/>
            </a:pPr>
            <a:endParaRPr lang="en-US" sz="2400" dirty="0">
              <a:solidFill>
                <a:srgbClr val="082032"/>
              </a:solidFill>
              <a:cs typeface="Rubik" pitchFamily="2" charset="-79"/>
            </a:endParaRPr>
          </a:p>
          <a:p>
            <a:pPr marL="457200" indent="-457200">
              <a:buFont typeface="Arial" panose="020B0604020202020204" pitchFamily="34" charset="0"/>
              <a:buChar char="•"/>
            </a:pPr>
            <a:r>
              <a:rPr lang="en-US" sz="2400" dirty="0">
                <a:solidFill>
                  <a:srgbClr val="082032"/>
                </a:solidFill>
                <a:cs typeface="Rubik" pitchFamily="2" charset="-79"/>
              </a:rPr>
              <a:t>Classifying the new data.</a:t>
            </a:r>
          </a:p>
          <a:p>
            <a:endParaRPr lang="en-US" sz="2400" b="0" i="0" dirty="0">
              <a:solidFill>
                <a:srgbClr val="082032"/>
              </a:solidFill>
              <a:effectLst/>
              <a:latin typeface="Rubik" pitchFamily="2" charset="-79"/>
              <a:cs typeface="Rubik" pitchFamily="2" charset="-79"/>
            </a:endParaRPr>
          </a:p>
        </p:txBody>
      </p:sp>
    </p:spTree>
    <p:extLst>
      <p:ext uri="{BB962C8B-B14F-4D97-AF65-F5344CB8AC3E}">
        <p14:creationId xmlns:p14="http://schemas.microsoft.com/office/powerpoint/2010/main" val="411035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0468DA-D720-42AD-ACF8-5BDE8EB68F9C}"/>
              </a:ext>
            </a:extLst>
          </p:cNvPr>
          <p:cNvSpPr txBox="1"/>
          <p:nvPr/>
        </p:nvSpPr>
        <p:spPr>
          <a:xfrm>
            <a:off x="393405" y="413955"/>
            <a:ext cx="5422604" cy="707886"/>
          </a:xfrm>
          <a:prstGeom prst="rect">
            <a:avLst/>
          </a:prstGeom>
          <a:noFill/>
        </p:spPr>
        <p:txBody>
          <a:bodyPr wrap="square" rtlCol="0">
            <a:spAutoFit/>
          </a:bodyPr>
          <a:lstStyle/>
          <a:p>
            <a:r>
              <a:rPr lang="en-US" sz="4000" dirty="0">
                <a:solidFill>
                  <a:srgbClr val="082032"/>
                </a:solidFill>
                <a:latin typeface="Impact" panose="020B0806030902050204" pitchFamily="34" charset="0"/>
              </a:rPr>
              <a:t>Technologies To Be Used</a:t>
            </a:r>
          </a:p>
        </p:txBody>
      </p:sp>
      <p:sp>
        <p:nvSpPr>
          <p:cNvPr id="10" name="TextBox 9">
            <a:extLst>
              <a:ext uri="{FF2B5EF4-FFF2-40B4-BE49-F238E27FC236}">
                <a16:creationId xmlns:a16="http://schemas.microsoft.com/office/drawing/2014/main" id="{64DFD9E9-BB31-4BFD-AD6C-E67F646F3C50}"/>
              </a:ext>
            </a:extLst>
          </p:cNvPr>
          <p:cNvSpPr txBox="1"/>
          <p:nvPr/>
        </p:nvSpPr>
        <p:spPr>
          <a:xfrm>
            <a:off x="393405" y="1609674"/>
            <a:ext cx="9121788" cy="22398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rgbClr val="082032"/>
                </a:solidFill>
                <a:effectLst/>
                <a:latin typeface="Rubik" pitchFamily="2" charset="-79"/>
                <a:cs typeface="Rubik" pitchFamily="2" charset="-79"/>
              </a:rPr>
              <a:t>Python</a:t>
            </a:r>
          </a:p>
          <a:p>
            <a:pPr marL="342900" indent="-342900">
              <a:lnSpc>
                <a:spcPct val="150000"/>
              </a:lnSpc>
              <a:buFont typeface="Arial" panose="020B0604020202020204" pitchFamily="34" charset="0"/>
              <a:buChar char="•"/>
            </a:pPr>
            <a:r>
              <a:rPr lang="en-US" sz="2400" dirty="0">
                <a:solidFill>
                  <a:srgbClr val="082032"/>
                </a:solidFill>
                <a:latin typeface="Rubik" pitchFamily="2" charset="-79"/>
                <a:cs typeface="Rubik" pitchFamily="2" charset="-79"/>
              </a:rPr>
              <a:t>Pandas (Data Analysis)</a:t>
            </a:r>
          </a:p>
          <a:p>
            <a:pPr marL="342900" indent="-342900">
              <a:lnSpc>
                <a:spcPct val="150000"/>
              </a:lnSpc>
              <a:buFont typeface="Arial" panose="020B0604020202020204" pitchFamily="34" charset="0"/>
              <a:buChar char="•"/>
            </a:pPr>
            <a:r>
              <a:rPr lang="en-US" sz="2400" dirty="0">
                <a:solidFill>
                  <a:srgbClr val="082032"/>
                </a:solidFill>
                <a:latin typeface="Rubik" pitchFamily="2" charset="-79"/>
                <a:cs typeface="Rubik" pitchFamily="2" charset="-79"/>
              </a:rPr>
              <a:t>NumPy (Support for Multidimensional Array)</a:t>
            </a:r>
          </a:p>
          <a:p>
            <a:pPr marL="342900" indent="-342900">
              <a:lnSpc>
                <a:spcPct val="150000"/>
              </a:lnSpc>
              <a:buFont typeface="Arial" panose="020B0604020202020204" pitchFamily="34" charset="0"/>
              <a:buChar char="•"/>
            </a:pPr>
            <a:r>
              <a:rPr lang="en-US" sz="2400" b="0" i="0" dirty="0" err="1">
                <a:solidFill>
                  <a:srgbClr val="082032"/>
                </a:solidFill>
                <a:effectLst/>
                <a:latin typeface="Rubik" pitchFamily="2" charset="-79"/>
                <a:cs typeface="Rubik" pitchFamily="2" charset="-79"/>
              </a:rPr>
              <a:t>Sklearn</a:t>
            </a:r>
            <a:r>
              <a:rPr lang="en-US" sz="2400" b="0" i="0" dirty="0">
                <a:solidFill>
                  <a:srgbClr val="082032"/>
                </a:solidFill>
                <a:effectLst/>
                <a:latin typeface="Rubik" pitchFamily="2" charset="-79"/>
                <a:cs typeface="Rubik" pitchFamily="2" charset="-79"/>
              </a:rPr>
              <a:t> (Library For Machine Learning)</a:t>
            </a:r>
          </a:p>
        </p:txBody>
      </p:sp>
    </p:spTree>
    <p:extLst>
      <p:ext uri="{BB962C8B-B14F-4D97-AF65-F5344CB8AC3E}">
        <p14:creationId xmlns:p14="http://schemas.microsoft.com/office/powerpoint/2010/main" val="231336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ke News Detection using Machine Learning NLP | Projectworlds">
            <a:extLst>
              <a:ext uri="{FF2B5EF4-FFF2-40B4-BE49-F238E27FC236}">
                <a16:creationId xmlns:a16="http://schemas.microsoft.com/office/drawing/2014/main" id="{C35A0C75-472D-85BB-0828-5AB26EFA4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884"/>
            <a:ext cx="12192000" cy="5803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042D95-C0B6-5AA8-9ADE-DA41F67D77C2}"/>
              </a:ext>
            </a:extLst>
          </p:cNvPr>
          <p:cNvSpPr txBox="1"/>
          <p:nvPr/>
        </p:nvSpPr>
        <p:spPr>
          <a:xfrm>
            <a:off x="8970335" y="0"/>
            <a:ext cx="3221665" cy="461665"/>
          </a:xfrm>
          <a:prstGeom prst="rect">
            <a:avLst/>
          </a:prstGeom>
          <a:solidFill>
            <a:schemeClr val="bg1"/>
          </a:solidFill>
          <a:ln w="19050">
            <a:solidFill>
              <a:srgbClr val="566BFF"/>
            </a:solidFill>
          </a:ln>
        </p:spPr>
        <p:txBody>
          <a:bodyPr wrap="square" rtlCol="0">
            <a:spAutoFit/>
          </a:bodyPr>
          <a:lstStyle/>
          <a:p>
            <a:pPr algn="ctr"/>
            <a:r>
              <a:rPr lang="en-US" sz="2400" dirty="0">
                <a:solidFill>
                  <a:srgbClr val="566BFF"/>
                </a:solidFill>
                <a:latin typeface="Righteous" panose="02010506000000020000" pitchFamily="2" charset="0"/>
              </a:rPr>
              <a:t>Sample Illustration </a:t>
            </a:r>
          </a:p>
        </p:txBody>
      </p:sp>
    </p:spTree>
    <p:extLst>
      <p:ext uri="{BB962C8B-B14F-4D97-AF65-F5344CB8AC3E}">
        <p14:creationId xmlns:p14="http://schemas.microsoft.com/office/powerpoint/2010/main" val="202163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2621BA0-A914-4EE0-BC31-A5B736B6C516}"/>
              </a:ext>
            </a:extLst>
          </p:cNvPr>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6E0A64-6FF2-4426-BCFB-AB4810DB5E5E}"/>
              </a:ext>
            </a:extLst>
          </p:cNvPr>
          <p:cNvSpPr/>
          <p:nvPr/>
        </p:nvSpPr>
        <p:spPr>
          <a:xfrm>
            <a:off x="0" y="6635668"/>
            <a:ext cx="12192000" cy="222331"/>
          </a:xfrm>
          <a:prstGeom prst="rect">
            <a:avLst/>
          </a:prstGeom>
          <a:solidFill>
            <a:srgbClr val="566BFF"/>
          </a:solidFill>
          <a:ln>
            <a:noFill/>
          </a:ln>
          <a:effectLst>
            <a:outerShdw blurRad="127000" dist="127000" dir="16200000" rotWithShape="0">
              <a:srgbClr val="566B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468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442</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Impact</vt:lpstr>
      <vt:lpstr>Righteous</vt:lpstr>
      <vt:lpstr>Rubik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Yadav</dc:creator>
  <cp:lastModifiedBy>Nikhil Nooli</cp:lastModifiedBy>
  <cp:revision>38</cp:revision>
  <dcterms:created xsi:type="dcterms:W3CDTF">2021-11-30T12:35:55Z</dcterms:created>
  <dcterms:modified xsi:type="dcterms:W3CDTF">2022-08-13T05:16:39Z</dcterms:modified>
</cp:coreProperties>
</file>