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2" r:id="rId3"/>
    <p:sldId id="276" r:id="rId4"/>
    <p:sldId id="288" r:id="rId5"/>
    <p:sldId id="284" r:id="rId6"/>
    <p:sldId id="285" r:id="rId7"/>
    <p:sldId id="286" r:id="rId8"/>
    <p:sldId id="287" r:id="rId9"/>
    <p:sldId id="289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2FF"/>
    <a:srgbClr val="082032"/>
    <a:srgbClr val="FF8888"/>
    <a:srgbClr val="566BFF"/>
    <a:srgbClr val="673AB7"/>
    <a:srgbClr val="F7F7F7"/>
    <a:srgbClr val="CBC5EB"/>
    <a:srgbClr val="D9DEFF"/>
    <a:srgbClr val="EDE7F6"/>
    <a:srgbClr val="54D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713F5-3D76-4D81-A4A9-B31BCA62475E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DD726-2663-44EC-837B-F38501824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0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844C-7A1B-4610-907B-1FF60C124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418C6-56F0-42D2-A8F9-77085C23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89F2-42F0-45B4-95FC-9C5E90E9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A2A-69CC-456F-A070-580104E3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9704-DEC5-437B-80CB-2FE8E45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9EE4-0FDA-43FE-A84C-E6A80FA1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8F4E1-59AE-4B50-934F-0F588713D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4E3A-9F7E-4877-B687-C8B825E5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E7A1-7C7E-418B-BD67-5F9128B7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DB60-1893-4BF2-AA7A-5C463C59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81E4-3192-4C88-B99D-C6BDB2750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55FA1-CB1E-43E2-A300-C7216A24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8B17-B1F2-48FF-92D9-6EA76938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1977-BDC0-4667-9D1C-AB46A756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A630-02B6-4C30-8DF2-5D5BD1D6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3C33-77EB-4205-A583-4B1AEFD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2991-4CFD-4D2E-B350-2991AD50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8B7F-B472-4E2C-945F-F1E7BBC3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0440-2D23-45A0-99F3-4B976820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7D59-3C5C-47CF-B3F4-4556C796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D14E-2442-456D-BF96-A9D0EC6E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6E98-E207-49DB-A990-3F98EFFA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E33B-B349-46BF-B65D-A585D13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737D-4A51-41C1-AEBF-E4E4C03A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0917-6717-4578-851D-8E422E6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3DEC-3D67-4DC1-B853-9E58A3E7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915A-F7A8-4DCE-AB12-9045DF21F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6C997-13C7-432D-BBAE-0725AB6F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E9F3-13B1-47D7-B9AF-F253218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42D79-54D1-4F35-B91A-A3485FA0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71C04-7690-4CF8-BF2B-772AC019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806E-027B-4E07-AD0B-29E7459F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21EDF-AB36-495F-BBDA-24AA7E8A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B1EF0-5BFD-45A0-BD74-0212A038F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9B112-7C5F-4628-845F-56FFE712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6E5EB-3097-4D66-8265-A009B8FF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F5AED-CA95-4F0D-934B-148FE50E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33FCC-0CB4-40A1-9402-0BC3D0E9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FD1D0-735A-41A0-BB9F-D2256DEB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F471-0ABE-4C81-841B-1464E2E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5726A-143A-441F-89B6-C1C8128D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75F1D-D070-4D5F-BAD6-CBCC4FD9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F96A-EC76-4001-9F65-C61E7112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9EBD9-B3AF-4A3B-94E8-D32A5DC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3B221-9457-49DD-A484-E71771B7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433C-A066-404B-92DE-8460D806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D81F-345E-4DEA-8C2C-124D287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EAF3-6EB1-4192-84BE-DCCAD69C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4F2A-CE9B-47DE-B2C3-18F93559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BCF4-E44A-4357-AB7B-38B69D15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DBEE-D4DA-412F-ADDE-CEFB5BD5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BE373-C4F7-4DD2-BCD5-F97A050C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7DF9-BEAD-4AB1-8667-9AA8B2B8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2447-CE31-4D07-BFBD-B4A84F4B1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9D9CB-AE10-4B30-99B6-BBF6DB8B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D72B6-099C-4161-965A-C93EC8B1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BBA4-ACDD-4CA8-8500-F0C3FFB6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E0C6-BCBE-40DB-AE2E-47E577FF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319EF-508D-4577-AE46-DA0F7029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D35E0-40CC-4138-BADE-CD24324E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C68C-9E4F-424B-871B-9197A0C4E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D5F7-6B4E-4D08-9735-3757B654F8E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DA2E-F604-44C2-A60D-AB4B0484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FB14-BC3D-476E-8D06-6467DC13A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ECC5-6B86-4E53-8460-61165A23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EAE271-D5B3-4E8C-B8B0-8D7D7110E2E6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BBE95-AB75-4743-9212-E3809D0A554A}"/>
              </a:ext>
            </a:extLst>
          </p:cNvPr>
          <p:cNvSpPr txBox="1"/>
          <p:nvPr/>
        </p:nvSpPr>
        <p:spPr>
          <a:xfrm>
            <a:off x="746845" y="568032"/>
            <a:ext cx="8745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82032"/>
                </a:solidFill>
                <a:latin typeface="Righteous" panose="02010506000000020000" pitchFamily="2" charset="0"/>
              </a:rPr>
              <a:t>Group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E2134-C5F3-B5C8-3209-9A17855F3073}"/>
              </a:ext>
            </a:extLst>
          </p:cNvPr>
          <p:cNvSpPr txBox="1"/>
          <p:nvPr/>
        </p:nvSpPr>
        <p:spPr>
          <a:xfrm>
            <a:off x="782921" y="2151727"/>
            <a:ext cx="6063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962FF"/>
                </a:solidFill>
                <a:latin typeface="Outfit" pitchFamily="2" charset="0"/>
                <a:cs typeface="Arial" panose="020B0604020202020204" pitchFamily="34" charset="0"/>
              </a:rPr>
              <a:t>02. </a:t>
            </a:r>
            <a:r>
              <a:rPr lang="en-US" sz="4000" dirty="0">
                <a:latin typeface="Outfit" pitchFamily="2" charset="0"/>
                <a:cs typeface="Arial" panose="020B0604020202020204" pitchFamily="34" charset="0"/>
              </a:rPr>
              <a:t>Rahman Choudhary</a:t>
            </a:r>
          </a:p>
          <a:p>
            <a:r>
              <a:rPr lang="en-US" sz="4000" dirty="0">
                <a:solidFill>
                  <a:srgbClr val="2962FF"/>
                </a:solidFill>
                <a:latin typeface="Outfit" pitchFamily="2" charset="0"/>
                <a:cs typeface="Arial" panose="020B0604020202020204" pitchFamily="34" charset="0"/>
              </a:rPr>
              <a:t>10. </a:t>
            </a:r>
            <a:r>
              <a:rPr lang="en-US" sz="4000" dirty="0">
                <a:latin typeface="Outfit" pitchFamily="2" charset="0"/>
                <a:cs typeface="Arial" panose="020B0604020202020204" pitchFamily="34" charset="0"/>
              </a:rPr>
              <a:t>Siddharth Joshi</a:t>
            </a:r>
          </a:p>
          <a:p>
            <a:r>
              <a:rPr lang="en-US" sz="4000" dirty="0">
                <a:solidFill>
                  <a:srgbClr val="2962FF"/>
                </a:solidFill>
                <a:latin typeface="Outfit" pitchFamily="2" charset="0"/>
                <a:cs typeface="Arial" panose="020B0604020202020204" pitchFamily="34" charset="0"/>
              </a:rPr>
              <a:t>16. </a:t>
            </a:r>
            <a:r>
              <a:rPr lang="en-US" sz="4000" dirty="0">
                <a:latin typeface="Outfit" pitchFamily="2" charset="0"/>
                <a:cs typeface="Arial" panose="020B0604020202020204" pitchFamily="34" charset="0"/>
              </a:rPr>
              <a:t>Nikhil Nooli</a:t>
            </a:r>
          </a:p>
          <a:p>
            <a:r>
              <a:rPr lang="en-US" sz="4000" dirty="0">
                <a:solidFill>
                  <a:srgbClr val="2962FF"/>
                </a:solidFill>
                <a:latin typeface="Outfit" pitchFamily="2" charset="0"/>
                <a:cs typeface="Arial" panose="020B0604020202020204" pitchFamily="34" charset="0"/>
              </a:rPr>
              <a:t>30. </a:t>
            </a:r>
            <a:r>
              <a:rPr lang="en-US" sz="4000" dirty="0">
                <a:latin typeface="Outfit" pitchFamily="2" charset="0"/>
                <a:cs typeface="Arial" panose="020B0604020202020204" pitchFamily="34" charset="0"/>
              </a:rPr>
              <a:t>Ashish Yadav</a:t>
            </a:r>
            <a:endParaRPr lang="en-IN" sz="4000" dirty="0">
              <a:latin typeface="Outfit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C529-1A41-77F6-4071-8D0AB3C7ED84}"/>
              </a:ext>
            </a:extLst>
          </p:cNvPr>
          <p:cNvSpPr txBox="1"/>
          <p:nvPr/>
        </p:nvSpPr>
        <p:spPr>
          <a:xfrm>
            <a:off x="782920" y="5338485"/>
            <a:ext cx="1003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Outfit" pitchFamily="2" charset="0"/>
                <a:cs typeface="Arial" panose="020B0604020202020204" pitchFamily="34" charset="0"/>
              </a:rPr>
              <a:t>Project Guide: Professor Sandeep More </a:t>
            </a:r>
            <a:endParaRPr lang="en-IN" sz="4000" dirty="0">
              <a:latin typeface="Outfit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3DA35-72F9-03DA-555F-5AD7C387F87F}"/>
              </a:ext>
            </a:extLst>
          </p:cNvPr>
          <p:cNvSpPr/>
          <p:nvPr/>
        </p:nvSpPr>
        <p:spPr>
          <a:xfrm flipH="1">
            <a:off x="10392000" y="0"/>
            <a:ext cx="900000" cy="900000"/>
          </a:xfrm>
          <a:prstGeom prst="rect">
            <a:avLst/>
          </a:prstGeom>
          <a:solidFill>
            <a:srgbClr val="566B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6F976-9AB9-CBA9-4347-08C5A054BFBE}"/>
              </a:ext>
            </a:extLst>
          </p:cNvPr>
          <p:cNvSpPr/>
          <p:nvPr/>
        </p:nvSpPr>
        <p:spPr>
          <a:xfrm flipH="1">
            <a:off x="11292000" y="900000"/>
            <a:ext cx="900000" cy="900000"/>
          </a:xfrm>
          <a:prstGeom prst="rect">
            <a:avLst/>
          </a:prstGeom>
          <a:solidFill>
            <a:srgbClr val="566B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21B95-0E9F-C786-93B5-5A136EE2A0A9}"/>
              </a:ext>
            </a:extLst>
          </p:cNvPr>
          <p:cNvSpPr/>
          <p:nvPr/>
        </p:nvSpPr>
        <p:spPr>
          <a:xfrm flipH="1">
            <a:off x="11292000" y="0"/>
            <a:ext cx="900000" cy="900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E0A64-6FF2-4426-BCFB-AB4810DB5E5E}"/>
              </a:ext>
            </a:extLst>
          </p:cNvPr>
          <p:cNvSpPr/>
          <p:nvPr/>
        </p:nvSpPr>
        <p:spPr>
          <a:xfrm>
            <a:off x="0" y="6635668"/>
            <a:ext cx="12192000" cy="222331"/>
          </a:xfrm>
          <a:prstGeom prst="rect">
            <a:avLst/>
          </a:prstGeom>
          <a:solidFill>
            <a:srgbClr val="566BFF"/>
          </a:solidFill>
          <a:ln>
            <a:noFill/>
          </a:ln>
          <a:effectLst>
            <a:outerShdw blurRad="127000" dist="127000" dir="16200000" rotWithShape="0">
              <a:srgbClr val="566B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22D89-347B-02A1-96BF-DB83243E7188}"/>
              </a:ext>
            </a:extLst>
          </p:cNvPr>
          <p:cNvSpPr/>
          <p:nvPr/>
        </p:nvSpPr>
        <p:spPr>
          <a:xfrm>
            <a:off x="4359348" y="4504661"/>
            <a:ext cx="3530009" cy="163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32429-4663-017A-8522-56B8014959FC}"/>
              </a:ext>
            </a:extLst>
          </p:cNvPr>
          <p:cNvSpPr txBox="1"/>
          <p:nvPr/>
        </p:nvSpPr>
        <p:spPr>
          <a:xfrm>
            <a:off x="439479" y="312240"/>
            <a:ext cx="8490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82032"/>
                </a:solidFill>
                <a:latin typeface="Righteous" panose="02010506000000020000" pitchFamily="2" charset="0"/>
              </a:rPr>
              <a:t>Snippet of fetching news from the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88DCE-B478-1E7F-6873-9B5E36F28A8F}"/>
              </a:ext>
            </a:extLst>
          </p:cNvPr>
          <p:cNvSpPr txBox="1"/>
          <p:nvPr/>
        </p:nvSpPr>
        <p:spPr>
          <a:xfrm>
            <a:off x="439479" y="1084566"/>
            <a:ext cx="11313043" cy="427809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i="1" dirty="0">
                <a:solidFill>
                  <a:srgbClr val="C678DD"/>
                </a:solidFill>
                <a:effectLst/>
                <a:latin typeface="cascadia code" pitchFamily="1" charset="0"/>
              </a:rPr>
              <a:t>from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 err="1">
                <a:solidFill>
                  <a:srgbClr val="E5C07B"/>
                </a:solidFill>
                <a:effectLst/>
                <a:latin typeface="cascadia code" pitchFamily="1" charset="0"/>
              </a:rPr>
              <a:t>unittest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i="1" dirty="0">
                <a:solidFill>
                  <a:srgbClr val="C678DD"/>
                </a:solidFill>
                <a:effectLst/>
                <a:latin typeface="cascadia code" pitchFamily="1" charset="0"/>
              </a:rPr>
              <a:t>import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E5C07B"/>
                </a:solidFill>
                <a:effectLst/>
                <a:latin typeface="cascadia code" pitchFamily="1" charset="0"/>
              </a:rPr>
              <a:t>result</a:t>
            </a:r>
            <a:endParaRPr lang="en-GB" sz="1600" b="0" dirty="0">
              <a:solidFill>
                <a:srgbClr val="ABB2BF"/>
              </a:solidFill>
              <a:effectLst/>
              <a:latin typeface="cascadia code" pitchFamily="1" charset="0"/>
            </a:endParaRPr>
          </a:p>
          <a:p>
            <a:r>
              <a:rPr lang="en-GB" sz="1600" b="0" i="1" dirty="0">
                <a:solidFill>
                  <a:srgbClr val="C678DD"/>
                </a:solidFill>
                <a:effectLst/>
                <a:latin typeface="cascadia code" pitchFamily="1" charset="0"/>
              </a:rPr>
              <a:t>import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 err="1">
                <a:solidFill>
                  <a:srgbClr val="E5C07B"/>
                </a:solidFill>
                <a:effectLst/>
                <a:latin typeface="cascadia code" pitchFamily="1" charset="0"/>
              </a:rPr>
              <a:t>requests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ascadia code" pitchFamily="1" charset="0"/>
              </a:rPr>
              <a:t>,</a:t>
            </a:r>
            <a:r>
              <a:rPr lang="en-GB" sz="1600" b="0" dirty="0" err="1">
                <a:solidFill>
                  <a:srgbClr val="E5C07B"/>
                </a:solidFill>
                <a:effectLst/>
                <a:latin typeface="cascadia code" pitchFamily="1" charset="0"/>
              </a:rPr>
              <a:t>json</a:t>
            </a:r>
            <a:endParaRPr lang="en-GB" sz="1600" b="0" dirty="0">
              <a:solidFill>
                <a:srgbClr val="ABB2BF"/>
              </a:solidFill>
              <a:effectLst/>
              <a:latin typeface="cascadia code" pitchFamily="1" charset="0"/>
            </a:endParaRPr>
          </a:p>
          <a:p>
            <a:b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</a:br>
            <a:r>
              <a:rPr lang="en-GB" sz="1600" b="0" dirty="0" err="1">
                <a:solidFill>
                  <a:srgbClr val="E06C75"/>
                </a:solidFill>
                <a:effectLst/>
                <a:latin typeface="cascadia code" pitchFamily="1" charset="0"/>
              </a:rPr>
              <a:t>url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"https://google-search55.p.rapidapi.com/search"</a:t>
            </a:r>
            <a:endParaRPr lang="en-GB" sz="1600" b="0" dirty="0">
              <a:solidFill>
                <a:srgbClr val="ABB2BF"/>
              </a:solidFill>
              <a:effectLst/>
              <a:latin typeface="cascadia code" pitchFamily="1" charset="0"/>
            </a:endParaRPr>
          </a:p>
          <a:p>
            <a:r>
              <a:rPr lang="en-GB" sz="1600" b="0" dirty="0">
                <a:solidFill>
                  <a:srgbClr val="E06C75"/>
                </a:solidFill>
                <a:effectLst/>
                <a:latin typeface="cascadia code" pitchFamily="1" charset="0"/>
              </a:rPr>
              <a:t>text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"google"</a:t>
            </a:r>
            <a:endParaRPr lang="en-GB" sz="1600" b="0" dirty="0">
              <a:solidFill>
                <a:srgbClr val="ABB2BF"/>
              </a:solidFill>
              <a:effectLst/>
              <a:latin typeface="cascadia code" pitchFamily="1" charset="0"/>
            </a:endParaRPr>
          </a:p>
          <a:p>
            <a:r>
              <a:rPr lang="en-GB" sz="1600" b="0" dirty="0" err="1">
                <a:solidFill>
                  <a:srgbClr val="E06C75"/>
                </a:solidFill>
                <a:effectLst/>
                <a:latin typeface="cascadia code" pitchFamily="1" charset="0"/>
              </a:rPr>
              <a:t>querystring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{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"page"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"1"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"q"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"safe"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"false"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"language"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"en"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"time"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"default"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"as_sitesearch"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"default"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}</a:t>
            </a:r>
          </a:p>
          <a:p>
            <a:r>
              <a:rPr lang="en-GB" sz="1600" b="0" dirty="0" err="1">
                <a:solidFill>
                  <a:srgbClr val="E06C75"/>
                </a:solidFill>
                <a:effectLst/>
                <a:latin typeface="cascadia code" pitchFamily="1" charset="0"/>
              </a:rPr>
              <a:t>querystring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[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'q'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]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E06C75"/>
                </a:solidFill>
                <a:effectLst/>
                <a:latin typeface="cascadia code" pitchFamily="1" charset="0"/>
              </a:rPr>
              <a:t>text</a:t>
            </a:r>
            <a:endParaRPr lang="en-GB" sz="1600" b="0" dirty="0">
              <a:solidFill>
                <a:srgbClr val="ABB2BF"/>
              </a:solidFill>
              <a:effectLst/>
              <a:latin typeface="cascadia code" pitchFamily="1" charset="0"/>
            </a:endParaRPr>
          </a:p>
          <a:p>
            <a:b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</a:br>
            <a:r>
              <a:rPr lang="en-GB" sz="1600" b="0" dirty="0">
                <a:solidFill>
                  <a:srgbClr val="E06C75"/>
                </a:solidFill>
                <a:effectLst/>
                <a:latin typeface="cascadia code" pitchFamily="1" charset="0"/>
              </a:rPr>
              <a:t>headers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{</a:t>
            </a:r>
          </a:p>
          <a:p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    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"X-</a:t>
            </a:r>
            <a:r>
              <a:rPr lang="en-GB" sz="1600" b="0" dirty="0" err="1">
                <a:solidFill>
                  <a:srgbClr val="98C379"/>
                </a:solidFill>
                <a:effectLst/>
                <a:latin typeface="cascadia code" pitchFamily="1" charset="0"/>
              </a:rPr>
              <a:t>RapidAPI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-Key"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 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"2d2dea647fmsh577c57bb54abd69p13249djsn06827c6f1fe8"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</a:t>
            </a:r>
          </a:p>
          <a:p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    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"X-</a:t>
            </a:r>
            <a:r>
              <a:rPr lang="en-GB" sz="1600" b="0" dirty="0" err="1">
                <a:solidFill>
                  <a:srgbClr val="98C379"/>
                </a:solidFill>
                <a:effectLst/>
                <a:latin typeface="cascadia code" pitchFamily="1" charset="0"/>
              </a:rPr>
              <a:t>RapidAPI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-Host"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: 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"google-search55.p.rapidapi.com"</a:t>
            </a:r>
            <a:endParaRPr lang="en-GB" sz="1600" b="0" dirty="0">
              <a:solidFill>
                <a:srgbClr val="ABB2BF"/>
              </a:solidFill>
              <a:effectLst/>
              <a:latin typeface="cascadia code" pitchFamily="1" charset="0"/>
            </a:endParaRPr>
          </a:p>
          <a:p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}</a:t>
            </a:r>
          </a:p>
          <a:p>
            <a:b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</a:br>
            <a:r>
              <a:rPr lang="en-GB" sz="1600" b="0" dirty="0">
                <a:solidFill>
                  <a:srgbClr val="E06C75"/>
                </a:solidFill>
                <a:effectLst/>
                <a:latin typeface="cascadia code" pitchFamily="1" charset="0"/>
              </a:rPr>
              <a:t>response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 err="1">
                <a:solidFill>
                  <a:srgbClr val="E5C07B"/>
                </a:solidFill>
                <a:effectLst/>
                <a:latin typeface="cascadia code" pitchFamily="1" charset="0"/>
              </a:rPr>
              <a:t>requests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ascadia code" pitchFamily="1" charset="0"/>
              </a:rPr>
              <a:t>.</a:t>
            </a:r>
            <a:r>
              <a:rPr lang="en-GB" sz="1600" b="0" dirty="0" err="1">
                <a:solidFill>
                  <a:srgbClr val="61AFEF"/>
                </a:solidFill>
                <a:effectLst/>
                <a:latin typeface="cascadia code" pitchFamily="1" charset="0"/>
              </a:rPr>
              <a:t>request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(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"GET"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 </a:t>
            </a:r>
            <a:r>
              <a:rPr lang="en-GB" sz="1600" b="0" dirty="0" err="1">
                <a:solidFill>
                  <a:srgbClr val="E06C75"/>
                </a:solidFill>
                <a:effectLst/>
                <a:latin typeface="cascadia code" pitchFamily="1" charset="0"/>
              </a:rPr>
              <a:t>url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 </a:t>
            </a:r>
            <a:r>
              <a:rPr lang="en-GB" sz="1600" b="0" i="1" dirty="0">
                <a:solidFill>
                  <a:srgbClr val="E06C75"/>
                </a:solidFill>
                <a:effectLst/>
                <a:latin typeface="cascadia code" pitchFamily="1" charset="0"/>
              </a:rPr>
              <a:t>headers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E06C75"/>
                </a:solidFill>
                <a:effectLst/>
                <a:latin typeface="cascadia code" pitchFamily="1" charset="0"/>
              </a:rPr>
              <a:t>headers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, </a:t>
            </a:r>
            <a:r>
              <a:rPr lang="en-GB" sz="1600" b="0" i="1" dirty="0">
                <a:solidFill>
                  <a:srgbClr val="E06C75"/>
                </a:solidFill>
                <a:effectLst/>
                <a:latin typeface="cascadia code" pitchFamily="1" charset="0"/>
              </a:rPr>
              <a:t>params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 err="1">
                <a:solidFill>
                  <a:srgbClr val="E06C75"/>
                </a:solidFill>
                <a:effectLst/>
                <a:latin typeface="cascadia code" pitchFamily="1" charset="0"/>
              </a:rPr>
              <a:t>querystring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)</a:t>
            </a:r>
          </a:p>
          <a:p>
            <a:r>
              <a:rPr lang="en-GB" sz="1600" b="0" dirty="0">
                <a:solidFill>
                  <a:srgbClr val="E06C75"/>
                </a:solidFill>
                <a:effectLst/>
                <a:latin typeface="cascadia code" pitchFamily="1" charset="0"/>
              </a:rPr>
              <a:t>results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 err="1">
                <a:solidFill>
                  <a:srgbClr val="E5C07B"/>
                </a:solidFill>
                <a:effectLst/>
                <a:latin typeface="cascadia code" pitchFamily="1" charset="0"/>
              </a:rPr>
              <a:t>json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ascadia code" pitchFamily="1" charset="0"/>
              </a:rPr>
              <a:t>.</a:t>
            </a:r>
            <a:r>
              <a:rPr lang="en-GB" sz="1600" b="0" dirty="0" err="1">
                <a:solidFill>
                  <a:srgbClr val="61AFEF"/>
                </a:solidFill>
                <a:effectLst/>
                <a:latin typeface="cascadia code" pitchFamily="1" charset="0"/>
              </a:rPr>
              <a:t>dumps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(</a:t>
            </a:r>
            <a:r>
              <a:rPr lang="en-GB" sz="1600" b="0" dirty="0" err="1">
                <a:solidFill>
                  <a:srgbClr val="E06C75"/>
                </a:solidFill>
                <a:effectLst/>
                <a:latin typeface="cascadia code" pitchFamily="1" charset="0"/>
              </a:rPr>
              <a:t>response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ascadia code" pitchFamily="1" charset="0"/>
              </a:rPr>
              <a:t>.</a:t>
            </a:r>
            <a:r>
              <a:rPr lang="en-GB" sz="1600" b="0" dirty="0" err="1">
                <a:solidFill>
                  <a:srgbClr val="61AFEF"/>
                </a:solidFill>
                <a:effectLst/>
                <a:latin typeface="cascadia code" pitchFamily="1" charset="0"/>
              </a:rPr>
              <a:t>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(),</a:t>
            </a:r>
            <a:r>
              <a:rPr lang="en-GB" sz="1600" b="0" i="1" dirty="0">
                <a:solidFill>
                  <a:srgbClr val="E06C75"/>
                </a:solidFill>
                <a:effectLst/>
                <a:latin typeface="cascadia code" pitchFamily="1" charset="0"/>
              </a:rPr>
              <a:t>indent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56B6C2"/>
                </a:solidFill>
                <a:effectLst/>
                <a:latin typeface="cascadia code" pitchFamily="1" charset="0"/>
              </a:rPr>
              <a:t>=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 </a:t>
            </a:r>
            <a:r>
              <a:rPr lang="en-GB" sz="1600" b="0" dirty="0">
                <a:solidFill>
                  <a:srgbClr val="D19A66"/>
                </a:solidFill>
                <a:effectLst/>
                <a:latin typeface="cascadia code" pitchFamily="1" charset="0"/>
              </a:rPr>
              <a:t>4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)</a:t>
            </a:r>
          </a:p>
          <a:p>
            <a:r>
              <a:rPr lang="en-GB" sz="1600" b="0" dirty="0">
                <a:solidFill>
                  <a:srgbClr val="61AFEF"/>
                </a:solidFill>
                <a:effectLst/>
                <a:latin typeface="cascadia code" pitchFamily="1" charset="0"/>
              </a:rPr>
              <a:t>print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(</a:t>
            </a:r>
            <a:r>
              <a:rPr lang="en-GB" sz="1600" b="0" dirty="0" err="1">
                <a:solidFill>
                  <a:srgbClr val="E06C75"/>
                </a:solidFill>
                <a:effectLst/>
                <a:latin typeface="cascadia code" pitchFamily="1" charset="0"/>
              </a:rPr>
              <a:t>response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ascadia code" pitchFamily="1" charset="0"/>
              </a:rPr>
              <a:t>.</a:t>
            </a:r>
            <a:r>
              <a:rPr lang="en-GB" sz="1600" b="0" dirty="0" err="1">
                <a:solidFill>
                  <a:srgbClr val="61AFEF"/>
                </a:solidFill>
                <a:effectLst/>
                <a:latin typeface="cascadia code" pitchFamily="1" charset="0"/>
              </a:rPr>
              <a:t>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()[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'</a:t>
            </a:r>
            <a:r>
              <a:rPr lang="en-GB" sz="1600" b="0" dirty="0" err="1">
                <a:solidFill>
                  <a:srgbClr val="98C379"/>
                </a:solidFill>
                <a:effectLst/>
                <a:latin typeface="cascadia code" pitchFamily="1" charset="0"/>
              </a:rPr>
              <a:t>top_stories</a:t>
            </a:r>
            <a:r>
              <a:rPr lang="en-GB" sz="1600" b="0" dirty="0">
                <a:solidFill>
                  <a:srgbClr val="98C379"/>
                </a:solidFill>
                <a:effectLst/>
                <a:latin typeface="cascadia code" pitchFamily="1" charset="0"/>
              </a:rPr>
              <a:t>'</a:t>
            </a:r>
            <a:r>
              <a:rPr lang="en-GB" sz="1600" b="0" dirty="0">
                <a:solidFill>
                  <a:srgbClr val="ABB2BF"/>
                </a:solidFill>
                <a:effectLst/>
                <a:latin typeface="cascadia code" pitchFamily="1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4858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EAE271-D5B3-4E8C-B8B0-8D7D7110E2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BBE95-AB75-4743-9212-E3809D0A554A}"/>
              </a:ext>
            </a:extLst>
          </p:cNvPr>
          <p:cNvSpPr txBox="1"/>
          <p:nvPr/>
        </p:nvSpPr>
        <p:spPr>
          <a:xfrm>
            <a:off x="653988" y="2459504"/>
            <a:ext cx="1088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82032"/>
                </a:solidFill>
                <a:latin typeface="Righteous" panose="02010506000000020000" pitchFamily="2" charset="0"/>
              </a:rPr>
              <a:t>Fake News Detection Using 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530E4-4294-DD2A-0215-920E1A5B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81" y="-1"/>
            <a:ext cx="2335619" cy="2335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CBCDE-511D-617D-9E61-4C2EF9837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-1" y="5922334"/>
            <a:ext cx="935665" cy="9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468DA-D720-42AD-ACF8-5BDE8EB68F9C}"/>
              </a:ext>
            </a:extLst>
          </p:cNvPr>
          <p:cNvSpPr txBox="1"/>
          <p:nvPr/>
        </p:nvSpPr>
        <p:spPr>
          <a:xfrm>
            <a:off x="393405" y="300412"/>
            <a:ext cx="5422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82032"/>
                </a:solidFill>
                <a:latin typeface="Righteous" panose="02010506000000020000" pitchFamily="2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FD9E9-BB31-4BFD-AD6C-E67F646F3C50}"/>
              </a:ext>
            </a:extLst>
          </p:cNvPr>
          <p:cNvSpPr txBox="1"/>
          <p:nvPr/>
        </p:nvSpPr>
        <p:spPr>
          <a:xfrm>
            <a:off x="393405" y="1609674"/>
            <a:ext cx="91217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032"/>
                </a:solidFill>
                <a:latin typeface="Outfit" pitchFamily="2" charset="0"/>
                <a:cs typeface="Rubik" pitchFamily="2" charset="-79"/>
              </a:rPr>
              <a:t>By clicking on a clickbait, users are led to app page that contains false information.</a:t>
            </a:r>
          </a:p>
          <a:p>
            <a:endParaRPr lang="en-US" sz="2400" dirty="0">
              <a:solidFill>
                <a:srgbClr val="082032"/>
              </a:solidFill>
              <a:latin typeface="Outfit" pitchFamily="2" charset="0"/>
              <a:cs typeface="Rubik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032"/>
                </a:solidFill>
                <a:latin typeface="Outfit" pitchFamily="2" charset="0"/>
                <a:cs typeface="Rubik" pitchFamily="2" charset="-79"/>
              </a:rPr>
              <a:t>Fake news influences people’s perceptions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032"/>
              </a:solidFill>
              <a:latin typeface="Outfit" pitchFamily="2" charset="0"/>
              <a:cs typeface="Rubik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032"/>
                </a:solidFill>
                <a:latin typeface="Outfit" pitchFamily="2" charset="0"/>
                <a:cs typeface="Rubik" pitchFamily="2" charset="-79"/>
              </a:rPr>
              <a:t>The rise of Fake news has become a global problem that even major tech companies like Facebook and  Google are struggling to solve.  It can be difficult to determine whether a text is factual without       additional context and human judgement.</a:t>
            </a:r>
            <a:endParaRPr lang="en-IN" sz="2400" dirty="0">
              <a:solidFill>
                <a:srgbClr val="082032"/>
              </a:solidFill>
              <a:latin typeface="Outfit" pitchFamily="2" charset="0"/>
              <a:cs typeface="Rubik" pitchFamily="2" charset="-79"/>
            </a:endParaRPr>
          </a:p>
          <a:p>
            <a:endParaRPr lang="en-US" sz="2400" b="0" i="0" dirty="0">
              <a:solidFill>
                <a:srgbClr val="082032"/>
              </a:solidFill>
              <a:effectLst/>
              <a:latin typeface="Outfit" pitchFamily="2" charset="0"/>
              <a:cs typeface="Rubik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4C03-E5CC-FE73-9EF5-77721A9D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000" y="0"/>
            <a:ext cx="936000" cy="9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63DE5-9DB4-44BB-8E0B-42508150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-1" y="5922334"/>
            <a:ext cx="935665" cy="9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22D89-347B-02A1-96BF-DB83243E7188}"/>
              </a:ext>
            </a:extLst>
          </p:cNvPr>
          <p:cNvSpPr/>
          <p:nvPr/>
        </p:nvSpPr>
        <p:spPr>
          <a:xfrm>
            <a:off x="4359348" y="4504661"/>
            <a:ext cx="3530009" cy="163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C7525-7DD9-69C2-EF08-C99B79F8C163}"/>
              </a:ext>
            </a:extLst>
          </p:cNvPr>
          <p:cNvSpPr txBox="1"/>
          <p:nvPr/>
        </p:nvSpPr>
        <p:spPr>
          <a:xfrm>
            <a:off x="653988" y="2551837"/>
            <a:ext cx="10884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82032"/>
                </a:solidFill>
                <a:latin typeface="Righteous" panose="02010506000000020000" pitchFamily="2" charset="0"/>
              </a:rPr>
              <a:t>Project Status</a:t>
            </a:r>
          </a:p>
          <a:p>
            <a:pPr algn="ctr"/>
            <a:r>
              <a:rPr lang="en-US" sz="3600" dirty="0" err="1">
                <a:solidFill>
                  <a:srgbClr val="082032"/>
                </a:solidFill>
                <a:latin typeface="Righteous" panose="02010506000000020000" pitchFamily="2" charset="0"/>
              </a:rPr>
              <a:t>PassiveAggressive</a:t>
            </a:r>
            <a:r>
              <a:rPr lang="en-US" sz="3600" dirty="0">
                <a:solidFill>
                  <a:srgbClr val="082032"/>
                </a:solidFill>
                <a:latin typeface="Righteous" panose="02010506000000020000" pitchFamily="2" charset="0"/>
              </a:rPr>
              <a:t> Algorithm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BC112E-EC94-B036-550E-D7C32A4D8401}"/>
              </a:ext>
            </a:extLst>
          </p:cNvPr>
          <p:cNvGrpSpPr/>
          <p:nvPr/>
        </p:nvGrpSpPr>
        <p:grpSpPr>
          <a:xfrm flipH="1">
            <a:off x="-1" y="-1"/>
            <a:ext cx="12192001" cy="6858000"/>
            <a:chOff x="-1" y="-1"/>
            <a:chExt cx="12192001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D42AD8-23B3-B845-AA42-4DE4D7E0D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6381" y="-1"/>
              <a:ext cx="2335619" cy="23356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B6E523-68EA-FF20-CC35-5908AFAB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-1" y="5922334"/>
              <a:ext cx="935665" cy="935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60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4B703-23F2-5D74-E307-722D7D7E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541F-FD11-EB1E-88C6-6C78CA23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772350-D093-8FC0-A3C9-FF11D312ED23}"/>
              </a:ext>
            </a:extLst>
          </p:cNvPr>
          <p:cNvSpPr/>
          <p:nvPr/>
        </p:nvSpPr>
        <p:spPr>
          <a:xfrm>
            <a:off x="4359348" y="4504661"/>
            <a:ext cx="3530009" cy="163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2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7D7D8-87A5-386F-1560-781E95D9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422D89-347B-02A1-96BF-DB83243E7188}"/>
              </a:ext>
            </a:extLst>
          </p:cNvPr>
          <p:cNvSpPr/>
          <p:nvPr/>
        </p:nvSpPr>
        <p:spPr>
          <a:xfrm>
            <a:off x="4359348" y="4504661"/>
            <a:ext cx="3530009" cy="163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2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22D89-347B-02A1-96BF-DB83243E7188}"/>
              </a:ext>
            </a:extLst>
          </p:cNvPr>
          <p:cNvSpPr/>
          <p:nvPr/>
        </p:nvSpPr>
        <p:spPr>
          <a:xfrm>
            <a:off x="4359348" y="4504661"/>
            <a:ext cx="3530009" cy="163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32429-4663-017A-8522-56B8014959FC}"/>
              </a:ext>
            </a:extLst>
          </p:cNvPr>
          <p:cNvSpPr txBox="1"/>
          <p:nvPr/>
        </p:nvSpPr>
        <p:spPr>
          <a:xfrm>
            <a:off x="653988" y="2828836"/>
            <a:ext cx="1088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82032"/>
                </a:solidFill>
                <a:latin typeface="Righteous" panose="02010506000000020000" pitchFamily="2" charset="0"/>
              </a:rPr>
              <a:t>Future Scope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C2636-6B5F-6741-9A40-BD1CD6C82DFA}"/>
              </a:ext>
            </a:extLst>
          </p:cNvPr>
          <p:cNvGrpSpPr/>
          <p:nvPr/>
        </p:nvGrpSpPr>
        <p:grpSpPr>
          <a:xfrm>
            <a:off x="-1" y="-1"/>
            <a:ext cx="12192001" cy="6858000"/>
            <a:chOff x="-1" y="-1"/>
            <a:chExt cx="12192001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3E9EB5-770B-D899-C40C-728545263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6381" y="-1"/>
              <a:ext cx="2335619" cy="23356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CBDD14-CB9A-BB03-F0A8-9A8D062D5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-1" y="5922334"/>
              <a:ext cx="935665" cy="935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478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621BA0-A914-4EE0-BC31-A5B736B6C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22D89-347B-02A1-96BF-DB83243E7188}"/>
              </a:ext>
            </a:extLst>
          </p:cNvPr>
          <p:cNvSpPr/>
          <p:nvPr/>
        </p:nvSpPr>
        <p:spPr>
          <a:xfrm>
            <a:off x="4359348" y="4504661"/>
            <a:ext cx="3530009" cy="163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32429-4663-017A-8522-56B8014959FC}"/>
              </a:ext>
            </a:extLst>
          </p:cNvPr>
          <p:cNvSpPr txBox="1"/>
          <p:nvPr/>
        </p:nvSpPr>
        <p:spPr>
          <a:xfrm>
            <a:off x="292481" y="265284"/>
            <a:ext cx="5023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82032"/>
                </a:solidFill>
                <a:latin typeface="Righteous" panose="02010506000000020000" pitchFamily="2" charset="0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283A1-483D-D978-0A59-AFAEB049770A}"/>
              </a:ext>
            </a:extLst>
          </p:cNvPr>
          <p:cNvSpPr txBox="1"/>
          <p:nvPr/>
        </p:nvSpPr>
        <p:spPr>
          <a:xfrm>
            <a:off x="436948" y="1948674"/>
            <a:ext cx="10567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52525"/>
                </a:solidFill>
                <a:effectLst/>
              </a:rPr>
              <a:t>Providing results for news headlines that are not present in historical data sets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>
              <a:latin typeface="Outfit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52525"/>
                </a:solidFill>
              </a:rPr>
              <a:t>H</a:t>
            </a:r>
            <a:r>
              <a:rPr lang="en-US" sz="2400" dirty="0">
                <a:solidFill>
                  <a:srgbClr val="252525"/>
                </a:solidFill>
                <a:effectLst/>
              </a:rPr>
              <a:t>osting on Heroku so that it is available over the internet for public access.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69CBA-D29B-3642-45B2-D2692D01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000" y="0"/>
            <a:ext cx="936000" cy="93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E7DF9-AD57-E7D0-E501-EE4E4629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-1" y="5922334"/>
            <a:ext cx="935665" cy="9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3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269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cascadia code</vt:lpstr>
      <vt:lpstr>Outfit</vt:lpstr>
      <vt:lpstr>Righteous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Yadav</dc:creator>
  <cp:lastModifiedBy>Ashish Yadav</cp:lastModifiedBy>
  <cp:revision>51</cp:revision>
  <dcterms:created xsi:type="dcterms:W3CDTF">2021-11-30T12:35:55Z</dcterms:created>
  <dcterms:modified xsi:type="dcterms:W3CDTF">2022-10-08T15:39:23Z</dcterms:modified>
</cp:coreProperties>
</file>