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60" r:id="rId2"/>
    <p:sldId id="256" r:id="rId3"/>
    <p:sldId id="257" r:id="rId4"/>
    <p:sldId id="258" r:id="rId5"/>
    <p:sldId id="259" r:id="rId6"/>
    <p:sldId id="264" r:id="rId7"/>
    <p:sldId id="265" r:id="rId8"/>
    <p:sldId id="282" r:id="rId9"/>
    <p:sldId id="262" r:id="rId10"/>
    <p:sldId id="263" r:id="rId11"/>
    <p:sldId id="267" r:id="rId12"/>
    <p:sldId id="270" r:id="rId13"/>
    <p:sldId id="271" r:id="rId14"/>
    <p:sldId id="274" r:id="rId15"/>
    <p:sldId id="272" r:id="rId16"/>
    <p:sldId id="273" r:id="rId17"/>
    <p:sldId id="276" r:id="rId18"/>
    <p:sldId id="277" r:id="rId19"/>
    <p:sldId id="275" r:id="rId20"/>
    <p:sldId id="278" r:id="rId21"/>
    <p:sldId id="285" r:id="rId22"/>
    <p:sldId id="283" r:id="rId23"/>
    <p:sldId id="284"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FFFF00"/>
    <a:srgbClr val="FF0066"/>
    <a:srgbClr val="FF0000"/>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87" d="100"/>
          <a:sy n="87" d="100"/>
        </p:scale>
        <p:origin x="55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6A90B-7511-4CBC-863A-9FD5BBA799A0}" type="datetimeFigureOut">
              <a:rPr lang="en-IN" smtClean="0"/>
              <a:t>29-03-2022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136C8-1AC3-46AF-AD29-BB1F4AB41136}" type="slidenum">
              <a:rPr lang="en-IN" smtClean="0"/>
              <a:t>‹#›</a:t>
            </a:fld>
            <a:endParaRPr lang="en-IN"/>
          </a:p>
        </p:txBody>
      </p:sp>
    </p:spTree>
    <p:extLst>
      <p:ext uri="{BB962C8B-B14F-4D97-AF65-F5344CB8AC3E}">
        <p14:creationId xmlns:p14="http://schemas.microsoft.com/office/powerpoint/2010/main" val="4213700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F0D9EA-41F3-4758-BDD7-4EE8353182E5}"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a:p>
        </p:txBody>
      </p:sp>
    </p:spTree>
    <p:extLst>
      <p:ext uri="{BB962C8B-B14F-4D97-AF65-F5344CB8AC3E}">
        <p14:creationId xmlns:p14="http://schemas.microsoft.com/office/powerpoint/2010/main" val="319569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F0D9EA-41F3-4758-BDD7-4EE8353182E5}"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a:p>
        </p:txBody>
      </p:sp>
    </p:spTree>
    <p:extLst>
      <p:ext uri="{BB962C8B-B14F-4D97-AF65-F5344CB8AC3E}">
        <p14:creationId xmlns:p14="http://schemas.microsoft.com/office/powerpoint/2010/main" val="342282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F0D9EA-41F3-4758-BDD7-4EE8353182E5}"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6804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F0D9EA-41F3-4758-BDD7-4EE8353182E5}"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a:p>
        </p:txBody>
      </p:sp>
    </p:spTree>
    <p:extLst>
      <p:ext uri="{BB962C8B-B14F-4D97-AF65-F5344CB8AC3E}">
        <p14:creationId xmlns:p14="http://schemas.microsoft.com/office/powerpoint/2010/main" val="813642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F0D9EA-41F3-4758-BDD7-4EE8353182E5}"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0897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F0D9EA-41F3-4758-BDD7-4EE8353182E5}"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a:p>
        </p:txBody>
      </p:sp>
    </p:spTree>
    <p:extLst>
      <p:ext uri="{BB962C8B-B14F-4D97-AF65-F5344CB8AC3E}">
        <p14:creationId xmlns:p14="http://schemas.microsoft.com/office/powerpoint/2010/main" val="3070081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0D9EA-41F3-4758-BDD7-4EE8353182E5}"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a:p>
        </p:txBody>
      </p:sp>
    </p:spTree>
    <p:extLst>
      <p:ext uri="{BB962C8B-B14F-4D97-AF65-F5344CB8AC3E}">
        <p14:creationId xmlns:p14="http://schemas.microsoft.com/office/powerpoint/2010/main" val="1383786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0D9EA-41F3-4758-BDD7-4EE8353182E5}"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a:p>
        </p:txBody>
      </p:sp>
    </p:spTree>
    <p:extLst>
      <p:ext uri="{BB962C8B-B14F-4D97-AF65-F5344CB8AC3E}">
        <p14:creationId xmlns:p14="http://schemas.microsoft.com/office/powerpoint/2010/main" val="392970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0D9EA-41F3-4758-BDD7-4EE8353182E5}"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a:p>
        </p:txBody>
      </p:sp>
    </p:spTree>
    <p:extLst>
      <p:ext uri="{BB962C8B-B14F-4D97-AF65-F5344CB8AC3E}">
        <p14:creationId xmlns:p14="http://schemas.microsoft.com/office/powerpoint/2010/main" val="2257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F0D9EA-41F3-4758-BDD7-4EE8353182E5}"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a:p>
        </p:txBody>
      </p:sp>
    </p:spTree>
    <p:extLst>
      <p:ext uri="{BB962C8B-B14F-4D97-AF65-F5344CB8AC3E}">
        <p14:creationId xmlns:p14="http://schemas.microsoft.com/office/powerpoint/2010/main" val="223684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F0D9EA-41F3-4758-BDD7-4EE8353182E5}"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04BE67-BA87-4B88-8A81-4B5FB2DD5CE8}" type="slidenum">
              <a:rPr lang="en-IN" smtClean="0"/>
              <a:t>‹#›</a:t>
            </a:fld>
            <a:endParaRPr lang="en-IN"/>
          </a:p>
        </p:txBody>
      </p:sp>
    </p:spTree>
    <p:extLst>
      <p:ext uri="{BB962C8B-B14F-4D97-AF65-F5344CB8AC3E}">
        <p14:creationId xmlns:p14="http://schemas.microsoft.com/office/powerpoint/2010/main" val="36020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F0D9EA-41F3-4758-BDD7-4EE8353182E5}" type="datetimeFigureOut">
              <a:rPr lang="en-IN" smtClean="0"/>
              <a:t>29-03-2022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04BE67-BA87-4B88-8A81-4B5FB2DD5CE8}" type="slidenum">
              <a:rPr lang="en-IN" smtClean="0"/>
              <a:t>‹#›</a:t>
            </a:fld>
            <a:endParaRPr lang="en-IN"/>
          </a:p>
        </p:txBody>
      </p:sp>
    </p:spTree>
    <p:extLst>
      <p:ext uri="{BB962C8B-B14F-4D97-AF65-F5344CB8AC3E}">
        <p14:creationId xmlns:p14="http://schemas.microsoft.com/office/powerpoint/2010/main" val="370312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F0D9EA-41F3-4758-BDD7-4EE8353182E5}" type="datetimeFigureOut">
              <a:rPr lang="en-IN" smtClean="0"/>
              <a:t>29-03-2022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04BE67-BA87-4B88-8A81-4B5FB2DD5CE8}" type="slidenum">
              <a:rPr lang="en-IN" smtClean="0"/>
              <a:t>‹#›</a:t>
            </a:fld>
            <a:endParaRPr lang="en-IN"/>
          </a:p>
        </p:txBody>
      </p:sp>
    </p:spTree>
    <p:extLst>
      <p:ext uri="{BB962C8B-B14F-4D97-AF65-F5344CB8AC3E}">
        <p14:creationId xmlns:p14="http://schemas.microsoft.com/office/powerpoint/2010/main" val="81178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0D9EA-41F3-4758-BDD7-4EE8353182E5}" type="datetimeFigureOut">
              <a:rPr lang="en-IN" smtClean="0"/>
              <a:t>29-03-2022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04BE67-BA87-4B88-8A81-4B5FB2DD5CE8}" type="slidenum">
              <a:rPr lang="en-IN" smtClean="0"/>
              <a:t>‹#›</a:t>
            </a:fld>
            <a:endParaRPr lang="en-IN"/>
          </a:p>
        </p:txBody>
      </p:sp>
    </p:spTree>
    <p:extLst>
      <p:ext uri="{BB962C8B-B14F-4D97-AF65-F5344CB8AC3E}">
        <p14:creationId xmlns:p14="http://schemas.microsoft.com/office/powerpoint/2010/main" val="18517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F0D9EA-41F3-4758-BDD7-4EE8353182E5}"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04BE67-BA87-4B88-8A81-4B5FB2DD5CE8}" type="slidenum">
              <a:rPr lang="en-IN" smtClean="0"/>
              <a:t>‹#›</a:t>
            </a:fld>
            <a:endParaRPr lang="en-IN"/>
          </a:p>
        </p:txBody>
      </p:sp>
    </p:spTree>
    <p:extLst>
      <p:ext uri="{BB962C8B-B14F-4D97-AF65-F5344CB8AC3E}">
        <p14:creationId xmlns:p14="http://schemas.microsoft.com/office/powerpoint/2010/main" val="308552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F0D9EA-41F3-4758-BDD7-4EE8353182E5}"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04BE67-BA87-4B88-8A81-4B5FB2DD5CE8}" type="slidenum">
              <a:rPr lang="en-IN" smtClean="0"/>
              <a:t>‹#›</a:t>
            </a:fld>
            <a:endParaRPr lang="en-IN"/>
          </a:p>
        </p:txBody>
      </p:sp>
    </p:spTree>
    <p:extLst>
      <p:ext uri="{BB962C8B-B14F-4D97-AF65-F5344CB8AC3E}">
        <p14:creationId xmlns:p14="http://schemas.microsoft.com/office/powerpoint/2010/main" val="381394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F0D9EA-41F3-4758-BDD7-4EE8353182E5}" type="datetimeFigureOut">
              <a:rPr lang="en-IN" smtClean="0"/>
              <a:t>29-03-2022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04BE67-BA87-4B88-8A81-4B5FB2DD5CE8}" type="slidenum">
              <a:rPr lang="en-IN" smtClean="0"/>
              <a:t>‹#›</a:t>
            </a:fld>
            <a:endParaRPr lang="en-IN"/>
          </a:p>
        </p:txBody>
      </p:sp>
    </p:spTree>
    <p:extLst>
      <p:ext uri="{BB962C8B-B14F-4D97-AF65-F5344CB8AC3E}">
        <p14:creationId xmlns:p14="http://schemas.microsoft.com/office/powerpoint/2010/main" val="2179635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javatpoint.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www.spring.io/" TargetMode="External"/><Relationship Id="rId5" Type="http://schemas.openxmlformats.org/officeDocument/2006/relationships/hyperlink" Target="http://www.stackoverflow.com/" TargetMode="External"/><Relationship Id="rId4" Type="http://schemas.openxmlformats.org/officeDocument/2006/relationships/hyperlink" Target="http://www.youtube.com/"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991393"/>
            <a:ext cx="6697436" cy="3958046"/>
          </a:xfrm>
        </p:spPr>
      </p:pic>
      <p:sp>
        <p:nvSpPr>
          <p:cNvPr id="6" name="TextBox 5"/>
          <p:cNvSpPr txBox="1"/>
          <p:nvPr/>
        </p:nvSpPr>
        <p:spPr>
          <a:xfrm>
            <a:off x="509449" y="365759"/>
            <a:ext cx="9091749" cy="2123658"/>
          </a:xfrm>
          <a:prstGeom prst="rect">
            <a:avLst/>
          </a:prstGeom>
          <a:noFill/>
        </p:spPr>
        <p:txBody>
          <a:bodyPr wrap="square" rtlCol="0">
            <a:spAutoFit/>
          </a:bodyPr>
          <a:lstStyle/>
          <a:p>
            <a:r>
              <a:rPr lang="en-US" sz="6600" dirty="0">
                <a:solidFill>
                  <a:schemeClr val="accent4"/>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employee payroll  Management System</a:t>
            </a:r>
            <a:endParaRPr lang="en-IN" sz="6600" dirty="0">
              <a:solidFill>
                <a:schemeClr val="accent4"/>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endParaRPr>
          </a:p>
        </p:txBody>
      </p:sp>
      <p:sp>
        <p:nvSpPr>
          <p:cNvPr id="7" name="TextBox 6"/>
          <p:cNvSpPr txBox="1"/>
          <p:nvPr/>
        </p:nvSpPr>
        <p:spPr>
          <a:xfrm>
            <a:off x="7641771" y="4586589"/>
            <a:ext cx="3056707" cy="584775"/>
          </a:xfrm>
          <a:prstGeom prst="rect">
            <a:avLst/>
          </a:prstGeom>
          <a:noFill/>
        </p:spPr>
        <p:txBody>
          <a:bodyPr wrap="square" rtlCol="0">
            <a:spAutoFit/>
          </a:bodyPr>
          <a:lstStyle/>
          <a:p>
            <a:r>
              <a:rPr lang="en-US" sz="3200" dirty="0">
                <a:solidFill>
                  <a:schemeClr val="accent4"/>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Batch-2</a:t>
            </a:r>
            <a:endParaRPr lang="en-IN" sz="3200" dirty="0">
              <a:solidFill>
                <a:schemeClr val="accent4"/>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149329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Disadvantages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08337"/>
            <a:ext cx="8596668" cy="3880773"/>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security, loss and theft.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Cyber security and fraud.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Information access, quality and control </a:t>
            </a:r>
            <a:endParaRPr lang="en-IN" sz="2400" dirty="0">
              <a:latin typeface="Times New Roman" panose="02020603050405020304" pitchFamily="18" charset="0"/>
              <a:cs typeface="Times New Roman" panose="02020603050405020304" pitchFamily="18" charset="0"/>
            </a:endParaRPr>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587" y="3644536"/>
            <a:ext cx="4387397" cy="321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03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5553649" cy="709749"/>
          </a:xfrm>
        </p:spPr>
        <p:txBody>
          <a:bodyPr/>
          <a:lstStyle/>
          <a:p>
            <a:r>
              <a:rPr lang="en-US" b="1" dirty="0">
                <a:latin typeface="Times New Roman" panose="02020603050405020304" pitchFamily="18" charset="0"/>
                <a:cs typeface="Times New Roman" panose="02020603050405020304" pitchFamily="18" charset="0"/>
              </a:rPr>
              <a:t>App Flow:</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320" b="152"/>
          <a:stretch/>
        </p:blipFill>
        <p:spPr>
          <a:xfrm>
            <a:off x="1414170" y="1319349"/>
            <a:ext cx="6446494" cy="5081451"/>
          </a:xfrm>
        </p:spPr>
      </p:pic>
    </p:spTree>
    <p:extLst>
      <p:ext uri="{BB962C8B-B14F-4D97-AF65-F5344CB8AC3E}">
        <p14:creationId xmlns:p14="http://schemas.microsoft.com/office/powerpoint/2010/main" val="2274596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03051"/>
            <a:ext cx="9601200" cy="654594"/>
          </a:xfrm>
        </p:spPr>
        <p:txBody>
          <a:bodyPr>
            <a:normAutofit/>
          </a:bodyPr>
          <a:lstStyle/>
          <a:p>
            <a:r>
              <a:rPr lang="en-GB" b="1" dirty="0">
                <a:latin typeface="Times New Roman" panose="02020603050405020304" pitchFamily="18" charset="0"/>
                <a:cs typeface="Times New Roman" panose="02020603050405020304" pitchFamily="18" charset="0"/>
              </a:rPr>
              <a:t>E-R Diagram:</a:t>
            </a:r>
            <a:endParaRPr lang="en-IN" dirty="0"/>
          </a:p>
        </p:txBody>
      </p:sp>
      <p:pic>
        <p:nvPicPr>
          <p:cNvPr id="4" name="Picture 3"/>
          <p:cNvPicPr>
            <a:picLocks noChangeAspect="1"/>
          </p:cNvPicPr>
          <p:nvPr/>
        </p:nvPicPr>
        <p:blipFill>
          <a:blip r:embed="rId2"/>
          <a:stretch>
            <a:fillRect/>
          </a:stretch>
        </p:blipFill>
        <p:spPr>
          <a:xfrm>
            <a:off x="483325" y="757645"/>
            <a:ext cx="9287691" cy="5695404"/>
          </a:xfrm>
          <a:prstGeom prst="rect">
            <a:avLst/>
          </a:prstGeom>
        </p:spPr>
      </p:pic>
      <p:sp>
        <p:nvSpPr>
          <p:cNvPr id="3" name="Rectangle 2"/>
          <p:cNvSpPr/>
          <p:nvPr/>
        </p:nvSpPr>
        <p:spPr>
          <a:xfrm>
            <a:off x="1776549" y="992777"/>
            <a:ext cx="1789611" cy="23513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86645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2" y="727165"/>
            <a:ext cx="4469432" cy="657498"/>
          </a:xfrm>
        </p:spPr>
        <p:txBody>
          <a:bodyPr/>
          <a:lstStyle/>
          <a:p>
            <a:r>
              <a:rPr lang="en-IN" b="1" dirty="0">
                <a:latin typeface="Times New Roman" panose="02020603050405020304" pitchFamily="18" charset="0"/>
                <a:cs typeface="Times New Roman" panose="02020603050405020304" pitchFamily="18" charset="0"/>
              </a:rPr>
              <a:t>Home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6103"/>
            <a:ext cx="12192000" cy="5434148"/>
          </a:xfrm>
          <a:prstGeom prst="rect">
            <a:avLst/>
          </a:prstGeom>
        </p:spPr>
      </p:pic>
      <p:sp>
        <p:nvSpPr>
          <p:cNvPr id="3" name="TextBox 2"/>
          <p:cNvSpPr txBox="1"/>
          <p:nvPr/>
        </p:nvSpPr>
        <p:spPr>
          <a:xfrm>
            <a:off x="167882" y="104503"/>
            <a:ext cx="6807684" cy="646331"/>
          </a:xfrm>
          <a:prstGeom prst="rect">
            <a:avLst/>
          </a:prstGeom>
          <a:noFill/>
        </p:spPr>
        <p:txBody>
          <a:bodyPr wrap="square" rtlCol="0">
            <a:spAutoFit/>
          </a:bodyPr>
          <a:lstStyle/>
          <a:p>
            <a:r>
              <a:rPr lang="en-US" sz="3600" dirty="0">
                <a:solidFill>
                  <a:schemeClr val="accent5"/>
                </a:solidFill>
                <a:latin typeface="Times New Roman" panose="02020603050405020304" pitchFamily="18" charset="0"/>
                <a:cs typeface="Times New Roman" panose="02020603050405020304" pitchFamily="18" charset="0"/>
              </a:rPr>
              <a:t>Screenshots Of Output</a:t>
            </a:r>
            <a:endParaRPr lang="en-IN" sz="36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76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4035"/>
            <a:ext cx="12192000" cy="5603966"/>
          </a:xfrm>
          <a:prstGeom prst="rect">
            <a:avLst/>
          </a:prstGeom>
        </p:spPr>
      </p:pic>
      <p:sp>
        <p:nvSpPr>
          <p:cNvPr id="6" name="TextBox 5"/>
          <p:cNvSpPr txBox="1"/>
          <p:nvPr/>
        </p:nvSpPr>
        <p:spPr>
          <a:xfrm>
            <a:off x="287382" y="156755"/>
            <a:ext cx="5473338" cy="646331"/>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Login Page:</a:t>
            </a:r>
            <a:endParaRPr lang="en-IN"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05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2594"/>
            <a:ext cx="12192000" cy="5695406"/>
          </a:xfrm>
          <a:prstGeom prst="rect">
            <a:avLst/>
          </a:prstGeom>
        </p:spPr>
      </p:pic>
      <p:sp>
        <p:nvSpPr>
          <p:cNvPr id="6" name="TextBox 5"/>
          <p:cNvSpPr txBox="1"/>
          <p:nvPr/>
        </p:nvSpPr>
        <p:spPr>
          <a:xfrm>
            <a:off x="300446" y="104503"/>
            <a:ext cx="8321040" cy="646331"/>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About Page:</a:t>
            </a:r>
            <a:endParaRPr lang="en-IN"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251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5657"/>
            <a:ext cx="12192000" cy="5682343"/>
          </a:xfrm>
          <a:prstGeom prst="rect">
            <a:avLst/>
          </a:prstGeom>
        </p:spPr>
      </p:pic>
      <p:sp>
        <p:nvSpPr>
          <p:cNvPr id="6" name="TextBox 5"/>
          <p:cNvSpPr txBox="1"/>
          <p:nvPr/>
        </p:nvSpPr>
        <p:spPr>
          <a:xfrm>
            <a:off x="274320" y="248194"/>
            <a:ext cx="5590903" cy="646331"/>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Contact Us Page:</a:t>
            </a:r>
            <a:endParaRPr lang="en-IN"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22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9531"/>
            <a:ext cx="12192000" cy="5708469"/>
          </a:xfrm>
          <a:prstGeom prst="rect">
            <a:avLst/>
          </a:prstGeom>
        </p:spPr>
      </p:pic>
      <p:sp>
        <p:nvSpPr>
          <p:cNvPr id="6" name="TextBox 5"/>
          <p:cNvSpPr txBox="1"/>
          <p:nvPr/>
        </p:nvSpPr>
        <p:spPr>
          <a:xfrm>
            <a:off x="274320" y="248194"/>
            <a:ext cx="5238206" cy="646331"/>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Sign-Up Page:</a:t>
            </a:r>
            <a:endParaRPr lang="en-IN"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564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7909"/>
            <a:ext cx="12192000" cy="5630091"/>
          </a:xfrm>
          <a:prstGeom prst="rect">
            <a:avLst/>
          </a:prstGeom>
        </p:spPr>
      </p:pic>
      <p:sp>
        <p:nvSpPr>
          <p:cNvPr id="2" name="TextBox 1"/>
          <p:cNvSpPr txBox="1"/>
          <p:nvPr/>
        </p:nvSpPr>
        <p:spPr>
          <a:xfrm>
            <a:off x="483326" y="248194"/>
            <a:ext cx="5865222" cy="646331"/>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Explore Page:</a:t>
            </a:r>
            <a:endParaRPr lang="en-IN"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765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8904"/>
            <a:ext cx="12192000" cy="5904411"/>
          </a:xfrm>
          <a:prstGeom prst="rect">
            <a:avLst/>
          </a:prstGeom>
        </p:spPr>
      </p:pic>
      <p:sp>
        <p:nvSpPr>
          <p:cNvPr id="7" name="TextBox 6"/>
          <p:cNvSpPr txBox="1"/>
          <p:nvPr/>
        </p:nvSpPr>
        <p:spPr>
          <a:xfrm>
            <a:off x="640080" y="222069"/>
            <a:ext cx="4389120" cy="646331"/>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Admin Page:</a:t>
            </a:r>
            <a:endParaRPr lang="en-IN"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68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39144" y="404948"/>
            <a:ext cx="2769326" cy="646331"/>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Batch -02</a:t>
            </a:r>
            <a:endParaRPr lang="en-IN" sz="3600" b="1" dirty="0">
              <a:solidFill>
                <a:schemeClr val="accent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979715" y="1345423"/>
            <a:ext cx="5003074"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Front End</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Arul </a:t>
            </a:r>
            <a:r>
              <a:rPr lang="en-US" dirty="0" err="1">
                <a:latin typeface="Times New Roman" panose="02020603050405020304" pitchFamily="18" charset="0"/>
                <a:cs typeface="Times New Roman" panose="02020603050405020304" pitchFamily="18" charset="0"/>
              </a:rPr>
              <a:t>Dandapani</a:t>
            </a:r>
            <a:r>
              <a:rPr lang="en-US" dirty="0">
                <a:latin typeface="Times New Roman" panose="02020603050405020304" pitchFamily="18" charset="0"/>
                <a:cs typeface="Times New Roman" panose="02020603050405020304" pitchFamily="18" charset="0"/>
              </a:rPr>
              <a:t>                                 2486793</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Apoorva Srinivas		2486631</a:t>
            </a:r>
          </a:p>
          <a:p>
            <a:pPr marL="285750"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Arikila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Sreekanth</a:t>
            </a:r>
            <a:r>
              <a:rPr lang="en-US" dirty="0">
                <a:latin typeface="Times New Roman" panose="02020603050405020304" pitchFamily="18" charset="0"/>
                <a:cs typeface="Times New Roman" panose="02020603050405020304" pitchFamily="18" charset="0"/>
              </a:rPr>
              <a:t>		2485462</a:t>
            </a:r>
          </a:p>
          <a:p>
            <a:pPr marL="285750"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Ashis</a:t>
            </a:r>
            <a:r>
              <a:rPr lang="en-US" dirty="0">
                <a:latin typeface="Times New Roman" panose="02020603050405020304" pitchFamily="18" charset="0"/>
                <a:cs typeface="Times New Roman" panose="02020603050405020304" pitchFamily="18" charset="0"/>
              </a:rPr>
              <a:t> Kumar </a:t>
            </a:r>
            <a:r>
              <a:rPr lang="en-US" dirty="0" err="1">
                <a:latin typeface="Times New Roman" panose="02020603050405020304" pitchFamily="18" charset="0"/>
                <a:cs typeface="Times New Roman" panose="02020603050405020304" pitchFamily="18" charset="0"/>
              </a:rPr>
              <a:t>Samal</a:t>
            </a:r>
            <a:r>
              <a:rPr lang="en-US" dirty="0">
                <a:latin typeface="Times New Roman" panose="02020603050405020304" pitchFamily="18" charset="0"/>
                <a:cs typeface="Times New Roman" panose="02020603050405020304" pitchFamily="18" charset="0"/>
              </a:rPr>
              <a:t>		2482151</a:t>
            </a:r>
          </a:p>
          <a:p>
            <a:pPr marL="285750"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Ammineni</a:t>
            </a:r>
            <a:r>
              <a:rPr lang="en-US" dirty="0">
                <a:latin typeface="Times New Roman" panose="02020603050405020304" pitchFamily="18" charset="0"/>
                <a:cs typeface="Times New Roman" panose="02020603050405020304" pitchFamily="18" charset="0"/>
              </a:rPr>
              <a:t> Sai </a:t>
            </a:r>
            <a:r>
              <a:rPr lang="en-US" dirty="0" err="1">
                <a:latin typeface="Times New Roman" panose="02020603050405020304" pitchFamily="18" charset="0"/>
                <a:cs typeface="Times New Roman" panose="02020603050405020304" pitchFamily="18" charset="0"/>
              </a:rPr>
              <a:t>Guna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Vardhani</a:t>
            </a:r>
            <a:r>
              <a:rPr lang="en-US" dirty="0">
                <a:latin typeface="Times New Roman" panose="02020603050405020304" pitchFamily="18" charset="0"/>
                <a:cs typeface="Times New Roman" panose="02020603050405020304" pitchFamily="18" charset="0"/>
              </a:rPr>
              <a:t>	2484961</a:t>
            </a:r>
          </a:p>
        </p:txBody>
      </p:sp>
      <p:sp>
        <p:nvSpPr>
          <p:cNvPr id="7" name="TextBox 6"/>
          <p:cNvSpPr txBox="1"/>
          <p:nvPr/>
        </p:nvSpPr>
        <p:spPr>
          <a:xfrm>
            <a:off x="979715" y="4089827"/>
            <a:ext cx="5016137"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Back End</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Apurva </a:t>
            </a:r>
            <a:r>
              <a:rPr lang="en-US" dirty="0" err="1">
                <a:latin typeface="Times New Roman" panose="02020603050405020304" pitchFamily="18" charset="0"/>
                <a:cs typeface="Times New Roman" panose="02020603050405020304" pitchFamily="18" charset="0"/>
              </a:rPr>
              <a:t>Charudatta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Jatala</a:t>
            </a:r>
            <a:r>
              <a:rPr lang="en-US" dirty="0">
                <a:latin typeface="Times New Roman" panose="02020603050405020304" pitchFamily="18" charset="0"/>
                <a:cs typeface="Times New Roman" panose="02020603050405020304" pitchFamily="18" charset="0"/>
              </a:rPr>
              <a:t>                  2484884</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Anusha D V			2485089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Ankita </a:t>
            </a:r>
            <a:r>
              <a:rPr lang="en-US" dirty="0" err="1">
                <a:latin typeface="Times New Roman" panose="02020603050405020304" pitchFamily="18" charset="0"/>
                <a:cs typeface="Times New Roman" panose="02020603050405020304" pitchFamily="18" charset="0"/>
              </a:rPr>
              <a:t>Parida</a:t>
            </a:r>
            <a:r>
              <a:rPr lang="en-US" dirty="0">
                <a:latin typeface="Times New Roman" panose="02020603050405020304" pitchFamily="18" charset="0"/>
                <a:cs typeface="Times New Roman" panose="02020603050405020304" pitchFamily="18" charset="0"/>
              </a:rPr>
              <a:t>			2485079</a:t>
            </a:r>
          </a:p>
          <a:p>
            <a:pPr marL="285750"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Amrut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Shivukumar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Balikai</a:t>
            </a:r>
            <a:r>
              <a:rPr lang="en-US" dirty="0">
                <a:latin typeface="Times New Roman" panose="02020603050405020304" pitchFamily="18" charset="0"/>
                <a:cs typeface="Times New Roman" panose="02020603050405020304" pitchFamily="18" charset="0"/>
              </a:rPr>
              <a:t>	2484891</a:t>
            </a:r>
          </a:p>
          <a:p>
            <a:pPr marL="285750"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Anumalasetty</a:t>
            </a:r>
            <a:r>
              <a:rPr lang="en-US" dirty="0">
                <a:latin typeface="Times New Roman" panose="02020603050405020304" pitchFamily="18" charset="0"/>
                <a:cs typeface="Times New Roman" panose="02020603050405020304" pitchFamily="18" charset="0"/>
              </a:rPr>
              <a:t> Vinay </a:t>
            </a:r>
            <a:r>
              <a:rPr lang="en-US" dirty="0" err="1">
                <a:latin typeface="Times New Roman" panose="02020603050405020304" pitchFamily="18" charset="0"/>
                <a:cs typeface="Times New Roman" panose="02020603050405020304" pitchFamily="18" charset="0"/>
              </a:rPr>
              <a:t>Babu</a:t>
            </a:r>
            <a:r>
              <a:rPr lang="en-US" dirty="0">
                <a:latin typeface="Times New Roman" panose="02020603050405020304" pitchFamily="18" charset="0"/>
                <a:cs typeface="Times New Roman" panose="02020603050405020304" pitchFamily="18" charset="0"/>
              </a:rPr>
              <a:t>		2484836</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p>
        </p:txBody>
      </p:sp>
      <p:pic>
        <p:nvPicPr>
          <p:cNvPr id="2" name="Picture 1"/>
          <p:cNvPicPr>
            <a:picLocks noChangeAspect="1"/>
          </p:cNvPicPr>
          <p:nvPr/>
        </p:nvPicPr>
        <p:blipFill>
          <a:blip r:embed="rId2"/>
          <a:stretch>
            <a:fillRect/>
          </a:stretch>
        </p:blipFill>
        <p:spPr>
          <a:xfrm>
            <a:off x="5995852" y="1489166"/>
            <a:ext cx="3683725" cy="3775165"/>
          </a:xfrm>
          <a:prstGeom prst="rect">
            <a:avLst/>
          </a:prstGeom>
        </p:spPr>
      </p:pic>
    </p:spTree>
    <p:extLst>
      <p:ext uri="{BB962C8B-B14F-4D97-AF65-F5344CB8AC3E}">
        <p14:creationId xmlns:p14="http://schemas.microsoft.com/office/powerpoint/2010/main" val="364015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1966"/>
            <a:ext cx="12192000" cy="5826034"/>
          </a:xfrm>
          <a:prstGeom prst="rect">
            <a:avLst/>
          </a:prstGeom>
        </p:spPr>
      </p:pic>
      <p:sp>
        <p:nvSpPr>
          <p:cNvPr id="2" name="TextBox 1"/>
          <p:cNvSpPr txBox="1"/>
          <p:nvPr/>
        </p:nvSpPr>
        <p:spPr>
          <a:xfrm>
            <a:off x="326571" y="195944"/>
            <a:ext cx="5342709" cy="646331"/>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Employee Page:</a:t>
            </a:r>
            <a:endParaRPr lang="en-IN"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92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8971"/>
            <a:ext cx="8596668" cy="1320800"/>
          </a:xfrm>
        </p:spPr>
        <p:txBody>
          <a:bodyPr/>
          <a:lstStyle/>
          <a:p>
            <a:r>
              <a:rPr lang="en-IN" b="1" dirty="0">
                <a:latin typeface="Times New Roman" panose="02020603050405020304" pitchFamily="18" charset="0"/>
                <a:cs typeface="Times New Roman" panose="02020603050405020304" pitchFamily="18" charset="0"/>
              </a:rPr>
              <a:t>Future scope and improvements</a:t>
            </a:r>
          </a:p>
        </p:txBody>
      </p:sp>
      <p:sp>
        <p:nvSpPr>
          <p:cNvPr id="3" name="Content Placeholder 2"/>
          <p:cNvSpPr>
            <a:spLocks noGrp="1"/>
          </p:cNvSpPr>
          <p:nvPr>
            <p:ph idx="1"/>
          </p:nvPr>
        </p:nvSpPr>
        <p:spPr>
          <a:xfrm>
            <a:off x="677333" y="2160589"/>
            <a:ext cx="8596669" cy="4501468"/>
          </a:xfrm>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option to print the records In future.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Application works in Multiple PC’s installed on multiple Computers but sharing Same database by which users of different department can use it sitting at different locations simultaneously.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But in future we can make the Application where the database will be hosted in order to manage the all departments which will be located in different places and by keeping domain of  Application as Online.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022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1" y="204652"/>
            <a:ext cx="8596668" cy="1320800"/>
          </a:xfrm>
        </p:spPr>
        <p:txBody>
          <a:bodyPr>
            <a:normAutofit/>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2831" y="1525452"/>
            <a:ext cx="9263501" cy="3673565"/>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This project is built keeping in mind that it is to use by admin and the employees in an organization .</a:t>
            </a:r>
            <a:r>
              <a:rPr lang="en-US" sz="2000" dirty="0">
                <a:latin typeface="Times New Roman" panose="02020603050405020304" pitchFamily="18" charset="0"/>
                <a:cs typeface="Times New Roman" panose="02020603050405020304" pitchFamily="18" charset="0"/>
              </a:rPr>
              <a:t> It is built for use in small scale organization where the number of employees is limited. According to the requested requirement the admin can add, manipulate, update and delete all employee data in his organization. The admin can add new Employee and delete them. The Admin can also add predefined pay grades for the employees. The required records can be easily viewed by the admin anytime time he wants in an instant. The payment of the employee is based on monthly basis. Numerous validations implemented would enable the admin to enter accurate data. The main objective of this framework is to save time, make the system cost effective and management records efficiently.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497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Bibliography:</a:t>
            </a:r>
          </a:p>
        </p:txBody>
      </p:sp>
      <p:sp>
        <p:nvSpPr>
          <p:cNvPr id="9" name="TextBox 8"/>
          <p:cNvSpPr txBox="1"/>
          <p:nvPr/>
        </p:nvSpPr>
        <p:spPr>
          <a:xfrm>
            <a:off x="1071154" y="2560320"/>
            <a:ext cx="7576457" cy="1938992"/>
          </a:xfrm>
          <a:prstGeom prst="rect">
            <a:avLst/>
          </a:prstGeom>
          <a:noFill/>
        </p:spPr>
        <p:txBody>
          <a:bodyPr wrap="square" rtlCol="0">
            <a:spAutoFit/>
          </a:bodyPr>
          <a:lstStyle/>
          <a:p>
            <a:pPr>
              <a:buFont typeface="Wingdings" panose="05000000000000000000" pitchFamily="2" charset="2"/>
              <a:buChar char="v"/>
            </a:pPr>
            <a:r>
              <a:rPr lang="en-IN" sz="2000" dirty="0">
                <a:solidFill>
                  <a:schemeClr val="accent1"/>
                </a:solidFill>
                <a:hlinkClick r:id="rId2"/>
              </a:rPr>
              <a:t>www.google.com</a:t>
            </a:r>
            <a:endParaRPr lang="en-IN" sz="2000" dirty="0">
              <a:solidFill>
                <a:schemeClr val="accent1"/>
              </a:solidFill>
            </a:endParaRPr>
          </a:p>
          <a:p>
            <a:pPr>
              <a:buFont typeface="Wingdings" panose="05000000000000000000" pitchFamily="2" charset="2"/>
              <a:buChar char="v"/>
            </a:pPr>
            <a:r>
              <a:rPr lang="en-IN" sz="2000" dirty="0">
                <a:solidFill>
                  <a:schemeClr val="accent1"/>
                </a:solidFill>
                <a:hlinkClick r:id="rId3"/>
              </a:rPr>
              <a:t>www.javatpoint.com</a:t>
            </a:r>
            <a:endParaRPr lang="en-IN" sz="2000" dirty="0">
              <a:solidFill>
                <a:schemeClr val="accent1"/>
              </a:solidFill>
            </a:endParaRPr>
          </a:p>
          <a:p>
            <a:pPr>
              <a:buFont typeface="Wingdings" panose="05000000000000000000" pitchFamily="2" charset="2"/>
              <a:buChar char="v"/>
            </a:pPr>
            <a:r>
              <a:rPr lang="en-IN" sz="2000" dirty="0">
                <a:solidFill>
                  <a:schemeClr val="accent1"/>
                </a:solidFill>
                <a:hlinkClick r:id="rId4"/>
              </a:rPr>
              <a:t>www.youtube.com</a:t>
            </a:r>
            <a:endParaRPr lang="en-IN" sz="2000" dirty="0">
              <a:solidFill>
                <a:schemeClr val="accent1"/>
              </a:solidFill>
            </a:endParaRPr>
          </a:p>
          <a:p>
            <a:pPr>
              <a:buFont typeface="Wingdings" panose="05000000000000000000" pitchFamily="2" charset="2"/>
              <a:buChar char="v"/>
            </a:pPr>
            <a:r>
              <a:rPr lang="en-IN" sz="2000" dirty="0">
                <a:solidFill>
                  <a:schemeClr val="accent1"/>
                </a:solidFill>
                <a:hlinkClick r:id="rId5"/>
              </a:rPr>
              <a:t>www.stackover</a:t>
            </a:r>
            <a:r>
              <a:rPr lang="en-IN" sz="2000" dirty="0">
                <a:solidFill>
                  <a:schemeClr val="accent2">
                    <a:lumMod val="60000"/>
                    <a:lumOff val="40000"/>
                  </a:schemeClr>
                </a:solidFill>
                <a:hlinkClick r:id="rId5"/>
              </a:rPr>
              <a:t>flow</a:t>
            </a:r>
            <a:r>
              <a:rPr lang="en-IN" sz="2000" dirty="0">
                <a:solidFill>
                  <a:schemeClr val="accent1"/>
                </a:solidFill>
                <a:hlinkClick r:id="rId5"/>
              </a:rPr>
              <a:t>.com</a:t>
            </a:r>
            <a:endParaRPr lang="en-IN" sz="2000" dirty="0">
              <a:solidFill>
                <a:schemeClr val="accent1"/>
              </a:solidFill>
            </a:endParaRPr>
          </a:p>
          <a:p>
            <a:pPr>
              <a:buFont typeface="Wingdings" panose="05000000000000000000" pitchFamily="2" charset="2"/>
              <a:buChar char="v"/>
            </a:pPr>
            <a:r>
              <a:rPr lang="en-IN" sz="2000" dirty="0">
                <a:solidFill>
                  <a:schemeClr val="accent1"/>
                </a:solidFill>
                <a:hlinkClick r:id="rId6"/>
              </a:rPr>
              <a:t>WWW.spring.io</a:t>
            </a:r>
            <a:endParaRPr lang="en-IN" sz="2000" dirty="0">
              <a:solidFill>
                <a:schemeClr val="accent1"/>
              </a:solidFill>
            </a:endParaRPr>
          </a:p>
          <a:p>
            <a:endParaRPr lang="en-IN" sz="2000" dirty="0"/>
          </a:p>
        </p:txBody>
      </p:sp>
    </p:spTree>
    <p:extLst>
      <p:ext uri="{BB962C8B-B14F-4D97-AF65-F5344CB8AC3E}">
        <p14:creationId xmlns:p14="http://schemas.microsoft.com/office/powerpoint/2010/main" val="436334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p:cNvSpPr txBox="1"/>
          <p:nvPr/>
        </p:nvSpPr>
        <p:spPr>
          <a:xfrm>
            <a:off x="3764279" y="1423851"/>
            <a:ext cx="4402183" cy="1015663"/>
          </a:xfrm>
          <a:prstGeom prst="rect">
            <a:avLst/>
          </a:prstGeom>
          <a:noFill/>
        </p:spPr>
        <p:txBody>
          <a:bodyPr wrap="square" rtlCol="0">
            <a:spAutoFit/>
          </a:bodyPr>
          <a:lstStyle/>
          <a:p>
            <a:r>
              <a:rPr lang="en-US" sz="6000" dirty="0">
                <a:solidFill>
                  <a:srgbClr val="FFFFFF"/>
                </a:solidFill>
                <a:latin typeface="Algerian" panose="04020705040A02060702" pitchFamily="82" charset="0"/>
                <a:cs typeface="Times New Roman" panose="02020603050405020304" pitchFamily="18" charset="0"/>
              </a:rPr>
              <a:t>THANK YOU</a:t>
            </a:r>
            <a:endParaRPr lang="en-IN" sz="6000" dirty="0">
              <a:solidFill>
                <a:srgbClr val="FFFFFF"/>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25345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797" y="178526"/>
            <a:ext cx="4586997" cy="1320800"/>
          </a:xfrm>
        </p:spPr>
        <p:txBody>
          <a:bodyPr>
            <a:normAutofit/>
          </a:bodyPr>
          <a:lstStyle/>
          <a:p>
            <a:r>
              <a:rPr lang="en-US" sz="4000" b="1" dirty="0">
                <a:latin typeface="Times New Roman" panose="02020603050405020304" pitchFamily="18" charset="0"/>
                <a:cs typeface="Times New Roman" panose="02020603050405020304" pitchFamily="18" charset="0"/>
              </a:rPr>
              <a:t>Contents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4271" y="838926"/>
            <a:ext cx="10543660" cy="5483497"/>
          </a:xfrm>
        </p:spPr>
        <p:txBody>
          <a:bodyPr>
            <a:noAutofit/>
          </a:bodyPr>
          <a:lstStyle/>
          <a:p>
            <a:pPr marL="457200" indent="-457200" algn="just">
              <a:lnSpc>
                <a:spcPct val="150000"/>
              </a:lnSpc>
              <a:buFont typeface="+mj-lt"/>
              <a:buAutoNum type="arabicPeriod"/>
            </a:pPr>
            <a:r>
              <a:rPr lang="en-IN" sz="1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Introduction</a:t>
            </a:r>
          </a:p>
          <a:p>
            <a:pPr marL="457200" indent="-457200" algn="just">
              <a:lnSpc>
                <a:spcPct val="150000"/>
              </a:lnSpc>
              <a:buFont typeface="+mj-lt"/>
              <a:buAutoNum type="arabicPeriod"/>
            </a:pPr>
            <a:r>
              <a:rPr lang="en-IN" sz="1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a:t>
            </a:r>
          </a:p>
          <a:p>
            <a:pPr marL="457200" indent="-457200" algn="just">
              <a:lnSpc>
                <a:spcPct val="150000"/>
              </a:lnSpc>
              <a:buFont typeface="+mj-lt"/>
              <a:buAutoNum type="arabicPeriod"/>
            </a:pPr>
            <a:r>
              <a:rPr lang="en-IN" sz="1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System Requirements</a:t>
            </a:r>
          </a:p>
          <a:p>
            <a:pPr marL="457200" indent="-457200" algn="just">
              <a:lnSpc>
                <a:spcPct val="150000"/>
              </a:lnSpc>
              <a:buFont typeface="+mj-lt"/>
              <a:buAutoNum type="arabicPeriod"/>
            </a:pPr>
            <a:r>
              <a:rPr lang="en-IN" sz="1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Tools &amp; Languages Used</a:t>
            </a:r>
          </a:p>
          <a:p>
            <a:pPr marL="457200" indent="-457200" algn="just">
              <a:lnSpc>
                <a:spcPct val="150000"/>
              </a:lnSpc>
              <a:buFont typeface="+mj-lt"/>
              <a:buAutoNum type="arabicPeriod"/>
            </a:pPr>
            <a:r>
              <a:rPr lang="en-IN" sz="1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Features of Employee Payroll Management System</a:t>
            </a:r>
          </a:p>
          <a:p>
            <a:pPr marL="457200" indent="-457200" algn="just">
              <a:lnSpc>
                <a:spcPct val="150000"/>
              </a:lnSpc>
              <a:buFont typeface="+mj-lt"/>
              <a:buAutoNum type="arabicPeriod"/>
            </a:pPr>
            <a:r>
              <a:rPr lang="en-IN" sz="1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Advantages</a:t>
            </a:r>
          </a:p>
          <a:p>
            <a:pPr marL="457200" indent="-457200" algn="just">
              <a:lnSpc>
                <a:spcPct val="150000"/>
              </a:lnSpc>
              <a:buFont typeface="+mj-lt"/>
              <a:buAutoNum type="arabicPeriod"/>
            </a:pPr>
            <a:r>
              <a:rPr lang="en-US" sz="1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Disadvantages</a:t>
            </a:r>
          </a:p>
          <a:p>
            <a:pPr marL="457200" indent="-457200" algn="just">
              <a:lnSpc>
                <a:spcPct val="150000"/>
              </a:lnSpc>
              <a:buFont typeface="+mj-lt"/>
              <a:buAutoNum type="arabicPeriod"/>
            </a:pPr>
            <a:r>
              <a:rPr lang="en-US" sz="1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App Flow</a:t>
            </a:r>
          </a:p>
          <a:p>
            <a:pPr marL="457200" indent="-457200" algn="just">
              <a:lnSpc>
                <a:spcPct val="150000"/>
              </a:lnSpc>
              <a:buFont typeface="+mj-lt"/>
              <a:buAutoNum type="arabicPeriod"/>
            </a:pPr>
            <a:r>
              <a:rPr lang="en-US" sz="1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E-R Diagram</a:t>
            </a:r>
            <a:endParaRPr lang="en-IN" sz="1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lnSpc>
                <a:spcPct val="150000"/>
              </a:lnSpc>
              <a:buFont typeface="+mj-lt"/>
              <a:buAutoNum type="arabicPeriod"/>
            </a:pPr>
            <a:r>
              <a:rPr lang="en-IN" sz="1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Screen Shots Of Output</a:t>
            </a:r>
          </a:p>
          <a:p>
            <a:pPr marL="457200" indent="-457200" algn="just">
              <a:lnSpc>
                <a:spcPct val="150000"/>
              </a:lnSpc>
              <a:buFont typeface="+mj-lt"/>
              <a:buAutoNum type="arabicPeriod"/>
            </a:pPr>
            <a:r>
              <a:rPr lang="en-IN" sz="1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Future &amp; Scope Improvements</a:t>
            </a:r>
          </a:p>
          <a:p>
            <a:pPr marL="457200" indent="-457200" algn="just">
              <a:lnSpc>
                <a:spcPct val="150000"/>
              </a:lnSpc>
              <a:buFont typeface="+mj-lt"/>
              <a:buAutoNum type="arabicPeriod"/>
            </a:pPr>
            <a:r>
              <a:rPr lang="en-IN" sz="1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Bibliography</a:t>
            </a:r>
          </a:p>
          <a:p>
            <a:pPr marL="457200" indent="-457200" algn="just">
              <a:lnSpc>
                <a:spcPct val="150000"/>
              </a:lnSpc>
              <a:buFont typeface="+mj-lt"/>
              <a:buAutoNum type="arabicPeriod"/>
            </a:pPr>
            <a:r>
              <a:rPr lang="en-IN" sz="1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p>
        </p:txBody>
      </p:sp>
    </p:spTree>
    <p:extLst>
      <p:ext uri="{BB962C8B-B14F-4D97-AF65-F5344CB8AC3E}">
        <p14:creationId xmlns:p14="http://schemas.microsoft.com/office/powerpoint/2010/main" val="370994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931817"/>
          </a:xfrm>
        </p:spPr>
        <p:txBody>
          <a:bodyPr>
            <a:normAutofit/>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1837" y="2246810"/>
            <a:ext cx="8596668" cy="4049487"/>
          </a:xfrm>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Employee payroll management system is an Internet-based Java application that automates the working of a company or work center that manage and maintain records of the employees in the different department.</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proposed project “Employee Payroll Management System” has been developed to overcome the problems faced in the practicing of manual system.</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web application is reduced as much as possible to avoid errors while entering data. It also provides error message while entering invalid data.</a:t>
            </a:r>
          </a:p>
        </p:txBody>
      </p:sp>
    </p:spTree>
    <p:extLst>
      <p:ext uri="{BB962C8B-B14F-4D97-AF65-F5344CB8AC3E}">
        <p14:creationId xmlns:p14="http://schemas.microsoft.com/office/powerpoint/2010/main" val="19646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8972"/>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objective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43023"/>
            <a:ext cx="8596668" cy="3880773"/>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The Primary objective of the design is to deliver the requirement as delivered by the feasibility report. There are some objective we kept in mind.</a:t>
            </a:r>
          </a:p>
          <a:p>
            <a:pPr>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Practically : The system is quite stable and can be operated by the Employees with average intelligence.</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Efficiency : We tried to involve accuracy, timeliness and comprehensiveness of system output.</a:t>
            </a:r>
          </a:p>
        </p:txBody>
      </p:sp>
    </p:spTree>
    <p:extLst>
      <p:ext uri="{BB962C8B-B14F-4D97-AF65-F5344CB8AC3E}">
        <p14:creationId xmlns:p14="http://schemas.microsoft.com/office/powerpoint/2010/main" val="4250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0264" y="1894114"/>
            <a:ext cx="7955279" cy="2400657"/>
          </a:xfrm>
          <a:prstGeom prst="rect">
            <a:avLst/>
          </a:prstGeom>
          <a:noFill/>
        </p:spPr>
        <p:txBody>
          <a:bodyPr wrap="square" rtlCol="0">
            <a:spAutoFit/>
          </a:bodyPr>
          <a:lstStyle/>
          <a:p>
            <a:pPr marL="342900" indent="-342900">
              <a:lnSpc>
                <a:spcPct val="150000"/>
              </a:lnSpc>
              <a:buClr>
                <a:schemeClr val="accent1"/>
              </a:buClr>
              <a:buFont typeface="Arial" panose="020B0604020202020204" pitchFamily="34" charset="0"/>
              <a:buChar cha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Angular, STS, Postman and MySQL to be installed to the system</a:t>
            </a:r>
          </a:p>
          <a:p>
            <a:pPr marL="342900" indent="-342900">
              <a:lnSpc>
                <a:spcPct val="150000"/>
              </a:lnSpc>
              <a:buClr>
                <a:schemeClr val="accent1"/>
              </a:buClr>
              <a:buFont typeface="Arial" panose="020B0604020202020204" pitchFamily="34" charset="0"/>
              <a:buChar cha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572 MB Random Access Memory</a:t>
            </a:r>
          </a:p>
          <a:p>
            <a:pPr marL="342900" indent="-342900">
              <a:lnSpc>
                <a:spcPct val="150000"/>
              </a:lnSpc>
              <a:buClr>
                <a:schemeClr val="accent1"/>
              </a:buClr>
              <a:buFont typeface="Arial" panose="020B0604020202020204" pitchFamily="34" charset="0"/>
              <a:buChar cha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200 MB of Free Space on Hard Disk</a:t>
            </a:r>
          </a:p>
          <a:p>
            <a:pPr marL="342900" indent="-342900">
              <a:lnSpc>
                <a:spcPct val="150000"/>
              </a:lnSpc>
              <a:buClr>
                <a:schemeClr val="accent1"/>
              </a:buClr>
              <a:buFont typeface="Arial" panose="020B0604020202020204" pitchFamily="34" charset="0"/>
              <a:buChar cha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Microsoft Windows XP or Linux or Equivalent OS</a:t>
            </a:r>
          </a:p>
          <a:p>
            <a:pPr marL="342900" indent="-342900">
              <a:lnSpc>
                <a:spcPct val="150000"/>
              </a:lnSpc>
              <a:buClr>
                <a:schemeClr val="accent1"/>
              </a:buClr>
              <a:buFont typeface="Arial" panose="020B0604020202020204" pitchFamily="34" charset="0"/>
              <a:buChar cha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Web Browser</a:t>
            </a:r>
            <a:endParaRPr lang="en-I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96833" y="483326"/>
            <a:ext cx="6113418" cy="646331"/>
          </a:xfrm>
          <a:prstGeom prst="rect">
            <a:avLst/>
          </a:prstGeom>
          <a:noFill/>
        </p:spPr>
        <p:txBody>
          <a:bodyPr wrap="square" rtlCol="0">
            <a:spAutoFit/>
          </a:bodyPr>
          <a:lstStyle/>
          <a:p>
            <a:r>
              <a:rPr lang="en-IN" sz="3600" b="1" dirty="0">
                <a:solidFill>
                  <a:schemeClr val="accent1"/>
                </a:solidFill>
                <a:latin typeface="Times New Roman" panose="02020603050405020304" pitchFamily="18" charset="0"/>
                <a:cs typeface="Times New Roman" panose="02020603050405020304" pitchFamily="18" charset="0"/>
              </a:rPr>
              <a:t>System Requirements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794" y="3406503"/>
            <a:ext cx="3592286" cy="3048000"/>
          </a:xfrm>
          <a:prstGeom prst="rect">
            <a:avLst/>
          </a:prstGeom>
        </p:spPr>
      </p:pic>
    </p:spTree>
    <p:extLst>
      <p:ext uri="{BB962C8B-B14F-4D97-AF65-F5344CB8AC3E}">
        <p14:creationId xmlns:p14="http://schemas.microsoft.com/office/powerpoint/2010/main" val="423484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5" y="339634"/>
            <a:ext cx="6296297" cy="646331"/>
          </a:xfrm>
          <a:prstGeom prst="rect">
            <a:avLst/>
          </a:prstGeom>
          <a:noFill/>
        </p:spPr>
        <p:txBody>
          <a:bodyPr wrap="square" rtlCol="0">
            <a:spAutoFit/>
          </a:bodyPr>
          <a:lstStyle/>
          <a:p>
            <a:pPr algn="ctr"/>
            <a:r>
              <a:rPr lang="en-IN" sz="3600" b="1" dirty="0">
                <a:solidFill>
                  <a:schemeClr val="accent1"/>
                </a:solidFill>
                <a:latin typeface="Times New Roman" panose="02020603050405020304" pitchFamily="18" charset="0"/>
                <a:cs typeface="Times New Roman" panose="02020603050405020304" pitchFamily="18" charset="0"/>
              </a:rPr>
              <a:t>Tools &amp; Languages </a:t>
            </a:r>
          </a:p>
        </p:txBody>
      </p:sp>
      <p:sp>
        <p:nvSpPr>
          <p:cNvPr id="5" name="TextBox 4"/>
          <p:cNvSpPr txBox="1"/>
          <p:nvPr/>
        </p:nvSpPr>
        <p:spPr>
          <a:xfrm>
            <a:off x="757646" y="1523202"/>
            <a:ext cx="3148148" cy="800219"/>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Front End</a:t>
            </a:r>
          </a:p>
          <a:p>
            <a:endParaRPr lang="en-IN" dirty="0"/>
          </a:p>
        </p:txBody>
      </p:sp>
      <p:sp>
        <p:nvSpPr>
          <p:cNvPr id="6" name="TextBox 5"/>
          <p:cNvSpPr txBox="1"/>
          <p:nvPr/>
        </p:nvSpPr>
        <p:spPr>
          <a:xfrm>
            <a:off x="6074229" y="1523202"/>
            <a:ext cx="2847702"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Back End</a:t>
            </a:r>
          </a:p>
        </p:txBody>
      </p:sp>
      <p:sp>
        <p:nvSpPr>
          <p:cNvPr id="8" name="TextBox 7"/>
          <p:cNvSpPr txBox="1"/>
          <p:nvPr/>
        </p:nvSpPr>
        <p:spPr>
          <a:xfrm>
            <a:off x="757646" y="2261866"/>
            <a:ext cx="2495005" cy="2677656"/>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Visual Studio</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Angular</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HTML</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CSS</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BOOTSTRAP</a:t>
            </a:r>
          </a:p>
          <a:p>
            <a:pPr>
              <a:buClr>
                <a:schemeClr val="accent1"/>
              </a:buClr>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074229" y="2261866"/>
            <a:ext cx="3239588" cy="2215991"/>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Spring Tool Suite</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MySQL</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Hibernate</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Postman</a:t>
            </a:r>
          </a:p>
          <a:p>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7246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890" y="335279"/>
            <a:ext cx="8767112" cy="1320800"/>
          </a:xfrm>
        </p:spPr>
        <p:txBody>
          <a:bodyPr>
            <a:normAutofit/>
          </a:bodyPr>
          <a:lstStyle/>
          <a:p>
            <a:pPr algn="ctr"/>
            <a:r>
              <a:rPr lang="en-US" b="1" dirty="0">
                <a:latin typeface="Times New Roman" panose="02020603050405020304" pitchFamily="18" charset="0"/>
                <a:cs typeface="Times New Roman" panose="02020603050405020304" pitchFamily="18" charset="0"/>
              </a:rPr>
              <a:t>Features of Employee Payroll Management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568388"/>
            <a:ext cx="8596668" cy="2622178"/>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Easy to use.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completely secure.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system is easily compatible with most of the web browsers.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Admin can view all the records whenever necessary with ease.</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1286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19" y="701040"/>
            <a:ext cx="8596668" cy="957943"/>
          </a:xfrm>
        </p:spPr>
        <p:txBody>
          <a:bodyPr>
            <a:normAutofit/>
          </a:bodyPr>
          <a:lstStyle/>
          <a:p>
            <a:r>
              <a:rPr lang="en-US" sz="4000" b="1" dirty="0">
                <a:latin typeface="Times New Roman" panose="02020603050405020304" pitchFamily="18" charset="0"/>
                <a:cs typeface="Times New Roman" panose="02020603050405020304" pitchFamily="18" charset="0"/>
              </a:rPr>
              <a:t>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1390" y="2356533"/>
            <a:ext cx="8596668" cy="2538196"/>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Helps the employee easy way to access their data.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information related to employee can be added and removed easily.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Store the end-to-end data of the employees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3140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903</TotalTime>
  <Words>653</Words>
  <Application>Microsoft Office PowerPoint</Application>
  <PresentationFormat>Widescreen</PresentationFormat>
  <Paragraphs>96</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SimSun</vt:lpstr>
      <vt:lpstr>Algerian</vt:lpstr>
      <vt:lpstr>Arial</vt:lpstr>
      <vt:lpstr>Arial Unicode MS</vt:lpstr>
      <vt:lpstr>Calibri</vt:lpstr>
      <vt:lpstr>Times New Roman</vt:lpstr>
      <vt:lpstr>Trebuchet MS</vt:lpstr>
      <vt:lpstr>Wingdings</vt:lpstr>
      <vt:lpstr>Wingdings 3</vt:lpstr>
      <vt:lpstr>Facet</vt:lpstr>
      <vt:lpstr>PowerPoint Presentation</vt:lpstr>
      <vt:lpstr>PowerPoint Presentation</vt:lpstr>
      <vt:lpstr>Contents</vt:lpstr>
      <vt:lpstr>Introduction</vt:lpstr>
      <vt:lpstr>objective</vt:lpstr>
      <vt:lpstr>PowerPoint Presentation</vt:lpstr>
      <vt:lpstr>PowerPoint Presentation</vt:lpstr>
      <vt:lpstr>Features of Employee Payroll Management System</vt:lpstr>
      <vt:lpstr>Advantages</vt:lpstr>
      <vt:lpstr>Disadvantages</vt:lpstr>
      <vt:lpstr>App Flow:</vt:lpstr>
      <vt:lpstr>E-R Diagram:</vt:lpstr>
      <vt:lpstr>Home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and improvements</vt:lpstr>
      <vt:lpstr>Conclusion</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dv</dc:creator>
  <cp:lastModifiedBy>samal</cp:lastModifiedBy>
  <cp:revision>75</cp:revision>
  <dcterms:created xsi:type="dcterms:W3CDTF">2022-03-26T17:23:29Z</dcterms:created>
  <dcterms:modified xsi:type="dcterms:W3CDTF">2022-03-29T09:44:03Z</dcterms:modified>
</cp:coreProperties>
</file>