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18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2640A0-4363-4C02-AAD5-6B0BF31C9B2C}" type="datetimeFigureOut">
              <a:rPr lang="en-US" smtClean="0"/>
              <a:pPr/>
              <a:t>6/12/2025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AC176C-0CD3-4FAE-BE96-441B4750F2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B2D6957-83FE-430C-89AE-CADB31F3254F}" type="datetimeFigureOut">
              <a:rPr lang="en-US" smtClean="0"/>
              <a:pPr/>
              <a:t>6/12/2025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BA27332-8241-4183-872B-7D73C8D222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2D6957-83FE-430C-89AE-CADB31F3254F}" type="datetimeFigureOut">
              <a:rPr lang="en-US" smtClean="0"/>
              <a:pPr/>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7332-8241-4183-872B-7D73C8D222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B2D6957-83FE-430C-89AE-CADB31F3254F}" type="datetimeFigureOut">
              <a:rPr lang="en-US" smtClean="0"/>
              <a:pPr/>
              <a:t>6/12/2025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BA27332-8241-4183-872B-7D73C8D2220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B2D6957-83FE-430C-89AE-CADB31F3254F}" type="datetimeFigureOut">
              <a:rPr lang="en-US" smtClean="0"/>
              <a:pPr/>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BA27332-8241-4183-872B-7D73C8D22209}"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B2D6957-83FE-430C-89AE-CADB31F3254F}" type="datetimeFigureOut">
              <a:rPr lang="en-US" smtClean="0"/>
              <a:pPr/>
              <a:t>6/12/2025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BA27332-8241-4183-872B-7D73C8D22209}"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B2D6957-83FE-430C-89AE-CADB31F3254F}" type="datetimeFigureOut">
              <a:rPr lang="en-US" smtClean="0"/>
              <a:pPr/>
              <a:t>6/12/2025</a:t>
            </a:fld>
            <a:endParaRPr lang="en-US"/>
          </a:p>
        </p:txBody>
      </p:sp>
      <p:sp>
        <p:nvSpPr>
          <p:cNvPr id="10" name="Slide Number Placeholder 9"/>
          <p:cNvSpPr>
            <a:spLocks noGrp="1"/>
          </p:cNvSpPr>
          <p:nvPr>
            <p:ph type="sldNum" sz="quarter" idx="16"/>
          </p:nvPr>
        </p:nvSpPr>
        <p:spPr/>
        <p:txBody>
          <a:bodyPr rtlCol="0"/>
          <a:lstStyle/>
          <a:p>
            <a:fld id="{BBA27332-8241-4183-872B-7D73C8D22209}"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B2D6957-83FE-430C-89AE-CADB31F3254F}" type="datetimeFigureOut">
              <a:rPr lang="en-US" smtClean="0"/>
              <a:pPr/>
              <a:t>6/12/2025</a:t>
            </a:fld>
            <a:endParaRPr lang="en-US"/>
          </a:p>
        </p:txBody>
      </p:sp>
      <p:sp>
        <p:nvSpPr>
          <p:cNvPr id="12" name="Slide Number Placeholder 11"/>
          <p:cNvSpPr>
            <a:spLocks noGrp="1"/>
          </p:cNvSpPr>
          <p:nvPr>
            <p:ph type="sldNum" sz="quarter" idx="16"/>
          </p:nvPr>
        </p:nvSpPr>
        <p:spPr/>
        <p:txBody>
          <a:bodyPr rtlCol="0"/>
          <a:lstStyle/>
          <a:p>
            <a:fld id="{BBA27332-8241-4183-872B-7D73C8D22209}"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2D6957-83FE-430C-89AE-CADB31F3254F}" type="datetimeFigureOut">
              <a:rPr lang="en-US" smtClean="0"/>
              <a:pPr/>
              <a:t>6/12/2025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BA27332-8241-4183-872B-7D73C8D222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D6957-83FE-430C-89AE-CADB31F3254F}" type="datetimeFigureOut">
              <a:rPr lang="en-US" smtClean="0"/>
              <a:pPr/>
              <a:t>6/12/2025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BA27332-8241-4183-872B-7D73C8D222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B2D6957-83FE-430C-89AE-CADB31F3254F}" type="datetimeFigureOut">
              <a:rPr lang="en-US" smtClean="0"/>
              <a:pPr/>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BA27332-8241-4183-872B-7D73C8D22209}"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B2D6957-83FE-430C-89AE-CADB31F3254F}" type="datetimeFigureOut">
              <a:rPr lang="en-US" smtClean="0"/>
              <a:pPr/>
              <a:t>6/12/2025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BA27332-8241-4183-872B-7D73C8D22209}"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B2D6957-83FE-430C-89AE-CADB31F3254F}" type="datetimeFigureOut">
              <a:rPr lang="en-US" smtClean="0"/>
              <a:pPr/>
              <a:t>6/12/2025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BA27332-8241-4183-872B-7D73C8D222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571612"/>
            <a:ext cx="8458200" cy="1470025"/>
          </a:xfrm>
        </p:spPr>
        <p:txBody>
          <a:bodyPr>
            <a:normAutofit/>
          </a:bodyPr>
          <a:lstStyle/>
          <a:p>
            <a:r>
              <a:rPr b="1" smtClean="0"/>
              <a:t>ANALYSIS AND VISUALIZATIONS OF CYBER ATTACKS</a:t>
            </a:r>
            <a:endParaRPr lang="en-US" b="1" dirty="0"/>
          </a:p>
        </p:txBody>
      </p:sp>
      <p:sp>
        <p:nvSpPr>
          <p:cNvPr id="3" name="Subtitle 2"/>
          <p:cNvSpPr>
            <a:spLocks noGrp="1"/>
          </p:cNvSpPr>
          <p:nvPr>
            <p:ph type="subTitle" idx="1"/>
          </p:nvPr>
        </p:nvSpPr>
        <p:spPr>
          <a:xfrm>
            <a:off x="0" y="3929066"/>
            <a:ext cx="4953000" cy="1752600"/>
          </a:xfrm>
        </p:spPr>
        <p:txBody>
          <a:bodyPr>
            <a:normAutofit fontScale="92500" lnSpcReduction="10000"/>
          </a:bodyPr>
          <a:lstStyle/>
          <a:p>
            <a:r>
              <a:rPr lang="en-US" b="1" dirty="0" smtClean="0"/>
              <a:t>BY:- </a:t>
            </a:r>
            <a:r>
              <a:rPr lang="en-US" b="1" dirty="0" err="1" smtClean="0"/>
              <a:t>Aditya</a:t>
            </a:r>
            <a:r>
              <a:rPr lang="en-US" b="1" dirty="0" smtClean="0"/>
              <a:t> </a:t>
            </a:r>
            <a:r>
              <a:rPr lang="en-US" b="1" dirty="0" err="1" smtClean="0"/>
              <a:t>Padhi</a:t>
            </a:r>
            <a:endParaRPr lang="en-US" b="1" dirty="0" smtClean="0"/>
          </a:p>
          <a:p>
            <a:r>
              <a:rPr lang="en-US" b="1" dirty="0" smtClean="0"/>
              <a:t>       </a:t>
            </a:r>
            <a:r>
              <a:rPr lang="en-US" b="1" dirty="0" err="1" smtClean="0"/>
              <a:t>Ashis</a:t>
            </a:r>
            <a:r>
              <a:rPr lang="en-US" b="1" dirty="0" smtClean="0"/>
              <a:t> </a:t>
            </a:r>
            <a:r>
              <a:rPr lang="en-US" b="1" dirty="0" err="1" smtClean="0"/>
              <a:t>Pramanik</a:t>
            </a:r>
            <a:endParaRPr lang="en-US" b="1" dirty="0" smtClean="0"/>
          </a:p>
          <a:p>
            <a:r>
              <a:rPr lang="en-US" b="1" dirty="0" smtClean="0"/>
              <a:t> </a:t>
            </a:r>
            <a:r>
              <a:rPr lang="en-US" b="1" dirty="0" smtClean="0"/>
              <a:t>      </a:t>
            </a:r>
            <a:r>
              <a:rPr lang="en-US" b="1" dirty="0" err="1" smtClean="0"/>
              <a:t>Tulsi</a:t>
            </a:r>
            <a:r>
              <a:rPr lang="en-US" b="1" dirty="0" smtClean="0"/>
              <a:t> </a:t>
            </a:r>
            <a:r>
              <a:rPr lang="en-US" b="1" dirty="0" smtClean="0"/>
              <a:t>P</a:t>
            </a:r>
            <a:r>
              <a:rPr lang="en-US" b="1" dirty="0" smtClean="0"/>
              <a:t>rasad </a:t>
            </a:r>
            <a:r>
              <a:rPr lang="en-US" b="1" dirty="0" err="1" smtClean="0"/>
              <a:t>Mohanty</a:t>
            </a:r>
            <a:r>
              <a:rPr lang="en-US" b="1" dirty="0" smtClean="0"/>
              <a:t> </a:t>
            </a:r>
          </a:p>
          <a:p>
            <a:r>
              <a:rPr lang="en-US" b="1" dirty="0" smtClean="0"/>
              <a:t> </a:t>
            </a:r>
            <a:r>
              <a:rPr lang="en-US" b="1" dirty="0" smtClean="0"/>
              <a:t>      </a:t>
            </a:r>
            <a:r>
              <a:rPr lang="en-US" b="1" dirty="0" err="1" smtClean="0"/>
              <a:t>Biswajit</a:t>
            </a:r>
            <a:r>
              <a:rPr lang="en-US" b="1" dirty="0" smtClean="0"/>
              <a:t> </a:t>
            </a:r>
            <a:r>
              <a:rPr lang="en-US" b="1" dirty="0" err="1" smtClean="0"/>
              <a:t>Khandual</a:t>
            </a:r>
            <a:r>
              <a:rPr lang="en-US" b="1" dirty="0" smtClean="0"/>
              <a:t>  </a:t>
            </a:r>
            <a:endParaRPr lang="en-US" b="1" dirty="0" smtClean="0"/>
          </a:p>
          <a:p>
            <a:endParaRPr lang="en-US" b="1" dirty="0" smtClean="0"/>
          </a:p>
          <a:p>
            <a:endParaRPr lang="en-US" b="1" dirty="0"/>
          </a:p>
        </p:txBody>
      </p:sp>
      <p:sp>
        <p:nvSpPr>
          <p:cNvPr id="4" name="Rectangle 3"/>
          <p:cNvSpPr/>
          <p:nvPr/>
        </p:nvSpPr>
        <p:spPr>
          <a:xfrm>
            <a:off x="4929190" y="4357694"/>
            <a:ext cx="3780970" cy="1077218"/>
          </a:xfrm>
          <a:prstGeom prst="rect">
            <a:avLst/>
          </a:prstGeom>
          <a:noFill/>
        </p:spPr>
        <p:txBody>
          <a:bodyPr wrap="none" lIns="91440" tIns="45720" rIns="91440" bIns="45720">
            <a:spAutoFit/>
          </a:bodyPr>
          <a:lstStyle/>
          <a:p>
            <a:pPr algn="ctr"/>
            <a:r>
              <a:rPr lang="en-US" sz="3200" b="1" cap="none" spc="0" dirty="0" smtClean="0">
                <a:ln w="17780" cmpd="sng">
                  <a:solidFill>
                    <a:srgbClr val="FFFFFF"/>
                  </a:solidFill>
                  <a:prstDash val="solid"/>
                  <a:miter lim="800000"/>
                </a:ln>
                <a:solidFill>
                  <a:schemeClr val="tx1">
                    <a:lumMod val="95000"/>
                  </a:schemeClr>
                </a:solidFill>
                <a:effectLst>
                  <a:outerShdw blurRad="50800" algn="tl" rotWithShape="0">
                    <a:srgbClr val="000000"/>
                  </a:outerShdw>
                </a:effectLst>
              </a:rPr>
              <a:t>Guided By:- </a:t>
            </a:r>
          </a:p>
          <a:p>
            <a:pPr algn="ctr"/>
            <a:r>
              <a:rPr lang="en-US" sz="3200" b="1" cap="none" spc="0" dirty="0" err="1" smtClean="0">
                <a:ln w="17780" cmpd="sng">
                  <a:solidFill>
                    <a:srgbClr val="FFFFFF"/>
                  </a:solidFill>
                  <a:prstDash val="solid"/>
                  <a:miter lim="800000"/>
                </a:ln>
                <a:solidFill>
                  <a:schemeClr val="tx1">
                    <a:lumMod val="95000"/>
                  </a:schemeClr>
                </a:solidFill>
                <a:effectLst>
                  <a:outerShdw blurRad="50800" algn="tl" rotWithShape="0">
                    <a:srgbClr val="000000"/>
                  </a:outerShdw>
                </a:effectLst>
              </a:rPr>
              <a:t>Nirmal</a:t>
            </a:r>
            <a:r>
              <a:rPr lang="en-US" sz="3200" b="1" cap="none" spc="0" dirty="0" smtClean="0">
                <a:ln w="17780" cmpd="sng">
                  <a:solidFill>
                    <a:srgbClr val="FFFFFF"/>
                  </a:solidFill>
                  <a:prstDash val="solid"/>
                  <a:miter lim="800000"/>
                </a:ln>
                <a:solidFill>
                  <a:schemeClr val="tx1">
                    <a:lumMod val="95000"/>
                  </a:schemeClr>
                </a:solidFill>
                <a:effectLst>
                  <a:outerShdw blurRad="50800" algn="tl" rotWithShape="0">
                    <a:srgbClr val="000000"/>
                  </a:outerShdw>
                </a:effectLst>
              </a:rPr>
              <a:t> Kumar </a:t>
            </a:r>
            <a:r>
              <a:rPr lang="en-US" sz="3200" b="1" cap="none" spc="0" dirty="0" err="1" smtClean="0">
                <a:ln w="17780" cmpd="sng">
                  <a:solidFill>
                    <a:srgbClr val="FFFFFF"/>
                  </a:solidFill>
                  <a:prstDash val="solid"/>
                  <a:miter lim="800000"/>
                </a:ln>
                <a:solidFill>
                  <a:schemeClr val="tx1">
                    <a:lumMod val="95000"/>
                  </a:schemeClr>
                </a:solidFill>
                <a:effectLst>
                  <a:outerShdw blurRad="50800" algn="tl" rotWithShape="0">
                    <a:srgbClr val="000000"/>
                  </a:outerShdw>
                </a:effectLst>
              </a:rPr>
              <a:t>Sahoo</a:t>
            </a:r>
            <a:endParaRPr lang="en-US" sz="3200" b="1" cap="none" spc="0" dirty="0">
              <a:ln w="17780" cmpd="sng">
                <a:solidFill>
                  <a:srgbClr val="FFFFFF"/>
                </a:solidFill>
                <a:prstDash val="solid"/>
                <a:miter lim="800000"/>
              </a:ln>
              <a:solidFill>
                <a:schemeClr val="tx1">
                  <a:lumMod val="95000"/>
                </a:schemeClr>
              </a:soli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CODES:-</a:t>
            </a:r>
            <a:endParaRPr lang="en-US" b="1" dirty="0"/>
          </a:p>
        </p:txBody>
      </p:sp>
      <p:pic>
        <p:nvPicPr>
          <p:cNvPr id="2050" name="Picture 2"/>
          <p:cNvPicPr>
            <a:picLocks noChangeAspect="1" noChangeArrowheads="1"/>
          </p:cNvPicPr>
          <p:nvPr/>
        </p:nvPicPr>
        <p:blipFill>
          <a:blip r:embed="rId2"/>
          <a:srcRect/>
          <a:stretch>
            <a:fillRect/>
          </a:stretch>
        </p:blipFill>
        <p:spPr bwMode="auto">
          <a:xfrm>
            <a:off x="0" y="1500174"/>
            <a:ext cx="9144000" cy="1785951"/>
          </a:xfrm>
          <a:prstGeom prst="rect">
            <a:avLst/>
          </a:prstGeom>
          <a:noFill/>
          <a:ln w="9525">
            <a:noFill/>
            <a:miter lim="800000"/>
            <a:headEnd/>
            <a:tailEnd/>
          </a:ln>
          <a:effectLst/>
        </p:spPr>
      </p:pic>
      <p:pic>
        <p:nvPicPr>
          <p:cNvPr id="2051" name="Picture 3"/>
          <p:cNvPicPr>
            <a:picLocks noGrp="1" noChangeAspect="1" noChangeArrowheads="1"/>
          </p:cNvPicPr>
          <p:nvPr>
            <p:ph sz="quarter" idx="1"/>
          </p:nvPr>
        </p:nvPicPr>
        <p:blipFill>
          <a:blip r:embed="rId3"/>
          <a:srcRect/>
          <a:stretch>
            <a:fillRect/>
          </a:stretch>
        </p:blipFill>
        <p:spPr bwMode="auto">
          <a:xfrm>
            <a:off x="0" y="3293761"/>
            <a:ext cx="9144000" cy="110867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0" y="4357694"/>
            <a:ext cx="9144000" cy="2500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CODES:-</a:t>
            </a:r>
            <a:endParaRPr lang="en-US" b="1"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0" y="1500174"/>
            <a:ext cx="9144000" cy="228601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0" y="3786190"/>
            <a:ext cx="9144000" cy="307181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CODES:-</a:t>
            </a:r>
            <a:endParaRPr lang="en-US" b="1"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0" y="1500174"/>
            <a:ext cx="9144000" cy="240512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3643314"/>
            <a:ext cx="9144000" cy="321468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t>
            </a:r>
            <a:endParaRPr lang="en-US" b="1"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0" y="1500174"/>
            <a:ext cx="9144000" cy="352579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0" y="4786322"/>
            <a:ext cx="9144000" cy="207167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0" y="1500174"/>
            <a:ext cx="9144000" cy="247018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0" y="3929066"/>
            <a:ext cx="9144000" cy="292893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0" y="1500174"/>
            <a:ext cx="9144000" cy="2755398"/>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0" y="4214818"/>
            <a:ext cx="9144000" cy="264318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t>
            </a:r>
            <a:endParaRPr lang="en-US" b="1"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0" y="1500174"/>
            <a:ext cx="9144000" cy="222447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0" y="3714752"/>
            <a:ext cx="9144000" cy="314324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endParaRPr lang="en-US"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0" y="1500174"/>
            <a:ext cx="9144000" cy="2786082"/>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0" y="4286256"/>
            <a:ext cx="9144000" cy="257174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CODE AND CONCLUSION:-</a:t>
            </a:r>
            <a:endParaRPr lang="en-US" b="1" dirty="0"/>
          </a:p>
        </p:txBody>
      </p:sp>
      <p:pic>
        <p:nvPicPr>
          <p:cNvPr id="6" name="Content Placeholder 5" descr="Screenshot 2025-06-11 195410.png"/>
          <p:cNvPicPr>
            <a:picLocks noGrp="1" noChangeAspect="1"/>
          </p:cNvPicPr>
          <p:nvPr>
            <p:ph sz="quarter" idx="1"/>
          </p:nvPr>
        </p:nvPicPr>
        <p:blipFill>
          <a:blip r:embed="rId2"/>
          <a:stretch>
            <a:fillRect/>
          </a:stretch>
        </p:blipFill>
        <p:spPr>
          <a:xfrm>
            <a:off x="4248460" y="1500174"/>
            <a:ext cx="4895540" cy="2643206"/>
          </a:xfrm>
        </p:spPr>
      </p:pic>
      <p:sp>
        <p:nvSpPr>
          <p:cNvPr id="7" name="Rectangle 6"/>
          <p:cNvSpPr/>
          <p:nvPr/>
        </p:nvSpPr>
        <p:spPr>
          <a:xfrm>
            <a:off x="142844" y="4365010"/>
            <a:ext cx="9001156" cy="1569660"/>
          </a:xfrm>
          <a:prstGeom prst="rect">
            <a:avLst/>
          </a:prstGeom>
          <a:noFill/>
        </p:spPr>
        <p:txBody>
          <a:bodyPr wrap="square" lIns="91440" tIns="45720" rIns="91440" bIns="45720">
            <a:spAutoFit/>
          </a:bodyPr>
          <a:lstStyle/>
          <a:p>
            <a:pPr algn="ctr"/>
            <a:r>
              <a:rPr lang="en-US" sz="1200" b="1" dirty="0" smtClean="0"/>
              <a:t>CONCLUSION :- </a:t>
            </a:r>
            <a:r>
              <a:rPr lang="en-US" sz="1200" dirty="0" smtClean="0">
                <a:solidFill>
                  <a:schemeClr val="accent3">
                    <a:lumMod val="75000"/>
                  </a:schemeClr>
                </a:solidFill>
              </a:rPr>
              <a:t>The chart shows how malware attacks aren't spread out evenly across the week. Some days clearly see more suspicious activity than others. This kind of pattern can be really useful it helps us understand when systems might be most at risk. If we know which days tend to have more attacks, we can be better prepared, tighten security on those days, and stay a step ahead of potential threats. In short, spotting these trends helps us protect our systems more effectively and plan smarter.</a:t>
            </a:r>
          </a:p>
          <a:p>
            <a:pPr algn="ctr"/>
            <a:endParaRPr lang="en-US" sz="1200" dirty="0" smtClean="0"/>
          </a:p>
          <a:p>
            <a:pPr algn="ctr"/>
            <a:endParaRPr lang="en-US" sz="1200" dirty="0" smtClean="0"/>
          </a:p>
          <a:p>
            <a:pPr algn="ctr"/>
            <a:endParaRPr lang="en-US" sz="1200" dirty="0" smtClean="0"/>
          </a:p>
          <a:p>
            <a:pPr algn="ctr"/>
            <a:endParaRPr lang="en-US" sz="1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44" name="Picture 4"/>
          <p:cNvPicPr>
            <a:picLocks noChangeAspect="1" noChangeArrowheads="1"/>
          </p:cNvPicPr>
          <p:nvPr/>
        </p:nvPicPr>
        <p:blipFill>
          <a:blip r:embed="rId3"/>
          <a:srcRect/>
          <a:stretch>
            <a:fillRect/>
          </a:stretch>
        </p:blipFill>
        <p:spPr bwMode="auto">
          <a:xfrm>
            <a:off x="0" y="1500174"/>
            <a:ext cx="4286248" cy="250033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10242.png"/>
          <p:cNvPicPr>
            <a:picLocks noGrp="1" noChangeAspect="1"/>
          </p:cNvPicPr>
          <p:nvPr>
            <p:ph sz="quarter" idx="1"/>
          </p:nvPr>
        </p:nvPicPr>
        <p:blipFill>
          <a:blip r:embed="rId2"/>
          <a:stretch>
            <a:fillRect/>
          </a:stretch>
        </p:blipFill>
        <p:spPr>
          <a:xfrm>
            <a:off x="4143372" y="1571612"/>
            <a:ext cx="5000628" cy="3131098"/>
          </a:xfrm>
        </p:spPr>
      </p:pic>
      <p:pic>
        <p:nvPicPr>
          <p:cNvPr id="11266" name="Picture 2"/>
          <p:cNvPicPr>
            <a:picLocks noChangeAspect="1" noChangeArrowheads="1"/>
          </p:cNvPicPr>
          <p:nvPr/>
        </p:nvPicPr>
        <p:blipFill>
          <a:blip r:embed="rId3"/>
          <a:srcRect/>
          <a:stretch>
            <a:fillRect/>
          </a:stretch>
        </p:blipFill>
        <p:spPr bwMode="auto">
          <a:xfrm>
            <a:off x="0" y="1500174"/>
            <a:ext cx="4071934" cy="1643074"/>
          </a:xfrm>
          <a:prstGeom prst="rect">
            <a:avLst/>
          </a:prstGeom>
          <a:noFill/>
          <a:ln w="9525">
            <a:noFill/>
            <a:miter lim="800000"/>
            <a:headEnd/>
            <a:tailEnd/>
          </a:ln>
          <a:effectLst/>
        </p:spPr>
      </p:pic>
      <p:sp>
        <p:nvSpPr>
          <p:cNvPr id="6" name="Rectangle 5"/>
          <p:cNvSpPr/>
          <p:nvPr/>
        </p:nvSpPr>
        <p:spPr>
          <a:xfrm>
            <a:off x="0" y="4643446"/>
            <a:ext cx="9144000" cy="769441"/>
          </a:xfrm>
          <a:prstGeom prst="rect">
            <a:avLst/>
          </a:prstGeom>
          <a:noFill/>
        </p:spPr>
        <p:txBody>
          <a:bodyPr wrap="square" lIns="91440" tIns="45720" rIns="91440" bIns="45720">
            <a:spAutoFit/>
          </a:bodyPr>
          <a:lstStyle/>
          <a:p>
            <a:pPr algn="ctr"/>
            <a:r>
              <a:rPr lang="en-US" sz="1100" b="1" dirty="0" smtClean="0"/>
              <a:t>Conclusion:-</a:t>
            </a:r>
            <a:r>
              <a:rPr lang="en-US" sz="1100" dirty="0" smtClean="0">
                <a:solidFill>
                  <a:schemeClr val="accent3">
                    <a:lumMod val="75000"/>
                  </a:schemeClr>
                </a:solidFill>
              </a:rPr>
              <a:t>The histogram shows how events are distributed across each month. We can clearly see that some months experience a higher number of events compared to others. This pattern can help us understand when activity peaks, allowing teams to better prepare and allocate resources. By keeping an eye on these trends, it's easier to stay proactive and ready for busier times during the year.</a:t>
            </a:r>
          </a:p>
          <a:p>
            <a:pPr algn="ctr"/>
            <a:endParaRPr lang="en-US" sz="11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sz="quarter" idx="1"/>
          </p:nvPr>
        </p:nvSpPr>
        <p:spPr/>
        <p:txBody>
          <a:bodyPr>
            <a:normAutofit/>
          </a:bodyPr>
          <a:lstStyle/>
          <a:p>
            <a:pPr marL="160020" indent="-143510">
              <a:lnSpc>
                <a:spcPct val="100000"/>
              </a:lnSpc>
              <a:spcBef>
                <a:spcPts val="720"/>
              </a:spcBef>
              <a:buChar char="•"/>
              <a:tabLst>
                <a:tab pos="160020" algn="l"/>
              </a:tabLst>
            </a:pPr>
            <a:r>
              <a:rPr lang="en-US" sz="1600" b="1" spc="-5" dirty="0" smtClean="0">
                <a:latin typeface="Arial MT"/>
                <a:cs typeface="Arial MT"/>
              </a:rPr>
              <a:t>INTRODUCTION</a:t>
            </a:r>
            <a:endParaRPr lang="en-US" sz="1600" b="1" dirty="0" smtClean="0">
              <a:latin typeface="Arial MT"/>
              <a:cs typeface="Arial MT"/>
            </a:endParaRPr>
          </a:p>
          <a:p>
            <a:pPr marL="160020" indent="-143510">
              <a:lnSpc>
                <a:spcPct val="100000"/>
              </a:lnSpc>
              <a:spcBef>
                <a:spcPts val="620"/>
              </a:spcBef>
              <a:buChar char="•"/>
              <a:tabLst>
                <a:tab pos="160020" algn="l"/>
              </a:tabLst>
            </a:pPr>
            <a:r>
              <a:rPr lang="en-US" sz="1600" b="1" spc="-5" dirty="0" smtClean="0">
                <a:latin typeface="Arial MT"/>
                <a:cs typeface="Arial MT"/>
              </a:rPr>
              <a:t>Objective</a:t>
            </a:r>
            <a:endParaRPr lang="en-US" sz="1600" b="1" dirty="0" smtClean="0">
              <a:latin typeface="Arial MT"/>
              <a:cs typeface="Arial MT"/>
            </a:endParaRPr>
          </a:p>
          <a:p>
            <a:pPr marL="160020" indent="-143510">
              <a:lnSpc>
                <a:spcPct val="100000"/>
              </a:lnSpc>
              <a:spcBef>
                <a:spcPts val="620"/>
              </a:spcBef>
              <a:buChar char="•"/>
              <a:tabLst>
                <a:tab pos="160020" algn="l"/>
              </a:tabLst>
            </a:pPr>
            <a:r>
              <a:rPr lang="en-US" sz="1600" b="1" spc="-5" dirty="0" smtClean="0">
                <a:latin typeface="Arial MT"/>
                <a:cs typeface="Arial MT"/>
              </a:rPr>
              <a:t>History</a:t>
            </a:r>
            <a:endParaRPr lang="en-US" sz="1600" b="1" dirty="0" smtClean="0">
              <a:latin typeface="Arial MT"/>
              <a:cs typeface="Arial MT"/>
            </a:endParaRPr>
          </a:p>
          <a:p>
            <a:pPr marL="160020" indent="-143510">
              <a:lnSpc>
                <a:spcPct val="100000"/>
              </a:lnSpc>
              <a:spcBef>
                <a:spcPts val="620"/>
              </a:spcBef>
              <a:buChar char="•"/>
              <a:tabLst>
                <a:tab pos="160020" algn="l"/>
              </a:tabLst>
            </a:pPr>
            <a:r>
              <a:rPr lang="en-US" sz="1600" b="1" spc="-5" dirty="0" smtClean="0">
                <a:latin typeface="Arial MT"/>
                <a:cs typeface="Arial MT"/>
              </a:rPr>
              <a:t>Importance</a:t>
            </a:r>
            <a:endParaRPr lang="en-US" sz="1600" b="1" dirty="0" smtClean="0">
              <a:latin typeface="Arial MT"/>
              <a:cs typeface="Arial MT"/>
            </a:endParaRPr>
          </a:p>
          <a:p>
            <a:pPr marL="160020" indent="-143510">
              <a:lnSpc>
                <a:spcPct val="100000"/>
              </a:lnSpc>
              <a:spcBef>
                <a:spcPts val="620"/>
              </a:spcBef>
              <a:buChar char="•"/>
              <a:tabLst>
                <a:tab pos="160020" algn="l"/>
              </a:tabLst>
            </a:pPr>
            <a:r>
              <a:rPr lang="en-US" sz="1600" b="1" spc="-5" dirty="0" smtClean="0">
                <a:latin typeface="Arial MT"/>
                <a:cs typeface="Arial MT"/>
              </a:rPr>
              <a:t>Software</a:t>
            </a:r>
            <a:r>
              <a:rPr lang="en-US" sz="1600" b="1" spc="-30" dirty="0" smtClean="0">
                <a:latin typeface="Arial MT"/>
                <a:cs typeface="Arial MT"/>
              </a:rPr>
              <a:t> </a:t>
            </a:r>
            <a:r>
              <a:rPr lang="en-US" sz="1600" b="1" spc="-5" dirty="0" smtClean="0">
                <a:latin typeface="Arial MT"/>
                <a:cs typeface="Arial MT"/>
              </a:rPr>
              <a:t>and</a:t>
            </a:r>
            <a:r>
              <a:rPr lang="en-US" sz="1600" b="1" spc="-25" dirty="0" smtClean="0">
                <a:latin typeface="Arial MT"/>
                <a:cs typeface="Arial MT"/>
              </a:rPr>
              <a:t> </a:t>
            </a:r>
            <a:r>
              <a:rPr lang="en-US" sz="1600" b="1" spc="-5" dirty="0" smtClean="0">
                <a:latin typeface="Arial MT"/>
                <a:cs typeface="Arial MT"/>
              </a:rPr>
              <a:t>hardware</a:t>
            </a:r>
            <a:r>
              <a:rPr lang="en-US" sz="1600" b="1" spc="-25" dirty="0" smtClean="0">
                <a:latin typeface="Arial MT"/>
                <a:cs typeface="Arial MT"/>
              </a:rPr>
              <a:t> </a:t>
            </a:r>
            <a:r>
              <a:rPr lang="en-US" sz="1600" b="1" spc="-5" dirty="0" smtClean="0">
                <a:latin typeface="Arial MT"/>
                <a:cs typeface="Arial MT"/>
              </a:rPr>
              <a:t>used</a:t>
            </a:r>
            <a:endParaRPr lang="en-US" sz="1600" b="1" dirty="0" smtClean="0">
              <a:latin typeface="Arial MT"/>
              <a:cs typeface="Arial MT"/>
            </a:endParaRPr>
          </a:p>
          <a:p>
            <a:pPr marL="160020" indent="-147320">
              <a:lnSpc>
                <a:spcPct val="100000"/>
              </a:lnSpc>
              <a:spcBef>
                <a:spcPts val="605"/>
              </a:spcBef>
              <a:buChar char="•"/>
              <a:tabLst>
                <a:tab pos="160020" algn="l"/>
              </a:tabLst>
            </a:pPr>
            <a:r>
              <a:rPr lang="en-US" sz="1600" b="1" spc="-5" dirty="0" smtClean="0">
                <a:solidFill>
                  <a:srgbClr val="1F1F1F"/>
                </a:solidFill>
                <a:latin typeface="Arial MT"/>
                <a:cs typeface="Arial MT"/>
              </a:rPr>
              <a:t>Libraries</a:t>
            </a:r>
            <a:r>
              <a:rPr lang="en-US" sz="1600" b="1" spc="-25" dirty="0" smtClean="0">
                <a:solidFill>
                  <a:srgbClr val="1F1F1F"/>
                </a:solidFill>
                <a:latin typeface="Arial MT"/>
                <a:cs typeface="Arial MT"/>
              </a:rPr>
              <a:t> </a:t>
            </a:r>
            <a:r>
              <a:rPr lang="en-US" sz="1600" b="1" spc="-5" dirty="0" smtClean="0">
                <a:solidFill>
                  <a:srgbClr val="1F1F1F"/>
                </a:solidFill>
                <a:latin typeface="Arial MT"/>
                <a:cs typeface="Arial MT"/>
              </a:rPr>
              <a:t>are</a:t>
            </a:r>
            <a:r>
              <a:rPr lang="en-US" sz="1600" b="1" spc="-25" dirty="0" smtClean="0">
                <a:solidFill>
                  <a:srgbClr val="1F1F1F"/>
                </a:solidFill>
                <a:latin typeface="Arial MT"/>
                <a:cs typeface="Arial MT"/>
              </a:rPr>
              <a:t> </a:t>
            </a:r>
            <a:r>
              <a:rPr lang="en-US" sz="1600" b="1" spc="-5" dirty="0" smtClean="0">
                <a:solidFill>
                  <a:srgbClr val="1F1F1F"/>
                </a:solidFill>
                <a:latin typeface="Arial MT"/>
                <a:cs typeface="Arial MT"/>
              </a:rPr>
              <a:t>used</a:t>
            </a:r>
            <a:r>
              <a:rPr lang="en-US" sz="1600" b="1" spc="-20" dirty="0" smtClean="0">
                <a:solidFill>
                  <a:srgbClr val="1F1F1F"/>
                </a:solidFill>
                <a:latin typeface="Arial MT"/>
                <a:cs typeface="Arial MT"/>
              </a:rPr>
              <a:t> </a:t>
            </a:r>
            <a:r>
              <a:rPr lang="en-US" sz="1600" b="1" spc="-5" dirty="0" smtClean="0">
                <a:solidFill>
                  <a:srgbClr val="1F1F1F"/>
                </a:solidFill>
                <a:latin typeface="Arial MT"/>
                <a:cs typeface="Arial MT"/>
              </a:rPr>
              <a:t>in</a:t>
            </a:r>
            <a:r>
              <a:rPr lang="en-US" sz="1600" b="1" spc="-25" dirty="0" smtClean="0">
                <a:solidFill>
                  <a:srgbClr val="1F1F1F"/>
                </a:solidFill>
                <a:latin typeface="Arial MT"/>
                <a:cs typeface="Arial MT"/>
              </a:rPr>
              <a:t> </a:t>
            </a:r>
            <a:r>
              <a:rPr lang="en-US" sz="1600" b="1" spc="-5" dirty="0" smtClean="0">
                <a:solidFill>
                  <a:srgbClr val="1F1F1F"/>
                </a:solidFill>
                <a:latin typeface="Arial MT"/>
                <a:cs typeface="Arial MT"/>
              </a:rPr>
              <a:t>python</a:t>
            </a:r>
            <a:endParaRPr lang="en-US" sz="1600" b="1" dirty="0" smtClean="0">
              <a:latin typeface="Arial MT"/>
              <a:cs typeface="Arial MT"/>
            </a:endParaRPr>
          </a:p>
          <a:p>
            <a:pPr marL="160020" indent="-147320">
              <a:lnSpc>
                <a:spcPct val="100000"/>
              </a:lnSpc>
              <a:spcBef>
                <a:spcPts val="610"/>
              </a:spcBef>
              <a:buChar char="•"/>
              <a:tabLst>
                <a:tab pos="160020" algn="l"/>
              </a:tabLst>
            </a:pPr>
            <a:r>
              <a:rPr lang="en-US" sz="1600" b="1" spc="-5" dirty="0" smtClean="0">
                <a:solidFill>
                  <a:srgbClr val="1F1F1F"/>
                </a:solidFill>
                <a:latin typeface="Arial MT"/>
                <a:cs typeface="Arial MT"/>
              </a:rPr>
              <a:t>Code</a:t>
            </a:r>
            <a:endParaRPr lang="en-US" sz="1600" b="1" dirty="0" smtClean="0">
              <a:latin typeface="Arial MT"/>
              <a:cs typeface="Arial M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11318.png"/>
          <p:cNvPicPr>
            <a:picLocks noGrp="1" noChangeAspect="1"/>
          </p:cNvPicPr>
          <p:nvPr>
            <p:ph sz="quarter" idx="1"/>
          </p:nvPr>
        </p:nvPicPr>
        <p:blipFill>
          <a:blip r:embed="rId2"/>
          <a:stretch>
            <a:fillRect/>
          </a:stretch>
        </p:blipFill>
        <p:spPr>
          <a:xfrm>
            <a:off x="5000628" y="1500174"/>
            <a:ext cx="4143372" cy="3143876"/>
          </a:xfrm>
        </p:spPr>
      </p:pic>
      <p:sp>
        <p:nvSpPr>
          <p:cNvPr id="5" name="Rectangle 4"/>
          <p:cNvSpPr/>
          <p:nvPr/>
        </p:nvSpPr>
        <p:spPr>
          <a:xfrm>
            <a:off x="0" y="5500702"/>
            <a:ext cx="9144000" cy="461665"/>
          </a:xfrm>
          <a:prstGeom prst="rect">
            <a:avLst/>
          </a:prstGeom>
          <a:noFill/>
        </p:spPr>
        <p:txBody>
          <a:bodyPr wrap="square" lIns="91440" tIns="45720" rIns="91440" bIns="45720">
            <a:spAutoFit/>
          </a:bodyPr>
          <a:lstStyle/>
          <a:p>
            <a:pPr algn="ctr"/>
            <a:r>
              <a:rPr lang="en-US" sz="1200" b="1" dirty="0" smtClean="0"/>
              <a:t>CONCLUSION :- </a:t>
            </a:r>
            <a:r>
              <a:rPr lang="en-US" sz="1200" dirty="0" smtClean="0">
                <a:solidFill>
                  <a:schemeClr val="accent3">
                    <a:lumMod val="75000"/>
                  </a:schemeClr>
                </a:solidFill>
              </a:rPr>
              <a:t>This chart shows how many malware attacks happened each month. Some months had more attacks than others. The colors show different types of malware. This helps us know which months are more dangerous, so we can be more careful and protect our systems better.</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pic>
        <p:nvPicPr>
          <p:cNvPr id="12291" name="Picture 3"/>
          <p:cNvPicPr>
            <a:picLocks noChangeAspect="1" noChangeArrowheads="1"/>
          </p:cNvPicPr>
          <p:nvPr/>
        </p:nvPicPr>
        <p:blipFill>
          <a:blip r:embed="rId3"/>
          <a:srcRect/>
          <a:stretch>
            <a:fillRect/>
          </a:stretch>
        </p:blipFill>
        <p:spPr bwMode="auto">
          <a:xfrm>
            <a:off x="0" y="1500174"/>
            <a:ext cx="5072066" cy="114300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15606.png"/>
          <p:cNvPicPr>
            <a:picLocks noGrp="1" noChangeAspect="1"/>
          </p:cNvPicPr>
          <p:nvPr>
            <p:ph sz="quarter" idx="1"/>
          </p:nvPr>
        </p:nvPicPr>
        <p:blipFill>
          <a:blip r:embed="rId2"/>
          <a:stretch>
            <a:fillRect/>
          </a:stretch>
        </p:blipFill>
        <p:spPr>
          <a:xfrm>
            <a:off x="4786315" y="1500174"/>
            <a:ext cx="4357686" cy="3295857"/>
          </a:xfrm>
        </p:spPr>
      </p:pic>
      <p:pic>
        <p:nvPicPr>
          <p:cNvPr id="13314" name="Picture 2"/>
          <p:cNvPicPr>
            <a:picLocks noChangeAspect="1" noChangeArrowheads="1"/>
          </p:cNvPicPr>
          <p:nvPr/>
        </p:nvPicPr>
        <p:blipFill>
          <a:blip r:embed="rId3"/>
          <a:srcRect/>
          <a:stretch>
            <a:fillRect/>
          </a:stretch>
        </p:blipFill>
        <p:spPr bwMode="auto">
          <a:xfrm>
            <a:off x="0" y="1500174"/>
            <a:ext cx="4786313" cy="1790705"/>
          </a:xfrm>
          <a:prstGeom prst="rect">
            <a:avLst/>
          </a:prstGeom>
          <a:noFill/>
          <a:ln w="9525">
            <a:noFill/>
            <a:miter lim="800000"/>
            <a:headEnd/>
            <a:tailEnd/>
          </a:ln>
          <a:effectLst/>
        </p:spPr>
      </p:pic>
      <p:sp>
        <p:nvSpPr>
          <p:cNvPr id="6" name="Rectangle 5"/>
          <p:cNvSpPr/>
          <p:nvPr/>
        </p:nvSpPr>
        <p:spPr>
          <a:xfrm>
            <a:off x="0" y="4714884"/>
            <a:ext cx="9001156" cy="646331"/>
          </a:xfrm>
          <a:prstGeom prst="rect">
            <a:avLst/>
          </a:prstGeom>
          <a:noFill/>
        </p:spPr>
        <p:txBody>
          <a:bodyPr wrap="square" lIns="91440" tIns="45720" rIns="91440" bIns="45720">
            <a:spAutoFit/>
          </a:bodyPr>
          <a:lstStyle/>
          <a:p>
            <a:pPr algn="ctr"/>
            <a:r>
              <a:rPr lang="en-US" sz="1200" dirty="0" smtClean="0"/>
              <a:t> </a:t>
            </a:r>
            <a:r>
              <a:rPr lang="en-US" sz="1200" b="1" dirty="0" smtClean="0"/>
              <a:t>CONCLUSION:- </a:t>
            </a:r>
            <a:r>
              <a:rPr lang="en-US" sz="1200" dirty="0" smtClean="0">
                <a:solidFill>
                  <a:schemeClr val="accent3">
                    <a:lumMod val="75000"/>
                  </a:schemeClr>
                </a:solidFill>
              </a:rPr>
              <a:t>This chart shows how many records were collected each year. Some years had more records than others. This helps us see which years had more activity or data. It’s useful for understanding when most of the events happened.</a:t>
            </a:r>
          </a:p>
          <a:p>
            <a:pPr algn="ctr"/>
            <a:endParaRPr lang="en-US" sz="1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20018.png"/>
          <p:cNvPicPr>
            <a:picLocks noGrp="1" noChangeAspect="1"/>
          </p:cNvPicPr>
          <p:nvPr>
            <p:ph sz="quarter" idx="1"/>
          </p:nvPr>
        </p:nvPicPr>
        <p:blipFill>
          <a:blip r:embed="rId2"/>
          <a:stretch>
            <a:fillRect/>
          </a:stretch>
        </p:blipFill>
        <p:spPr>
          <a:xfrm>
            <a:off x="5286379" y="1500174"/>
            <a:ext cx="3857621" cy="3223765"/>
          </a:xfrm>
        </p:spPr>
      </p:pic>
      <p:pic>
        <p:nvPicPr>
          <p:cNvPr id="14338" name="Picture 2"/>
          <p:cNvPicPr>
            <a:picLocks noChangeAspect="1" noChangeArrowheads="1"/>
          </p:cNvPicPr>
          <p:nvPr/>
        </p:nvPicPr>
        <p:blipFill>
          <a:blip r:embed="rId3"/>
          <a:srcRect/>
          <a:stretch>
            <a:fillRect/>
          </a:stretch>
        </p:blipFill>
        <p:spPr bwMode="auto">
          <a:xfrm>
            <a:off x="0" y="1500174"/>
            <a:ext cx="5286381" cy="1863394"/>
          </a:xfrm>
          <a:prstGeom prst="rect">
            <a:avLst/>
          </a:prstGeom>
          <a:noFill/>
          <a:ln w="9525">
            <a:noFill/>
            <a:miter lim="800000"/>
            <a:headEnd/>
            <a:tailEnd/>
          </a:ln>
          <a:effectLst/>
        </p:spPr>
      </p:pic>
      <p:sp>
        <p:nvSpPr>
          <p:cNvPr id="6" name="Rectangle 5"/>
          <p:cNvSpPr/>
          <p:nvPr/>
        </p:nvSpPr>
        <p:spPr>
          <a:xfrm>
            <a:off x="-71470" y="4929198"/>
            <a:ext cx="9215470" cy="830997"/>
          </a:xfrm>
          <a:prstGeom prst="rect">
            <a:avLst/>
          </a:prstGeom>
          <a:noFill/>
        </p:spPr>
        <p:txBody>
          <a:bodyPr wrap="square" lIns="91440" tIns="45720" rIns="91440" bIns="45720">
            <a:spAutoFit/>
          </a:bodyPr>
          <a:lstStyle/>
          <a:p>
            <a:pPr algn="ctr"/>
            <a:r>
              <a:rPr lang="en-US" sz="1200" b="1" dirty="0" smtClean="0"/>
              <a:t>CONCLUSION:- </a:t>
            </a:r>
            <a:r>
              <a:rPr lang="en-US" sz="1200" dirty="0" smtClean="0">
                <a:solidFill>
                  <a:schemeClr val="accent3">
                    <a:lumMod val="75000"/>
                  </a:schemeClr>
                </a:solidFill>
              </a:rPr>
              <a:t>This chart shows how many malware attacks happened each year. The colors show different types of malware. Some years had more attacks than others. This helps us understand which years were more dangerous and what kinds of malware were active. It can help us prepare better for the future.</a:t>
            </a:r>
          </a:p>
          <a:p>
            <a:pPr algn="ctr"/>
            <a:endParaRPr lang="en-US" sz="1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20533.png"/>
          <p:cNvPicPr>
            <a:picLocks noGrp="1" noChangeAspect="1"/>
          </p:cNvPicPr>
          <p:nvPr>
            <p:ph sz="quarter" idx="1"/>
          </p:nvPr>
        </p:nvPicPr>
        <p:blipFill>
          <a:blip r:embed="rId2"/>
          <a:stretch>
            <a:fillRect/>
          </a:stretch>
        </p:blipFill>
        <p:spPr>
          <a:xfrm>
            <a:off x="4500562" y="1571612"/>
            <a:ext cx="4643438" cy="2000264"/>
          </a:xfrm>
        </p:spPr>
      </p:pic>
      <p:sp>
        <p:nvSpPr>
          <p:cNvPr id="6" name="Rectangle 5"/>
          <p:cNvSpPr/>
          <p:nvPr/>
        </p:nvSpPr>
        <p:spPr>
          <a:xfrm>
            <a:off x="0" y="4786322"/>
            <a:ext cx="9144000" cy="461665"/>
          </a:xfrm>
          <a:prstGeom prst="rect">
            <a:avLst/>
          </a:prstGeom>
          <a:noFill/>
        </p:spPr>
        <p:txBody>
          <a:bodyPr wrap="square" lIns="91440" tIns="45720" rIns="91440" bIns="45720">
            <a:spAutoFit/>
          </a:bodyPr>
          <a:lstStyle/>
          <a:p>
            <a:pPr algn="ctr"/>
            <a:r>
              <a:rPr lang="en-US" sz="1200" b="1" dirty="0" smtClean="0"/>
              <a:t>CONCLUSION:- </a:t>
            </a:r>
            <a:r>
              <a:rPr lang="en-US" sz="1200" dirty="0" smtClean="0">
                <a:solidFill>
                  <a:schemeClr val="accent3">
                    <a:lumMod val="75000"/>
                  </a:schemeClr>
                </a:solidFill>
              </a:rPr>
              <a:t>This chart shows how different types of network traffic are divided. Some traffic types are used more than others. By looking at this, we can understand which type of traffic is most common and where we should focus our attention to keep the network safe.</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pic>
        <p:nvPicPr>
          <p:cNvPr id="15363" name="Picture 3"/>
          <p:cNvPicPr>
            <a:picLocks noChangeAspect="1" noChangeArrowheads="1"/>
          </p:cNvPicPr>
          <p:nvPr/>
        </p:nvPicPr>
        <p:blipFill>
          <a:blip r:embed="rId3"/>
          <a:srcRect/>
          <a:stretch>
            <a:fillRect/>
          </a:stretch>
        </p:blipFill>
        <p:spPr bwMode="auto">
          <a:xfrm>
            <a:off x="0" y="1785926"/>
            <a:ext cx="4500562" cy="108241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21159.png"/>
          <p:cNvPicPr>
            <a:picLocks noGrp="1" noChangeAspect="1"/>
          </p:cNvPicPr>
          <p:nvPr>
            <p:ph sz="quarter" idx="1"/>
          </p:nvPr>
        </p:nvPicPr>
        <p:blipFill>
          <a:blip r:embed="rId2"/>
          <a:stretch>
            <a:fillRect/>
          </a:stretch>
        </p:blipFill>
        <p:spPr>
          <a:xfrm>
            <a:off x="4643406" y="1500174"/>
            <a:ext cx="4500594" cy="3007388"/>
          </a:xfrm>
        </p:spPr>
      </p:pic>
      <p:pic>
        <p:nvPicPr>
          <p:cNvPr id="16386" name="Picture 2"/>
          <p:cNvPicPr>
            <a:picLocks noChangeAspect="1" noChangeArrowheads="1"/>
          </p:cNvPicPr>
          <p:nvPr/>
        </p:nvPicPr>
        <p:blipFill>
          <a:blip r:embed="rId3"/>
          <a:srcRect/>
          <a:stretch>
            <a:fillRect/>
          </a:stretch>
        </p:blipFill>
        <p:spPr bwMode="auto">
          <a:xfrm>
            <a:off x="0" y="1500174"/>
            <a:ext cx="4791031" cy="1928826"/>
          </a:xfrm>
          <a:prstGeom prst="rect">
            <a:avLst/>
          </a:prstGeom>
          <a:noFill/>
          <a:ln w="9525">
            <a:noFill/>
            <a:miter lim="800000"/>
            <a:headEnd/>
            <a:tailEnd/>
          </a:ln>
          <a:effectLst/>
        </p:spPr>
      </p:pic>
      <p:sp>
        <p:nvSpPr>
          <p:cNvPr id="6" name="Rectangle 5"/>
          <p:cNvSpPr/>
          <p:nvPr/>
        </p:nvSpPr>
        <p:spPr>
          <a:xfrm>
            <a:off x="0" y="4572008"/>
            <a:ext cx="9144000" cy="646331"/>
          </a:xfrm>
          <a:prstGeom prst="rect">
            <a:avLst/>
          </a:prstGeom>
          <a:noFill/>
        </p:spPr>
        <p:txBody>
          <a:bodyPr wrap="square" lIns="91440" tIns="45720" rIns="91440" bIns="45720">
            <a:spAutoFit/>
          </a:bodyPr>
          <a:lstStyle/>
          <a:p>
            <a:pPr algn="ctr"/>
            <a:r>
              <a:rPr lang="en-US" sz="1200" b="1" dirty="0" smtClean="0"/>
              <a:t>CONCLUSION:- </a:t>
            </a:r>
          </a:p>
          <a:p>
            <a:pPr algn="ctr"/>
            <a:r>
              <a:rPr lang="en-US" sz="1200" dirty="0" smtClean="0">
                <a:solidFill>
                  <a:schemeClr val="accent3">
                    <a:lumMod val="75000"/>
                  </a:schemeClr>
                </a:solidFill>
              </a:rPr>
              <a:t>This chart shows which types of network traffic have more malware attacks. Some traffic types have more attacks than others. The colors show different types of malware. This helps us know which traffic types are more risky and need more security.</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21746.png"/>
          <p:cNvPicPr>
            <a:picLocks noGrp="1" noChangeAspect="1"/>
          </p:cNvPicPr>
          <p:nvPr>
            <p:ph sz="quarter" idx="1"/>
          </p:nvPr>
        </p:nvPicPr>
        <p:blipFill>
          <a:blip r:embed="rId2"/>
          <a:stretch>
            <a:fillRect/>
          </a:stretch>
        </p:blipFill>
        <p:spPr>
          <a:xfrm>
            <a:off x="4975408" y="1643050"/>
            <a:ext cx="4168592" cy="1785950"/>
          </a:xfrm>
        </p:spPr>
      </p:pic>
      <p:pic>
        <p:nvPicPr>
          <p:cNvPr id="17410" name="Picture 2"/>
          <p:cNvPicPr>
            <a:picLocks noChangeAspect="1" noChangeArrowheads="1"/>
          </p:cNvPicPr>
          <p:nvPr/>
        </p:nvPicPr>
        <p:blipFill>
          <a:blip r:embed="rId3"/>
          <a:srcRect/>
          <a:stretch>
            <a:fillRect/>
          </a:stretch>
        </p:blipFill>
        <p:spPr bwMode="auto">
          <a:xfrm>
            <a:off x="0" y="2000240"/>
            <a:ext cx="6032530" cy="1081090"/>
          </a:xfrm>
          <a:prstGeom prst="rect">
            <a:avLst/>
          </a:prstGeom>
          <a:noFill/>
          <a:ln w="9525">
            <a:noFill/>
            <a:miter lim="800000"/>
            <a:headEnd/>
            <a:tailEnd/>
          </a:ln>
          <a:effectLst/>
        </p:spPr>
      </p:pic>
      <p:sp>
        <p:nvSpPr>
          <p:cNvPr id="7" name="Rectangle 6"/>
          <p:cNvSpPr/>
          <p:nvPr/>
        </p:nvSpPr>
        <p:spPr>
          <a:xfrm>
            <a:off x="0" y="4500570"/>
            <a:ext cx="9144000" cy="461665"/>
          </a:xfrm>
          <a:prstGeom prst="rect">
            <a:avLst/>
          </a:prstGeom>
          <a:noFill/>
        </p:spPr>
        <p:txBody>
          <a:bodyPr wrap="square" lIns="91440" tIns="45720" rIns="91440" bIns="45720">
            <a:spAutoFit/>
          </a:bodyPr>
          <a:lstStyle/>
          <a:p>
            <a:pPr algn="ctr"/>
            <a:r>
              <a:rPr lang="en-US" sz="1200" b="1" dirty="0" smtClean="0"/>
              <a:t>CONCLUSION:-</a:t>
            </a:r>
            <a:r>
              <a:rPr lang="en-US" sz="1200" dirty="0" smtClean="0">
                <a:solidFill>
                  <a:schemeClr val="accent3">
                    <a:lumMod val="75000"/>
                  </a:schemeClr>
                </a:solidFill>
              </a:rPr>
              <a:t>This chart shows the different types of attacks and how often each one happens. Some attacks are more common than others. This helps us know which attack types we should watch out for the most.</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22407.png"/>
          <p:cNvPicPr>
            <a:picLocks noGrp="1" noChangeAspect="1"/>
          </p:cNvPicPr>
          <p:nvPr>
            <p:ph sz="quarter" idx="1"/>
          </p:nvPr>
        </p:nvPicPr>
        <p:blipFill>
          <a:blip r:embed="rId2"/>
          <a:stretch>
            <a:fillRect/>
          </a:stretch>
        </p:blipFill>
        <p:spPr>
          <a:xfrm>
            <a:off x="4643438" y="1500174"/>
            <a:ext cx="4500562" cy="3083179"/>
          </a:xfrm>
        </p:spPr>
      </p:pic>
      <p:pic>
        <p:nvPicPr>
          <p:cNvPr id="18434" name="Picture 2"/>
          <p:cNvPicPr>
            <a:picLocks noChangeAspect="1" noChangeArrowheads="1"/>
          </p:cNvPicPr>
          <p:nvPr/>
        </p:nvPicPr>
        <p:blipFill>
          <a:blip r:embed="rId3"/>
          <a:srcRect/>
          <a:stretch>
            <a:fillRect/>
          </a:stretch>
        </p:blipFill>
        <p:spPr bwMode="auto">
          <a:xfrm>
            <a:off x="0" y="1500174"/>
            <a:ext cx="4786314" cy="1014414"/>
          </a:xfrm>
          <a:prstGeom prst="rect">
            <a:avLst/>
          </a:prstGeom>
          <a:noFill/>
          <a:ln w="9525">
            <a:noFill/>
            <a:miter lim="800000"/>
            <a:headEnd/>
            <a:tailEnd/>
          </a:ln>
          <a:effectLst/>
        </p:spPr>
      </p:pic>
      <p:sp>
        <p:nvSpPr>
          <p:cNvPr id="7" name="Rectangle 6"/>
          <p:cNvSpPr/>
          <p:nvPr/>
        </p:nvSpPr>
        <p:spPr>
          <a:xfrm>
            <a:off x="0" y="4572008"/>
            <a:ext cx="9144000" cy="646331"/>
          </a:xfrm>
          <a:prstGeom prst="rect">
            <a:avLst/>
          </a:prstGeom>
          <a:noFill/>
        </p:spPr>
        <p:txBody>
          <a:bodyPr wrap="square" lIns="91440" tIns="45720" rIns="91440" bIns="45720">
            <a:spAutoFit/>
          </a:bodyPr>
          <a:lstStyle/>
          <a:p>
            <a:pPr algn="ctr"/>
            <a:r>
              <a:rPr lang="en-US" sz="1200" b="1" dirty="0" smtClean="0"/>
              <a:t>CONCLUSION:- </a:t>
            </a:r>
            <a:r>
              <a:rPr lang="en-US" sz="1200" dirty="0" smtClean="0">
                <a:solidFill>
                  <a:schemeClr val="accent3">
                    <a:lumMod val="75000"/>
                  </a:schemeClr>
                </a:solidFill>
              </a:rPr>
              <a:t>This chart shows how many malware attacks happened for each type of attack. The colors show which traffic type was used. Some attack types are more common than others. This helps us understand which attacks happen the most and how they are spread through different traffic types. It can help us improve our network security.</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22933.png"/>
          <p:cNvPicPr>
            <a:picLocks noGrp="1" noChangeAspect="1"/>
          </p:cNvPicPr>
          <p:nvPr>
            <p:ph sz="quarter" idx="1"/>
          </p:nvPr>
        </p:nvPicPr>
        <p:blipFill>
          <a:blip r:embed="rId2"/>
          <a:stretch>
            <a:fillRect/>
          </a:stretch>
        </p:blipFill>
        <p:spPr>
          <a:xfrm>
            <a:off x="4470395" y="1714488"/>
            <a:ext cx="4673605" cy="1730263"/>
          </a:xfrm>
        </p:spPr>
      </p:pic>
      <p:pic>
        <p:nvPicPr>
          <p:cNvPr id="19458" name="Picture 2"/>
          <p:cNvPicPr>
            <a:picLocks noChangeAspect="1" noChangeArrowheads="1"/>
          </p:cNvPicPr>
          <p:nvPr/>
        </p:nvPicPr>
        <p:blipFill>
          <a:blip r:embed="rId3"/>
          <a:srcRect/>
          <a:stretch>
            <a:fillRect/>
          </a:stretch>
        </p:blipFill>
        <p:spPr bwMode="auto">
          <a:xfrm>
            <a:off x="0" y="2000240"/>
            <a:ext cx="5000660" cy="1093448"/>
          </a:xfrm>
          <a:prstGeom prst="rect">
            <a:avLst/>
          </a:prstGeom>
          <a:noFill/>
          <a:ln w="9525">
            <a:noFill/>
            <a:miter lim="800000"/>
            <a:headEnd/>
            <a:tailEnd/>
          </a:ln>
          <a:effectLst/>
        </p:spPr>
      </p:pic>
      <p:sp>
        <p:nvSpPr>
          <p:cNvPr id="6" name="Rectangle 5"/>
          <p:cNvSpPr/>
          <p:nvPr/>
        </p:nvSpPr>
        <p:spPr>
          <a:xfrm>
            <a:off x="0" y="4357694"/>
            <a:ext cx="9144000" cy="461665"/>
          </a:xfrm>
          <a:prstGeom prst="rect">
            <a:avLst/>
          </a:prstGeom>
          <a:noFill/>
        </p:spPr>
        <p:txBody>
          <a:bodyPr wrap="square" lIns="91440" tIns="45720" rIns="91440" bIns="45720">
            <a:spAutoFit/>
          </a:bodyPr>
          <a:lstStyle/>
          <a:p>
            <a:pPr algn="ctr"/>
            <a:r>
              <a:rPr lang="en-US" sz="1200" b="1" dirty="0" smtClean="0"/>
              <a:t>CONCLUSION:-</a:t>
            </a:r>
            <a:r>
              <a:rPr lang="en-US" sz="1200" dirty="0" smtClean="0">
                <a:solidFill>
                  <a:schemeClr val="accent3">
                    <a:lumMod val="75000"/>
                  </a:schemeClr>
                </a:solidFill>
              </a:rPr>
              <a:t>This chart shows which web browsers people are using. Some browsers are used more than others. This helps us understand which browsers are most popular, so we can focus on supporting and securing them better</a:t>
            </a:r>
            <a:r>
              <a:rPr lang="en-US" sz="1200" dirty="0" smtClean="0"/>
              <a:t>.</a:t>
            </a:r>
            <a:endParaRPr lang="en-US" sz="1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24447.png"/>
          <p:cNvPicPr>
            <a:picLocks noGrp="1" noChangeAspect="1"/>
          </p:cNvPicPr>
          <p:nvPr>
            <p:ph sz="quarter" idx="1"/>
          </p:nvPr>
        </p:nvPicPr>
        <p:blipFill>
          <a:blip r:embed="rId2"/>
          <a:stretch>
            <a:fillRect/>
          </a:stretch>
        </p:blipFill>
        <p:spPr>
          <a:xfrm>
            <a:off x="3705572" y="1571612"/>
            <a:ext cx="5254282" cy="1928826"/>
          </a:xfrm>
        </p:spPr>
      </p:pic>
      <p:sp>
        <p:nvSpPr>
          <p:cNvPr id="6" name="Rectangle 5"/>
          <p:cNvSpPr/>
          <p:nvPr/>
        </p:nvSpPr>
        <p:spPr>
          <a:xfrm>
            <a:off x="0" y="4286256"/>
            <a:ext cx="9144000" cy="646331"/>
          </a:xfrm>
          <a:prstGeom prst="rect">
            <a:avLst/>
          </a:prstGeom>
          <a:noFill/>
        </p:spPr>
        <p:txBody>
          <a:bodyPr wrap="square" lIns="91440" tIns="45720" rIns="91440" bIns="45720">
            <a:spAutoFit/>
          </a:bodyPr>
          <a:lstStyle/>
          <a:p>
            <a:pPr algn="ctr"/>
            <a:r>
              <a:rPr lang="en-US" sz="1200" b="1" dirty="0" smtClean="0"/>
              <a:t>CONCLUSION</a:t>
            </a:r>
            <a:r>
              <a:rPr lang="en-US" sz="1200" b="1" dirty="0" smtClean="0">
                <a:solidFill>
                  <a:schemeClr val="accent3">
                    <a:lumMod val="75000"/>
                  </a:schemeClr>
                </a:solidFill>
              </a:rPr>
              <a:t>:- </a:t>
            </a:r>
            <a:r>
              <a:rPr lang="en-US" sz="1200" dirty="0" smtClean="0">
                <a:solidFill>
                  <a:schemeClr val="accent3">
                    <a:lumMod val="75000"/>
                  </a:schemeClr>
                </a:solidFill>
              </a:rPr>
              <a:t>This chart shows the number of flowers from each iris species in the dataset. All three species are included. It helps us see if the data is balanced or if one species appears more than the others. This is useful for understanding the dataset before doing any analysis or machine learning.</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pic>
        <p:nvPicPr>
          <p:cNvPr id="7" name="Picture 6" descr="Screenshot 2025-06-11 224518.png"/>
          <p:cNvPicPr>
            <a:picLocks noChangeAspect="1"/>
          </p:cNvPicPr>
          <p:nvPr/>
        </p:nvPicPr>
        <p:blipFill>
          <a:blip r:embed="rId3"/>
          <a:stretch>
            <a:fillRect/>
          </a:stretch>
        </p:blipFill>
        <p:spPr>
          <a:xfrm>
            <a:off x="0" y="1714488"/>
            <a:ext cx="4500562" cy="167914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21507" name="Picture 3"/>
          <p:cNvPicPr>
            <a:picLocks noGrp="1" noChangeAspect="1" noChangeArrowheads="1"/>
          </p:cNvPicPr>
          <p:nvPr>
            <p:ph sz="quarter" idx="1"/>
          </p:nvPr>
        </p:nvPicPr>
        <p:blipFill>
          <a:blip r:embed="rId2"/>
          <a:srcRect/>
          <a:stretch>
            <a:fillRect/>
          </a:stretch>
        </p:blipFill>
        <p:spPr bwMode="auto">
          <a:xfrm>
            <a:off x="4403725" y="1500174"/>
            <a:ext cx="4740275" cy="1805146"/>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a:srcRect/>
          <a:stretch>
            <a:fillRect/>
          </a:stretch>
        </p:blipFill>
        <p:spPr bwMode="auto">
          <a:xfrm>
            <a:off x="142844" y="1714488"/>
            <a:ext cx="5500694" cy="1933575"/>
          </a:xfrm>
          <a:prstGeom prst="rect">
            <a:avLst/>
          </a:prstGeom>
          <a:noFill/>
          <a:ln w="9525">
            <a:noFill/>
            <a:miter lim="800000"/>
            <a:headEnd/>
            <a:tailEnd/>
          </a:ln>
          <a:effectLst/>
        </p:spPr>
      </p:pic>
      <p:sp>
        <p:nvSpPr>
          <p:cNvPr id="8" name="Rectangle 7"/>
          <p:cNvSpPr/>
          <p:nvPr/>
        </p:nvSpPr>
        <p:spPr>
          <a:xfrm>
            <a:off x="0" y="4214818"/>
            <a:ext cx="9144000" cy="646331"/>
          </a:xfrm>
          <a:prstGeom prst="rect">
            <a:avLst/>
          </a:prstGeom>
          <a:noFill/>
        </p:spPr>
        <p:txBody>
          <a:bodyPr wrap="square" lIns="91440" tIns="45720" rIns="91440" bIns="45720">
            <a:spAutoFit/>
          </a:bodyPr>
          <a:lstStyle/>
          <a:p>
            <a:pPr algn="ctr"/>
            <a:r>
              <a:rPr lang="en-US" sz="1200" b="1" dirty="0" smtClean="0"/>
              <a:t>CONCLUSION:- </a:t>
            </a:r>
            <a:r>
              <a:rPr lang="en-US" sz="1200" dirty="0" smtClean="0">
                <a:solidFill>
                  <a:schemeClr val="accent3">
                    <a:lumMod val="75000"/>
                  </a:schemeClr>
                </a:solidFill>
              </a:rPr>
              <a:t>This chart shows which platforms people are using the most. Windows is used by the most people, followed by Linux and Macintosh. Smaller numbers use iPods, Android, </a:t>
            </a:r>
            <a:r>
              <a:rPr lang="en-US" sz="1200" dirty="0" err="1" smtClean="0">
                <a:solidFill>
                  <a:schemeClr val="accent3">
                    <a:lumMod val="75000"/>
                  </a:schemeClr>
                </a:solidFill>
              </a:rPr>
              <a:t>iPhones</a:t>
            </a:r>
            <a:r>
              <a:rPr lang="en-US" sz="1200" dirty="0" smtClean="0">
                <a:solidFill>
                  <a:schemeClr val="accent3">
                    <a:lumMod val="75000"/>
                  </a:schemeClr>
                </a:solidFill>
              </a:rPr>
              <a:t>, and </a:t>
            </a:r>
            <a:r>
              <a:rPr lang="en-US" sz="1200" dirty="0" err="1" smtClean="0">
                <a:solidFill>
                  <a:schemeClr val="accent3">
                    <a:lumMod val="75000"/>
                  </a:schemeClr>
                </a:solidFill>
              </a:rPr>
              <a:t>iPads</a:t>
            </a:r>
            <a:r>
              <a:rPr lang="en-US" sz="1200" dirty="0" smtClean="0">
                <a:solidFill>
                  <a:schemeClr val="accent3">
                    <a:lumMod val="75000"/>
                  </a:schemeClr>
                </a:solidFill>
              </a:rPr>
              <a:t>. This helps us understand which platforms are most common, so we can focus on supporting or securing those first.</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sz="quarter" idx="1"/>
          </p:nvPr>
        </p:nvSpPr>
        <p:spPr/>
        <p:txBody>
          <a:bodyPr>
            <a:normAutofit/>
          </a:bodyPr>
          <a:lstStyle/>
          <a:p>
            <a:r>
              <a:rPr lang="en-US" sz="1600" dirty="0" smtClean="0"/>
              <a:t>Cyber attacks are becoming more common and dangerous in today’s digital world. These attacks can harm a company’s data, systems, and overall operations. To protect against these threats, it is important to study and understand how attacks happen, what types of attacks are used, and how often they occur.</a:t>
            </a:r>
          </a:p>
          <a:p>
            <a:r>
              <a:rPr lang="en-US" sz="1600" dirty="0" smtClean="0"/>
              <a:t>This project focuses on analyzing and visualizing data from cyber attacks to identify patterns and weaknesses in security. By looking closely at this data, we can better understand the risks and help organizations improve their defenses to stay safe from future attacks.</a:t>
            </a:r>
          </a:p>
          <a:p>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22530" name="Picture 2"/>
          <p:cNvPicPr>
            <a:picLocks noGrp="1" noChangeAspect="1" noChangeArrowheads="1"/>
          </p:cNvPicPr>
          <p:nvPr>
            <p:ph sz="quarter" idx="1"/>
          </p:nvPr>
        </p:nvPicPr>
        <p:blipFill>
          <a:blip r:embed="rId2"/>
          <a:srcRect/>
          <a:stretch>
            <a:fillRect/>
          </a:stretch>
        </p:blipFill>
        <p:spPr bwMode="auto">
          <a:xfrm>
            <a:off x="4449762" y="1500174"/>
            <a:ext cx="4694238" cy="1813435"/>
          </a:xfrm>
          <a:prstGeom prst="rect">
            <a:avLst/>
          </a:prstGeom>
          <a:noFill/>
          <a:ln w="9525">
            <a:noFill/>
            <a:miter lim="800000"/>
            <a:headEnd/>
            <a:tailEnd/>
          </a:ln>
          <a:effectLst/>
        </p:spPr>
      </p:pic>
      <p:pic>
        <p:nvPicPr>
          <p:cNvPr id="6" name="Picture 5" descr="Screenshot 2025-06-11 225345.png"/>
          <p:cNvPicPr>
            <a:picLocks noChangeAspect="1"/>
          </p:cNvPicPr>
          <p:nvPr/>
        </p:nvPicPr>
        <p:blipFill>
          <a:blip r:embed="rId3"/>
          <a:stretch>
            <a:fillRect/>
          </a:stretch>
        </p:blipFill>
        <p:spPr>
          <a:xfrm>
            <a:off x="142844" y="1500174"/>
            <a:ext cx="4286280" cy="2528291"/>
          </a:xfrm>
          <a:prstGeom prst="rect">
            <a:avLst/>
          </a:prstGeom>
        </p:spPr>
      </p:pic>
      <p:sp>
        <p:nvSpPr>
          <p:cNvPr id="7" name="Rectangle 6"/>
          <p:cNvSpPr/>
          <p:nvPr/>
        </p:nvSpPr>
        <p:spPr>
          <a:xfrm>
            <a:off x="0" y="4714884"/>
            <a:ext cx="9144000" cy="830997"/>
          </a:xfrm>
          <a:prstGeom prst="rect">
            <a:avLst/>
          </a:prstGeom>
          <a:noFill/>
        </p:spPr>
        <p:txBody>
          <a:bodyPr wrap="square" lIns="91440" tIns="45720" rIns="91440" bIns="45720">
            <a:spAutoFit/>
          </a:bodyPr>
          <a:lstStyle/>
          <a:p>
            <a:pPr algn="ctr"/>
            <a:r>
              <a:rPr lang="en-US" sz="1200" b="1" dirty="0" smtClean="0"/>
              <a:t>CONCLUSION:- </a:t>
            </a:r>
            <a:r>
              <a:rPr lang="en-US" sz="1200" dirty="0" smtClean="0">
                <a:solidFill>
                  <a:schemeClr val="accent3">
                    <a:lumMod val="75000"/>
                  </a:schemeClr>
                </a:solidFill>
              </a:rPr>
              <a:t>This chart shows how many users use each device or operating system with different browsers. We can see that some browsers, like Chrome, are more popular on certain devices. For example, Chrome has many users on Windows and Android, while Safari is mostly used on Apple devices like </a:t>
            </a:r>
            <a:r>
              <a:rPr lang="en-US" sz="1200" dirty="0" err="1" smtClean="0">
                <a:solidFill>
                  <a:schemeClr val="accent3">
                    <a:lumMod val="75000"/>
                  </a:schemeClr>
                </a:solidFill>
              </a:rPr>
              <a:t>iPhone</a:t>
            </a:r>
            <a:r>
              <a:rPr lang="en-US" sz="1200" dirty="0" smtClean="0">
                <a:solidFill>
                  <a:schemeClr val="accent3">
                    <a:lumMod val="75000"/>
                  </a:schemeClr>
                </a:solidFill>
              </a:rPr>
              <a:t>, </a:t>
            </a:r>
            <a:r>
              <a:rPr lang="en-US" sz="1200" dirty="0" err="1" smtClean="0">
                <a:solidFill>
                  <a:schemeClr val="accent3">
                    <a:lumMod val="75000"/>
                  </a:schemeClr>
                </a:solidFill>
              </a:rPr>
              <a:t>iPad</a:t>
            </a:r>
            <a:r>
              <a:rPr lang="en-US" sz="1200" dirty="0" smtClean="0">
                <a:solidFill>
                  <a:schemeClr val="accent3">
                    <a:lumMod val="75000"/>
                  </a:schemeClr>
                </a:solidFill>
              </a:rPr>
              <a:t>, and Mac. This helps us understand which browser and platform combinations are most common, so we can focus on them when designing or securing applications.</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23554" name="Picture 2"/>
          <p:cNvPicPr>
            <a:picLocks noGrp="1" noChangeAspect="1" noChangeArrowheads="1"/>
          </p:cNvPicPr>
          <p:nvPr>
            <p:ph sz="quarter" idx="1"/>
          </p:nvPr>
        </p:nvPicPr>
        <p:blipFill>
          <a:blip r:embed="rId2"/>
          <a:srcRect/>
          <a:stretch>
            <a:fillRect/>
          </a:stretch>
        </p:blipFill>
        <p:spPr bwMode="auto">
          <a:xfrm>
            <a:off x="3883112" y="1571612"/>
            <a:ext cx="5260888" cy="1946559"/>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0" y="1500174"/>
            <a:ext cx="3857620" cy="3302667"/>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0" y="4786322"/>
            <a:ext cx="3857620" cy="2034010"/>
          </a:xfrm>
          <a:prstGeom prst="rect">
            <a:avLst/>
          </a:prstGeom>
          <a:noFill/>
          <a:ln w="9525">
            <a:noFill/>
            <a:miter lim="800000"/>
            <a:headEnd/>
            <a:tailEnd/>
          </a:ln>
          <a:effectLst/>
        </p:spPr>
      </p:pic>
      <p:sp>
        <p:nvSpPr>
          <p:cNvPr id="7" name="Rectangle 6"/>
          <p:cNvSpPr/>
          <p:nvPr/>
        </p:nvSpPr>
        <p:spPr>
          <a:xfrm>
            <a:off x="4071934" y="3857628"/>
            <a:ext cx="4786346" cy="1200329"/>
          </a:xfrm>
          <a:prstGeom prst="rect">
            <a:avLst/>
          </a:prstGeom>
          <a:noFill/>
        </p:spPr>
        <p:txBody>
          <a:bodyPr wrap="square" lIns="91440" tIns="45720" rIns="91440" bIns="45720">
            <a:spAutoFit/>
          </a:bodyPr>
          <a:lstStyle/>
          <a:p>
            <a:pPr algn="ctr"/>
            <a:r>
              <a:rPr lang="en-US" sz="1200" b="1" dirty="0" smtClean="0"/>
              <a:t>CONCLUSION:- </a:t>
            </a:r>
            <a:r>
              <a:rPr lang="en-US" sz="1200" dirty="0" smtClean="0">
                <a:solidFill>
                  <a:schemeClr val="accent3">
                    <a:lumMod val="75000"/>
                  </a:schemeClr>
                </a:solidFill>
              </a:rPr>
              <a:t>This chart shows how different types of attacks (Malware, </a:t>
            </a:r>
            <a:r>
              <a:rPr lang="en-US" sz="1200" dirty="0" err="1" smtClean="0">
                <a:solidFill>
                  <a:schemeClr val="accent3">
                    <a:lumMod val="75000"/>
                  </a:schemeClr>
                </a:solidFill>
              </a:rPr>
              <a:t>DDoS</a:t>
            </a:r>
            <a:r>
              <a:rPr lang="en-US" sz="1200" dirty="0" smtClean="0">
                <a:solidFill>
                  <a:schemeClr val="accent3">
                    <a:lumMod val="75000"/>
                  </a:schemeClr>
                </a:solidFill>
              </a:rPr>
              <a:t>, Intrusion) are spread across different devices like Windows, Mac, Linux, and </a:t>
            </a:r>
            <a:r>
              <a:rPr lang="en-US" sz="1200" dirty="0" err="1" smtClean="0">
                <a:solidFill>
                  <a:schemeClr val="accent3">
                    <a:lumMod val="75000"/>
                  </a:schemeClr>
                </a:solidFill>
              </a:rPr>
              <a:t>iPhone</a:t>
            </a:r>
            <a:r>
              <a:rPr lang="en-US" sz="1200" dirty="0" smtClean="0">
                <a:solidFill>
                  <a:schemeClr val="accent3">
                    <a:lumMod val="75000"/>
                  </a:schemeClr>
                </a:solidFill>
              </a:rPr>
              <a:t>. Each colored bar tells us how much activity was seen for each attack type on each device. From this, we can easily see which devices face more risk from certain attacks. This helps us know where to focus more on improving security.</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24578" name="Picture 2"/>
          <p:cNvPicPr>
            <a:picLocks noGrp="1" noChangeAspect="1" noChangeArrowheads="1"/>
          </p:cNvPicPr>
          <p:nvPr>
            <p:ph sz="quarter" idx="1"/>
          </p:nvPr>
        </p:nvPicPr>
        <p:blipFill>
          <a:blip r:embed="rId2"/>
          <a:srcRect/>
          <a:stretch>
            <a:fillRect/>
          </a:stretch>
        </p:blipFill>
        <p:spPr bwMode="auto">
          <a:xfrm>
            <a:off x="4714876" y="1500174"/>
            <a:ext cx="4429124" cy="1922933"/>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0" y="1500174"/>
            <a:ext cx="4286248" cy="2420720"/>
          </a:xfrm>
          <a:prstGeom prst="rect">
            <a:avLst/>
          </a:prstGeom>
          <a:noFill/>
          <a:ln w="9525">
            <a:noFill/>
            <a:miter lim="800000"/>
            <a:headEnd/>
            <a:tailEnd/>
          </a:ln>
          <a:effectLst/>
        </p:spPr>
      </p:pic>
      <p:pic>
        <p:nvPicPr>
          <p:cNvPr id="24580" name="Picture 4"/>
          <p:cNvPicPr>
            <a:picLocks noChangeAspect="1" noChangeArrowheads="1"/>
          </p:cNvPicPr>
          <p:nvPr/>
        </p:nvPicPr>
        <p:blipFill>
          <a:blip r:embed="rId4"/>
          <a:srcRect/>
          <a:stretch>
            <a:fillRect/>
          </a:stretch>
        </p:blipFill>
        <p:spPr bwMode="auto">
          <a:xfrm>
            <a:off x="0" y="3929065"/>
            <a:ext cx="4286248" cy="2842571"/>
          </a:xfrm>
          <a:prstGeom prst="rect">
            <a:avLst/>
          </a:prstGeom>
          <a:noFill/>
          <a:ln w="9525">
            <a:noFill/>
            <a:miter lim="800000"/>
            <a:headEnd/>
            <a:tailEnd/>
          </a:ln>
          <a:effectLst/>
        </p:spPr>
      </p:pic>
      <p:sp>
        <p:nvSpPr>
          <p:cNvPr id="7" name="Rectangle 6"/>
          <p:cNvSpPr/>
          <p:nvPr/>
        </p:nvSpPr>
        <p:spPr>
          <a:xfrm>
            <a:off x="4643438" y="3786190"/>
            <a:ext cx="4214842" cy="1200329"/>
          </a:xfrm>
          <a:prstGeom prst="rect">
            <a:avLst/>
          </a:prstGeom>
          <a:noFill/>
        </p:spPr>
        <p:txBody>
          <a:bodyPr wrap="square" lIns="91440" tIns="45720" rIns="91440" bIns="45720">
            <a:spAutoFit/>
          </a:bodyPr>
          <a:lstStyle/>
          <a:p>
            <a:pPr algn="ctr"/>
            <a:r>
              <a:rPr lang="en-US" sz="1200" b="1" dirty="0" smtClean="0"/>
              <a:t>CONCLUSION:- </a:t>
            </a:r>
            <a:r>
              <a:rPr lang="en-US" sz="1200" dirty="0" smtClean="0">
                <a:solidFill>
                  <a:schemeClr val="accent3">
                    <a:lumMod val="75000"/>
                  </a:schemeClr>
                </a:solidFill>
              </a:rPr>
              <a:t>This chart shows how many attacks (Malware, </a:t>
            </a:r>
            <a:r>
              <a:rPr lang="en-US" sz="1200" dirty="0" err="1" smtClean="0">
                <a:solidFill>
                  <a:schemeClr val="accent3">
                    <a:lumMod val="75000"/>
                  </a:schemeClr>
                </a:solidFill>
              </a:rPr>
              <a:t>DDoS</a:t>
            </a:r>
            <a:r>
              <a:rPr lang="en-US" sz="1200" dirty="0" smtClean="0">
                <a:solidFill>
                  <a:schemeClr val="accent3">
                    <a:lumMod val="75000"/>
                  </a:schemeClr>
                </a:solidFill>
              </a:rPr>
              <a:t>, Intrusion) were found in each browser Mozilla and Opera. The different colors show different types of attacks. From the chart, we can see which browser had more of each type of attack. This helps us know which browser might need more protection from certain cyber threats.</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4" name="Content Placeholder 3" descr="Screenshot 2025-06-11 231139.png"/>
          <p:cNvPicPr>
            <a:picLocks noGrp="1" noChangeAspect="1"/>
          </p:cNvPicPr>
          <p:nvPr>
            <p:ph sz="quarter" idx="1"/>
          </p:nvPr>
        </p:nvPicPr>
        <p:blipFill>
          <a:blip r:embed="rId2"/>
          <a:stretch>
            <a:fillRect/>
          </a:stretch>
        </p:blipFill>
        <p:spPr>
          <a:xfrm>
            <a:off x="4449759" y="1571612"/>
            <a:ext cx="4694241" cy="1806786"/>
          </a:xfrm>
        </p:spPr>
      </p:pic>
      <p:pic>
        <p:nvPicPr>
          <p:cNvPr id="25602" name="Picture 2"/>
          <p:cNvPicPr>
            <a:picLocks noChangeAspect="1" noChangeArrowheads="1"/>
          </p:cNvPicPr>
          <p:nvPr/>
        </p:nvPicPr>
        <p:blipFill>
          <a:blip r:embed="rId3"/>
          <a:srcRect/>
          <a:stretch>
            <a:fillRect/>
          </a:stretch>
        </p:blipFill>
        <p:spPr bwMode="auto">
          <a:xfrm>
            <a:off x="0" y="1500174"/>
            <a:ext cx="4357686" cy="2715391"/>
          </a:xfrm>
          <a:prstGeom prst="rect">
            <a:avLst/>
          </a:prstGeom>
          <a:noFill/>
          <a:ln w="9525">
            <a:noFill/>
            <a:miter lim="800000"/>
            <a:headEnd/>
            <a:tailEnd/>
          </a:ln>
          <a:effectLst/>
        </p:spPr>
      </p:pic>
      <p:pic>
        <p:nvPicPr>
          <p:cNvPr id="25603" name="Picture 3"/>
          <p:cNvPicPr>
            <a:picLocks noChangeAspect="1" noChangeArrowheads="1"/>
          </p:cNvPicPr>
          <p:nvPr/>
        </p:nvPicPr>
        <p:blipFill>
          <a:blip r:embed="rId4"/>
          <a:srcRect/>
          <a:stretch>
            <a:fillRect/>
          </a:stretch>
        </p:blipFill>
        <p:spPr bwMode="auto">
          <a:xfrm>
            <a:off x="0" y="4214818"/>
            <a:ext cx="4357686" cy="1895214"/>
          </a:xfrm>
          <a:prstGeom prst="rect">
            <a:avLst/>
          </a:prstGeom>
          <a:noFill/>
          <a:ln w="9525">
            <a:noFill/>
            <a:miter lim="800000"/>
            <a:headEnd/>
            <a:tailEnd/>
          </a:ln>
          <a:effectLst/>
        </p:spPr>
      </p:pic>
      <p:sp>
        <p:nvSpPr>
          <p:cNvPr id="7" name="Rectangle 6"/>
          <p:cNvSpPr/>
          <p:nvPr/>
        </p:nvSpPr>
        <p:spPr>
          <a:xfrm>
            <a:off x="4357686" y="3857628"/>
            <a:ext cx="4786314" cy="1015663"/>
          </a:xfrm>
          <a:prstGeom prst="rect">
            <a:avLst/>
          </a:prstGeom>
          <a:noFill/>
        </p:spPr>
        <p:txBody>
          <a:bodyPr wrap="square" lIns="91440" tIns="45720" rIns="91440" bIns="45720">
            <a:spAutoFit/>
          </a:bodyPr>
          <a:lstStyle/>
          <a:p>
            <a:pPr algn="ctr"/>
            <a:r>
              <a:rPr lang="en-US" sz="1200" b="1" dirty="0" smtClean="0"/>
              <a:t>CONCLUSION:- </a:t>
            </a:r>
            <a:r>
              <a:rPr lang="en-US" sz="1200" dirty="0" smtClean="0">
                <a:solidFill>
                  <a:schemeClr val="accent3">
                    <a:lumMod val="75000"/>
                  </a:schemeClr>
                </a:solidFill>
              </a:rPr>
              <a:t>This chart shows how many events came from different log sources: Server, Firewall, and Log Source. Most events came from the Server, followed by the Firewall, and then the Log Source. This helps us understand which system is generating the most activity and where we should focus our monitoring and security efforts.</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26626" name="Picture 2"/>
          <p:cNvPicPr>
            <a:picLocks noGrp="1" noChangeAspect="1" noChangeArrowheads="1"/>
          </p:cNvPicPr>
          <p:nvPr>
            <p:ph sz="quarter" idx="1"/>
          </p:nvPr>
        </p:nvPicPr>
        <p:blipFill>
          <a:blip r:embed="rId2"/>
          <a:srcRect/>
          <a:stretch>
            <a:fillRect/>
          </a:stretch>
        </p:blipFill>
        <p:spPr bwMode="auto">
          <a:xfrm>
            <a:off x="4592635" y="1500174"/>
            <a:ext cx="4551365" cy="1651036"/>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0" y="1500175"/>
            <a:ext cx="4357686" cy="2553400"/>
          </a:xfrm>
          <a:prstGeom prst="rect">
            <a:avLst/>
          </a:prstGeom>
          <a:noFill/>
          <a:ln w="9525">
            <a:noFill/>
            <a:miter lim="800000"/>
            <a:headEnd/>
            <a:tailEnd/>
          </a:ln>
          <a:effectLst/>
        </p:spPr>
      </p:pic>
      <p:pic>
        <p:nvPicPr>
          <p:cNvPr id="26628" name="Picture 4"/>
          <p:cNvPicPr>
            <a:picLocks noChangeAspect="1" noChangeArrowheads="1"/>
          </p:cNvPicPr>
          <p:nvPr/>
        </p:nvPicPr>
        <p:blipFill>
          <a:blip r:embed="rId4"/>
          <a:srcRect/>
          <a:stretch>
            <a:fillRect/>
          </a:stretch>
        </p:blipFill>
        <p:spPr bwMode="auto">
          <a:xfrm>
            <a:off x="0" y="4071942"/>
            <a:ext cx="4357686" cy="2571768"/>
          </a:xfrm>
          <a:prstGeom prst="rect">
            <a:avLst/>
          </a:prstGeom>
          <a:noFill/>
          <a:ln w="9525">
            <a:noFill/>
            <a:miter lim="800000"/>
            <a:headEnd/>
            <a:tailEnd/>
          </a:ln>
          <a:effectLst/>
        </p:spPr>
      </p:pic>
      <p:sp>
        <p:nvSpPr>
          <p:cNvPr id="7" name="Rectangle 6"/>
          <p:cNvSpPr/>
          <p:nvPr/>
        </p:nvSpPr>
        <p:spPr>
          <a:xfrm>
            <a:off x="4429124" y="3929066"/>
            <a:ext cx="4214842" cy="1200329"/>
          </a:xfrm>
          <a:prstGeom prst="rect">
            <a:avLst/>
          </a:prstGeom>
          <a:noFill/>
        </p:spPr>
        <p:txBody>
          <a:bodyPr wrap="square" lIns="91440" tIns="45720" rIns="91440" bIns="45720">
            <a:spAutoFit/>
          </a:bodyPr>
          <a:lstStyle/>
          <a:p>
            <a:pPr algn="ctr"/>
            <a:r>
              <a:rPr lang="en-US" sz="1200" b="1" dirty="0" smtClean="0"/>
              <a:t>CONCLUSION:-</a:t>
            </a:r>
            <a:r>
              <a:rPr lang="en-US" sz="1200" dirty="0" smtClean="0">
                <a:solidFill>
                  <a:schemeClr val="accent3">
                    <a:lumMod val="75000"/>
                  </a:schemeClr>
                </a:solidFill>
              </a:rPr>
              <a:t>This chart shows what security actions were taken Logged, Blocked, or Ignored and how many times each action happened. Most actions were either Logged or Blocked, while Ignored was less common. This helps us understand how often the system responds to different events and which actions are taken more seriously.</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27650" name="Picture 2"/>
          <p:cNvPicPr>
            <a:picLocks noGrp="1" noChangeAspect="1" noChangeArrowheads="1"/>
          </p:cNvPicPr>
          <p:nvPr>
            <p:ph sz="quarter" idx="1"/>
          </p:nvPr>
        </p:nvPicPr>
        <p:blipFill>
          <a:blip r:embed="rId2"/>
          <a:srcRect/>
          <a:stretch>
            <a:fillRect/>
          </a:stretch>
        </p:blipFill>
        <p:spPr bwMode="auto">
          <a:xfrm>
            <a:off x="3357554" y="1500174"/>
            <a:ext cx="5786446" cy="1928826"/>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0" y="1500175"/>
            <a:ext cx="3266376" cy="1714512"/>
          </a:xfrm>
          <a:prstGeom prst="rect">
            <a:avLst/>
          </a:prstGeom>
          <a:noFill/>
          <a:ln w="9525">
            <a:noFill/>
            <a:miter lim="800000"/>
            <a:headEnd/>
            <a:tailEnd/>
          </a:ln>
          <a:effectLst/>
        </p:spPr>
      </p:pic>
      <p:pic>
        <p:nvPicPr>
          <p:cNvPr id="27652" name="Picture 4"/>
          <p:cNvPicPr>
            <a:picLocks noChangeAspect="1" noChangeArrowheads="1"/>
          </p:cNvPicPr>
          <p:nvPr/>
        </p:nvPicPr>
        <p:blipFill>
          <a:blip r:embed="rId4"/>
          <a:srcRect/>
          <a:stretch>
            <a:fillRect/>
          </a:stretch>
        </p:blipFill>
        <p:spPr bwMode="auto">
          <a:xfrm>
            <a:off x="0" y="3214687"/>
            <a:ext cx="3286116" cy="1983372"/>
          </a:xfrm>
          <a:prstGeom prst="rect">
            <a:avLst/>
          </a:prstGeom>
          <a:noFill/>
          <a:ln w="9525">
            <a:noFill/>
            <a:miter lim="800000"/>
            <a:headEnd/>
            <a:tailEnd/>
          </a:ln>
          <a:effectLst/>
        </p:spPr>
      </p:pic>
      <p:pic>
        <p:nvPicPr>
          <p:cNvPr id="27653" name="Picture 5"/>
          <p:cNvPicPr>
            <a:picLocks noChangeAspect="1" noChangeArrowheads="1"/>
          </p:cNvPicPr>
          <p:nvPr/>
        </p:nvPicPr>
        <p:blipFill>
          <a:blip r:embed="rId5"/>
          <a:srcRect/>
          <a:stretch>
            <a:fillRect/>
          </a:stretch>
        </p:blipFill>
        <p:spPr bwMode="auto">
          <a:xfrm>
            <a:off x="0" y="5143512"/>
            <a:ext cx="3357554" cy="1714488"/>
          </a:xfrm>
          <a:prstGeom prst="rect">
            <a:avLst/>
          </a:prstGeom>
          <a:noFill/>
          <a:ln w="9525">
            <a:noFill/>
            <a:miter lim="800000"/>
            <a:headEnd/>
            <a:tailEnd/>
          </a:ln>
          <a:effectLst/>
        </p:spPr>
      </p:pic>
      <p:sp>
        <p:nvSpPr>
          <p:cNvPr id="8" name="Rectangle 7"/>
          <p:cNvSpPr/>
          <p:nvPr/>
        </p:nvSpPr>
        <p:spPr>
          <a:xfrm>
            <a:off x="3357554" y="4000504"/>
            <a:ext cx="5786446" cy="1015663"/>
          </a:xfrm>
          <a:prstGeom prst="rect">
            <a:avLst/>
          </a:prstGeom>
          <a:noFill/>
        </p:spPr>
        <p:txBody>
          <a:bodyPr wrap="square" lIns="91440" tIns="45720" rIns="91440" bIns="45720">
            <a:spAutoFit/>
          </a:bodyPr>
          <a:lstStyle/>
          <a:p>
            <a:pPr algn="ctr"/>
            <a:r>
              <a:rPr lang="en-US" sz="1200" b="1" dirty="0" smtClean="0"/>
              <a:t>CONCLUSION:- </a:t>
            </a:r>
            <a:r>
              <a:rPr lang="en-US" sz="1200" dirty="0" smtClean="0">
                <a:solidFill>
                  <a:schemeClr val="accent3">
                    <a:lumMod val="75000"/>
                  </a:schemeClr>
                </a:solidFill>
              </a:rPr>
              <a:t>This chart shows how many security events were </a:t>
            </a:r>
            <a:r>
              <a:rPr lang="en-US" sz="1200" b="1" dirty="0" smtClean="0">
                <a:solidFill>
                  <a:schemeClr val="accent3">
                    <a:lumMod val="75000"/>
                  </a:schemeClr>
                </a:solidFill>
              </a:rPr>
              <a:t>Logged</a:t>
            </a:r>
            <a:r>
              <a:rPr lang="en-US" sz="1200" dirty="0" smtClean="0">
                <a:solidFill>
                  <a:schemeClr val="accent3">
                    <a:lumMod val="75000"/>
                  </a:schemeClr>
                </a:solidFill>
              </a:rPr>
              <a:t>, </a:t>
            </a:r>
            <a:r>
              <a:rPr lang="en-US" sz="1200" b="1" dirty="0" smtClean="0">
                <a:solidFill>
                  <a:schemeClr val="accent3">
                    <a:lumMod val="75000"/>
                  </a:schemeClr>
                </a:solidFill>
              </a:rPr>
              <a:t>Blocked</a:t>
            </a:r>
            <a:r>
              <a:rPr lang="en-US" sz="1200" dirty="0" smtClean="0">
                <a:solidFill>
                  <a:schemeClr val="accent3">
                    <a:lumMod val="75000"/>
                  </a:schemeClr>
                </a:solidFill>
              </a:rPr>
              <a:t>, or </a:t>
            </a:r>
            <a:r>
              <a:rPr lang="en-US" sz="1200" b="1" dirty="0" smtClean="0">
                <a:solidFill>
                  <a:schemeClr val="accent3">
                    <a:lumMod val="75000"/>
                  </a:schemeClr>
                </a:solidFill>
              </a:rPr>
              <a:t>Ignored</a:t>
            </a:r>
            <a:r>
              <a:rPr lang="en-US" sz="1200" dirty="0" smtClean="0">
                <a:solidFill>
                  <a:schemeClr val="accent3">
                    <a:lumMod val="75000"/>
                  </a:schemeClr>
                </a:solidFill>
              </a:rPr>
              <a:t> for each attack type </a:t>
            </a:r>
            <a:r>
              <a:rPr lang="en-US" sz="1200" b="1" dirty="0" smtClean="0">
                <a:solidFill>
                  <a:schemeClr val="accent3">
                    <a:lumMod val="75000"/>
                  </a:schemeClr>
                </a:solidFill>
              </a:rPr>
              <a:t>Malware</a:t>
            </a:r>
            <a:r>
              <a:rPr lang="en-US" sz="1200" dirty="0" smtClean="0">
                <a:solidFill>
                  <a:schemeClr val="accent3">
                    <a:lumMod val="75000"/>
                  </a:schemeClr>
                </a:solidFill>
              </a:rPr>
              <a:t>, </a:t>
            </a:r>
            <a:r>
              <a:rPr lang="en-US" sz="1200" b="1" dirty="0" err="1" smtClean="0">
                <a:solidFill>
                  <a:schemeClr val="accent3">
                    <a:lumMod val="75000"/>
                  </a:schemeClr>
                </a:solidFill>
              </a:rPr>
              <a:t>DDoS</a:t>
            </a:r>
            <a:r>
              <a:rPr lang="en-US" sz="1200" dirty="0" smtClean="0">
                <a:solidFill>
                  <a:schemeClr val="accent3">
                    <a:lumMod val="75000"/>
                  </a:schemeClr>
                </a:solidFill>
              </a:rPr>
              <a:t>, and </a:t>
            </a:r>
            <a:r>
              <a:rPr lang="en-US" sz="1200" b="1" dirty="0" smtClean="0">
                <a:solidFill>
                  <a:schemeClr val="accent3">
                    <a:lumMod val="75000"/>
                  </a:schemeClr>
                </a:solidFill>
              </a:rPr>
              <a:t>Intrusion</a:t>
            </a:r>
            <a:r>
              <a:rPr lang="en-US" sz="1200" dirty="0" smtClean="0">
                <a:solidFill>
                  <a:schemeClr val="accent3">
                    <a:lumMod val="75000"/>
                  </a:schemeClr>
                </a:solidFill>
              </a:rPr>
              <a:t>. The bars help us see which actions are taken more often for different types of attacks. For example, some attacks are mostly blocked, while others might just be logged or ignored. This gives us a clear idea of how the system reacts to different cyber threats.</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28674" name="Picture 2"/>
          <p:cNvPicPr>
            <a:picLocks noGrp="1" noChangeAspect="1" noChangeArrowheads="1"/>
          </p:cNvPicPr>
          <p:nvPr>
            <p:ph sz="quarter" idx="1"/>
          </p:nvPr>
        </p:nvPicPr>
        <p:blipFill>
          <a:blip r:embed="rId2"/>
          <a:srcRect/>
          <a:stretch>
            <a:fillRect/>
          </a:stretch>
        </p:blipFill>
        <p:spPr bwMode="auto">
          <a:xfrm>
            <a:off x="4143372" y="1571612"/>
            <a:ext cx="5000628" cy="214314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0" y="1428737"/>
            <a:ext cx="4071933" cy="2286016"/>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a:srcRect/>
          <a:stretch>
            <a:fillRect/>
          </a:stretch>
        </p:blipFill>
        <p:spPr bwMode="auto">
          <a:xfrm>
            <a:off x="0" y="3714752"/>
            <a:ext cx="4071934" cy="2135203"/>
          </a:xfrm>
          <a:prstGeom prst="rect">
            <a:avLst/>
          </a:prstGeom>
          <a:noFill/>
          <a:ln w="9525">
            <a:noFill/>
            <a:miter lim="800000"/>
            <a:headEnd/>
            <a:tailEnd/>
          </a:ln>
          <a:effectLst/>
        </p:spPr>
      </p:pic>
      <p:pic>
        <p:nvPicPr>
          <p:cNvPr id="28677" name="Picture 5"/>
          <p:cNvPicPr>
            <a:picLocks noChangeAspect="1" noChangeArrowheads="1"/>
          </p:cNvPicPr>
          <p:nvPr/>
        </p:nvPicPr>
        <p:blipFill>
          <a:blip r:embed="rId5"/>
          <a:srcRect/>
          <a:stretch>
            <a:fillRect/>
          </a:stretch>
        </p:blipFill>
        <p:spPr bwMode="auto">
          <a:xfrm>
            <a:off x="0" y="5857892"/>
            <a:ext cx="4071934" cy="1000108"/>
          </a:xfrm>
          <a:prstGeom prst="rect">
            <a:avLst/>
          </a:prstGeom>
          <a:noFill/>
          <a:ln w="9525">
            <a:noFill/>
            <a:miter lim="800000"/>
            <a:headEnd/>
            <a:tailEnd/>
          </a:ln>
          <a:effectLst/>
        </p:spPr>
      </p:pic>
      <p:sp>
        <p:nvSpPr>
          <p:cNvPr id="9" name="Rectangle 8"/>
          <p:cNvSpPr/>
          <p:nvPr/>
        </p:nvSpPr>
        <p:spPr>
          <a:xfrm>
            <a:off x="4143372" y="4071942"/>
            <a:ext cx="5000628" cy="1569660"/>
          </a:xfrm>
          <a:prstGeom prst="rect">
            <a:avLst/>
          </a:prstGeom>
          <a:noFill/>
        </p:spPr>
        <p:txBody>
          <a:bodyPr wrap="square" lIns="91440" tIns="45720" rIns="91440" bIns="45720">
            <a:spAutoFit/>
          </a:bodyPr>
          <a:lstStyle/>
          <a:p>
            <a:pPr algn="ctr"/>
            <a:r>
              <a:rPr lang="en-US" sz="1200" b="1" dirty="0" smtClean="0"/>
              <a:t>CONCLUSION:-</a:t>
            </a:r>
            <a:r>
              <a:rPr lang="en-US" sz="1200" dirty="0" smtClean="0">
                <a:solidFill>
                  <a:schemeClr val="accent3">
                    <a:lumMod val="75000"/>
                  </a:schemeClr>
                </a:solidFill>
              </a:rPr>
              <a:t>This chart shows how many attack events (like </a:t>
            </a:r>
            <a:r>
              <a:rPr lang="en-US" sz="1200" b="1" dirty="0" smtClean="0">
                <a:solidFill>
                  <a:schemeClr val="accent3">
                    <a:lumMod val="75000"/>
                  </a:schemeClr>
                </a:solidFill>
              </a:rPr>
              <a:t>Malware</a:t>
            </a:r>
            <a:r>
              <a:rPr lang="en-US" sz="1200" dirty="0" smtClean="0">
                <a:solidFill>
                  <a:schemeClr val="accent3">
                    <a:lumMod val="75000"/>
                  </a:schemeClr>
                </a:solidFill>
              </a:rPr>
              <a:t>, </a:t>
            </a:r>
            <a:r>
              <a:rPr lang="en-US" sz="1200" b="1" dirty="0" err="1" smtClean="0">
                <a:solidFill>
                  <a:schemeClr val="accent3">
                    <a:lumMod val="75000"/>
                  </a:schemeClr>
                </a:solidFill>
              </a:rPr>
              <a:t>DDoS</a:t>
            </a:r>
            <a:r>
              <a:rPr lang="en-US" sz="1200" dirty="0" smtClean="0">
                <a:solidFill>
                  <a:schemeClr val="accent3">
                    <a:lumMod val="75000"/>
                  </a:schemeClr>
                </a:solidFill>
              </a:rPr>
              <a:t>, and </a:t>
            </a:r>
            <a:r>
              <a:rPr lang="en-US" sz="1200" b="1" dirty="0" smtClean="0">
                <a:solidFill>
                  <a:schemeClr val="accent3">
                    <a:lumMod val="75000"/>
                  </a:schemeClr>
                </a:solidFill>
              </a:rPr>
              <a:t>Intrusion</a:t>
            </a:r>
            <a:r>
              <a:rPr lang="en-US" sz="1200" dirty="0" smtClean="0">
                <a:solidFill>
                  <a:schemeClr val="accent3">
                    <a:lumMod val="75000"/>
                  </a:schemeClr>
                </a:solidFill>
              </a:rPr>
              <a:t>) came from different </a:t>
            </a:r>
            <a:r>
              <a:rPr lang="en-US" sz="1200" b="1" dirty="0" smtClean="0">
                <a:solidFill>
                  <a:schemeClr val="accent3">
                    <a:lumMod val="75000"/>
                  </a:schemeClr>
                </a:solidFill>
              </a:rPr>
              <a:t>log sources</a:t>
            </a:r>
            <a:r>
              <a:rPr lang="en-US" sz="1200" dirty="0" smtClean="0">
                <a:solidFill>
                  <a:schemeClr val="accent3">
                    <a:lumMod val="75000"/>
                  </a:schemeClr>
                </a:solidFill>
              </a:rPr>
              <a:t>: </a:t>
            </a:r>
            <a:r>
              <a:rPr lang="en-US" sz="1200" b="1" dirty="0" smtClean="0">
                <a:solidFill>
                  <a:schemeClr val="accent3">
                    <a:lumMod val="75000"/>
                  </a:schemeClr>
                </a:solidFill>
              </a:rPr>
              <a:t>Server</a:t>
            </a:r>
            <a:r>
              <a:rPr lang="en-US" sz="1200" dirty="0" smtClean="0">
                <a:solidFill>
                  <a:schemeClr val="accent3">
                    <a:lumMod val="75000"/>
                  </a:schemeClr>
                </a:solidFill>
              </a:rPr>
              <a:t>, </a:t>
            </a:r>
            <a:r>
              <a:rPr lang="en-US" sz="1200" b="1" dirty="0" smtClean="0">
                <a:solidFill>
                  <a:schemeClr val="accent3">
                    <a:lumMod val="75000"/>
                  </a:schemeClr>
                </a:solidFill>
              </a:rPr>
              <a:t>Firewall</a:t>
            </a:r>
            <a:r>
              <a:rPr lang="en-US" sz="1200" dirty="0" smtClean="0">
                <a:solidFill>
                  <a:schemeClr val="accent3">
                    <a:lumMod val="75000"/>
                  </a:schemeClr>
                </a:solidFill>
              </a:rPr>
              <a:t>, and general </a:t>
            </a:r>
            <a:r>
              <a:rPr lang="en-US" sz="1200" b="1" dirty="0" smtClean="0">
                <a:solidFill>
                  <a:schemeClr val="accent3">
                    <a:lumMod val="75000"/>
                  </a:schemeClr>
                </a:solidFill>
              </a:rPr>
              <a:t>Log Source</a:t>
            </a:r>
            <a:r>
              <a:rPr lang="en-US" sz="1200" dirty="0" smtClean="0">
                <a:solidFill>
                  <a:schemeClr val="accent3">
                    <a:lumMod val="75000"/>
                  </a:schemeClr>
                </a:solidFill>
              </a:rPr>
              <a:t>.</a:t>
            </a:r>
            <a:br>
              <a:rPr lang="en-US" sz="1200" dirty="0" smtClean="0">
                <a:solidFill>
                  <a:schemeClr val="accent3">
                    <a:lumMod val="75000"/>
                  </a:schemeClr>
                </a:solidFill>
              </a:rPr>
            </a:br>
            <a:r>
              <a:rPr lang="en-US" sz="1200" dirty="0" smtClean="0">
                <a:solidFill>
                  <a:schemeClr val="accent3">
                    <a:lumMod val="75000"/>
                  </a:schemeClr>
                </a:solidFill>
              </a:rPr>
              <a:t>Most of the attack data came from </a:t>
            </a:r>
            <a:r>
              <a:rPr lang="en-US" sz="1200" b="1" dirty="0" smtClean="0">
                <a:solidFill>
                  <a:schemeClr val="accent3">
                    <a:lumMod val="75000"/>
                  </a:schemeClr>
                </a:solidFill>
              </a:rPr>
              <a:t>Servers</a:t>
            </a:r>
            <a:r>
              <a:rPr lang="en-US" sz="1200" dirty="0" smtClean="0">
                <a:solidFill>
                  <a:schemeClr val="accent3">
                    <a:lumMod val="75000"/>
                  </a:schemeClr>
                </a:solidFill>
              </a:rPr>
              <a:t>, followed by </a:t>
            </a:r>
            <a:r>
              <a:rPr lang="en-US" sz="1200" b="1" dirty="0" smtClean="0">
                <a:solidFill>
                  <a:schemeClr val="accent3">
                    <a:lumMod val="75000"/>
                  </a:schemeClr>
                </a:solidFill>
              </a:rPr>
              <a:t>Firewalls</a:t>
            </a:r>
            <a:r>
              <a:rPr lang="en-US" sz="1200" dirty="0" smtClean="0">
                <a:solidFill>
                  <a:schemeClr val="accent3">
                    <a:lumMod val="75000"/>
                  </a:schemeClr>
                </a:solidFill>
              </a:rPr>
              <a:t>.</a:t>
            </a:r>
            <a:br>
              <a:rPr lang="en-US" sz="1200" dirty="0" smtClean="0">
                <a:solidFill>
                  <a:schemeClr val="accent3">
                    <a:lumMod val="75000"/>
                  </a:schemeClr>
                </a:solidFill>
              </a:rPr>
            </a:br>
            <a:r>
              <a:rPr lang="en-US" sz="1200" dirty="0" smtClean="0">
                <a:solidFill>
                  <a:schemeClr val="accent3">
                    <a:lumMod val="75000"/>
                  </a:schemeClr>
                </a:solidFill>
              </a:rPr>
              <a:t>We can also see that </a:t>
            </a:r>
            <a:r>
              <a:rPr lang="en-US" sz="1200" b="1" dirty="0" smtClean="0">
                <a:solidFill>
                  <a:schemeClr val="accent3">
                    <a:lumMod val="75000"/>
                  </a:schemeClr>
                </a:solidFill>
              </a:rPr>
              <a:t>Malware attacks</a:t>
            </a:r>
            <a:r>
              <a:rPr lang="en-US" sz="1200" dirty="0" smtClean="0">
                <a:solidFill>
                  <a:schemeClr val="accent3">
                    <a:lumMod val="75000"/>
                  </a:schemeClr>
                </a:solidFill>
              </a:rPr>
              <a:t> are the most common, especially from the </a:t>
            </a:r>
            <a:r>
              <a:rPr lang="en-US" sz="1200" b="1" dirty="0" smtClean="0">
                <a:solidFill>
                  <a:schemeClr val="accent3">
                    <a:lumMod val="75000"/>
                  </a:schemeClr>
                </a:solidFill>
              </a:rPr>
              <a:t>Server</a:t>
            </a:r>
            <a:r>
              <a:rPr lang="en-US" sz="1200" dirty="0" smtClean="0">
                <a:solidFill>
                  <a:schemeClr val="accent3">
                    <a:lumMod val="75000"/>
                  </a:schemeClr>
                </a:solidFill>
              </a:rPr>
              <a:t> log source.</a:t>
            </a:r>
            <a:br>
              <a:rPr lang="en-US" sz="1200" dirty="0" smtClean="0">
                <a:solidFill>
                  <a:schemeClr val="accent3">
                    <a:lumMod val="75000"/>
                  </a:schemeClr>
                </a:solidFill>
              </a:rPr>
            </a:br>
            <a:r>
              <a:rPr lang="en-US" sz="1200" dirty="0" smtClean="0">
                <a:solidFill>
                  <a:schemeClr val="accent3">
                    <a:lumMod val="75000"/>
                  </a:schemeClr>
                </a:solidFill>
              </a:rPr>
              <a:t>This helps us understand where most attacks are being detected and what types of threats are happening more often.</a:t>
            </a: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AND CONCLUSION:-</a:t>
            </a:r>
            <a:endParaRPr lang="en-US" dirty="0"/>
          </a:p>
        </p:txBody>
      </p:sp>
      <p:pic>
        <p:nvPicPr>
          <p:cNvPr id="11" name="Content Placeholder 10" descr="Screenshot 2025-06-11 233557.png"/>
          <p:cNvPicPr>
            <a:picLocks noGrp="1" noChangeAspect="1"/>
          </p:cNvPicPr>
          <p:nvPr>
            <p:ph sz="quarter" idx="1"/>
          </p:nvPr>
        </p:nvPicPr>
        <p:blipFill>
          <a:blip r:embed="rId2"/>
          <a:stretch>
            <a:fillRect/>
          </a:stretch>
        </p:blipFill>
        <p:spPr>
          <a:xfrm>
            <a:off x="3155487" y="1571613"/>
            <a:ext cx="5610688" cy="2266228"/>
          </a:xfrm>
        </p:spPr>
      </p:pic>
      <p:pic>
        <p:nvPicPr>
          <p:cNvPr id="29702" name="Picture 6"/>
          <p:cNvPicPr>
            <a:picLocks noChangeAspect="1" noChangeArrowheads="1"/>
          </p:cNvPicPr>
          <p:nvPr/>
        </p:nvPicPr>
        <p:blipFill>
          <a:blip r:embed="rId3"/>
          <a:srcRect/>
          <a:stretch>
            <a:fillRect/>
          </a:stretch>
        </p:blipFill>
        <p:spPr bwMode="auto">
          <a:xfrm>
            <a:off x="0" y="1500174"/>
            <a:ext cx="3357554" cy="1926480"/>
          </a:xfrm>
          <a:prstGeom prst="rect">
            <a:avLst/>
          </a:prstGeom>
          <a:noFill/>
          <a:ln w="9525">
            <a:noFill/>
            <a:miter lim="800000"/>
            <a:headEnd/>
            <a:tailEnd/>
          </a:ln>
          <a:effectLst/>
        </p:spPr>
      </p:pic>
      <p:pic>
        <p:nvPicPr>
          <p:cNvPr id="29703" name="Picture 7"/>
          <p:cNvPicPr>
            <a:picLocks noChangeAspect="1" noChangeArrowheads="1"/>
          </p:cNvPicPr>
          <p:nvPr/>
        </p:nvPicPr>
        <p:blipFill>
          <a:blip r:embed="rId4"/>
          <a:srcRect/>
          <a:stretch>
            <a:fillRect/>
          </a:stretch>
        </p:blipFill>
        <p:spPr bwMode="auto">
          <a:xfrm>
            <a:off x="0" y="3429000"/>
            <a:ext cx="3357554" cy="1515419"/>
          </a:xfrm>
          <a:prstGeom prst="rect">
            <a:avLst/>
          </a:prstGeom>
          <a:noFill/>
          <a:ln w="9525">
            <a:noFill/>
            <a:miter lim="800000"/>
            <a:headEnd/>
            <a:tailEnd/>
          </a:ln>
          <a:effectLst/>
        </p:spPr>
      </p:pic>
      <p:pic>
        <p:nvPicPr>
          <p:cNvPr id="29704" name="Picture 8"/>
          <p:cNvPicPr>
            <a:picLocks noChangeAspect="1" noChangeArrowheads="1"/>
          </p:cNvPicPr>
          <p:nvPr/>
        </p:nvPicPr>
        <p:blipFill>
          <a:blip r:embed="rId5"/>
          <a:srcRect/>
          <a:stretch>
            <a:fillRect/>
          </a:stretch>
        </p:blipFill>
        <p:spPr bwMode="auto">
          <a:xfrm>
            <a:off x="0" y="4929198"/>
            <a:ext cx="3357554" cy="1928802"/>
          </a:xfrm>
          <a:prstGeom prst="rect">
            <a:avLst/>
          </a:prstGeom>
          <a:noFill/>
          <a:ln w="9525">
            <a:noFill/>
            <a:miter lim="800000"/>
            <a:headEnd/>
            <a:tailEnd/>
          </a:ln>
          <a:effectLst/>
        </p:spPr>
      </p:pic>
      <p:sp>
        <p:nvSpPr>
          <p:cNvPr id="15" name="Rectangle 14"/>
          <p:cNvSpPr/>
          <p:nvPr/>
        </p:nvSpPr>
        <p:spPr>
          <a:xfrm>
            <a:off x="3500430" y="3929066"/>
            <a:ext cx="5429288" cy="2123658"/>
          </a:xfrm>
          <a:prstGeom prst="rect">
            <a:avLst/>
          </a:prstGeom>
          <a:noFill/>
        </p:spPr>
        <p:txBody>
          <a:bodyPr wrap="square" lIns="91440" tIns="45720" rIns="91440" bIns="45720">
            <a:spAutoFit/>
          </a:bodyPr>
          <a:lstStyle/>
          <a:p>
            <a:r>
              <a:rPr lang="en-US" sz="1200" b="1" dirty="0" smtClean="0"/>
              <a:t>CONCLUSION :- </a:t>
            </a:r>
            <a:r>
              <a:rPr lang="en-US" sz="1200" dirty="0" smtClean="0">
                <a:solidFill>
                  <a:schemeClr val="accent3">
                    <a:lumMod val="75000"/>
                  </a:schemeClr>
                </a:solidFill>
              </a:rPr>
              <a:t>This graph shows the </a:t>
            </a:r>
            <a:r>
              <a:rPr lang="en-US" sz="1200" b="1" dirty="0" smtClean="0">
                <a:solidFill>
                  <a:schemeClr val="accent3">
                    <a:lumMod val="75000"/>
                  </a:schemeClr>
                </a:solidFill>
              </a:rPr>
              <a:t>distribution of packet lengths</a:t>
            </a:r>
            <a:r>
              <a:rPr lang="en-US" sz="1200" dirty="0" smtClean="0">
                <a:solidFill>
                  <a:schemeClr val="accent3">
                    <a:lumMod val="75000"/>
                  </a:schemeClr>
                </a:solidFill>
              </a:rPr>
              <a:t> for different types of cyber attacks: </a:t>
            </a:r>
            <a:r>
              <a:rPr lang="en-US" sz="1200" b="1" dirty="0" smtClean="0">
                <a:solidFill>
                  <a:schemeClr val="accent3">
                    <a:lumMod val="75000"/>
                  </a:schemeClr>
                </a:solidFill>
              </a:rPr>
              <a:t>Malware</a:t>
            </a:r>
            <a:r>
              <a:rPr lang="en-US" sz="1200" dirty="0" smtClean="0">
                <a:solidFill>
                  <a:schemeClr val="accent3">
                    <a:lumMod val="75000"/>
                  </a:schemeClr>
                </a:solidFill>
              </a:rPr>
              <a:t>, </a:t>
            </a:r>
            <a:r>
              <a:rPr lang="en-US" sz="1200" b="1" dirty="0" err="1" smtClean="0">
                <a:solidFill>
                  <a:schemeClr val="accent3">
                    <a:lumMod val="75000"/>
                  </a:schemeClr>
                </a:solidFill>
              </a:rPr>
              <a:t>DDoS</a:t>
            </a:r>
            <a:r>
              <a:rPr lang="en-US" sz="1200" dirty="0" smtClean="0">
                <a:solidFill>
                  <a:schemeClr val="accent3">
                    <a:lumMod val="75000"/>
                  </a:schemeClr>
                </a:solidFill>
              </a:rPr>
              <a:t>, and </a:t>
            </a:r>
            <a:r>
              <a:rPr lang="en-US" sz="1200" b="1" dirty="0" smtClean="0">
                <a:solidFill>
                  <a:schemeClr val="accent3">
                    <a:lumMod val="75000"/>
                  </a:schemeClr>
                </a:solidFill>
              </a:rPr>
              <a:t>Intrusion</a:t>
            </a:r>
            <a:r>
              <a:rPr lang="en-US" sz="1200" dirty="0" smtClean="0">
                <a:solidFill>
                  <a:schemeClr val="accent3">
                    <a:lumMod val="75000"/>
                  </a:schemeClr>
                </a:solidFill>
              </a:rPr>
              <a:t>.</a:t>
            </a:r>
            <a:br>
              <a:rPr lang="en-US" sz="1200" dirty="0" smtClean="0">
                <a:solidFill>
                  <a:schemeClr val="accent3">
                    <a:lumMod val="75000"/>
                  </a:schemeClr>
                </a:solidFill>
              </a:rPr>
            </a:br>
            <a:r>
              <a:rPr lang="en-US" sz="1200" dirty="0" smtClean="0">
                <a:solidFill>
                  <a:schemeClr val="accent3">
                    <a:lumMod val="75000"/>
                  </a:schemeClr>
                </a:solidFill>
              </a:rPr>
              <a:t>Each color represents a different attack type:-</a:t>
            </a:r>
          </a:p>
          <a:p>
            <a:endParaRPr lang="en-US" sz="1200" dirty="0" smtClean="0">
              <a:solidFill>
                <a:schemeClr val="accent3">
                  <a:lumMod val="75000"/>
                </a:schemeClr>
              </a:solidFill>
            </a:endParaRPr>
          </a:p>
          <a:p>
            <a:r>
              <a:rPr lang="en-US" sz="1200" b="1" dirty="0" smtClean="0">
                <a:solidFill>
                  <a:schemeClr val="accent3">
                    <a:lumMod val="75000"/>
                  </a:schemeClr>
                </a:solidFill>
              </a:rPr>
              <a:t>1. Malware packets</a:t>
            </a:r>
            <a:r>
              <a:rPr lang="en-US" sz="1200" dirty="0" smtClean="0">
                <a:solidFill>
                  <a:schemeClr val="accent3">
                    <a:lumMod val="75000"/>
                  </a:schemeClr>
                </a:solidFill>
              </a:rPr>
              <a:t> are mostly shorter in length</a:t>
            </a:r>
          </a:p>
          <a:p>
            <a:r>
              <a:rPr lang="en-US" sz="1200" b="1" dirty="0" smtClean="0">
                <a:solidFill>
                  <a:schemeClr val="accent3">
                    <a:lumMod val="75000"/>
                  </a:schemeClr>
                </a:solidFill>
              </a:rPr>
              <a:t>2.DDoS and Intrusion packets</a:t>
            </a:r>
            <a:r>
              <a:rPr lang="en-US" sz="1200" dirty="0" smtClean="0">
                <a:solidFill>
                  <a:schemeClr val="accent3">
                    <a:lumMod val="75000"/>
                  </a:schemeClr>
                </a:solidFill>
              </a:rPr>
              <a:t> have a wider range of lengths.</a:t>
            </a:r>
          </a:p>
          <a:p>
            <a:r>
              <a:rPr lang="en-US" sz="1200" b="1" dirty="0" smtClean="0">
                <a:solidFill>
                  <a:schemeClr val="accent3">
                    <a:lumMod val="75000"/>
                  </a:schemeClr>
                </a:solidFill>
              </a:rPr>
              <a:t>3.</a:t>
            </a:r>
            <a:r>
              <a:rPr lang="en-US" sz="1200" dirty="0" smtClean="0">
                <a:solidFill>
                  <a:schemeClr val="accent3">
                    <a:lumMod val="75000"/>
                  </a:schemeClr>
                </a:solidFill>
              </a:rPr>
              <a:t>Most packet lengths fall between </a:t>
            </a:r>
            <a:r>
              <a:rPr lang="en-US" sz="1200" b="1" dirty="0" smtClean="0">
                <a:solidFill>
                  <a:schemeClr val="accent3">
                    <a:lumMod val="75000"/>
                  </a:schemeClr>
                </a:solidFill>
              </a:rPr>
              <a:t>500 and 1500 bytes</a:t>
            </a:r>
            <a:r>
              <a:rPr lang="en-US" sz="1200" dirty="0" smtClean="0">
                <a:solidFill>
                  <a:schemeClr val="accent3">
                    <a:lumMod val="75000"/>
                  </a:schemeClr>
                </a:solidFill>
              </a:rPr>
              <a:t>.</a:t>
            </a:r>
          </a:p>
          <a:p>
            <a:endParaRPr lang="en-US" sz="1200" dirty="0" smtClean="0">
              <a:solidFill>
                <a:schemeClr val="accent3">
                  <a:lumMod val="75000"/>
                </a:schemeClr>
              </a:solidFill>
            </a:endParaRPr>
          </a:p>
          <a:p>
            <a:r>
              <a:rPr lang="en-US" sz="1200" dirty="0" smtClean="0">
                <a:solidFill>
                  <a:schemeClr val="accent3">
                    <a:lumMod val="75000"/>
                  </a:schemeClr>
                </a:solidFill>
              </a:rPr>
              <a:t>This helps us understand how different attacks behave based on the size of the data packets they use.</a:t>
            </a:r>
          </a:p>
          <a:p>
            <a:pPr algn="ctr"/>
            <a:endParaRPr lang="en-US" sz="1200" b="1" cap="none" spc="0" dirty="0">
              <a:ln w="17780" cmpd="sng">
                <a:solidFill>
                  <a:srgbClr val="FFFFFF"/>
                </a:solidFill>
                <a:prstDash val="solid"/>
                <a:miter lim="800000"/>
              </a:ln>
              <a:solidFill>
                <a:schemeClr val="accent3">
                  <a:lumMod val="75000"/>
                </a:schemeClr>
              </a:solidFill>
              <a:effectLst>
                <a:outerShdw blurRad="50800" algn="tl" rotWithShape="0">
                  <a:srgbClr val="000000"/>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sz="quarter" idx="1"/>
          </p:nvPr>
        </p:nvSpPr>
        <p:spPr/>
        <p:txBody>
          <a:bodyPr>
            <a:normAutofit/>
          </a:bodyPr>
          <a:lstStyle/>
          <a:p>
            <a:r>
              <a:rPr lang="en-US" sz="1600" dirty="0" smtClean="0"/>
              <a:t>The main goals of this project are to collect and study data about cyber attacks to understand how they happen and what types are most common. By analyzing this data, we want to find patterns and trends that can show weaknesses in the system. We will use visual tools to make the data easier to understand. The insights from this work will help organizations improve their cyber security defenses and be better prepared to face future cyber threats.</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a:t>
            </a:r>
            <a:endParaRPr lang="en-US" b="1" dirty="0"/>
          </a:p>
        </p:txBody>
      </p:sp>
      <p:sp>
        <p:nvSpPr>
          <p:cNvPr id="3" name="Content Placeholder 2"/>
          <p:cNvSpPr>
            <a:spLocks noGrp="1"/>
          </p:cNvSpPr>
          <p:nvPr>
            <p:ph sz="quarter" idx="1"/>
          </p:nvPr>
        </p:nvSpPr>
        <p:spPr/>
        <p:txBody>
          <a:bodyPr>
            <a:normAutofit fontScale="55000" lnSpcReduction="20000"/>
          </a:bodyPr>
          <a:lstStyle/>
          <a:p>
            <a:r>
              <a:rPr lang="en-US" dirty="0" smtClean="0"/>
              <a:t>Cyber attacks began when people started using the internet and computers. At first, attacks were easy and did little damage. But as time passed, attackers learned new ways to break into computers and steal information. Today, attacks are more dangerous. Some lock your data and ask for money, some trick you to give passwords, and some come from other countries to cause harm. Because attacks happen a lot, experts collect data to learn about them.</a:t>
            </a:r>
          </a:p>
          <a:p>
            <a:r>
              <a:rPr lang="en-US" dirty="0" smtClean="0"/>
              <a:t>They use special tools to show this data in pictures. This helps companies find problems and keep their information safe. Understanding cyber attacks is very important today.</a:t>
            </a:r>
          </a:p>
          <a:p>
            <a:r>
              <a:rPr lang="en-US" dirty="0" smtClean="0"/>
              <a:t>In 1988, a program called the Morris Worm spread to many computers on the internet. It made them slow and caused problems. This was one of the first big cyber attacks and helped people understand the need for computer security.</a:t>
            </a:r>
          </a:p>
          <a:p>
            <a:r>
              <a:rPr lang="en-US" dirty="0" smtClean="0"/>
              <a:t>In 2000, a virus called ILOVEYOU spread through emails. When people opened the email and clicked the attachment, the virus copied itself and sent to all their friends. It deleted many files and caused problems for computers all over the world.</a:t>
            </a:r>
          </a:p>
          <a:p>
            <a:r>
              <a:rPr lang="en-US" dirty="0" smtClean="0"/>
              <a:t>In 2010, a worm called </a:t>
            </a:r>
            <a:r>
              <a:rPr lang="en-US" dirty="0" err="1" smtClean="0"/>
              <a:t>Stuxnet</a:t>
            </a:r>
            <a:r>
              <a:rPr lang="en-US" dirty="0" smtClean="0"/>
              <a:t> was found. It attacked machines in factories, especially nuclear plants. It made the machines work wrong without anyone noticing. This attack was very smart and showed that cyber attacks can hurt real machines, not just computers.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a:t>
            </a:r>
            <a:endParaRPr lang="en-US" b="1" dirty="0"/>
          </a:p>
        </p:txBody>
      </p:sp>
      <p:sp>
        <p:nvSpPr>
          <p:cNvPr id="3" name="Content Placeholder 2"/>
          <p:cNvSpPr>
            <a:spLocks noGrp="1"/>
          </p:cNvSpPr>
          <p:nvPr>
            <p:ph sz="quarter" idx="1"/>
          </p:nvPr>
        </p:nvSpPr>
        <p:spPr/>
        <p:txBody>
          <a:bodyPr>
            <a:normAutofit/>
          </a:bodyPr>
          <a:lstStyle/>
          <a:p>
            <a:r>
              <a:rPr lang="en-US" sz="1600" dirty="0" smtClean="0"/>
              <a:t>Cyber attacks are happening more often and can cause big problems. They can steal important data, damage computers, or stop work. By studying and showing the attack data in pictures and charts, we can understand how these attacks happen and where the weak points are. This helps people fix problems faster and protect their systems better. This project is important because it helps keep data and systems safe from future attacks.</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 dirty="0" smtClean="0">
                <a:latin typeface="Arial MT"/>
                <a:cs typeface="Arial MT"/>
              </a:rPr>
              <a:t>SOFTWARE AND HARDWARE USED:- </a:t>
            </a:r>
            <a:endParaRPr lang="en-US" b="1" dirty="0"/>
          </a:p>
        </p:txBody>
      </p:sp>
      <p:sp>
        <p:nvSpPr>
          <p:cNvPr id="3" name="Content Placeholder 2"/>
          <p:cNvSpPr>
            <a:spLocks noGrp="1"/>
          </p:cNvSpPr>
          <p:nvPr>
            <p:ph sz="quarter" idx="1"/>
          </p:nvPr>
        </p:nvSpPr>
        <p:spPr/>
        <p:txBody>
          <a:bodyPr>
            <a:normAutofit/>
          </a:bodyPr>
          <a:lstStyle/>
          <a:p>
            <a:pPr marL="12700">
              <a:lnSpc>
                <a:spcPct val="100000"/>
              </a:lnSpc>
              <a:spcBef>
                <a:spcPts val="730"/>
              </a:spcBef>
            </a:pPr>
            <a:r>
              <a:rPr lang="en-US" sz="1600" spc="-5" dirty="0" smtClean="0">
                <a:latin typeface="Arial MT"/>
                <a:cs typeface="Arial MT"/>
              </a:rPr>
              <a:t>Hardware</a:t>
            </a:r>
            <a:endParaRPr lang="en-US" sz="1600" dirty="0" smtClean="0">
              <a:latin typeface="Arial MT"/>
              <a:cs typeface="Arial MT"/>
            </a:endParaRPr>
          </a:p>
          <a:p>
            <a:pPr marL="12700">
              <a:lnSpc>
                <a:spcPct val="100000"/>
              </a:lnSpc>
              <a:spcBef>
                <a:spcPts val="630"/>
              </a:spcBef>
            </a:pPr>
            <a:r>
              <a:rPr lang="en-US" sz="1600" spc="-5" dirty="0" smtClean="0">
                <a:latin typeface="Arial MT"/>
                <a:cs typeface="Arial MT"/>
              </a:rPr>
              <a:t>Processor-</a:t>
            </a:r>
            <a:r>
              <a:rPr lang="en-US" sz="1600" spc="-25" dirty="0" smtClean="0">
                <a:latin typeface="Arial MT"/>
                <a:cs typeface="Arial MT"/>
              </a:rPr>
              <a:t> </a:t>
            </a:r>
            <a:r>
              <a:rPr lang="en-US" sz="1600" spc="-5" dirty="0" smtClean="0">
                <a:latin typeface="Arial MT"/>
                <a:cs typeface="Arial MT"/>
              </a:rPr>
              <a:t>Intel</a:t>
            </a:r>
            <a:r>
              <a:rPr lang="en-US" sz="1600" spc="-20" dirty="0" smtClean="0">
                <a:latin typeface="Arial MT"/>
                <a:cs typeface="Arial MT"/>
              </a:rPr>
              <a:t> </a:t>
            </a:r>
            <a:r>
              <a:rPr lang="en-US" sz="1600" spc="-5" dirty="0" smtClean="0">
                <a:latin typeface="Arial MT"/>
                <a:cs typeface="Arial MT"/>
              </a:rPr>
              <a:t>i3</a:t>
            </a:r>
            <a:r>
              <a:rPr lang="en-US" sz="1600" spc="-20" dirty="0" smtClean="0">
                <a:latin typeface="Arial MT"/>
                <a:cs typeface="Arial MT"/>
              </a:rPr>
              <a:t> </a:t>
            </a:r>
            <a:r>
              <a:rPr lang="en-US" sz="1600" spc="-55" dirty="0" smtClean="0">
                <a:latin typeface="Arial MT"/>
                <a:cs typeface="Arial MT"/>
              </a:rPr>
              <a:t>10</a:t>
            </a:r>
            <a:r>
              <a:rPr lang="en-US" sz="1600" spc="-20" dirty="0" smtClean="0">
                <a:latin typeface="Arial MT"/>
                <a:cs typeface="Arial MT"/>
              </a:rPr>
              <a:t> </a:t>
            </a:r>
            <a:r>
              <a:rPr lang="en-US" sz="1600" spc="-5" dirty="0" smtClean="0">
                <a:latin typeface="Arial MT"/>
                <a:cs typeface="Arial MT"/>
              </a:rPr>
              <a:t>gen</a:t>
            </a:r>
            <a:endParaRPr lang="en-US" sz="1600" dirty="0" smtClean="0">
              <a:latin typeface="Arial MT"/>
              <a:cs typeface="Arial MT"/>
            </a:endParaRPr>
          </a:p>
          <a:p>
            <a:pPr marL="12700" marR="5080">
              <a:lnSpc>
                <a:spcPct val="137600"/>
              </a:lnSpc>
              <a:spcBef>
                <a:spcPts val="5"/>
              </a:spcBef>
            </a:pPr>
            <a:r>
              <a:rPr lang="en-US" sz="1600" spc="-5" dirty="0" smtClean="0">
                <a:latin typeface="Arial MT"/>
                <a:cs typeface="Arial MT"/>
              </a:rPr>
              <a:t>Graphics </a:t>
            </a:r>
            <a:r>
              <a:rPr lang="en-US" sz="1600" dirty="0" smtClean="0">
                <a:latin typeface="Arial MT"/>
                <a:cs typeface="Arial MT"/>
              </a:rPr>
              <a:t>card-</a:t>
            </a:r>
            <a:r>
              <a:rPr lang="en-US" sz="1600" spc="5" dirty="0" smtClean="0">
                <a:latin typeface="Arial MT"/>
                <a:cs typeface="Arial MT"/>
              </a:rPr>
              <a:t> </a:t>
            </a:r>
            <a:r>
              <a:rPr lang="en-US" sz="1600" spc="-5" dirty="0" err="1" smtClean="0">
                <a:latin typeface="Arial MT"/>
                <a:cs typeface="Arial MT"/>
              </a:rPr>
              <a:t>Nvidia</a:t>
            </a:r>
            <a:r>
              <a:rPr lang="en-US" sz="1600" spc="-5" dirty="0" smtClean="0">
                <a:latin typeface="Arial MT"/>
                <a:cs typeface="Arial MT"/>
              </a:rPr>
              <a:t> </a:t>
            </a:r>
            <a:r>
              <a:rPr lang="en-US" sz="1600" spc="-5" dirty="0" err="1" smtClean="0">
                <a:latin typeface="Arial MT"/>
                <a:cs typeface="Arial MT"/>
              </a:rPr>
              <a:t>gtx</a:t>
            </a:r>
            <a:r>
              <a:rPr lang="en-US" sz="1600" spc="-5" dirty="0" smtClean="0">
                <a:latin typeface="Arial MT"/>
                <a:cs typeface="Arial MT"/>
              </a:rPr>
              <a:t> 1650 </a:t>
            </a:r>
            <a:r>
              <a:rPr lang="en-US" sz="1600" dirty="0" smtClean="0">
                <a:latin typeface="Arial MT"/>
                <a:cs typeface="Arial MT"/>
              </a:rPr>
              <a:t>4 </a:t>
            </a:r>
            <a:r>
              <a:rPr lang="en-US" sz="1600" spc="-5" dirty="0" err="1" smtClean="0">
                <a:latin typeface="Arial MT"/>
                <a:cs typeface="Arial MT"/>
              </a:rPr>
              <a:t>Gb</a:t>
            </a:r>
            <a:r>
              <a:rPr lang="en-US" sz="1600" spc="-5" dirty="0" smtClean="0">
                <a:latin typeface="Arial MT"/>
                <a:cs typeface="Arial MT"/>
              </a:rPr>
              <a:t> </a:t>
            </a:r>
            <a:r>
              <a:rPr lang="en-US" sz="1600" spc="-380" dirty="0" smtClean="0">
                <a:latin typeface="Arial MT"/>
                <a:cs typeface="Arial MT"/>
              </a:rPr>
              <a:t> </a:t>
            </a:r>
            <a:r>
              <a:rPr lang="en-US" sz="1600" spc="-5" dirty="0" smtClean="0">
                <a:latin typeface="Arial MT"/>
                <a:cs typeface="Arial MT"/>
              </a:rPr>
              <a:t>Software</a:t>
            </a:r>
            <a:endParaRPr lang="en-US" sz="1600" dirty="0" smtClean="0">
              <a:latin typeface="Arial MT"/>
              <a:cs typeface="Arial MT"/>
            </a:endParaRPr>
          </a:p>
          <a:p>
            <a:pPr marL="12700" marR="1561465">
              <a:lnSpc>
                <a:spcPct val="137600"/>
              </a:lnSpc>
            </a:pPr>
            <a:r>
              <a:rPr lang="en-US" sz="1600" spc="-5" dirty="0" smtClean="0">
                <a:latin typeface="Arial MT"/>
                <a:cs typeface="Arial MT"/>
              </a:rPr>
              <a:t>Windows </a:t>
            </a:r>
            <a:r>
              <a:rPr lang="en-US" sz="1600" spc="-55" dirty="0" smtClean="0">
                <a:latin typeface="Arial MT"/>
                <a:cs typeface="Arial MT"/>
              </a:rPr>
              <a:t>10</a:t>
            </a:r>
            <a:r>
              <a:rPr lang="en-US" sz="1600" spc="-50" dirty="0" smtClean="0">
                <a:latin typeface="Arial MT"/>
                <a:cs typeface="Arial MT"/>
              </a:rPr>
              <a:t>.</a:t>
            </a:r>
          </a:p>
          <a:p>
            <a:pPr marL="12700" marR="1561465">
              <a:lnSpc>
                <a:spcPct val="137600"/>
              </a:lnSpc>
            </a:pPr>
            <a:r>
              <a:rPr lang="en-US" sz="1600" spc="-50" dirty="0" smtClean="0">
                <a:latin typeface="Arial MT"/>
                <a:cs typeface="Arial MT"/>
              </a:rPr>
              <a:t>Google </a:t>
            </a:r>
            <a:r>
              <a:rPr lang="en-US" sz="1600" spc="-50" dirty="0" err="1" smtClean="0">
                <a:latin typeface="Arial MT"/>
                <a:cs typeface="Arial MT"/>
              </a:rPr>
              <a:t>colab</a:t>
            </a:r>
            <a:r>
              <a:rPr lang="en-US" sz="1600" spc="-50" dirty="0" smtClean="0">
                <a:latin typeface="Arial MT"/>
                <a:cs typeface="Arial MT"/>
              </a:rPr>
              <a:t>.</a:t>
            </a:r>
            <a:endParaRPr lang="en-US" sz="1600" dirty="0" smtClean="0">
              <a:latin typeface="Arial MT"/>
              <a:cs typeface="Arial MT"/>
            </a:endParaRPr>
          </a:p>
          <a:p>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LIBRARIES ARE USED IN PYTHON:- </a:t>
            </a:r>
            <a:endParaRPr lang="en-US" b="1" dirty="0"/>
          </a:p>
        </p:txBody>
      </p:sp>
      <p:sp>
        <p:nvSpPr>
          <p:cNvPr id="3" name="Content Placeholder 2"/>
          <p:cNvSpPr>
            <a:spLocks noGrp="1"/>
          </p:cNvSpPr>
          <p:nvPr>
            <p:ph sz="quarter" idx="1"/>
          </p:nvPr>
        </p:nvSpPr>
        <p:spPr/>
        <p:txBody>
          <a:bodyPr>
            <a:normAutofit/>
          </a:bodyPr>
          <a:lstStyle/>
          <a:p>
            <a:r>
              <a:rPr lang="en-US" sz="1600" dirty="0" smtClean="0"/>
              <a:t>Pandas.</a:t>
            </a:r>
          </a:p>
          <a:p>
            <a:r>
              <a:rPr lang="en-US" sz="1600" dirty="0" err="1" smtClean="0"/>
              <a:t>Numpy</a:t>
            </a:r>
            <a:r>
              <a:rPr lang="en-US" sz="1600" dirty="0" smtClean="0"/>
              <a:t>.</a:t>
            </a:r>
          </a:p>
          <a:p>
            <a:r>
              <a:rPr lang="en-US" sz="1600" dirty="0" err="1" smtClean="0"/>
              <a:t>Matplotlit</a:t>
            </a:r>
            <a:r>
              <a:rPr lang="en-US" sz="1600" dirty="0" smtClean="0"/>
              <a:t>.</a:t>
            </a:r>
          </a:p>
          <a:p>
            <a:r>
              <a:rPr lang="en-US" sz="1600" dirty="0" err="1" smtClean="0"/>
              <a:t>Seaborn</a:t>
            </a:r>
            <a:r>
              <a:rPr lang="en-US" sz="1600" dirty="0" smtClean="0"/>
              <a:t>.</a:t>
            </a:r>
          </a:p>
          <a:p>
            <a:r>
              <a:rPr lang="en-US" sz="1600" dirty="0" err="1" smtClean="0"/>
              <a:t>Plotly.express</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CODES:- </a:t>
            </a:r>
            <a:endParaRPr lang="en-US" b="1"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0" y="1500174"/>
            <a:ext cx="9144000" cy="175124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3214686"/>
            <a:ext cx="9144000" cy="36433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379</TotalTime>
  <Words>1871</Words>
  <Application>Microsoft Office PowerPoint</Application>
  <PresentationFormat>On-screen Show (4:3)</PresentationFormat>
  <Paragraphs>98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Median</vt:lpstr>
      <vt:lpstr>ANALYSIS AND VISUALIZATIONS OF CYBER ATTACKS</vt:lpstr>
      <vt:lpstr>CONTENTS:-</vt:lpstr>
      <vt:lpstr>INTRODUCTION:-</vt:lpstr>
      <vt:lpstr>OBJECTIVES:-</vt:lpstr>
      <vt:lpstr>HISTORY:- </vt:lpstr>
      <vt:lpstr>IMPORTANCE:- </vt:lpstr>
      <vt:lpstr>SOFTWARE AND HARDWARE USED:- </vt:lpstr>
      <vt:lpstr>LIBRARIES ARE USED IN PYTHON:- </vt:lpstr>
      <vt:lpstr>CODES:- </vt:lpstr>
      <vt:lpstr>CODES:-</vt:lpstr>
      <vt:lpstr>CODES:-</vt:lpstr>
      <vt:lpstr>CODES:-</vt:lpstr>
      <vt:lpstr>CODE:- </vt:lpstr>
      <vt:lpstr>CODE:-</vt:lpstr>
      <vt:lpstr>CODE:-</vt:lpstr>
      <vt:lpstr>CODE:- </vt:lpstr>
      <vt:lpstr>CODE:- </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CODE AND CONCLUSION:-</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VISUALIZATIONS OF CYBER ATTACKS</dc:title>
  <dc:creator>Hp</dc:creator>
  <cp:lastModifiedBy>Hp</cp:lastModifiedBy>
  <cp:revision>40</cp:revision>
  <dcterms:created xsi:type="dcterms:W3CDTF">2025-06-09T15:57:27Z</dcterms:created>
  <dcterms:modified xsi:type="dcterms:W3CDTF">2025-06-12T09:26:36Z</dcterms:modified>
</cp:coreProperties>
</file>