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291" y="1571972"/>
            <a:ext cx="7641416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5175" y="1176350"/>
            <a:ext cx="8373649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70"/>
              </a:spcBef>
            </a:pPr>
            <a:r>
              <a:rPr spc="-10" dirty="0"/>
              <a:t>The </a:t>
            </a:r>
            <a:r>
              <a:rPr spc="45" dirty="0"/>
              <a:t>Battle </a:t>
            </a:r>
            <a:r>
              <a:rPr spc="-20" dirty="0"/>
              <a:t>of</a:t>
            </a:r>
            <a:r>
              <a:rPr spc="-50" dirty="0"/>
              <a:t> </a:t>
            </a:r>
            <a:r>
              <a:rPr spc="-110" dirty="0"/>
              <a:t>Neighborhoods</a:t>
            </a: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solidFill>
                  <a:srgbClr val="666666"/>
                </a:solidFill>
              </a:rPr>
              <a:t>Applied </a:t>
            </a:r>
            <a:r>
              <a:rPr sz="2400" dirty="0">
                <a:solidFill>
                  <a:srgbClr val="666666"/>
                </a:solidFill>
              </a:rPr>
              <a:t>Data </a:t>
            </a:r>
            <a:r>
              <a:rPr sz="2400" spc="-120" dirty="0">
                <a:solidFill>
                  <a:srgbClr val="666666"/>
                </a:solidFill>
              </a:rPr>
              <a:t>Science </a:t>
            </a:r>
            <a:r>
              <a:rPr sz="2400" spc="-100" dirty="0">
                <a:solidFill>
                  <a:srgbClr val="666666"/>
                </a:solidFill>
              </a:rPr>
              <a:t>Capstone</a:t>
            </a:r>
            <a:r>
              <a:rPr sz="2400" spc="145" dirty="0">
                <a:solidFill>
                  <a:srgbClr val="666666"/>
                </a:solidFill>
              </a:rPr>
              <a:t> </a:t>
            </a:r>
            <a:r>
              <a:rPr sz="2400" spc="10" dirty="0">
                <a:solidFill>
                  <a:srgbClr val="666666"/>
                </a:solidFill>
              </a:rPr>
              <a:t>Project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48401" y="4374458"/>
            <a:ext cx="25114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Ashit Shrivastava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162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28357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5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100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this 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map, 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one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could 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determine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example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1st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district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most  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expensive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district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live 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in,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however 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clustering 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we determined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there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are  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several 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similar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districts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where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price/m2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significantly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lower. 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Therefore, </a:t>
            </a:r>
            <a:r>
              <a:rPr sz="1800" spc="90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someone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wants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rent 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apartment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 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cannot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afford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live 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in 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1st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district,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could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look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apartments 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45" dirty="0">
                <a:solidFill>
                  <a:srgbClr val="595959"/>
                </a:solidFill>
                <a:latin typeface="Arial"/>
                <a:cs typeface="Arial"/>
              </a:rPr>
              <a:t>12th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800" spc="45" dirty="0">
                <a:solidFill>
                  <a:srgbClr val="595959"/>
                </a:solidFill>
                <a:latin typeface="Arial"/>
                <a:cs typeface="Arial"/>
              </a:rPr>
              <a:t>15th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district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similar 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venues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 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has 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much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lower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price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renting</a:t>
            </a:r>
            <a:r>
              <a:rPr sz="180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apartments.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2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093709" cy="315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project 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1800" spc="85" dirty="0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help 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people 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who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looking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renting 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apartment 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in 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Vienna. </a:t>
            </a:r>
            <a:r>
              <a:rPr sz="1800" spc="150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looking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move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Vienna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see: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buSzPct val="128571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sz="1400" spc="25" dirty="0">
                <a:solidFill>
                  <a:srgbClr val="595959"/>
                </a:solidFill>
                <a:latin typeface="Arial"/>
                <a:cs typeface="Arial"/>
              </a:rPr>
              <a:t>district </a:t>
            </a:r>
            <a:r>
              <a:rPr sz="1400" spc="-70" dirty="0">
                <a:solidFill>
                  <a:srgbClr val="595959"/>
                </a:solidFill>
                <a:latin typeface="Arial"/>
                <a:cs typeface="Arial"/>
              </a:rPr>
              <a:t>has 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cheaper 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rent</a:t>
            </a:r>
            <a:r>
              <a:rPr sz="1400" spc="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or,</a:t>
            </a:r>
            <a:endParaRPr sz="1400">
              <a:latin typeface="Arial"/>
              <a:cs typeface="Arial"/>
            </a:endParaRPr>
          </a:p>
          <a:p>
            <a:pPr marL="836294" marR="455295" lvl="1" indent="-367030">
              <a:lnSpc>
                <a:spcPct val="124500"/>
              </a:lnSpc>
              <a:spcBef>
                <a:spcPts val="385"/>
              </a:spcBef>
              <a:buSzPct val="128571"/>
              <a:buChar char="○"/>
              <a:tabLst>
                <a:tab pos="836294" algn="l"/>
                <a:tab pos="836930" algn="l"/>
              </a:tabLst>
            </a:pP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400" spc="-7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choose 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live </a:t>
            </a:r>
            <a:r>
              <a:rPr sz="1400" spc="20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residential 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commercial 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areas 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400" spc="-7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400" spc="-125" dirty="0">
                <a:solidFill>
                  <a:srgbClr val="595959"/>
                </a:solidFill>
                <a:latin typeface="Arial"/>
                <a:cs typeface="Arial"/>
              </a:rPr>
              <a:t>see </a:t>
            </a:r>
            <a:r>
              <a:rPr sz="1400" spc="3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example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which 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residential 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districts 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endParaRPr sz="1400">
              <a:latin typeface="Arial"/>
              <a:cs typeface="Arial"/>
            </a:endParaRPr>
          </a:p>
          <a:p>
            <a:pPr marL="379095" marR="76835" indent="-367030">
              <a:lnSpc>
                <a:spcPct val="114599"/>
              </a:lnSpc>
              <a:spcBef>
                <a:spcPts val="9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Or, </a:t>
            </a:r>
            <a:r>
              <a:rPr sz="1800" spc="90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already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live 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one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23 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districts 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Vienna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spc="85" dirty="0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sz="1800" spc="-130" dirty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able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 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see: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buSzPct val="128571"/>
              <a:buChar char="○"/>
              <a:tabLst>
                <a:tab pos="836294" algn="l"/>
                <a:tab pos="836930" algn="l"/>
              </a:tabLst>
            </a:pPr>
            <a:r>
              <a:rPr sz="1400" spc="114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paying 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than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average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price </a:t>
            </a:r>
            <a:r>
              <a:rPr sz="1400" spc="3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400" spc="2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4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apartment</a:t>
            </a:r>
            <a:endParaRPr sz="140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795"/>
              </a:spcBef>
              <a:buSzPct val="128571"/>
              <a:buChar char="○"/>
              <a:tabLst>
                <a:tab pos="836294" algn="l"/>
                <a:tab pos="836930" algn="l"/>
              </a:tabLst>
            </a:pPr>
            <a:r>
              <a:rPr sz="1400" spc="114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there 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400" spc="10" dirty="0">
                <a:solidFill>
                  <a:srgbClr val="595959"/>
                </a:solidFill>
                <a:latin typeface="Arial"/>
                <a:cs typeface="Arial"/>
              </a:rPr>
              <a:t>similar districts 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to theirs </a:t>
            </a:r>
            <a:r>
              <a:rPr sz="1400" spc="55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lower</a:t>
            </a:r>
            <a:r>
              <a:rPr sz="14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76224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 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apartments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collected 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scraping 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local website </a:t>
            </a:r>
            <a:r>
              <a:rPr sz="1800" spc="70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apartment 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listings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(willhaben.at)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buSzPct val="128571"/>
              <a:buChar char="○"/>
              <a:tabLst>
                <a:tab pos="836294" algn="l"/>
                <a:tab pos="836930" algn="l"/>
              </a:tabLst>
            </a:pPr>
            <a:r>
              <a:rPr sz="1400" spc="70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spc="15" dirty="0">
                <a:solidFill>
                  <a:srgbClr val="595959"/>
                </a:solidFill>
                <a:latin typeface="Arial"/>
                <a:cs typeface="Arial"/>
              </a:rPr>
              <a:t>total </a:t>
            </a:r>
            <a:r>
              <a:rPr sz="1400" spc="30" dirty="0">
                <a:solidFill>
                  <a:srgbClr val="595959"/>
                </a:solidFill>
                <a:latin typeface="Arial"/>
                <a:cs typeface="Arial"/>
              </a:rPr>
              <a:t>8045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apartments </a:t>
            </a:r>
            <a:r>
              <a:rPr sz="1400" spc="55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data 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like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size, 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number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rooms,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address, 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price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37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 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geopy 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coordinates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each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district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obtained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Foursquare 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data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collect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top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10 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venues </a:t>
            </a:r>
            <a:r>
              <a:rPr sz="1800" spc="4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district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357" y="1218964"/>
            <a:ext cx="5981135" cy="33909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20375" y="4594712"/>
            <a:ext cx="4506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Arial"/>
                <a:cs typeface="Arial"/>
              </a:rPr>
              <a:t>From this </a:t>
            </a: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5" dirty="0">
                <a:latin typeface="Arial"/>
                <a:cs typeface="Arial"/>
              </a:rPr>
              <a:t>can </a:t>
            </a:r>
            <a:r>
              <a:rPr sz="1100" spc="-95" dirty="0">
                <a:latin typeface="Arial"/>
                <a:cs typeface="Arial"/>
              </a:rPr>
              <a:t>see </a:t>
            </a:r>
            <a:r>
              <a:rPr sz="1100" spc="15" dirty="0">
                <a:latin typeface="Arial"/>
                <a:cs typeface="Arial"/>
              </a:rPr>
              <a:t>that </a:t>
            </a:r>
            <a:r>
              <a:rPr sz="1100" spc="25" dirty="0">
                <a:latin typeface="Arial"/>
                <a:cs typeface="Arial"/>
              </a:rPr>
              <a:t>2 </a:t>
            </a:r>
            <a:r>
              <a:rPr sz="1100" spc="-45" dirty="0">
                <a:latin typeface="Arial"/>
                <a:cs typeface="Arial"/>
              </a:rPr>
              <a:t>and </a:t>
            </a:r>
            <a:r>
              <a:rPr sz="1100" spc="25" dirty="0">
                <a:latin typeface="Arial"/>
                <a:cs typeface="Arial"/>
              </a:rPr>
              <a:t>3 </a:t>
            </a:r>
            <a:r>
              <a:rPr sz="1100" spc="-25" dirty="0">
                <a:latin typeface="Arial"/>
                <a:cs typeface="Arial"/>
              </a:rPr>
              <a:t>room </a:t>
            </a:r>
            <a:r>
              <a:rPr sz="1100" spc="-20" dirty="0">
                <a:latin typeface="Arial"/>
                <a:cs typeface="Arial"/>
              </a:rPr>
              <a:t>apartments </a:t>
            </a:r>
            <a:r>
              <a:rPr sz="1100" spc="-30" dirty="0">
                <a:latin typeface="Arial"/>
                <a:cs typeface="Arial"/>
              </a:rPr>
              <a:t>are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most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common.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274" y="4582286"/>
            <a:ext cx="7070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Correlation </a:t>
            </a:r>
            <a:r>
              <a:rPr sz="1100" spc="-35" dirty="0">
                <a:latin typeface="Arial"/>
                <a:cs typeface="Arial"/>
              </a:rPr>
              <a:t>between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price </a:t>
            </a:r>
            <a:r>
              <a:rPr sz="1100" spc="-45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apartment </a:t>
            </a:r>
            <a:r>
              <a:rPr sz="1100" spc="-40" dirty="0">
                <a:latin typeface="Arial"/>
                <a:cs typeface="Arial"/>
              </a:rPr>
              <a:t>size. </a:t>
            </a:r>
            <a:r>
              <a:rPr sz="1100" spc="15" dirty="0">
                <a:latin typeface="Arial"/>
                <a:cs typeface="Arial"/>
              </a:rPr>
              <a:t>As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expected,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larger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apartment,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higher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monthly </a:t>
            </a:r>
            <a:r>
              <a:rPr sz="1100" spc="10" dirty="0">
                <a:latin typeface="Arial"/>
                <a:cs typeface="Arial"/>
              </a:rPr>
              <a:t>rent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0" y="628650"/>
            <a:ext cx="4038599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766" y="3944727"/>
            <a:ext cx="70656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0975" marR="5080" indent="-1438910">
              <a:lnSpc>
                <a:spcPct val="113599"/>
              </a:lnSpc>
              <a:spcBef>
                <a:spcPts val="100"/>
              </a:spcBef>
            </a:pPr>
            <a:r>
              <a:rPr sz="1100" spc="15" dirty="0">
                <a:latin typeface="Arial"/>
                <a:cs typeface="Arial"/>
              </a:rPr>
              <a:t>We </a:t>
            </a:r>
            <a:r>
              <a:rPr sz="1100" spc="-40" dirty="0">
                <a:latin typeface="Arial"/>
                <a:cs typeface="Arial"/>
              </a:rPr>
              <a:t>expect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properties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go </a:t>
            </a:r>
            <a:r>
              <a:rPr sz="1100" spc="-35" dirty="0">
                <a:latin typeface="Arial"/>
                <a:cs typeface="Arial"/>
              </a:rPr>
              <a:t>up </a:t>
            </a:r>
            <a:r>
              <a:rPr sz="1100" spc="-75" dirty="0">
                <a:latin typeface="Arial"/>
                <a:cs typeface="Arial"/>
              </a:rPr>
              <a:t>as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rooms </a:t>
            </a:r>
            <a:r>
              <a:rPr sz="1100" spc="-40" dirty="0">
                <a:latin typeface="Arial"/>
                <a:cs typeface="Arial"/>
              </a:rPr>
              <a:t>increases.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interesting </a:t>
            </a:r>
            <a:r>
              <a:rPr sz="1100" spc="-50" dirty="0">
                <a:latin typeface="Arial"/>
                <a:cs typeface="Arial"/>
              </a:rPr>
              <a:t>aspect </a:t>
            </a:r>
            <a:r>
              <a:rPr sz="1100" spc="1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-10" dirty="0">
                <a:latin typeface="Arial"/>
                <a:cs typeface="Arial"/>
              </a:rPr>
              <a:t>boxplot is  </a:t>
            </a:r>
            <a:r>
              <a:rPr sz="1100" spc="15" dirty="0">
                <a:latin typeface="Arial"/>
                <a:cs typeface="Arial"/>
              </a:rPr>
              <a:t>that </a:t>
            </a:r>
            <a:r>
              <a:rPr sz="1100" spc="25" dirty="0">
                <a:latin typeface="Arial"/>
                <a:cs typeface="Arial"/>
              </a:rPr>
              <a:t>1 </a:t>
            </a:r>
            <a:r>
              <a:rPr sz="1100" spc="-45" dirty="0">
                <a:latin typeface="Arial"/>
                <a:cs typeface="Arial"/>
              </a:rPr>
              <a:t>and </a:t>
            </a:r>
            <a:r>
              <a:rPr sz="1100" spc="25" dirty="0">
                <a:latin typeface="Arial"/>
                <a:cs typeface="Arial"/>
              </a:rPr>
              <a:t>2 </a:t>
            </a:r>
            <a:r>
              <a:rPr sz="1100" spc="-25" dirty="0">
                <a:latin typeface="Arial"/>
                <a:cs typeface="Arial"/>
              </a:rPr>
              <a:t>room </a:t>
            </a:r>
            <a:r>
              <a:rPr sz="1100" spc="-20" dirty="0">
                <a:latin typeface="Arial"/>
                <a:cs typeface="Arial"/>
              </a:rPr>
              <a:t>apartments </a:t>
            </a:r>
            <a:r>
              <a:rPr sz="1100" spc="-30" dirty="0">
                <a:latin typeface="Arial"/>
                <a:cs typeface="Arial"/>
              </a:rPr>
              <a:t>are competing </a:t>
            </a:r>
            <a:r>
              <a:rPr sz="1100" spc="1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same </a:t>
            </a:r>
            <a:r>
              <a:rPr sz="1100" spc="-20" dirty="0">
                <a:latin typeface="Arial"/>
                <a:cs typeface="Arial"/>
              </a:rPr>
              <a:t>price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range.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475" y="1366837"/>
            <a:ext cx="37337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112" y="3956427"/>
            <a:ext cx="52197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3155" marR="5080" indent="-110109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price/m2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same </a:t>
            </a:r>
            <a:r>
              <a:rPr sz="1100" spc="-20" dirty="0">
                <a:latin typeface="Arial"/>
                <a:cs typeface="Arial"/>
              </a:rPr>
              <a:t>price </a:t>
            </a:r>
            <a:r>
              <a:rPr sz="1100" spc="-25" dirty="0">
                <a:latin typeface="Arial"/>
                <a:cs typeface="Arial"/>
              </a:rPr>
              <a:t>range </a:t>
            </a:r>
            <a:r>
              <a:rPr sz="1100" spc="25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all </a:t>
            </a:r>
            <a:r>
              <a:rPr sz="1100" spc="-50" dirty="0">
                <a:latin typeface="Arial"/>
                <a:cs typeface="Arial"/>
              </a:rPr>
              <a:t>size </a:t>
            </a:r>
            <a:r>
              <a:rPr sz="1100" spc="-20" dirty="0">
                <a:latin typeface="Arial"/>
                <a:cs typeface="Arial"/>
              </a:rPr>
              <a:t>apartments </a:t>
            </a:r>
            <a:r>
              <a:rPr sz="1100" spc="-60" dirty="0">
                <a:latin typeface="Arial"/>
                <a:cs typeface="Arial"/>
              </a:rPr>
              <a:t>besides </a:t>
            </a:r>
            <a:r>
              <a:rPr sz="1100" spc="25" dirty="0">
                <a:latin typeface="Arial"/>
                <a:cs typeface="Arial"/>
              </a:rPr>
              <a:t>for </a:t>
            </a:r>
            <a:r>
              <a:rPr sz="1100" spc="-20" dirty="0">
                <a:latin typeface="Arial"/>
                <a:cs typeface="Arial"/>
              </a:rPr>
              <a:t>single </a:t>
            </a:r>
            <a:r>
              <a:rPr sz="1100" spc="-25" dirty="0">
                <a:latin typeface="Arial"/>
                <a:cs typeface="Arial"/>
              </a:rPr>
              <a:t>room  </a:t>
            </a:r>
            <a:r>
              <a:rPr sz="1100" spc="-20" dirty="0">
                <a:latin typeface="Arial"/>
                <a:cs typeface="Arial"/>
              </a:rPr>
              <a:t>apartments where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price/m2 </a:t>
            </a:r>
            <a:r>
              <a:rPr sz="1100" spc="-70" dirty="0">
                <a:latin typeface="Arial"/>
                <a:cs typeface="Arial"/>
              </a:rPr>
              <a:t>goes </a:t>
            </a:r>
            <a:r>
              <a:rPr sz="1100" spc="-50" dirty="0">
                <a:latin typeface="Arial"/>
                <a:cs typeface="Arial"/>
              </a:rPr>
              <a:t>even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higher.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1358325"/>
            <a:ext cx="35813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7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6873" y="4623112"/>
            <a:ext cx="29933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average </a:t>
            </a:r>
            <a:r>
              <a:rPr sz="1100" spc="10" dirty="0">
                <a:latin typeface="Arial"/>
                <a:cs typeface="Arial"/>
              </a:rPr>
              <a:t>price/m</a:t>
            </a:r>
            <a:r>
              <a:rPr sz="1050" spc="15" baseline="31746" dirty="0">
                <a:latin typeface="Arial"/>
                <a:cs typeface="Arial"/>
              </a:rPr>
              <a:t>2 </a:t>
            </a:r>
            <a:r>
              <a:rPr sz="1100" spc="25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each </a:t>
            </a:r>
            <a:r>
              <a:rPr sz="1100" spc="20" dirty="0">
                <a:latin typeface="Arial"/>
                <a:cs typeface="Arial"/>
              </a:rPr>
              <a:t>district </a:t>
            </a:r>
            <a:r>
              <a:rPr sz="1100" spc="15" dirty="0">
                <a:latin typeface="Arial"/>
                <a:cs typeface="Arial"/>
              </a:rPr>
              <a:t>in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Vienna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775" y="571500"/>
            <a:ext cx="6634324" cy="4000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162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5415" y="4623112"/>
            <a:ext cx="57988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average </a:t>
            </a:r>
            <a:r>
              <a:rPr sz="1100" spc="10" dirty="0">
                <a:latin typeface="Arial"/>
                <a:cs typeface="Arial"/>
              </a:rPr>
              <a:t>price/m</a:t>
            </a:r>
            <a:r>
              <a:rPr sz="1050" spc="15" baseline="31746" dirty="0">
                <a:latin typeface="Arial"/>
                <a:cs typeface="Arial"/>
              </a:rPr>
              <a:t>2 </a:t>
            </a:r>
            <a:r>
              <a:rPr sz="1100" spc="25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each </a:t>
            </a:r>
            <a:r>
              <a:rPr sz="1100" spc="20" dirty="0">
                <a:latin typeface="Arial"/>
                <a:cs typeface="Arial"/>
              </a:rPr>
              <a:t>district </a:t>
            </a:r>
            <a:r>
              <a:rPr sz="1100" spc="1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Vienna </a:t>
            </a:r>
            <a:r>
              <a:rPr sz="1100" spc="40" dirty="0">
                <a:latin typeface="Arial"/>
                <a:cs typeface="Arial"/>
              </a:rPr>
              <a:t>with </a:t>
            </a:r>
            <a:r>
              <a:rPr sz="1100" spc="-40" dirty="0">
                <a:latin typeface="Arial"/>
                <a:cs typeface="Arial"/>
              </a:rPr>
              <a:t>area </a:t>
            </a:r>
            <a:r>
              <a:rPr sz="1100" spc="-25" dirty="0">
                <a:latin typeface="Arial"/>
                <a:cs typeface="Arial"/>
              </a:rPr>
              <a:t>types </a:t>
            </a:r>
            <a:r>
              <a:rPr sz="1100" spc="-4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top </a:t>
            </a:r>
            <a:r>
              <a:rPr sz="1100" spc="25" dirty="0">
                <a:latin typeface="Arial"/>
                <a:cs typeface="Arial"/>
              </a:rPr>
              <a:t>10 </a:t>
            </a:r>
            <a:r>
              <a:rPr sz="1100" spc="-50" dirty="0">
                <a:latin typeface="Arial"/>
                <a:cs typeface="Arial"/>
              </a:rPr>
              <a:t>venues </a:t>
            </a:r>
            <a:r>
              <a:rPr sz="1100" spc="-25" dirty="0">
                <a:latin typeface="Arial"/>
                <a:cs typeface="Arial"/>
              </a:rPr>
              <a:t>per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district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775" y="571500"/>
            <a:ext cx="6648449" cy="4000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390</Words>
  <Application>Microsoft Office PowerPoint</Application>
  <PresentationFormat>On-screen Show (16:9)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Battle of Neighborhoods Applied Data Science Capstone Project</vt:lpstr>
      <vt:lpstr>Introduction</vt:lpstr>
      <vt:lpstr>Data</vt:lpstr>
      <vt:lpstr>Data</vt:lpstr>
      <vt:lpstr>Data</vt:lpstr>
      <vt:lpstr>Data</vt:lpstr>
      <vt:lpstr>Data</vt:lpstr>
      <vt:lpstr>Data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Applied Data Science Capstone Project</dc:title>
  <cp:lastModifiedBy>Shrivastava, Ashit (Axtria)</cp:lastModifiedBy>
  <cp:revision>1</cp:revision>
  <dcterms:created xsi:type="dcterms:W3CDTF">2020-05-10T22:12:51Z</dcterms:created>
  <dcterms:modified xsi:type="dcterms:W3CDTF">2020-05-10T22:14:35Z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