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540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2782100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6037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651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3545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276389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493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68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6266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318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127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2885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622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arthquake.usgs.gov/data/comcat/data-eventterms.php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arthquake.usgs.gov/earthquakes/feed/v1.0/csv.php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4189" y="-638828"/>
            <a:ext cx="9418320" cy="4041648"/>
          </a:xfrm>
        </p:spPr>
        <p:txBody>
          <a:bodyPr/>
          <a:lstStyle/>
          <a:p>
            <a:r>
              <a:rPr lang="en-IN" dirty="0" smtClean="0"/>
              <a:t>TOPIC: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6924" y="3515555"/>
            <a:ext cx="9418320" cy="1691640"/>
          </a:xfrm>
        </p:spPr>
        <p:txBody>
          <a:bodyPr>
            <a:normAutofit/>
          </a:bodyPr>
          <a:lstStyle/>
          <a:p>
            <a:r>
              <a:rPr lang="en-IN" sz="5400" dirty="0" smtClean="0"/>
              <a:t>Predicting ground shaking intensities.</a:t>
            </a:r>
            <a:endParaRPr lang="en-IN" sz="5400" dirty="0"/>
          </a:p>
        </p:txBody>
      </p:sp>
    </p:spTree>
    <p:extLst>
      <p:ext uri="{BB962C8B-B14F-4D97-AF65-F5344CB8AC3E}">
        <p14:creationId xmlns="" xmlns:p14="http://schemas.microsoft.com/office/powerpoint/2010/main" val="10769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958" y="300444"/>
            <a:ext cx="4511911" cy="1156063"/>
          </a:xfrm>
        </p:spPr>
        <p:txBody>
          <a:bodyPr>
            <a:normAutofit/>
          </a:bodyPr>
          <a:lstStyle/>
          <a:p>
            <a:r>
              <a:rPr lang="en-IN" sz="5400" dirty="0" smtClean="0"/>
              <a:t>Applications: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753" y="1711234"/>
            <a:ext cx="9418320" cy="5146766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a typeface="Comfortaa"/>
                <a:cs typeface="Comfortaa"/>
                <a:sym typeface="Comfortaa"/>
              </a:rPr>
              <a:t>The prediction models developed in this study could be ultimately used in </a:t>
            </a:r>
            <a:r>
              <a:rPr lang="en-US" sz="2800" b="1" i="1" dirty="0">
                <a:ea typeface="Comfortaa"/>
                <a:cs typeface="Comfortaa"/>
                <a:sym typeface="Comfortaa"/>
              </a:rPr>
              <a:t>Seismic Risk Mitigation.</a:t>
            </a:r>
          </a:p>
          <a:p>
            <a:pPr lvl="0">
              <a:spcBef>
                <a:spcPts val="1600"/>
              </a:spcBef>
              <a:spcAft>
                <a:spcPts val="0"/>
              </a:spcAft>
            </a:pPr>
            <a:r>
              <a:rPr lang="en-US" sz="2800" dirty="0">
                <a:ea typeface="Comfortaa"/>
                <a:cs typeface="Comfortaa"/>
                <a:sym typeface="Comfortaa"/>
              </a:rPr>
              <a:t>• Prediction model can be used as an input for hazard and risk calculation.</a:t>
            </a:r>
          </a:p>
          <a:p>
            <a:pPr lvl="0">
              <a:spcBef>
                <a:spcPts val="1600"/>
              </a:spcBef>
              <a:spcAft>
                <a:spcPts val="0"/>
              </a:spcAft>
            </a:pPr>
            <a:r>
              <a:rPr lang="en-US" sz="2800" dirty="0">
                <a:ea typeface="Comfortaa"/>
                <a:cs typeface="Comfortaa"/>
                <a:sym typeface="Comfortaa"/>
              </a:rPr>
              <a:t> • Risk estimation can be used as a decision support tool to inform decisions on operations that might cause earthquake.</a:t>
            </a:r>
          </a:p>
          <a:p>
            <a:pPr lvl="0">
              <a:spcBef>
                <a:spcPts val="1600"/>
              </a:spcBef>
              <a:spcAft>
                <a:spcPts val="0"/>
              </a:spcAft>
            </a:pPr>
            <a:r>
              <a:rPr lang="en-US" sz="2800" dirty="0">
                <a:ea typeface="Comfortaa"/>
                <a:cs typeface="Comfortaa"/>
                <a:sym typeface="Comfortaa"/>
              </a:rPr>
              <a:t>• It can also be used to examine certain physical properties, for example, the faults causing the earthquakes or the soil conditions at a given region.</a:t>
            </a:r>
          </a:p>
          <a:p>
            <a:pPr lvl="0">
              <a:spcBef>
                <a:spcPts val="1600"/>
              </a:spcBef>
              <a:spcAft>
                <a:spcPts val="1600"/>
              </a:spcAft>
            </a:pPr>
            <a:endParaRPr lang="en-US" sz="2800" dirty="0">
              <a:ea typeface="Comfortaa"/>
              <a:cs typeface="Comfortaa"/>
              <a:sym typeface="Comfortaa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20430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1246" y="117566"/>
            <a:ext cx="9418320" cy="4041648"/>
          </a:xfrm>
        </p:spPr>
        <p:txBody>
          <a:bodyPr>
            <a:normAutofit/>
          </a:bodyPr>
          <a:lstStyle/>
          <a:p>
            <a:r>
              <a:rPr lang="en-IN" sz="9600" dirty="0" smtClean="0"/>
              <a:t>Thank You!</a:t>
            </a:r>
            <a:endParaRPr lang="en-IN" sz="9600" dirty="0"/>
          </a:p>
        </p:txBody>
      </p:sp>
    </p:spTree>
    <p:extLst>
      <p:ext uri="{BB962C8B-B14F-4D97-AF65-F5344CB8AC3E}">
        <p14:creationId xmlns="" xmlns:p14="http://schemas.microsoft.com/office/powerpoint/2010/main" val="10223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189" y="579328"/>
            <a:ext cx="10249548" cy="5633581"/>
          </a:xfrm>
        </p:spPr>
        <p:txBody>
          <a:bodyPr/>
          <a:lstStyle/>
          <a:p>
            <a:r>
              <a:rPr lang="en-IN" sz="5400" dirty="0" smtClean="0"/>
              <a:t>                   </a:t>
            </a:r>
            <a:r>
              <a:rPr lang="en-IN" sz="5400" dirty="0" smtClean="0">
                <a:solidFill>
                  <a:schemeClr val="tx1"/>
                </a:solidFill>
              </a:rPr>
              <a:t>Group 1</a:t>
            </a:r>
          </a:p>
          <a:p>
            <a:endParaRPr lang="en-IN" sz="5400" dirty="0" smtClean="0"/>
          </a:p>
          <a:p>
            <a:endParaRPr lang="en-IN" dirty="0"/>
          </a:p>
          <a:p>
            <a:r>
              <a:rPr lang="en-IN" sz="3200" dirty="0" smtClean="0">
                <a:solidFill>
                  <a:schemeClr val="tx1">
                    <a:lumMod val="85000"/>
                  </a:schemeClr>
                </a:solidFill>
              </a:rPr>
              <a:t>Group Members: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 smtClean="0">
                <a:latin typeface="Calibri"/>
                <a:ea typeface="Calibri"/>
                <a:cs typeface="Calibri"/>
                <a:sym typeface="Calibri"/>
              </a:rPr>
              <a:t>Ashita</a:t>
            </a:r>
            <a:r>
              <a:rPr lang="en-IN" sz="24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dirty="0" err="1">
                <a:latin typeface="Calibri"/>
                <a:ea typeface="Calibri"/>
                <a:cs typeface="Calibri"/>
                <a:sym typeface="Calibri"/>
              </a:rPr>
              <a:t>Goyal</a:t>
            </a: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 - A1 (11) </a:t>
            </a:r>
            <a:endParaRPr lang="en-IN" sz="24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alibri"/>
                <a:ea typeface="Calibri"/>
                <a:cs typeface="Calibri"/>
                <a:sym typeface="Calibri"/>
              </a:rPr>
              <a:t>Bharti </a:t>
            </a: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Gautam-A1 (12) </a:t>
            </a:r>
            <a:endParaRPr lang="en-IN" sz="24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 smtClean="0">
                <a:latin typeface="Calibri"/>
                <a:ea typeface="Calibri"/>
                <a:cs typeface="Calibri"/>
                <a:sym typeface="Calibri"/>
              </a:rPr>
              <a:t>Naina</a:t>
            </a:r>
            <a:r>
              <a:rPr lang="en-IN" sz="24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Agrawal-A2 (25) </a:t>
            </a:r>
            <a:endParaRPr lang="en-IN" sz="24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alibri"/>
                <a:ea typeface="Calibri"/>
                <a:cs typeface="Calibri"/>
                <a:sym typeface="Calibri"/>
              </a:rPr>
              <a:t>Nandani </a:t>
            </a: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Bansal-A2 (28)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0428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427495"/>
            <a:ext cx="10865971" cy="1706671"/>
          </a:xfrm>
        </p:spPr>
        <p:txBody>
          <a:bodyPr anchor="ctr"/>
          <a:lstStyle/>
          <a:p>
            <a:pPr algn="ctr"/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919" y="2808961"/>
            <a:ext cx="9418320" cy="3040693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/>
              <a:t>Our objective is to predict ground shaking intensities using DYFI data and estimating event terms to identify induced earthquakes.</a:t>
            </a: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203247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1530" y="318162"/>
            <a:ext cx="5364396" cy="1243208"/>
          </a:xfrm>
        </p:spPr>
        <p:txBody>
          <a:bodyPr/>
          <a:lstStyle/>
          <a:p>
            <a:pPr algn="ctr"/>
            <a:r>
              <a:rPr lang="en-IN" dirty="0" smtClean="0"/>
              <a:t>Motivation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7570" y="1867788"/>
            <a:ext cx="6591947" cy="4624452"/>
          </a:xfrm>
        </p:spPr>
        <p:txBody>
          <a:bodyPr/>
          <a:lstStyle/>
          <a:p>
            <a:r>
              <a:rPr lang="en-IN" dirty="0" smtClean="0"/>
              <a:t>There has been a dramatic increase in seismicity level in recent years.</a:t>
            </a:r>
          </a:p>
          <a:p>
            <a:r>
              <a:rPr lang="en-IN" dirty="0" smtClean="0"/>
              <a:t>This increase in seismicity has been associated with human activities like wastewater injection, and is </a:t>
            </a:r>
            <a:r>
              <a:rPr lang="en" dirty="0" smtClean="0">
                <a:ea typeface="Comfortaa"/>
                <a:cs typeface="Comfortaa"/>
                <a:sym typeface="Comfortaa"/>
              </a:rPr>
              <a:t>referred </a:t>
            </a:r>
            <a:r>
              <a:rPr lang="en" dirty="0">
                <a:ea typeface="Comfortaa"/>
                <a:cs typeface="Comfortaa"/>
                <a:sym typeface="Comfortaa"/>
              </a:rPr>
              <a:t>to as induced seismicity</a:t>
            </a:r>
            <a:r>
              <a:rPr lang="en" dirty="0" smtClean="0">
                <a:ea typeface="Comfortaa"/>
                <a:cs typeface="Comfortaa"/>
                <a:sym typeface="Comfortaa"/>
              </a:rPr>
              <a:t>.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Comfortaa"/>
              <a:ea typeface="Comfortaa"/>
              <a:cs typeface="Comfortaa"/>
              <a:sym typeface="Comfortaa"/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omfortaa"/>
                <a:cs typeface="Comfortaa"/>
                <a:sym typeface="Comfortaa"/>
              </a:rPr>
              <a:t>The </a:t>
            </a:r>
            <a:r>
              <a:rPr lang="en-US" dirty="0">
                <a:ea typeface="Comfortaa"/>
                <a:cs typeface="Comfortaa"/>
                <a:sym typeface="Comfortaa"/>
              </a:rPr>
              <a:t>earthquakes are a nuisance for people and some larger magnitude earthquakes have also caused structural damage. </a:t>
            </a:r>
            <a:endParaRPr lang="en-US" dirty="0" smtClean="0">
              <a:ea typeface="Comfortaa"/>
              <a:cs typeface="Comfortaa"/>
              <a:sym typeface="Comfortaa"/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US" dirty="0" smtClean="0">
              <a:ea typeface="Comfortaa"/>
              <a:cs typeface="Comfortaa"/>
              <a:sym typeface="Comfortaa"/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US" dirty="0">
              <a:ea typeface="Comfortaa"/>
              <a:cs typeface="Comfortaa"/>
              <a:sym typeface="Comfortaa"/>
            </a:endParaRP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omfortaa"/>
                <a:cs typeface="Comfortaa"/>
                <a:sym typeface="Comfortaa"/>
              </a:rPr>
              <a:t>Hence</a:t>
            </a:r>
            <a:r>
              <a:rPr lang="en-US" dirty="0">
                <a:ea typeface="Comfortaa"/>
                <a:cs typeface="Comfortaa"/>
                <a:sym typeface="Comfortaa"/>
              </a:rPr>
              <a:t>, it is important to quantify seismic hazard and risk from this increased </a:t>
            </a:r>
            <a:r>
              <a:rPr lang="en-US" dirty="0" smtClean="0">
                <a:ea typeface="Comfortaa"/>
                <a:cs typeface="Comfortaa"/>
                <a:sym typeface="Comfortaa"/>
              </a:rPr>
              <a:t>seismicity.</a:t>
            </a:r>
            <a:endParaRPr lang="en-US" dirty="0">
              <a:ea typeface="Comfortaa"/>
              <a:cs typeface="Comfortaa"/>
              <a:sym typeface="Comfortaa"/>
            </a:endParaRPr>
          </a:p>
          <a:p>
            <a:pPr lvl="0">
              <a:spcBef>
                <a:spcPts val="1600"/>
              </a:spcBef>
              <a:spcAft>
                <a:spcPts val="1600"/>
              </a:spcAft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867788"/>
            <a:ext cx="3543641" cy="46244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480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7549" y="250521"/>
            <a:ext cx="9748506" cy="1268260"/>
          </a:xfrm>
        </p:spPr>
        <p:txBody>
          <a:bodyPr>
            <a:normAutofit/>
          </a:bodyPr>
          <a:lstStyle/>
          <a:p>
            <a:r>
              <a:rPr lang="en-IN" sz="6000" dirty="0" smtClean="0"/>
              <a:t>Data Set- Did You Feel It?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42" y="1781828"/>
            <a:ext cx="9295314" cy="4719180"/>
          </a:xfrm>
        </p:spPr>
        <p:txBody>
          <a:bodyPr>
            <a:normAutofit/>
          </a:bodyPr>
          <a:lstStyle/>
          <a:p>
            <a:endParaRPr lang="en" sz="2400" dirty="0" smtClean="0">
              <a:ea typeface="Comfortaa"/>
              <a:cs typeface="Comfortaa"/>
              <a:sym typeface="Comfortaa"/>
            </a:endParaRPr>
          </a:p>
          <a:p>
            <a:r>
              <a:rPr lang="en" sz="2400" dirty="0" smtClean="0">
                <a:ea typeface="Comfortaa"/>
                <a:cs typeface="Comfortaa"/>
                <a:sym typeface="Comfortaa"/>
              </a:rPr>
              <a:t>DYFI </a:t>
            </a:r>
            <a:r>
              <a:rPr lang="en" sz="2400" dirty="0">
                <a:ea typeface="Comfortaa"/>
                <a:cs typeface="Comfortaa"/>
                <a:sym typeface="Comfortaa"/>
              </a:rPr>
              <a:t>data was collected through personal communication with USGS for all earthquakes from year 2000 to </a:t>
            </a:r>
            <a:r>
              <a:rPr lang="en" sz="2400" dirty="0" smtClean="0">
                <a:ea typeface="Comfortaa"/>
                <a:cs typeface="Comfortaa"/>
                <a:sym typeface="Comfortaa"/>
              </a:rPr>
              <a:t>2014, </a:t>
            </a:r>
            <a:r>
              <a:rPr lang="en" sz="2400" dirty="0">
                <a:ea typeface="Comfortaa"/>
                <a:cs typeface="Comfortaa"/>
                <a:sym typeface="Comfortaa"/>
              </a:rPr>
              <a:t>with a minimum magnitude of 3 and having a minimum of 5 DYFI </a:t>
            </a:r>
            <a:r>
              <a:rPr lang="en" sz="2400" dirty="0" smtClean="0">
                <a:ea typeface="Comfortaa"/>
                <a:cs typeface="Comfortaa"/>
                <a:sym typeface="Comfortaa"/>
              </a:rPr>
              <a:t>responses.</a:t>
            </a:r>
          </a:p>
          <a:p>
            <a:r>
              <a:rPr lang="en" sz="2400" dirty="0" smtClean="0">
                <a:ea typeface="Comfortaa"/>
                <a:cs typeface="Comfortaa"/>
                <a:sym typeface="Comfortaa"/>
              </a:rPr>
              <a:t>This </a:t>
            </a:r>
            <a:r>
              <a:rPr lang="en" sz="2400" dirty="0">
                <a:ea typeface="Comfortaa"/>
                <a:cs typeface="Comfortaa"/>
                <a:sym typeface="Comfortaa"/>
              </a:rPr>
              <a:t>data was collected for earthquakes between latitudes 25◦ and 49◦ , and longitudes −105◦ and −67◦ </a:t>
            </a:r>
            <a:r>
              <a:rPr lang="en" sz="2400" dirty="0" smtClean="0">
                <a:ea typeface="Comfortaa"/>
                <a:cs typeface="Comfortaa"/>
                <a:sym typeface="Comfortaa"/>
              </a:rPr>
              <a:t>.</a:t>
            </a:r>
          </a:p>
          <a:p>
            <a:r>
              <a:rPr lang="en-IN" sz="2400" dirty="0" smtClean="0"/>
              <a:t>Based on users’ responses, USGS then assigns an intensity level to each report called the Community Decimal Intensity (CDI).</a:t>
            </a:r>
            <a:endParaRPr lang="en" sz="2400" dirty="0" smtClean="0"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704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8178" y="404949"/>
            <a:ext cx="9748506" cy="68043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DYFI  raw dataset contains these attributes: 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8942" y="1539002"/>
            <a:ext cx="3182613" cy="471918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 smtClean="0">
                <a:sym typeface="Comfortaa"/>
              </a:rPr>
              <a:t>Latitude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 smtClean="0">
                <a:ea typeface="Comfortaa"/>
                <a:cs typeface="Comfortaa"/>
                <a:sym typeface="Comfortaa"/>
              </a:rPr>
              <a:t>Longitude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 smtClean="0">
                <a:ea typeface="Comfortaa"/>
                <a:cs typeface="Comfortaa"/>
                <a:sym typeface="Comfortaa"/>
              </a:rPr>
              <a:t>Depth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 smtClean="0">
                <a:ea typeface="Comfortaa"/>
                <a:cs typeface="Comfortaa"/>
                <a:sym typeface="Comfortaa"/>
              </a:rPr>
              <a:t>Mag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 smtClean="0">
                <a:ea typeface="Comfortaa"/>
                <a:cs typeface="Comfortaa"/>
                <a:sym typeface="Comfortaa"/>
              </a:rPr>
              <a:t>MagType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 smtClean="0">
                <a:ea typeface="Comfortaa"/>
                <a:cs typeface="Comfortaa"/>
                <a:sym typeface="Comfortaa"/>
              </a:rPr>
              <a:t>NST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 smtClean="0">
                <a:ea typeface="Comfortaa"/>
                <a:cs typeface="Comfortaa"/>
                <a:sym typeface="Comfortaa"/>
              </a:rPr>
              <a:t>Gap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 smtClean="0">
                <a:ea typeface="Comfortaa"/>
                <a:cs typeface="Comfortaa"/>
                <a:sym typeface="Comfortaa"/>
              </a:rPr>
              <a:t>Dmin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 smtClean="0">
                <a:ea typeface="Comfortaa"/>
                <a:cs typeface="Comfortaa"/>
                <a:sym typeface="Comfortaa"/>
              </a:rPr>
              <a:t>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 smtClean="0">
                <a:ea typeface="Comfortaa"/>
                <a:cs typeface="Comfortaa"/>
                <a:sym typeface="Comfortaa"/>
              </a:rPr>
              <a:t>Location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615723" y="1539002"/>
            <a:ext cx="3182613" cy="4719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" sz="2400" dirty="0" smtClean="0">
                <a:ea typeface="Comfortaa"/>
                <a:cs typeface="Comfortaa"/>
                <a:sym typeface="Comfortaa"/>
              </a:rPr>
              <a:t>RMS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" sz="2400" dirty="0" smtClean="0">
                <a:ea typeface="Comfortaa"/>
                <a:cs typeface="Comfortaa"/>
                <a:sym typeface="Comfortaa"/>
              </a:rPr>
              <a:t>Net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ea typeface="Comfortaa"/>
                <a:cs typeface="Comfortaa"/>
                <a:sym typeface="Comfortaa"/>
              </a:rPr>
              <a:t>I</a:t>
            </a:r>
            <a:r>
              <a:rPr lang="en" sz="2400" dirty="0" smtClean="0">
                <a:ea typeface="Comfortaa"/>
                <a:cs typeface="Comfortaa"/>
                <a:sym typeface="Comfortaa"/>
              </a:rPr>
              <a:t>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ea typeface="Comfortaa"/>
                <a:cs typeface="Comfortaa"/>
                <a:sym typeface="Comfortaa"/>
              </a:rPr>
              <a:t>U</a:t>
            </a:r>
            <a:r>
              <a:rPr lang="en" sz="2400" dirty="0" smtClean="0">
                <a:ea typeface="Comfortaa"/>
                <a:cs typeface="Comfortaa"/>
                <a:sym typeface="Comfortaa"/>
              </a:rPr>
              <a:t>pdated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" sz="2400" dirty="0" smtClean="0">
                <a:ea typeface="Comfortaa"/>
                <a:cs typeface="Comfortaa"/>
                <a:sym typeface="Comfortaa"/>
              </a:rPr>
              <a:t>Place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ea typeface="Comfortaa"/>
                <a:cs typeface="Comfortaa"/>
                <a:sym typeface="Comfortaa"/>
              </a:rPr>
              <a:t>T</a:t>
            </a:r>
            <a:r>
              <a:rPr lang="en" sz="2400" dirty="0" smtClean="0">
                <a:ea typeface="Comfortaa"/>
                <a:cs typeface="Comfortaa"/>
                <a:sym typeface="Comfortaa"/>
              </a:rPr>
              <a:t>ype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ea typeface="Comfortaa"/>
                <a:cs typeface="Comfortaa"/>
                <a:sym typeface="Comfortaa"/>
              </a:rPr>
              <a:t>H</a:t>
            </a:r>
            <a:r>
              <a:rPr lang="en" sz="2400" dirty="0" smtClean="0">
                <a:ea typeface="Comfortaa"/>
                <a:cs typeface="Comfortaa"/>
                <a:sym typeface="Comfortaa"/>
              </a:rPr>
              <a:t>orizontal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" sz="2400" dirty="0" smtClean="0">
                <a:ea typeface="Comfortaa"/>
                <a:cs typeface="Comfortaa"/>
                <a:sym typeface="Comfortaa"/>
              </a:rPr>
              <a:t>DepthError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" sz="2400" dirty="0" smtClean="0">
                <a:ea typeface="Comfortaa"/>
                <a:cs typeface="Comfortaa"/>
                <a:sym typeface="Comfortaa"/>
              </a:rPr>
              <a:t>MagError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" sz="2400" dirty="0" smtClean="0">
                <a:ea typeface="Comfortaa"/>
                <a:cs typeface="Comfortaa"/>
                <a:sym typeface="Comfortaa"/>
              </a:rPr>
              <a:t>MagNST</a:t>
            </a:r>
          </a:p>
          <a:p>
            <a:pPr marL="342900" indent="-342900">
              <a:buFont typeface="Arial" pitchFamily="34" charset="0"/>
              <a:buChar char="•"/>
            </a:pPr>
            <a:endParaRPr lang="en" sz="2400" dirty="0" smtClean="0">
              <a:ea typeface="Comfortaa"/>
              <a:cs typeface="Comfortaa"/>
              <a:sym typeface="Comforta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6270171"/>
            <a:ext cx="798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2"/>
              </a:rPr>
              <a:t>https://earthquake.usgs.gov/data/comcat/data-eventterms.php#gap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550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1289" y="654485"/>
            <a:ext cx="9418320" cy="1691640"/>
          </a:xfrm>
        </p:spPr>
        <p:txBody>
          <a:bodyPr/>
          <a:lstStyle/>
          <a:p>
            <a:r>
              <a:rPr lang="en-IN" sz="2800" dirty="0" smtClean="0">
                <a:solidFill>
                  <a:schemeClr val="tx1"/>
                </a:solidFill>
              </a:rPr>
              <a:t>Data Set link:</a:t>
            </a:r>
          </a:p>
          <a:p>
            <a:pPr lvl="0"/>
            <a:r>
              <a:rPr lang="en-IN" sz="2000" u="sng" dirty="0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2"/>
              </a:rPr>
              <a:t>https://earthquake.usgs.gov/earthquakes/feed/v1.0/csv.php#learn</a:t>
            </a:r>
            <a:endParaRPr lang="en-IN" sz="2000" dirty="0">
              <a:latin typeface="Comfortaa"/>
              <a:ea typeface="Comfortaa"/>
              <a:cs typeface="Comfortaa"/>
              <a:sym typeface="Comfortaa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62" t="3175" b="7148"/>
          <a:stretch/>
        </p:blipFill>
        <p:spPr>
          <a:xfrm>
            <a:off x="1601289" y="1904682"/>
            <a:ext cx="9191638" cy="46596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3009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5163" y="471606"/>
            <a:ext cx="9418320" cy="1487824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>
                <a:solidFill>
                  <a:schemeClr val="tx1"/>
                </a:solidFill>
              </a:rPr>
              <a:t>Algorithm Used:</a:t>
            </a:r>
            <a:endParaRPr lang="en-IN" sz="6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1680" y="2286000"/>
            <a:ext cx="88696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tx1">
                    <a:lumMod val="75000"/>
                  </a:schemeClr>
                </a:solidFill>
              </a:rPr>
              <a:t>A </a:t>
            </a:r>
            <a:r>
              <a:rPr lang="en-IN" sz="2400" b="1" i="1" dirty="0" smtClean="0">
                <a:solidFill>
                  <a:schemeClr val="tx1">
                    <a:lumMod val="75000"/>
                  </a:schemeClr>
                </a:solidFill>
              </a:rPr>
              <a:t>mixed-effects regression model </a:t>
            </a:r>
            <a:r>
              <a:rPr lang="en-IN" sz="2400" dirty="0" smtClean="0">
                <a:solidFill>
                  <a:schemeClr val="tx1">
                    <a:lumMod val="75000"/>
                  </a:schemeClr>
                </a:solidFill>
              </a:rPr>
              <a:t>is used as our primary prediction model since it allows estimation of random effects associated with earthquakes and regions. </a:t>
            </a:r>
          </a:p>
          <a:p>
            <a:endParaRPr lang="en-IN" sz="2400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IN" sz="2400" dirty="0" smtClean="0">
                <a:solidFill>
                  <a:schemeClr val="tx1">
                    <a:lumMod val="75000"/>
                  </a:schemeClr>
                </a:solidFill>
              </a:rPr>
              <a:t>The mixed-effects regression model is also compared to a </a:t>
            </a:r>
            <a:r>
              <a:rPr lang="en-IN" sz="2400" b="1" i="1" dirty="0" smtClean="0">
                <a:solidFill>
                  <a:schemeClr val="tx1">
                    <a:lumMod val="75000"/>
                  </a:schemeClr>
                </a:solidFill>
              </a:rPr>
              <a:t>support vector regression (SVR) model</a:t>
            </a:r>
            <a:r>
              <a:rPr lang="en-IN" sz="2400" dirty="0" smtClean="0">
                <a:solidFill>
                  <a:schemeClr val="tx1">
                    <a:lumMod val="75000"/>
                  </a:schemeClr>
                </a:solidFill>
              </a:rPr>
              <a:t>. This is primarily done to assess the effectiveness of mixed-effects regression compared to other popular regression models</a:t>
            </a:r>
            <a:endParaRPr lang="en-IN" sz="2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009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958" y="300444"/>
            <a:ext cx="4511911" cy="1156063"/>
          </a:xfrm>
        </p:spPr>
        <p:txBody>
          <a:bodyPr>
            <a:normAutofit/>
          </a:bodyPr>
          <a:lstStyle/>
          <a:p>
            <a:r>
              <a:rPr lang="en-IN" sz="5400" dirty="0" smtClean="0"/>
              <a:t>Outcomes: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753" y="1711234"/>
            <a:ext cx="9418320" cy="5146766"/>
          </a:xfrm>
        </p:spPr>
        <p:txBody>
          <a:bodyPr>
            <a:normAutofit/>
          </a:bodyPr>
          <a:lstStyle/>
          <a:p>
            <a:pPr marL="457200" lvl="0" indent="-349250">
              <a:spcBef>
                <a:spcPts val="0"/>
              </a:spcBef>
              <a:spcAft>
                <a:spcPts val="0"/>
              </a:spcAft>
              <a:buSzPts val="1900"/>
              <a:buFont typeface="Comfortaa"/>
              <a:buChar char="●"/>
            </a:pPr>
            <a:r>
              <a:rPr lang="en-US" sz="2800" dirty="0">
                <a:ea typeface="Comfortaa"/>
                <a:cs typeface="Comfortaa"/>
                <a:sym typeface="Comfortaa"/>
              </a:rPr>
              <a:t>Various regression models were trained for predicting ground motion intensities from an earthquake</a:t>
            </a:r>
            <a:r>
              <a:rPr lang="en-US" sz="2800" dirty="0" smtClean="0">
                <a:ea typeface="Comfortaa"/>
                <a:cs typeface="Comfortaa"/>
                <a:sym typeface="Comfortaa"/>
              </a:rPr>
              <a:t>.</a:t>
            </a:r>
          </a:p>
          <a:p>
            <a:pPr marL="457200" lvl="0" indent="-349250">
              <a:spcBef>
                <a:spcPts val="0"/>
              </a:spcBef>
              <a:spcAft>
                <a:spcPts val="0"/>
              </a:spcAft>
              <a:buSzPts val="1900"/>
            </a:pPr>
            <a:endParaRPr lang="en-US" sz="2800" dirty="0">
              <a:ea typeface="Comfortaa"/>
              <a:cs typeface="Comfortaa"/>
              <a:sym typeface="Comfortaa"/>
            </a:endParaRPr>
          </a:p>
          <a:p>
            <a:pPr marL="457200" lvl="0" indent="-349250">
              <a:spcBef>
                <a:spcPts val="1000"/>
              </a:spcBef>
              <a:spcAft>
                <a:spcPts val="1600"/>
              </a:spcAft>
              <a:buSzPts val="1900"/>
              <a:buFont typeface="Comfortaa"/>
              <a:buChar char="●"/>
            </a:pPr>
            <a:r>
              <a:rPr lang="en-US" sz="2800" dirty="0">
                <a:ea typeface="Comfortaa"/>
                <a:cs typeface="Comfortaa"/>
                <a:sym typeface="Comfortaa"/>
              </a:rPr>
              <a:t>Also, we concluded that a significant difference in event terms could not be observed between induced and natural earthquakes; hence, event terms could not be effectively used to distinguish induced from natural events.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35459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491</TotalTime>
  <Words>455</Words>
  <Application>Microsoft Office PowerPoint</Application>
  <PresentationFormat>Custom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View</vt:lpstr>
      <vt:lpstr>TOPIC:</vt:lpstr>
      <vt:lpstr>Slide 2</vt:lpstr>
      <vt:lpstr>Objective</vt:lpstr>
      <vt:lpstr>Motivation</vt:lpstr>
      <vt:lpstr>Data Set- Did You Feel It?</vt:lpstr>
      <vt:lpstr>DYFI  raw dataset contains these attributes: </vt:lpstr>
      <vt:lpstr>Slide 7</vt:lpstr>
      <vt:lpstr>Slide 8</vt:lpstr>
      <vt:lpstr>Outcomes:</vt:lpstr>
      <vt:lpstr>Applications: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</dc:title>
  <dc:creator>Nandani Bansal</dc:creator>
  <cp:lastModifiedBy>Inspiron</cp:lastModifiedBy>
  <cp:revision>19</cp:revision>
  <dcterms:created xsi:type="dcterms:W3CDTF">2020-07-22T10:52:13Z</dcterms:created>
  <dcterms:modified xsi:type="dcterms:W3CDTF">2020-08-24T15:52:53Z</dcterms:modified>
</cp:coreProperties>
</file>