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2" r:id="rId6"/>
    <p:sldId id="260" r:id="rId7"/>
    <p:sldId id="263" r:id="rId8"/>
    <p:sldId id="271" r:id="rId9"/>
    <p:sldId id="261" r:id="rId10"/>
    <p:sldId id="264"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107670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376710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119945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88092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80102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2891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275222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233505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144276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423610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2005C-FF2F-4869-903A-22F71FA9D214}" type="datetimeFigureOut">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148339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2005C-FF2F-4869-903A-22F71FA9D214}" type="datetimeFigureOut">
              <a:rPr lang="en-IN" smtClean="0"/>
              <a:pPr/>
              <a:t>16-09-2020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AFD02-32ED-4C71-A711-148627456E83}" type="slidenum">
              <a:rPr lang="en-IN" smtClean="0"/>
              <a:pPr/>
              <a:t>‹#›</a:t>
            </a:fld>
            <a:endParaRPr lang="en-IN"/>
          </a:p>
        </p:txBody>
      </p:sp>
    </p:spTree>
    <p:extLst>
      <p:ext uri="{BB962C8B-B14F-4D97-AF65-F5344CB8AC3E}">
        <p14:creationId xmlns:p14="http://schemas.microsoft.com/office/powerpoint/2010/main" xmlns="" val="33904512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data-science-simplified/svm-support-vector-machine-beginners-ml-series-part-1-the-theory-part-7c618ef8ff9b" TargetMode="External"/><Relationship Id="rId2" Type="http://schemas.openxmlformats.org/officeDocument/2006/relationships/hyperlink" Target="https://www.analyticsvidhya.com/blog/2017/09/understaing-support-vector-machine-example-code/" TargetMode="External"/><Relationship Id="rId1" Type="http://schemas.openxmlformats.org/officeDocument/2006/relationships/slideLayout" Target="../slideLayouts/slideLayout2.xml"/><Relationship Id="rId4" Type="http://schemas.openxmlformats.org/officeDocument/2006/relationships/hyperlink" Target="https://github.com/nandani7/MachineLearningProject20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734" y="378823"/>
            <a:ext cx="9144000" cy="1653956"/>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Classification of Firewall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Log Files</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29547" y="3214445"/>
            <a:ext cx="3371392" cy="833710"/>
          </a:xfrm>
        </p:spPr>
        <p:txBody>
          <a:bodyPr>
            <a:normAutofit lnSpcReduction="10000"/>
          </a:bodyPr>
          <a:lstStyle/>
          <a:p>
            <a:r>
              <a:rPr lang="en-IN" dirty="0" smtClean="0">
                <a:latin typeface="Times New Roman" panose="02020603050405020304" pitchFamily="18" charset="0"/>
                <a:cs typeface="Times New Roman" panose="02020603050405020304" pitchFamily="18" charset="0"/>
              </a:rPr>
              <a:t>Mentor: </a:t>
            </a:r>
          </a:p>
          <a:p>
            <a:r>
              <a:rPr lang="en-IN" dirty="0" err="1" smtClean="0">
                <a:latin typeface="Times New Roman" panose="02020603050405020304" pitchFamily="18" charset="0"/>
                <a:cs typeface="Times New Roman" panose="02020603050405020304" pitchFamily="18" charset="0"/>
              </a:rPr>
              <a:t>Mr.</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Abhishek</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Verma</a:t>
            </a:r>
            <a:endParaRPr lang="en-IN"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7624296" y="3080363"/>
            <a:ext cx="4123898" cy="18835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smtClean="0">
                <a:latin typeface="Times New Roman" panose="02020603050405020304" pitchFamily="18" charset="0"/>
                <a:cs typeface="Times New Roman" panose="02020603050405020304" pitchFamily="18" charset="0"/>
              </a:rPr>
              <a:t>Group 1 members: </a:t>
            </a:r>
          </a:p>
          <a:p>
            <a:r>
              <a:rPr lang="en-IN" sz="2000" dirty="0" err="1" smtClean="0">
                <a:latin typeface="Times New Roman" panose="02020603050405020304" pitchFamily="18" charset="0"/>
                <a:cs typeface="Times New Roman" panose="02020603050405020304" pitchFamily="18" charset="0"/>
              </a:rPr>
              <a:t>Ashita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Goyal-181500144</a:t>
            </a:r>
          </a:p>
          <a:p>
            <a:r>
              <a:rPr lang="en-IN" sz="2000" dirty="0">
                <a:latin typeface="Times New Roman" panose="02020603050405020304" pitchFamily="18" charset="0"/>
                <a:cs typeface="Times New Roman" panose="02020603050405020304" pitchFamily="18" charset="0"/>
              </a:rPr>
              <a:t>Bharti Gautam-181500192</a:t>
            </a:r>
          </a:p>
          <a:p>
            <a:r>
              <a:rPr lang="en-IN" sz="2000" dirty="0" err="1">
                <a:latin typeface="Times New Roman" panose="02020603050405020304" pitchFamily="18" charset="0"/>
                <a:cs typeface="Times New Roman" panose="02020603050405020304" pitchFamily="18" charset="0"/>
              </a:rPr>
              <a:t>Naina</a:t>
            </a:r>
            <a:r>
              <a:rPr lang="en-IN" sz="2000" dirty="0">
                <a:latin typeface="Times New Roman" panose="02020603050405020304" pitchFamily="18" charset="0"/>
                <a:cs typeface="Times New Roman" panose="02020603050405020304" pitchFamily="18" charset="0"/>
              </a:rPr>
              <a:t> Agarwal-181500408</a:t>
            </a:r>
          </a:p>
          <a:p>
            <a:r>
              <a:rPr lang="en-IN" sz="2000" dirty="0">
                <a:latin typeface="Times New Roman" panose="02020603050405020304" pitchFamily="18" charset="0"/>
                <a:cs typeface="Times New Roman" panose="02020603050405020304" pitchFamily="18" charset="0"/>
              </a:rPr>
              <a:t>Nandani Bansal-181500413</a:t>
            </a:r>
          </a:p>
          <a:p>
            <a:endParaRPr lang="en-IN" sz="2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13315" y="3874654"/>
            <a:ext cx="1353663" cy="1498768"/>
          </a:xfrm>
          <a:prstGeom prst="rect">
            <a:avLst/>
          </a:prstGeom>
        </p:spPr>
      </p:pic>
      <p:sp>
        <p:nvSpPr>
          <p:cNvPr id="7" name="Rectangle 6"/>
          <p:cNvSpPr/>
          <p:nvPr/>
        </p:nvSpPr>
        <p:spPr>
          <a:xfrm>
            <a:off x="3001357" y="5527954"/>
            <a:ext cx="6096000" cy="923330"/>
          </a:xfrm>
          <a:prstGeom prst="rect">
            <a:avLst/>
          </a:prstGeom>
        </p:spPr>
        <p:txBody>
          <a:bodyPr>
            <a:spAutoFit/>
          </a:bodyPr>
          <a:lstStyle/>
          <a:p>
            <a:pPr algn="ctr"/>
            <a:r>
              <a:rPr lang="en-IN" dirty="0">
                <a:latin typeface="Times New Roman" panose="02020603050405020304" pitchFamily="18" charset="0"/>
                <a:cs typeface="Times New Roman" panose="02020603050405020304" pitchFamily="18" charset="0"/>
              </a:rPr>
              <a:t>Department of Computer Engineering and Applications</a:t>
            </a:r>
          </a:p>
          <a:p>
            <a:pPr algn="ctr"/>
            <a:r>
              <a:rPr lang="en-IN" dirty="0">
                <a:latin typeface="Times New Roman" panose="02020603050405020304" pitchFamily="18" charset="0"/>
                <a:cs typeface="Times New Roman" panose="02020603050405020304" pitchFamily="18" charset="0"/>
              </a:rPr>
              <a:t>GLA University, Mathura</a:t>
            </a:r>
          </a:p>
          <a:p>
            <a:pPr algn="ctr"/>
            <a:r>
              <a:rPr lang="en-IN" dirty="0">
                <a:latin typeface="Times New Roman" panose="02020603050405020304" pitchFamily="18" charset="0"/>
                <a:cs typeface="Times New Roman" panose="02020603050405020304" pitchFamily="18" charset="0"/>
              </a:rPr>
              <a:t>Uttar Pradesh, India</a:t>
            </a:r>
          </a:p>
        </p:txBody>
      </p:sp>
    </p:spTree>
    <p:extLst>
      <p:ext uri="{BB962C8B-B14F-4D97-AF65-F5344CB8AC3E}">
        <p14:creationId xmlns:p14="http://schemas.microsoft.com/office/powerpoint/2010/main" xmlns="" val="3226464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lstStyle/>
          <a:p>
            <a:pPr algn="ctr"/>
            <a:r>
              <a:rPr lang="en-IN" dirty="0" smtClean="0">
                <a:latin typeface="Times New Roman" pitchFamily="18" charset="0"/>
                <a:cs typeface="Times New Roman" pitchFamily="18" charset="0"/>
              </a:rPr>
              <a:t>Results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81487"/>
            <a:ext cx="10515600" cy="5241381"/>
          </a:xfrm>
        </p:spPr>
        <p:txBody>
          <a:bodyPr>
            <a:no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order to measure the performance of the classifier, the comparison was made by finding the measurement values of sensitivity, recall and their harmonic mean F1 Score, by using different algorithms.</a:t>
            </a:r>
          </a:p>
          <a:p>
            <a:r>
              <a:rPr lang="en-US" sz="2400" dirty="0" smtClean="0">
                <a:latin typeface="Times New Roman" pitchFamily="18" charset="0"/>
                <a:cs typeface="Times New Roman" pitchFamily="18" charset="0"/>
              </a:rPr>
              <a:t>The best algorithm is used for the analysis of the model.</a:t>
            </a:r>
          </a:p>
          <a:p>
            <a:r>
              <a:rPr lang="en-US" sz="2400" dirty="0" smtClean="0">
                <a:latin typeface="Times New Roman" pitchFamily="18" charset="0"/>
                <a:cs typeface="Times New Roman" pitchFamily="18" charset="0"/>
              </a:rPr>
              <a:t>The </a:t>
            </a:r>
            <a:r>
              <a:rPr lang="en-US" sz="2400" dirty="0" smtClean="0"/>
              <a:t>analyses of </a:t>
            </a:r>
            <a:r>
              <a:rPr lang="en-US" sz="2400" dirty="0"/>
              <a:t>the log records on the Firewall </a:t>
            </a:r>
            <a:r>
              <a:rPr lang="en-US" sz="2400" dirty="0" smtClean="0"/>
              <a:t>devices was done.</a:t>
            </a:r>
            <a:endParaRPr lang="en-US" sz="2400" dirty="0">
              <a:latin typeface="Times New Roman" pitchFamily="18" charset="0"/>
              <a:cs typeface="Times New Roman" pitchFamily="18" charset="0"/>
            </a:endParaRPr>
          </a:p>
          <a:p>
            <a:pPr lvl="1">
              <a:buFont typeface="Wingdings" panose="05000000000000000000" pitchFamily="2" charset="2"/>
              <a:buChar char="Ø"/>
            </a:pPr>
            <a:endParaRPr lang="en-US" sz="2000" dirty="0" smtClean="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lvl="1">
              <a:buFont typeface="Wingdings" panose="05000000000000000000" pitchFamily="2" charset="2"/>
              <a:buChar char="Ø"/>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8562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Scope For Future Works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916578" y="2204448"/>
            <a:ext cx="10515600" cy="4351338"/>
          </a:xfrm>
        </p:spPr>
        <p:txBody>
          <a:bodyPr>
            <a:normAutofit/>
          </a:bodyPr>
          <a:lstStyle/>
          <a:p>
            <a:pPr marL="0" indent="0">
              <a:buNone/>
            </a:pPr>
            <a:r>
              <a:rPr lang="en-US" sz="2400" dirty="0" smtClean="0">
                <a:latin typeface="Times New Roman" pitchFamily="18" charset="0"/>
                <a:cs typeface="Times New Roman" pitchFamily="18" charset="0"/>
              </a:rPr>
              <a:t>There are some of the tasks that can be done in future work related to this project study-</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accuracy of the prepared system can be improved further.</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design of an intelligent system can be prepared that can decide on its own how to handle a lot more data with information to be extracted from the firewall logs.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97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034141" y="2687774"/>
            <a:ext cx="10670177" cy="2341426"/>
          </a:xfrm>
        </p:spPr>
        <p:txBody>
          <a:bodyPr>
            <a:normAutofit fontScale="92500" lnSpcReduction="20000"/>
          </a:bodyPr>
          <a:lstStyle/>
          <a:p>
            <a:r>
              <a:rPr lang="en-IN" sz="2400" dirty="0" smtClean="0">
                <a:latin typeface="Times New Roman" pitchFamily="18" charset="0"/>
                <a:cs typeface="Times New Roman" pitchFamily="18" charset="0"/>
                <a:hlinkClick r:id="rId2"/>
              </a:rPr>
              <a:t>https://www.analyticsvidhya.com/blog/2017/09/understaing-support-vector-machine-example-code</a:t>
            </a:r>
            <a:r>
              <a:rPr lang="en-IN" sz="2400" dirty="0" smtClean="0">
                <a:latin typeface="Times New Roman" pitchFamily="18" charset="0"/>
                <a:cs typeface="Times New Roman" pitchFamily="18" charset="0"/>
                <a:hlinkClick r:id="rId2"/>
              </a:rPr>
              <a:t>/</a:t>
            </a: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hlinkClick r:id="rId3"/>
              </a:rPr>
              <a:t>https://</a:t>
            </a:r>
            <a:r>
              <a:rPr lang="en-IN" sz="2400" dirty="0" smtClean="0">
                <a:latin typeface="Times New Roman" pitchFamily="18" charset="0"/>
                <a:cs typeface="Times New Roman" pitchFamily="18" charset="0"/>
                <a:hlinkClick r:id="rId3"/>
              </a:rPr>
              <a:t>medium.com/data-science-simplified/svm-support-vector-machine-beginners-ml-series-part-1-the-theory-part-7c618ef8ff9b</a:t>
            </a: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Link to github</a:t>
            </a:r>
            <a:r>
              <a:rPr lang="en-IN" sz="2400" dirty="0" smtClean="0">
                <a:latin typeface="Times New Roman" pitchFamily="18" charset="0"/>
                <a:cs typeface="Times New Roman" pitchFamily="18" charset="0"/>
              </a:rPr>
              <a:t> repo: </a:t>
            </a:r>
            <a:r>
              <a:rPr lang="en-IN" sz="2400" dirty="0" smtClean="0">
                <a:latin typeface="Times New Roman" pitchFamily="18" charset="0"/>
                <a:cs typeface="Times New Roman" pitchFamily="18" charset="0"/>
                <a:hlinkClick r:id="rId4"/>
              </a:rPr>
              <a:t>https://</a:t>
            </a:r>
            <a:r>
              <a:rPr lang="en-IN" sz="2400" dirty="0" smtClean="0">
                <a:latin typeface="Times New Roman" pitchFamily="18" charset="0"/>
                <a:cs typeface="Times New Roman" pitchFamily="18" charset="0"/>
                <a:hlinkClick r:id="rId4"/>
              </a:rPr>
              <a:t>github.com/nandani7/MachineLearningProject2020</a:t>
            </a: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949897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125" y="1501186"/>
            <a:ext cx="9144000" cy="2387600"/>
          </a:xfrm>
        </p:spPr>
        <p:txBody>
          <a:bodyPr/>
          <a:lstStyle/>
          <a:p>
            <a:r>
              <a:rPr lang="en-IN" dirty="0" smtClean="0">
                <a:latin typeface="Times New Roman" pitchFamily="18" charset="0"/>
                <a:cs typeface="Times New Roman" pitchFamily="18" charset="0"/>
              </a:rPr>
              <a:t>THANK YOU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83" y="248195"/>
            <a:ext cx="10123714" cy="1280159"/>
          </a:xfrm>
        </p:spPr>
        <p:txBody>
          <a:bodyPr/>
          <a:lstStyle/>
          <a:p>
            <a:pPr algn="ctr"/>
            <a:r>
              <a:rPr lang="en-IN" dirty="0" smtClean="0">
                <a:latin typeface="Times New Roman" pitchFamily="18" charset="0"/>
                <a:cs typeface="Times New Roman" pitchFamily="18" charset="0"/>
              </a:rPr>
              <a:t>Overview Of Presentation: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15292"/>
            <a:ext cx="11062252" cy="5177056"/>
          </a:xfrm>
        </p:spPr>
        <p:txBody>
          <a:bodyPr>
            <a:normAutofit/>
          </a:bodyPr>
          <a:lstStyle/>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Introduction</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Statement </a:t>
            </a:r>
            <a:r>
              <a:rPr lang="en-US" dirty="0">
                <a:latin typeface="Times New Roman" panose="02020603050405020304" pitchFamily="18" charset="0"/>
                <a:cs typeface="Times New Roman" panose="02020603050405020304" pitchFamily="18" charset="0"/>
              </a:rPr>
              <a:t>of the </a:t>
            </a:r>
            <a:r>
              <a:rPr lang="en-US" dirty="0" smtClean="0">
                <a:latin typeface="Times New Roman" panose="02020603050405020304" pitchFamily="18" charset="0"/>
                <a:cs typeface="Times New Roman" panose="02020603050405020304" pitchFamily="18" charset="0"/>
              </a:rPr>
              <a:t>Problem</a:t>
            </a:r>
          </a:p>
          <a:p>
            <a:pPr marL="1257300" lvl="2" indent="-342900"/>
            <a:r>
              <a:rPr lang="en-US" sz="2400" dirty="0" smtClean="0">
                <a:latin typeface="Times New Roman" panose="02020603050405020304" pitchFamily="18" charset="0"/>
                <a:cs typeface="Times New Roman" panose="02020603050405020304" pitchFamily="18" charset="0"/>
              </a:rPr>
              <a:t>Motivation</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Objective</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Models</a:t>
            </a:r>
          </a:p>
          <a:p>
            <a:pPr marL="1257300" lvl="2" indent="-342900"/>
            <a:r>
              <a:rPr lang="en-US" sz="2400" dirty="0" smtClean="0">
                <a:latin typeface="Times New Roman" panose="02020603050405020304" pitchFamily="18" charset="0"/>
                <a:cs typeface="Times New Roman" panose="02020603050405020304" pitchFamily="18" charset="0"/>
              </a:rPr>
              <a:t>Dataset</a:t>
            </a:r>
            <a:endParaRPr lang="en-US"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Results</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Scope for </a:t>
            </a:r>
            <a:r>
              <a:rPr lang="en-US" dirty="0">
                <a:latin typeface="Times New Roman" panose="02020603050405020304" pitchFamily="18" charset="0"/>
                <a:cs typeface="Times New Roman" panose="02020603050405020304" pitchFamily="18" charset="0"/>
              </a:rPr>
              <a:t>future </a:t>
            </a:r>
            <a:r>
              <a:rPr lang="en-US" dirty="0" smtClean="0">
                <a:latin typeface="Times New Roman" panose="02020603050405020304" pitchFamily="18" charset="0"/>
                <a:cs typeface="Times New Roman" panose="02020603050405020304" pitchFamily="18" charset="0"/>
              </a:rPr>
              <a:t>works</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62221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0"/>
            <a:ext cx="10515600" cy="1325563"/>
          </a:xfrm>
        </p:spPr>
        <p:txBody>
          <a:bodyPr/>
          <a:lstStyle/>
          <a:p>
            <a:pPr algn="ctr"/>
            <a:r>
              <a:rPr lang="en-IN"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25137" y="1280160"/>
            <a:ext cx="10515600" cy="5251269"/>
          </a:xfrm>
        </p:spPr>
        <p:txBody>
          <a:bodyPr>
            <a:normAutofit fontScale="92500"/>
          </a:bodyPr>
          <a:lstStyle/>
          <a:p>
            <a:r>
              <a:rPr lang="en-IN" sz="2400" dirty="0" smtClean="0">
                <a:latin typeface="Times New Roman" pitchFamily="18" charset="0"/>
                <a:cs typeface="Times New Roman" pitchFamily="18" charset="0"/>
              </a:rPr>
              <a:t>A firewall monitors traffic into and out of the environment it was developed to protect.</a:t>
            </a:r>
            <a:r>
              <a:rPr lang="en-US" sz="2400" dirty="0" smtClean="0">
                <a:latin typeface="Times New Roman" pitchFamily="18" charset="0"/>
                <a:cs typeface="Times New Roman" pitchFamily="18" charset="0"/>
              </a:rPr>
              <a:t>Firewall </a:t>
            </a:r>
            <a:r>
              <a:rPr lang="en-US" sz="2400" dirty="0">
                <a:latin typeface="Times New Roman" pitchFamily="18" charset="0"/>
                <a:cs typeface="Times New Roman" pitchFamily="18" charset="0"/>
              </a:rPr>
              <a:t>devices on a network can either allow or prevent traffic according to the </a:t>
            </a:r>
            <a:r>
              <a:rPr lang="en-US" sz="2400" dirty="0" smtClean="0">
                <a:latin typeface="Times New Roman" pitchFamily="18" charset="0"/>
                <a:cs typeface="Times New Roman" pitchFamily="18" charset="0"/>
              </a:rPr>
              <a:t>policy. The </a:t>
            </a:r>
            <a:r>
              <a:rPr lang="en-US" sz="2400" dirty="0">
                <a:latin typeface="Times New Roman" pitchFamily="18" charset="0"/>
                <a:cs typeface="Times New Roman" pitchFamily="18" charset="0"/>
              </a:rPr>
              <a:t>system administrator sets up firewalls for each organization's needs</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Analyzes of security firewall records using machine learning approaches are available. In this study, </a:t>
            </a:r>
            <a:r>
              <a:rPr lang="en-US" sz="2400" dirty="0" smtClean="0">
                <a:latin typeface="Times New Roman" pitchFamily="18" charset="0"/>
                <a:cs typeface="Times New Roman" pitchFamily="18" charset="0"/>
              </a:rPr>
              <a:t>we can use any classification model </a:t>
            </a:r>
            <a:r>
              <a:rPr lang="en-US" sz="2400" dirty="0" smtClean="0">
                <a:latin typeface="Times New Roman" pitchFamily="18" charset="0"/>
                <a:cs typeface="Times New Roman" pitchFamily="18" charset="0"/>
              </a:rPr>
              <a:t>to analyzes firewall log files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58816" y="2792583"/>
            <a:ext cx="5146357" cy="2829148"/>
          </a:xfrm>
          <a:prstGeom prst="rect">
            <a:avLst/>
          </a:prstGeom>
        </p:spPr>
      </p:pic>
    </p:spTree>
    <p:extLst>
      <p:ext uri="{BB962C8B-B14F-4D97-AF65-F5344CB8AC3E}">
        <p14:creationId xmlns:p14="http://schemas.microsoft.com/office/powerpoint/2010/main" xmlns="" val="382530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Statement Of The Problem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214846" y="2949030"/>
            <a:ext cx="10189028" cy="2445930"/>
          </a:xfrm>
        </p:spPr>
        <p:txBody>
          <a:bodyPr>
            <a:noAutofit/>
          </a:bodyPr>
          <a:lstStyle/>
          <a:p>
            <a:pPr marL="0" indent="0">
              <a:buNone/>
            </a:pPr>
            <a:r>
              <a:rPr lang="en-US" sz="2600" dirty="0" smtClean="0">
                <a:latin typeface="Times New Roman" pitchFamily="18" charset="0"/>
                <a:cs typeface="Times New Roman" pitchFamily="18" charset="0"/>
              </a:rPr>
              <a:t>In this model of classification of firewall log files, we are going to analyze the logs on the firewall devices and control the internet traffic according to these analysis results.</a:t>
            </a:r>
          </a:p>
          <a:p>
            <a:pPr marL="0" indent="0">
              <a:buNone/>
            </a:pPr>
            <a:endParaRPr lang="en-US" sz="2600" dirty="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498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Motivation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600" dirty="0" smtClean="0">
                <a:latin typeface="Times New Roman" pitchFamily="18" charset="0"/>
                <a:cs typeface="Times New Roman" pitchFamily="18" charset="0"/>
              </a:rPr>
              <a:t>Firewall is the most important element in computer networks which  play  an  important  role  in  network  security. The configuration of firewalls is vital for communication networks to work properly and secure. Correct configuration of these systems make a significant contribution to the active and effective use of companies' communication technologies and other existing network devices.</a:t>
            </a:r>
          </a:p>
          <a:p>
            <a:pPr marL="0" indent="0">
              <a:buNone/>
            </a:pPr>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Firewall log contains important information that reveals powerful insights into the security issues, without log analysis it is difficult to monitor traffic flow so it is very important to classify the log file into various categories to manage the traffic.</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9050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972491"/>
            <a:ext cx="10515600" cy="4204472"/>
          </a:xfrm>
        </p:spPr>
        <p:txBody>
          <a:bodyPr>
            <a:normAutofit/>
          </a:bodyPr>
          <a:lstStyle/>
          <a:p>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Our </a:t>
            </a:r>
            <a:r>
              <a:rPr lang="en-US" sz="2600" dirty="0" smtClean="0">
                <a:latin typeface="Times New Roman" pitchFamily="18" charset="0"/>
                <a:cs typeface="Times New Roman" pitchFamily="18" charset="0"/>
              </a:rPr>
              <a:t>Objective is to classify the various log files </a:t>
            </a:r>
            <a:r>
              <a:rPr lang="en-US" sz="2600" dirty="0" smtClean="0">
                <a:latin typeface="Times New Roman" pitchFamily="18" charset="0"/>
                <a:cs typeface="Times New Roman" pitchFamily="18" charset="0"/>
              </a:rPr>
              <a:t>with multiclass support vector machine so </a:t>
            </a:r>
            <a:r>
              <a:rPr lang="en-US" sz="2600" dirty="0" smtClean="0">
                <a:latin typeface="Times New Roman" pitchFamily="18" charset="0"/>
                <a:cs typeface="Times New Roman" pitchFamily="18" charset="0"/>
              </a:rPr>
              <a:t>that traffic on the network can be controlled. The action attribute in the dataset is used as class which can have following values : allow, deny, drop and reset both.</a:t>
            </a:r>
          </a:p>
          <a:p>
            <a:pPr marL="0" indent="0">
              <a:buNone/>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52634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765" y="312874"/>
            <a:ext cx="10515600" cy="1325563"/>
          </a:xfrm>
        </p:spPr>
        <p:txBody>
          <a:bodyPr/>
          <a:lstStyle/>
          <a:p>
            <a:pPr algn="ctr"/>
            <a:r>
              <a:rPr lang="en-IN" dirty="0" smtClean="0">
                <a:latin typeface="Times New Roman" pitchFamily="18" charset="0"/>
                <a:cs typeface="Times New Roman" pitchFamily="18" charset="0"/>
              </a:rPr>
              <a:t>Dataset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Dataset for the given problem contains 65532 entries.</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attributes of the datasets are:</a:t>
            </a:r>
          </a:p>
          <a:p>
            <a:pPr lvl="1"/>
            <a:r>
              <a:rPr lang="en-IN" b="1" dirty="0" smtClean="0">
                <a:latin typeface="Times New Roman" pitchFamily="18" charset="0"/>
                <a:cs typeface="Times New Roman" pitchFamily="18" charset="0"/>
              </a:rPr>
              <a:t>Source </a:t>
            </a:r>
            <a:r>
              <a:rPr lang="en-IN" b="1" dirty="0" smtClean="0">
                <a:latin typeface="Times New Roman" pitchFamily="18" charset="0"/>
                <a:cs typeface="Times New Roman" pitchFamily="18" charset="0"/>
              </a:rPr>
              <a:t>Port</a:t>
            </a:r>
            <a:r>
              <a:rPr lang="en-IN" dirty="0" smtClean="0">
                <a:latin typeface="Times New Roman" pitchFamily="18" charset="0"/>
                <a:cs typeface="Times New Roman" pitchFamily="18" charset="0"/>
              </a:rPr>
              <a:t>: Client Source Port</a:t>
            </a:r>
            <a:r>
              <a:rPr lang="en-IN" dirty="0" smtClean="0">
                <a:latin typeface="Times New Roman" pitchFamily="18" charset="0"/>
                <a:cs typeface="Times New Roman" pitchFamily="18" charset="0"/>
              </a:rPr>
              <a:t>					</a:t>
            </a:r>
          </a:p>
          <a:p>
            <a:pPr lvl="1"/>
            <a:r>
              <a:rPr lang="en-IN" b="1" dirty="0" smtClean="0">
                <a:latin typeface="Times New Roman" pitchFamily="18" charset="0"/>
                <a:cs typeface="Times New Roman" pitchFamily="18" charset="0"/>
              </a:rPr>
              <a:t>Destination </a:t>
            </a:r>
            <a:r>
              <a:rPr lang="en-IN" b="1" dirty="0" smtClean="0">
                <a:latin typeface="Times New Roman" pitchFamily="18" charset="0"/>
                <a:cs typeface="Times New Roman" pitchFamily="18" charset="0"/>
              </a:rPr>
              <a:t>Port</a:t>
            </a:r>
            <a:r>
              <a:rPr lang="en-IN" dirty="0" smtClean="0">
                <a:latin typeface="Times New Roman" pitchFamily="18" charset="0"/>
                <a:cs typeface="Times New Roman" pitchFamily="18" charset="0"/>
              </a:rPr>
              <a:t>: Client Destination Port</a:t>
            </a:r>
            <a:endParaRPr lang="en-IN" dirty="0" smtClean="0">
              <a:latin typeface="Times New Roman" pitchFamily="18" charset="0"/>
              <a:cs typeface="Times New Roman" pitchFamily="18" charset="0"/>
            </a:endParaRPr>
          </a:p>
          <a:p>
            <a:pPr lvl="1"/>
            <a:r>
              <a:rPr lang="en-IN" b="1" dirty="0" smtClean="0">
                <a:latin typeface="Times New Roman" pitchFamily="18" charset="0"/>
                <a:cs typeface="Times New Roman" pitchFamily="18" charset="0"/>
              </a:rPr>
              <a:t>NAT Source </a:t>
            </a:r>
            <a:r>
              <a:rPr lang="en-IN" b="1" dirty="0" smtClean="0">
                <a:latin typeface="Times New Roman" pitchFamily="18" charset="0"/>
                <a:cs typeface="Times New Roman" pitchFamily="18" charset="0"/>
              </a:rPr>
              <a:t>Port</a:t>
            </a:r>
            <a:r>
              <a:rPr lang="en-IN" dirty="0" smtClean="0">
                <a:latin typeface="Times New Roman" pitchFamily="18" charset="0"/>
                <a:cs typeface="Times New Roman" pitchFamily="18" charset="0"/>
              </a:rPr>
              <a:t>: Network Address Translation Source port</a:t>
            </a:r>
            <a:endParaRPr lang="en-IN" dirty="0" smtClean="0">
              <a:latin typeface="Times New Roman" pitchFamily="18" charset="0"/>
              <a:cs typeface="Times New Roman" pitchFamily="18" charset="0"/>
            </a:endParaRPr>
          </a:p>
          <a:p>
            <a:pPr lvl="1"/>
            <a:r>
              <a:rPr lang="en-IN" b="1" dirty="0" smtClean="0">
                <a:latin typeface="Times New Roman" pitchFamily="18" charset="0"/>
                <a:cs typeface="Times New Roman" pitchFamily="18" charset="0"/>
              </a:rPr>
              <a:t>NAT Destination </a:t>
            </a:r>
            <a:r>
              <a:rPr lang="en-IN" b="1" dirty="0" smtClean="0">
                <a:latin typeface="Times New Roman" pitchFamily="18" charset="0"/>
                <a:cs typeface="Times New Roman" pitchFamily="18" charset="0"/>
              </a:rPr>
              <a:t>Port</a:t>
            </a:r>
            <a:r>
              <a:rPr lang="en-IN" dirty="0" smtClean="0">
                <a:latin typeface="Times New Roman" pitchFamily="18" charset="0"/>
                <a:cs typeface="Times New Roman" pitchFamily="18" charset="0"/>
              </a:rPr>
              <a:t>: Network </a:t>
            </a:r>
            <a:r>
              <a:rPr lang="en-IN" dirty="0" smtClean="0">
                <a:latin typeface="Times New Roman" pitchFamily="18" charset="0"/>
                <a:cs typeface="Times New Roman" pitchFamily="18" charset="0"/>
              </a:rPr>
              <a:t>Address Translation </a:t>
            </a:r>
            <a:r>
              <a:rPr lang="en-IN" dirty="0" smtClean="0">
                <a:latin typeface="Times New Roman" pitchFamily="18" charset="0"/>
                <a:cs typeface="Times New Roman" pitchFamily="18" charset="0"/>
              </a:rPr>
              <a:t>Destination </a:t>
            </a:r>
            <a:r>
              <a:rPr lang="en-IN" dirty="0" smtClean="0">
                <a:latin typeface="Times New Roman" pitchFamily="18" charset="0"/>
                <a:cs typeface="Times New Roman" pitchFamily="18" charset="0"/>
              </a:rPr>
              <a:t>port</a:t>
            </a:r>
            <a:endParaRPr lang="en-IN" dirty="0" smtClean="0">
              <a:latin typeface="Times New Roman" pitchFamily="18" charset="0"/>
              <a:cs typeface="Times New Roman" pitchFamily="18" charset="0"/>
            </a:endParaRPr>
          </a:p>
          <a:p>
            <a:pPr lvl="1"/>
            <a:r>
              <a:rPr lang="en-IN" b="1" dirty="0" smtClean="0">
                <a:latin typeface="Times New Roman" pitchFamily="18" charset="0"/>
                <a:cs typeface="Times New Roman" pitchFamily="18" charset="0"/>
              </a:rPr>
              <a:t>Elapsed Time (sec) </a:t>
            </a:r>
            <a:r>
              <a:rPr lang="en-IN" dirty="0" smtClean="0">
                <a:latin typeface="Times New Roman" pitchFamily="18" charset="0"/>
                <a:cs typeface="Times New Roman" pitchFamily="18" charset="0"/>
              </a:rPr>
              <a:t>: Time for flow</a:t>
            </a:r>
            <a:endParaRPr lang="en-IN" dirty="0" smtClean="0">
              <a:latin typeface="Times New Roman" pitchFamily="18" charset="0"/>
              <a:cs typeface="Times New Roman" pitchFamily="18" charset="0"/>
            </a:endParaRPr>
          </a:p>
          <a:p>
            <a:pPr lvl="1"/>
            <a:r>
              <a:rPr lang="en-IN" b="1" dirty="0" smtClean="0">
                <a:latin typeface="Times New Roman" pitchFamily="18" charset="0"/>
                <a:cs typeface="Times New Roman" pitchFamily="18" charset="0"/>
              </a:rPr>
              <a:t>Bytes </a:t>
            </a:r>
            <a:r>
              <a:rPr lang="en-IN" dirty="0" smtClean="0">
                <a:latin typeface="Times New Roman" pitchFamily="18" charset="0"/>
                <a:cs typeface="Times New Roman" pitchFamily="18" charset="0"/>
              </a:rPr>
              <a:t>:Total Bytes</a:t>
            </a:r>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91341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Dataset </a:t>
            </a:r>
            <a:endParaRPr lang="en-IN" dirty="0"/>
          </a:p>
        </p:txBody>
      </p:sp>
      <p:sp>
        <p:nvSpPr>
          <p:cNvPr id="3" name="Content Placeholder 2"/>
          <p:cNvSpPr>
            <a:spLocks noGrp="1"/>
          </p:cNvSpPr>
          <p:nvPr>
            <p:ph idx="1"/>
          </p:nvPr>
        </p:nvSpPr>
        <p:spPr>
          <a:xfrm>
            <a:off x="352697" y="1658984"/>
            <a:ext cx="11390811" cy="4507354"/>
          </a:xfrm>
        </p:spPr>
        <p:txBody>
          <a:bodyPr>
            <a:normAutofit fontScale="85000" lnSpcReduction="20000"/>
          </a:bodyPr>
          <a:lstStyle/>
          <a:p>
            <a:pPr lvl="1"/>
            <a:r>
              <a:rPr lang="en-IN" sz="2600" b="1" dirty="0" smtClean="0">
                <a:solidFill>
                  <a:prstClr val="black"/>
                </a:solidFill>
                <a:latin typeface="Times New Roman" pitchFamily="18" charset="0"/>
                <a:cs typeface="Times New Roman" pitchFamily="18" charset="0"/>
              </a:rPr>
              <a:t>Bytes </a:t>
            </a:r>
            <a:r>
              <a:rPr lang="en-IN" sz="2600" b="1" dirty="0" smtClean="0">
                <a:solidFill>
                  <a:prstClr val="black"/>
                </a:solidFill>
                <a:latin typeface="Times New Roman" pitchFamily="18" charset="0"/>
                <a:cs typeface="Times New Roman" pitchFamily="18" charset="0"/>
              </a:rPr>
              <a:t>Sent</a:t>
            </a:r>
            <a:endParaRPr lang="en-IN" sz="2600" b="1" dirty="0" smtClean="0">
              <a:solidFill>
                <a:prstClr val="black"/>
              </a:solidFill>
              <a:latin typeface="Times New Roman" pitchFamily="18" charset="0"/>
              <a:cs typeface="Times New Roman" pitchFamily="18" charset="0"/>
            </a:endParaRPr>
          </a:p>
          <a:p>
            <a:pPr lvl="1"/>
            <a:r>
              <a:rPr lang="en-IN" sz="2600" b="1" dirty="0" smtClean="0">
                <a:solidFill>
                  <a:prstClr val="black"/>
                </a:solidFill>
                <a:latin typeface="Times New Roman" pitchFamily="18" charset="0"/>
                <a:cs typeface="Times New Roman" pitchFamily="18" charset="0"/>
              </a:rPr>
              <a:t>Bytes Received</a:t>
            </a:r>
          </a:p>
          <a:p>
            <a:pPr lvl="1"/>
            <a:r>
              <a:rPr lang="en-IN" sz="2600" b="1" dirty="0" smtClean="0">
                <a:solidFill>
                  <a:prstClr val="black"/>
                </a:solidFill>
                <a:latin typeface="Times New Roman" pitchFamily="18" charset="0"/>
                <a:cs typeface="Times New Roman" pitchFamily="18" charset="0"/>
              </a:rPr>
              <a:t>Packets </a:t>
            </a:r>
            <a:r>
              <a:rPr lang="en-IN" sz="2600" dirty="0" smtClean="0">
                <a:solidFill>
                  <a:prstClr val="black"/>
                </a:solidFill>
                <a:latin typeface="Times New Roman" pitchFamily="18" charset="0"/>
                <a:cs typeface="Times New Roman" pitchFamily="18" charset="0"/>
              </a:rPr>
              <a:t>: Total no of Packets</a:t>
            </a:r>
            <a:endParaRPr lang="en-IN" sz="2600" dirty="0" smtClean="0">
              <a:solidFill>
                <a:prstClr val="black"/>
              </a:solidFill>
              <a:latin typeface="Times New Roman" pitchFamily="18" charset="0"/>
              <a:cs typeface="Times New Roman" pitchFamily="18" charset="0"/>
            </a:endParaRPr>
          </a:p>
          <a:p>
            <a:pPr lvl="1"/>
            <a:r>
              <a:rPr lang="en-IN" sz="2600" b="1" dirty="0" smtClean="0">
                <a:solidFill>
                  <a:prstClr val="black"/>
                </a:solidFill>
                <a:latin typeface="Times New Roman" pitchFamily="18" charset="0"/>
                <a:cs typeface="Times New Roman" pitchFamily="18" charset="0"/>
              </a:rPr>
              <a:t>Pkts_sent: </a:t>
            </a:r>
            <a:r>
              <a:rPr lang="en-IN" sz="2600" dirty="0" smtClean="0">
                <a:solidFill>
                  <a:prstClr val="black"/>
                </a:solidFill>
                <a:latin typeface="Times New Roman" pitchFamily="18" charset="0"/>
                <a:cs typeface="Times New Roman" pitchFamily="18" charset="0"/>
              </a:rPr>
              <a:t>Packets </a:t>
            </a:r>
            <a:r>
              <a:rPr lang="en-IN" sz="2600" dirty="0" smtClean="0">
                <a:solidFill>
                  <a:prstClr val="black"/>
                </a:solidFill>
                <a:latin typeface="Times New Roman" pitchFamily="18" charset="0"/>
                <a:cs typeface="Times New Roman" pitchFamily="18" charset="0"/>
              </a:rPr>
              <a:t>sent</a:t>
            </a:r>
          </a:p>
          <a:p>
            <a:pPr lvl="1"/>
            <a:r>
              <a:rPr lang="en-IN" sz="2600" b="1" dirty="0" smtClean="0">
                <a:solidFill>
                  <a:prstClr val="black"/>
                </a:solidFill>
                <a:latin typeface="Times New Roman" pitchFamily="18" charset="0"/>
                <a:cs typeface="Times New Roman" pitchFamily="18" charset="0"/>
              </a:rPr>
              <a:t>Pkts_received</a:t>
            </a:r>
            <a:r>
              <a:rPr lang="en-IN" sz="2600" dirty="0" smtClean="0">
                <a:solidFill>
                  <a:prstClr val="black"/>
                </a:solidFill>
                <a:latin typeface="Times New Roman" pitchFamily="18" charset="0"/>
                <a:cs typeface="Times New Roman" pitchFamily="18" charset="0"/>
              </a:rPr>
              <a:t>: Packets received</a:t>
            </a:r>
          </a:p>
          <a:p>
            <a:pPr lvl="1"/>
            <a:r>
              <a:rPr lang="en-IN" sz="2600" b="1" dirty="0" smtClean="0">
                <a:solidFill>
                  <a:prstClr val="black"/>
                </a:solidFill>
                <a:latin typeface="Times New Roman" pitchFamily="18" charset="0"/>
                <a:cs typeface="Times New Roman" pitchFamily="18" charset="0"/>
              </a:rPr>
              <a:t>Action</a:t>
            </a:r>
            <a:r>
              <a:rPr lang="en-IN" sz="2600" dirty="0" smtClean="0">
                <a:solidFill>
                  <a:prstClr val="black"/>
                </a:solidFill>
                <a:latin typeface="Times New Roman" pitchFamily="18" charset="0"/>
                <a:cs typeface="Times New Roman" pitchFamily="18" charset="0"/>
              </a:rPr>
              <a:t>: Class (Allow, deny, drop, reset-both)</a:t>
            </a:r>
          </a:p>
          <a:p>
            <a:pPr lvl="1"/>
            <a:endParaRPr lang="en-IN" sz="2600" dirty="0" smtClean="0">
              <a:solidFill>
                <a:prstClr val="black"/>
              </a:solidFill>
              <a:latin typeface="Times New Roman" pitchFamily="18" charset="0"/>
              <a:cs typeface="Times New Roman" pitchFamily="18" charset="0"/>
            </a:endParaRPr>
          </a:p>
          <a:p>
            <a:pPr>
              <a:buNone/>
            </a:pPr>
            <a:r>
              <a:rPr lang="en-IN" sz="2600" dirty="0" smtClean="0">
                <a:latin typeface="Times New Roman" pitchFamily="18" charset="0"/>
                <a:cs typeface="Times New Roman" pitchFamily="18" charset="0"/>
              </a:rPr>
              <a:t>	There </a:t>
            </a:r>
            <a:r>
              <a:rPr lang="en-IN" sz="2600" dirty="0" smtClean="0">
                <a:latin typeface="Times New Roman" pitchFamily="18" charset="0"/>
                <a:cs typeface="Times New Roman" pitchFamily="18" charset="0"/>
              </a:rPr>
              <a:t>are 4 classes in the action attribute used as a class. </a:t>
            </a:r>
            <a:r>
              <a:rPr lang="en-IN" sz="2600" dirty="0" smtClean="0">
                <a:latin typeface="Times New Roman" pitchFamily="18" charset="0"/>
                <a:cs typeface="Times New Roman" pitchFamily="18" charset="0"/>
              </a:rPr>
              <a:t>Descriptions of </a:t>
            </a:r>
            <a:r>
              <a:rPr lang="en-IN" sz="2600" dirty="0" smtClean="0">
                <a:latin typeface="Times New Roman" pitchFamily="18" charset="0"/>
                <a:cs typeface="Times New Roman" pitchFamily="18" charset="0"/>
              </a:rPr>
              <a:t>these classes </a:t>
            </a:r>
            <a:r>
              <a:rPr lang="en-IN" sz="2600" dirty="0" smtClean="0">
                <a:latin typeface="Times New Roman" pitchFamily="18" charset="0"/>
                <a:cs typeface="Times New Roman" pitchFamily="18" charset="0"/>
              </a:rPr>
              <a:t>are:</a:t>
            </a:r>
          </a:p>
          <a:p>
            <a:pPr>
              <a:buNone/>
            </a:pPr>
            <a:endParaRPr lang="en-IN" sz="2600" dirty="0" smtClean="0">
              <a:latin typeface="Times New Roman" pitchFamily="18" charset="0"/>
              <a:cs typeface="Times New Roman" pitchFamily="18" charset="0"/>
            </a:endParaRPr>
          </a:p>
          <a:p>
            <a:pPr lvl="1"/>
            <a:r>
              <a:rPr lang="en-IN" sz="2600" b="1" dirty="0" smtClean="0">
                <a:solidFill>
                  <a:prstClr val="black"/>
                </a:solidFill>
                <a:latin typeface="Times New Roman" pitchFamily="18" charset="0"/>
                <a:cs typeface="Times New Roman" pitchFamily="18" charset="0"/>
              </a:rPr>
              <a:t>Allow</a:t>
            </a:r>
            <a:r>
              <a:rPr lang="en-IN" sz="2600" dirty="0" smtClean="0">
                <a:solidFill>
                  <a:prstClr val="black"/>
                </a:solidFill>
                <a:latin typeface="Times New Roman" pitchFamily="18" charset="0"/>
                <a:cs typeface="Times New Roman" pitchFamily="18" charset="0"/>
              </a:rPr>
              <a:t>: Allows the internet traffic</a:t>
            </a:r>
          </a:p>
          <a:p>
            <a:pPr lvl="1"/>
            <a:r>
              <a:rPr lang="en-IN" sz="2600" b="1" dirty="0" smtClean="0">
                <a:solidFill>
                  <a:prstClr val="black"/>
                </a:solidFill>
                <a:latin typeface="Times New Roman" pitchFamily="18" charset="0"/>
                <a:cs typeface="Times New Roman" pitchFamily="18" charset="0"/>
              </a:rPr>
              <a:t>Deny</a:t>
            </a:r>
            <a:r>
              <a:rPr lang="en-IN" sz="2600" dirty="0" smtClean="0">
                <a:solidFill>
                  <a:prstClr val="black"/>
                </a:solidFill>
                <a:latin typeface="Times New Roman" pitchFamily="18" charset="0"/>
                <a:cs typeface="Times New Roman" pitchFamily="18" charset="0"/>
              </a:rPr>
              <a:t>: </a:t>
            </a:r>
            <a:r>
              <a:rPr lang="en-IN" sz="2600" dirty="0" smtClean="0"/>
              <a:t>Blocks traffic and enforces the default Deny Action defined for the application that is being </a:t>
            </a:r>
            <a:r>
              <a:rPr lang="en-IN" sz="2600" dirty="0" smtClean="0"/>
              <a:t>denied</a:t>
            </a:r>
          </a:p>
          <a:p>
            <a:pPr lvl="1"/>
            <a:r>
              <a:rPr lang="en-IN" sz="2600" b="1" dirty="0" smtClean="0">
                <a:solidFill>
                  <a:prstClr val="black"/>
                </a:solidFill>
                <a:latin typeface="Times New Roman" pitchFamily="18" charset="0"/>
                <a:cs typeface="Times New Roman" pitchFamily="18" charset="0"/>
              </a:rPr>
              <a:t>Drop</a:t>
            </a:r>
            <a:r>
              <a:rPr lang="en-IN" sz="2600" dirty="0" smtClean="0">
                <a:solidFill>
                  <a:prstClr val="black"/>
                </a:solidFill>
                <a:latin typeface="Times New Roman" pitchFamily="18" charset="0"/>
                <a:cs typeface="Times New Roman" pitchFamily="18" charset="0"/>
              </a:rPr>
              <a:t>: </a:t>
            </a:r>
            <a:r>
              <a:rPr lang="en-IN" sz="2600" dirty="0" smtClean="0"/>
              <a:t>Silently </a:t>
            </a:r>
            <a:r>
              <a:rPr lang="en-IN" sz="2600" dirty="0" smtClean="0"/>
              <a:t>drops the traffic; for an application, it overrides the default deny action. A TCP reset is not sent to the host/application. </a:t>
            </a:r>
            <a:endParaRPr lang="en-IN" sz="2600" dirty="0" smtClean="0"/>
          </a:p>
          <a:p>
            <a:pPr lvl="1"/>
            <a:r>
              <a:rPr lang="en-IN" sz="2600" b="1" dirty="0" smtClean="0">
                <a:solidFill>
                  <a:prstClr val="black"/>
                </a:solidFill>
                <a:latin typeface="Times New Roman" pitchFamily="18" charset="0"/>
                <a:cs typeface="Times New Roman" pitchFamily="18" charset="0"/>
              </a:rPr>
              <a:t>Reset-Both</a:t>
            </a:r>
            <a:r>
              <a:rPr lang="en-IN" sz="2600" dirty="0" smtClean="0">
                <a:solidFill>
                  <a:prstClr val="black"/>
                </a:solidFill>
                <a:latin typeface="Times New Roman" pitchFamily="18" charset="0"/>
                <a:cs typeface="Times New Roman" pitchFamily="18" charset="0"/>
              </a:rPr>
              <a:t> : </a:t>
            </a:r>
            <a:r>
              <a:rPr lang="en-IN" sz="2600" dirty="0" smtClean="0"/>
              <a:t>Sends </a:t>
            </a:r>
            <a:r>
              <a:rPr lang="en-IN" sz="2600" dirty="0" smtClean="0"/>
              <a:t>a TCP reset to both the client-side and server-side devices. </a:t>
            </a:r>
            <a:endParaRPr lang="en-IN" sz="2600" dirty="0" smtClean="0">
              <a:solidFill>
                <a:prstClr val="black"/>
              </a:solidFill>
              <a:latin typeface="Times New Roman" pitchFamily="18" charset="0"/>
              <a:cs typeface="Times New Roman" pitchFamily="18" charset="0"/>
            </a:endParaRPr>
          </a:p>
          <a:p>
            <a:pPr lvl="1"/>
            <a:endParaRPr lang="en-IN" sz="2600" dirty="0" smtClean="0">
              <a:solidFill>
                <a:prstClr val="black"/>
              </a:solidFill>
              <a:latin typeface="Times New Roman" pitchFamily="18" charset="0"/>
              <a:cs typeface="Times New Roman" pitchFamily="18" charset="0"/>
            </a:endParaRPr>
          </a:p>
          <a:p>
            <a:endParaRPr lang="en-IN" sz="2400"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p:spPr>
        <p:txBody>
          <a:bodyPr/>
          <a:lstStyle/>
          <a:p>
            <a:pPr algn="ctr"/>
            <a:r>
              <a:rPr lang="en-IN" dirty="0" smtClean="0">
                <a:latin typeface="Times New Roman" pitchFamily="18" charset="0"/>
                <a:cs typeface="Times New Roman" pitchFamily="18" charset="0"/>
              </a:rPr>
              <a:t>Dataset</a:t>
            </a:r>
            <a:endParaRPr lang="en-IN"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rotWithShape="1">
          <a:blip r:embed="rId2" cstate="print"/>
          <a:srcRect l="3304" t="19286" r="17369" b="4763"/>
          <a:stretch/>
        </p:blipFill>
        <p:spPr>
          <a:xfrm>
            <a:off x="705394" y="1449978"/>
            <a:ext cx="10776857" cy="5224672"/>
          </a:xfrm>
          <a:prstGeom prst="rect">
            <a:avLst/>
          </a:prstGeom>
          <a:ln>
            <a:solidFill>
              <a:schemeClr val="tx1"/>
            </a:solidFill>
          </a:ln>
        </p:spPr>
      </p:pic>
    </p:spTree>
    <p:extLst>
      <p:ext uri="{BB962C8B-B14F-4D97-AF65-F5344CB8AC3E}">
        <p14:creationId xmlns:p14="http://schemas.microsoft.com/office/powerpoint/2010/main" xmlns="" val="29356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255</TotalTime>
  <Words>395</Words>
  <Application>Microsoft Office PowerPoint</Application>
  <PresentationFormat>Custom</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Classification of Firewall  Log Files</vt:lpstr>
      <vt:lpstr>Overview Of Presentation:</vt:lpstr>
      <vt:lpstr>Introduction</vt:lpstr>
      <vt:lpstr>Statement Of The Problem</vt:lpstr>
      <vt:lpstr>Motivation</vt:lpstr>
      <vt:lpstr>OBJECTIVE</vt:lpstr>
      <vt:lpstr>Dataset </vt:lpstr>
      <vt:lpstr>Dataset </vt:lpstr>
      <vt:lpstr>Dataset</vt:lpstr>
      <vt:lpstr>Results</vt:lpstr>
      <vt:lpstr>Scope For Future Works</vt:lpstr>
      <vt:lpstr>References</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Nandani Bansal</dc:creator>
  <cp:lastModifiedBy>Inspiron</cp:lastModifiedBy>
  <cp:revision>17</cp:revision>
  <dcterms:created xsi:type="dcterms:W3CDTF">2020-09-16T06:07:35Z</dcterms:created>
  <dcterms:modified xsi:type="dcterms:W3CDTF">2020-09-16T14:11:25Z</dcterms:modified>
</cp:coreProperties>
</file>