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/>
        </p:nvSpPr>
        <p:spPr>
          <a:xfrm rot="21600000">
            <a:off x="-1" y="0"/>
            <a:ext cx="9164260" cy="6887033"/>
          </a:xfrm>
          <a:prstGeom prst="rtTriangle"/>
          <a:solidFill>
            <a:srgbClr val="02A5E3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596" name=""/>
          <p:cNvSpPr/>
          <p:nvPr/>
        </p:nvSpPr>
        <p:spPr>
          <a:xfrm>
            <a:off x="3504421" y="4835897"/>
            <a:ext cx="2472393" cy="843806"/>
          </a:xfrm>
          <a:prstGeom prst="rightArrow"/>
          <a:noFill/>
          <a:ln w="25400">
            <a:noFill/>
            <a:prstDash val="solid"/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854418" y="1041400"/>
            <a:ext cx="7772400" cy="2387600"/>
          </a:xfrm>
        </p:spPr>
        <p:txBody>
          <a:bodyPr>
            <a:normAutofit fontScale="96667"/>
          </a:bodyPr>
          <a:p>
            <a:r>
              <a:rPr altLang="zh-CN" b="1" lang="en-US"/>
              <a:t>C</a:t>
            </a:r>
            <a:r>
              <a:rPr altLang="zh-CN" b="1" lang="en-US"/>
              <a:t>U</a:t>
            </a:r>
            <a:r>
              <a:rPr altLang="zh-CN" b="1" lang="en-US"/>
              <a:t>S</a:t>
            </a:r>
            <a:r>
              <a:rPr altLang="zh-CN" b="1" lang="en-US"/>
              <a:t>TOMER </a:t>
            </a:r>
            <a:r>
              <a:rPr altLang="zh-CN" b="1" lang="en-US"/>
              <a:t>SENTIMENT </a:t>
            </a:r>
            <a:r>
              <a:rPr altLang="zh-CN" b="1" lang="en-US"/>
              <a:t>ANALYSIS </a:t>
            </a:r>
            <a:endParaRPr altLang="zh-CN" b="1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b="1" lang="en-US">
                <a:latin typeface="Noto Sans SoraSomp"/>
                <a:ea typeface="Droid Sans Fallback"/>
              </a:rPr>
              <a:t>C</a:t>
            </a:r>
            <a:r>
              <a:rPr altLang="zh-CN" b="1" lang="en-US">
                <a:latin typeface="Noto Sans SoraSomp"/>
                <a:ea typeface="Droid Sans Fallback"/>
              </a:rPr>
              <a:t>O</a:t>
            </a:r>
            <a:r>
              <a:rPr altLang="zh-CN" b="1" lang="en-US">
                <a:latin typeface="Noto Sans SoraSomp"/>
                <a:ea typeface="Droid Sans Fallback"/>
              </a:rPr>
              <a:t>T</a:t>
            </a:r>
            <a:r>
              <a:rPr altLang="zh-CN" b="1" lang="en-US">
                <a:latin typeface="Noto Sans SoraSomp"/>
                <a:ea typeface="Droid Sans Fallback"/>
              </a:rPr>
              <a:t>T</a:t>
            </a:r>
            <a:r>
              <a:rPr altLang="zh-CN" b="1" lang="en-US">
                <a:latin typeface="Noto Sans SoraSomp"/>
                <a:ea typeface="Droid Sans Fallback"/>
              </a:rPr>
              <a:t>ON </a:t>
            </a:r>
            <a:r>
              <a:rPr altLang="zh-CN" b="1" lang="en-US">
                <a:latin typeface="Noto Sans SoraSomp"/>
                <a:ea typeface="Droid Sans Fallback"/>
              </a:rPr>
              <a:t>CLOTH </a:t>
            </a:r>
            <a:r>
              <a:rPr altLang="zh-CN" b="1" lang="en-US">
                <a:latin typeface="Noto Sans SoraSomp"/>
                <a:ea typeface="Droid Sans Fallback"/>
              </a:rPr>
              <a:t>O</a:t>
            </a:r>
            <a:r>
              <a:rPr altLang="zh-CN" b="1" lang="en-US">
                <a:latin typeface="Noto Sans SoraSomp"/>
                <a:ea typeface="Droid Sans Fallback"/>
              </a:rPr>
              <a:t>F</a:t>
            </a:r>
            <a:r>
              <a:rPr altLang="zh-CN" b="1" lang="en-US">
                <a:latin typeface="Noto Sans SoraSomp"/>
                <a:ea typeface="Droid Sans Fallback"/>
              </a:rPr>
              <a:t> </a:t>
            </a:r>
            <a:r>
              <a:rPr altLang="zh-CN" b="1" lang="en-US">
                <a:latin typeface="Noto Sans SoraSomp"/>
                <a:ea typeface="Droid Sans Fallback"/>
              </a:rPr>
              <a:t>C</a:t>
            </a:r>
            <a:r>
              <a:rPr altLang="zh-CN" b="1" lang="en-US">
                <a:latin typeface="Noto Sans SoraSomp"/>
                <a:ea typeface="Droid Sans Fallback"/>
              </a:rPr>
              <a:t>U</a:t>
            </a:r>
            <a:r>
              <a:rPr altLang="zh-CN" b="1" lang="en-US">
                <a:latin typeface="Noto Sans SoraSomp"/>
                <a:ea typeface="Droid Sans Fallback"/>
              </a:rPr>
              <a:t>STOMER </a:t>
            </a:r>
            <a:r>
              <a:rPr altLang="zh-CN" b="1" lang="en-US">
                <a:latin typeface="Noto Sans SoraSomp"/>
                <a:ea typeface="Droid Sans Fallback"/>
              </a:rPr>
              <a:t>SENTIMENT </a:t>
            </a:r>
            <a:r>
              <a:rPr altLang="zh-CN" b="1" lang="en-US">
                <a:latin typeface="Noto Sans SoraSomp"/>
                <a:ea typeface="Droid Sans Fallback"/>
              </a:rPr>
              <a:t>ANALYSIS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99" name=""/>
          <p:cNvSpPr txBox="1"/>
          <p:nvPr/>
        </p:nvSpPr>
        <p:spPr>
          <a:xfrm>
            <a:off x="3599946" y="530859"/>
            <a:ext cx="4405008" cy="688339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K </a:t>
            </a:r>
            <a:r>
              <a:rPr b="1" sz="4000" lang="en-US">
                <a:solidFill>
                  <a:srgbClr val="000000"/>
                </a:solidFill>
              </a:rPr>
              <a:t>1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2322" y="1664241"/>
            <a:ext cx="3602207" cy="3529517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13927" y="1664241"/>
            <a:ext cx="4126253" cy="3087785"/>
          </a:xfrm>
          <a:prstGeom prst="rect"/>
        </p:spPr>
      </p:pic>
      <p:sp>
        <p:nvSpPr>
          <p:cNvPr id="1048584" name=""/>
          <p:cNvSpPr txBox="1"/>
          <p:nvPr/>
        </p:nvSpPr>
        <p:spPr>
          <a:xfrm>
            <a:off x="552321" y="69906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put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56294" y="1376023"/>
            <a:ext cx="5831410" cy="410595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/>
        </p:nvSpPr>
        <p:spPr>
          <a:xfrm rot="10800000">
            <a:off x="253296" y="1518331"/>
            <a:ext cx="7903557" cy="4099032"/>
          </a:xfrm>
          <a:prstGeom prst="wedgeRoundRectCallout"/>
          <a:solidFill>
            <a:srgbClr val="FFE1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606" name=""/>
          <p:cNvSpPr>
            <a:spLocks noGrp="1"/>
          </p:cNvSpPr>
          <p:nvPr>
            <p:ph type="title"/>
          </p:nvPr>
        </p:nvSpPr>
        <p:spPr>
          <a:xfrm>
            <a:off x="3378422" y="0"/>
            <a:ext cx="7886700" cy="1325563"/>
          </a:xfrm>
        </p:spPr>
        <p:txBody>
          <a:bodyPr/>
          <a:p>
            <a:r>
              <a:rPr b="1" lang="en-US" u="sng"/>
              <a:t>I</a:t>
            </a:r>
            <a:r>
              <a:rPr b="1" lang="en-US" u="sng"/>
              <a:t>N</a:t>
            </a:r>
            <a:r>
              <a:rPr b="1" lang="en-US" u="sng"/>
              <a:t>T</a:t>
            </a:r>
            <a:r>
              <a:rPr b="1" lang="en-US" u="sng"/>
              <a:t>R</a:t>
            </a:r>
            <a:r>
              <a:rPr b="1" lang="en-US" u="sng"/>
              <a:t>O</a:t>
            </a:r>
            <a:r>
              <a:rPr b="1" lang="en-US" u="sng"/>
              <a:t>DUCTION </a:t>
            </a:r>
            <a:endParaRPr b="1" lang="en-GB" u="sng"/>
          </a:p>
        </p:txBody>
      </p:sp>
      <p:sp>
        <p:nvSpPr>
          <p:cNvPr id="1048607" name=""/>
          <p:cNvSpPr>
            <a:spLocks noGrp="1"/>
          </p:cNvSpPr>
          <p:nvPr>
            <p:ph idx="1"/>
          </p:nvPr>
        </p:nvSpPr>
        <p:spPr>
          <a:xfrm>
            <a:off x="356265" y="1928852"/>
            <a:ext cx="7886700" cy="4402952"/>
          </a:xfrm>
        </p:spPr>
        <p:txBody>
          <a:bodyPr/>
          <a:p>
            <a:pPr>
              <a:buFont typeface="Wingdings" charset="2"/>
              <a:buChar char="l"/>
            </a:pPr>
            <a:r>
              <a:rPr lang="en-GB"/>
              <a:t>Cotton cloth is one of the most widely used natural fabrics in the world, known for its softness, breathability, and durability.</a:t>
            </a:r>
            <a:endParaRPr lang="en-GB"/>
          </a:p>
          <a:p>
            <a:pPr>
              <a:buFont typeface="Wingdings" charset="2"/>
              <a:buChar char="l"/>
            </a:pPr>
            <a:r>
              <a:rPr lang="en-GB"/>
              <a:t> It is made from cotton fibers, which are spun into yarn and woven or knitted into fabric. </a:t>
            </a:r>
            <a:endParaRPr lang="en-GB"/>
          </a:p>
          <a:p>
            <a:pPr>
              <a:buFont typeface="Wingdings" charset="2"/>
              <a:buChar char="l"/>
            </a:pPr>
            <a:r>
              <a:rPr lang="en-GB"/>
              <a:t>Cotton is popular in clothing, home textiles, and industrial applications due to its comfort, versatility, and ease of maintenance.</a:t>
            </a:r>
            <a:endParaRPr lang="en-GB"/>
          </a:p>
          <a:p>
            <a:pPr indent="0" marL="0">
              <a:buNone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Customer Sentiment Review</a:t>
            </a:r>
            <a:endParaRPr lang="en-GB"/>
          </a:p>
        </p:txBody>
      </p:sp>
      <p:sp>
        <p:nvSpPr>
          <p:cNvPr id="1048609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l"/>
            </a:pPr>
            <a:r>
              <a:rPr lang="en-US"/>
              <a:t>Customer sentiment analysis helps understand how consumers feel about cotton cloth products by categorizing feedback into three main types:</a:t>
            </a:r>
            <a:endParaRPr lang="en-GB"/>
          </a:p>
          <a:p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itive </a:t>
            </a:r>
            <a:r>
              <a:rPr lang="en-US"/>
              <a:t>sentiment </a:t>
            </a:r>
            <a:endParaRPr lang="en-GB"/>
          </a:p>
          <a:p>
            <a:r>
              <a:rPr lang="en-US"/>
              <a:t>N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ative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iment </a:t>
            </a:r>
            <a:endParaRPr lang="en-GB"/>
          </a:p>
          <a:p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tral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iment 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tive </a:t>
            </a:r>
            <a:r>
              <a:rPr lang="en-US"/>
              <a:t>sentiment </a:t>
            </a:r>
            <a:endParaRPr lang="en-GB"/>
          </a:p>
        </p:txBody>
      </p:sp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08" r="2508"/>
          <a:stretch>
            <a:fillRect/>
          </a:stretch>
        </p:blipFill>
        <p:spPr/>
      </p:pic>
      <p:sp>
        <p:nvSpPr>
          <p:cNvPr id="1048617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-285750" marL="285750">
              <a:buFont typeface="Arial"/>
              <a:buChar char="•"/>
            </a:pPr>
            <a:r>
              <a:rPr lang="en-US"/>
              <a:t>Customers who appreciate cotton fabric often highlight its comfort, softness, and durability. Positive reviews may mention benefits such as: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US"/>
              <a:t>Breathability and skin-friendliness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US"/>
              <a:t>High absorbency and comfort in different weather conditions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US"/>
              <a:t>Eco-friendliness and biodegradability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ative </a:t>
            </a:r>
            <a:r>
              <a:rPr lang="en-US"/>
              <a:t>sentiment </a:t>
            </a:r>
            <a:endParaRPr lang="en-GB"/>
          </a:p>
        </p:txBody>
      </p:sp>
      <p:pic>
        <p:nvPicPr>
          <p:cNvPr id="2097159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08" r="2508"/>
          <a:stretch>
            <a:fillRect/>
          </a:stretch>
        </p:blipFill>
        <p:spPr/>
      </p:pic>
      <p:sp>
        <p:nvSpPr>
          <p:cNvPr id="1048619" name=""/>
          <p:cNvSpPr>
            <a:spLocks noGrp="1"/>
          </p:cNvSpPr>
          <p:nvPr>
            <p:ph type="body" sz="half" idx="2"/>
          </p:nvPr>
        </p:nvSpPr>
        <p:spPr>
          <a:xfrm>
            <a:off x="629841" y="1987720"/>
            <a:ext cx="2949178" cy="3811588"/>
          </a:xfrm>
        </p:spPr>
        <p:txBody>
          <a:bodyPr/>
          <a:p>
            <a:pPr indent="-285750" marL="285750">
              <a:buFont typeface="Arial"/>
              <a:buChar char="•"/>
            </a:pP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Some customers may express dissatisfaction due to issues like: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Shrinking after washing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Wrinkling easily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Color fading over time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tral </a:t>
            </a:r>
            <a:r>
              <a:rPr lang="en-US"/>
              <a:t>sentiment </a:t>
            </a:r>
            <a:endParaRPr lang="en-GB"/>
          </a:p>
        </p:txBody>
      </p:sp>
      <p:pic>
        <p:nvPicPr>
          <p:cNvPr id="2097160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8339" r="18339"/>
          <a:stretch>
            <a:fillRect/>
          </a:stretch>
        </p:blipFill>
        <p:spPr/>
      </p:pic>
      <p:sp>
        <p:nvSpPr>
          <p:cNvPr id="1048621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-285750" marL="285750">
              <a:buFont typeface="Arial"/>
              <a:buChar char="•"/>
            </a:pP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Some reviews neither strongly praise nor criticize the product. These reviews often describe: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A balanced experience with both pros and cons</a:t>
            </a:r>
            <a:endParaRPr lang="en-GB"/>
          </a:p>
          <a:p>
            <a:pPr indent="-285750" marL="285750">
              <a:buFont typeface="Arial"/>
              <a:buChar char="•"/>
            </a:pPr>
            <a:r>
              <a:rPr lang="en-GB"/>
              <a:t>General product observations without strong emotions</a:t>
            </a:r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C</a:t>
            </a:r>
            <a:r>
              <a:rPr b="1" lang="en-US"/>
              <a:t>o</a:t>
            </a:r>
            <a:r>
              <a:rPr b="1" lang="en-US"/>
              <a:t>s</a:t>
            </a:r>
            <a:r>
              <a:rPr b="1" lang="en-US"/>
              <a:t>t</a:t>
            </a:r>
            <a:r>
              <a:rPr b="1" lang="en-US"/>
              <a:t>u</a:t>
            </a:r>
            <a:r>
              <a:rPr b="1" lang="en-US"/>
              <a:t>mes </a:t>
            </a:r>
            <a:r>
              <a:rPr b="1" lang="en-US"/>
              <a:t>v</a:t>
            </a:r>
            <a:r>
              <a:rPr b="1" lang="en-US"/>
              <a:t>i</a:t>
            </a:r>
            <a:r>
              <a:rPr b="1" lang="en-US"/>
              <a:t>e</a:t>
            </a:r>
            <a:r>
              <a:rPr b="1" lang="en-US"/>
              <a:t>w</a:t>
            </a:r>
            <a:r>
              <a:rPr b="1" lang="en-US"/>
              <a:t> </a:t>
            </a:r>
            <a:r>
              <a:rPr b="1" lang="en-US"/>
              <a:t>E</a:t>
            </a:r>
            <a:r>
              <a:rPr b="1" lang="en-US"/>
              <a:t>-</a:t>
            </a:r>
            <a:r>
              <a:rPr b="1" lang="en-US"/>
              <a:t>c</a:t>
            </a:r>
            <a:r>
              <a:rPr b="1" lang="en-US"/>
              <a:t>ommerce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f</a:t>
            </a:r>
            <a:r>
              <a:rPr b="1" lang="en-US"/>
              <a:t>o</a:t>
            </a:r>
            <a:r>
              <a:rPr b="1" lang="en-US"/>
              <a:t>r</a:t>
            </a:r>
            <a:r>
              <a:rPr b="1" lang="en-US"/>
              <a:t>m</a:t>
            </a:r>
            <a:r>
              <a:rPr b="1" lang="en-US"/>
              <a:t> </a:t>
            </a:r>
            <a:r>
              <a:rPr b="1" lang="en-US"/>
              <a:t>p</a:t>
            </a:r>
            <a:r>
              <a:rPr b="1" lang="en-US"/>
              <a:t>latform </a:t>
            </a:r>
            <a:endParaRPr lang="en-GB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98810" y="1690689"/>
            <a:ext cx="7448055" cy="433155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1048" y="1256706"/>
            <a:ext cx="4136198" cy="4111718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47246" y="1256705"/>
            <a:ext cx="3686416" cy="413348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ing </a:t>
            </a:r>
            <a:endParaRPr lang="en-GB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1089" y="1690688"/>
            <a:ext cx="5941821" cy="443998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CPH1923</dc:creator>
  <dcterms:created xsi:type="dcterms:W3CDTF">2015-05-05T23:30:45Z</dcterms:created>
  <dcterms:modified xsi:type="dcterms:W3CDTF">2025-02-23T02:25:11Z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7cc95a538e3c4770b4c84e6691256895</vt:lpwstr>
  </property>
</Properties>
</file>