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582f5ccb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582f5ccb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582f5ccb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582f5ccb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582f5ccb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582f5ccb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652c1d2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652c1d2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745ca8e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745ca8e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652c1d2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652c1d2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652c1d2b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652c1d2b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90b4cbc0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90b4cbc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90b4cbc0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90b4cbc0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90b4cbc00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90b4cbc00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582f5ccb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582f5ccb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652c1d2b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652c1d2b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652c1d2b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652c1d2b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652c1d2b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652c1d2b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582f5ccb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582f5ccb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90b4cbc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90b4cbc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582f5ccb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582f5ccb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582f5ccb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582f5ccb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90b4cbc0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90b4cbc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582f5ccb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582f5ccb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582f5ccb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582f5ccb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mailto:abolajishiwoku@yahoo.com" TargetMode="External"/><Relationship Id="rId4" Type="http://schemas.openxmlformats.org/officeDocument/2006/relationships/hyperlink" Target="https://www.linkedin.com/in/abolaji-shiwoku-6b08361a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FA8DC"/>
                </a:solidFill>
              </a:rPr>
              <a:t>Using the physical features of chemical compounds to predict inhibition potential </a:t>
            </a:r>
            <a:endParaRPr>
              <a:solidFill>
                <a:srgbClr val="6FA8DC"/>
              </a:solidFill>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By Abolaji Shiwoku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4537200" cy="106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Molecular Descriptor Calculation </a:t>
            </a:r>
            <a:endParaRPr/>
          </a:p>
          <a:p>
            <a:pPr indent="0" lvl="0" marL="0" rtl="0" algn="l">
              <a:spcBef>
                <a:spcPts val="0"/>
              </a:spcBef>
              <a:spcAft>
                <a:spcPts val="0"/>
              </a:spcAft>
              <a:buNone/>
            </a:pPr>
            <a:r>
              <a:rPr lang="en"/>
              <a:t>(Feature Engineering) </a:t>
            </a:r>
            <a:endParaRPr/>
          </a:p>
        </p:txBody>
      </p:sp>
      <p:pic>
        <p:nvPicPr>
          <p:cNvPr id="141" name="Google Shape;141;p22"/>
          <p:cNvPicPr preferRelativeResize="0"/>
          <p:nvPr/>
        </p:nvPicPr>
        <p:blipFill>
          <a:blip r:embed="rId3">
            <a:alphaModFix/>
          </a:blip>
          <a:stretch>
            <a:fillRect/>
          </a:stretch>
        </p:blipFill>
        <p:spPr>
          <a:xfrm>
            <a:off x="5423675" y="551100"/>
            <a:ext cx="3204876" cy="4592401"/>
          </a:xfrm>
          <a:prstGeom prst="rect">
            <a:avLst/>
          </a:prstGeom>
          <a:noFill/>
          <a:ln>
            <a:noFill/>
          </a:ln>
        </p:spPr>
      </p:pic>
      <p:sp>
        <p:nvSpPr>
          <p:cNvPr id="142" name="Google Shape;142;p22"/>
          <p:cNvSpPr txBox="1"/>
          <p:nvPr/>
        </p:nvSpPr>
        <p:spPr>
          <a:xfrm>
            <a:off x="729450" y="2823875"/>
            <a:ext cx="39894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Lato"/>
                <a:ea typeface="Lato"/>
                <a:cs typeface="Lato"/>
                <a:sym typeface="Lato"/>
              </a:rPr>
              <a:t>For each </a:t>
            </a:r>
            <a:r>
              <a:rPr lang="en" sz="1700">
                <a:latin typeface="Lato"/>
                <a:ea typeface="Lato"/>
                <a:cs typeface="Lato"/>
                <a:sym typeface="Lato"/>
              </a:rPr>
              <a:t>compound</a:t>
            </a:r>
            <a:r>
              <a:rPr lang="en" sz="1700">
                <a:latin typeface="Lato"/>
                <a:ea typeface="Lato"/>
                <a:cs typeface="Lato"/>
                <a:sym typeface="Lato"/>
              </a:rPr>
              <a:t> </a:t>
            </a:r>
            <a:r>
              <a:rPr lang="en" sz="1700">
                <a:latin typeface="Lato"/>
                <a:ea typeface="Lato"/>
                <a:cs typeface="Lato"/>
                <a:sym typeface="Lato"/>
              </a:rPr>
              <a:t>selected</a:t>
            </a:r>
            <a:r>
              <a:rPr lang="en" sz="1700">
                <a:latin typeface="Lato"/>
                <a:ea typeface="Lato"/>
                <a:cs typeface="Lato"/>
                <a:sym typeface="Lato"/>
              </a:rPr>
              <a:t> to train our model, the third party software, PaDel, was used to calculate the molecular descriptors. The initial data set contained over </a:t>
            </a:r>
            <a:r>
              <a:rPr b="1" lang="en" sz="1700">
                <a:latin typeface="Lato"/>
                <a:ea typeface="Lato"/>
                <a:cs typeface="Lato"/>
                <a:sym typeface="Lato"/>
              </a:rPr>
              <a:t>350 calculated features. </a:t>
            </a:r>
            <a:endParaRPr b="1" sz="17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225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Selection</a:t>
            </a:r>
            <a:endParaRPr/>
          </a:p>
        </p:txBody>
      </p:sp>
      <p:sp>
        <p:nvSpPr>
          <p:cNvPr id="148" name="Google Shape;148;p23"/>
          <p:cNvSpPr txBox="1"/>
          <p:nvPr>
            <p:ph idx="1" type="body"/>
          </p:nvPr>
        </p:nvSpPr>
        <p:spPr>
          <a:xfrm>
            <a:off x="727650" y="1701575"/>
            <a:ext cx="7688700" cy="248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400"/>
              <a:t>Due to the </a:t>
            </a:r>
            <a:r>
              <a:rPr lang="en" sz="1400"/>
              <a:t>large</a:t>
            </a:r>
            <a:r>
              <a:rPr lang="en" sz="1400"/>
              <a:t> number of features contained in our model,shrinking the number of model </a:t>
            </a:r>
            <a:r>
              <a:rPr lang="en" sz="1400"/>
              <a:t>parameters</a:t>
            </a:r>
            <a:r>
              <a:rPr lang="en" sz="1400"/>
              <a:t> makes explaining model functionality to others easier, and will reduce error of </a:t>
            </a:r>
            <a:r>
              <a:rPr lang="en" sz="1400"/>
              <a:t>future</a:t>
            </a:r>
            <a:r>
              <a:rPr lang="en" sz="1400"/>
              <a:t> </a:t>
            </a:r>
            <a:r>
              <a:rPr lang="en" sz="1400"/>
              <a:t>predictions</a:t>
            </a:r>
            <a:r>
              <a:rPr lang="en" sz="1400"/>
              <a:t>. </a:t>
            </a:r>
            <a:endParaRPr sz="1400"/>
          </a:p>
          <a:p>
            <a:pPr indent="0" lvl="0" marL="0" rtl="0" algn="l">
              <a:lnSpc>
                <a:spcPct val="95000"/>
              </a:lnSpc>
              <a:spcBef>
                <a:spcPts val="1200"/>
              </a:spcBef>
              <a:spcAft>
                <a:spcPts val="0"/>
              </a:spcAft>
              <a:buNone/>
            </a:pPr>
            <a:r>
              <a:rPr lang="en" sz="1400"/>
              <a:t>The feature selection process followed this </a:t>
            </a:r>
            <a:r>
              <a:rPr lang="en" sz="1400"/>
              <a:t>format</a:t>
            </a:r>
            <a:r>
              <a:rPr lang="en" sz="1400"/>
              <a:t>: </a:t>
            </a:r>
            <a:endParaRPr sz="1400"/>
          </a:p>
          <a:p>
            <a:pPr indent="-317500" lvl="0" marL="971550" rtl="0" algn="l">
              <a:lnSpc>
                <a:spcPct val="95000"/>
              </a:lnSpc>
              <a:spcBef>
                <a:spcPts val="1200"/>
              </a:spcBef>
              <a:spcAft>
                <a:spcPts val="0"/>
              </a:spcAft>
              <a:buSzPts val="1400"/>
              <a:buChar char="●"/>
            </a:pPr>
            <a:r>
              <a:rPr b="1" lang="en" sz="1400"/>
              <a:t>Remove features with little to no variance.</a:t>
            </a:r>
            <a:r>
              <a:rPr lang="en" sz="1400"/>
              <a:t> These provide little </a:t>
            </a:r>
            <a:r>
              <a:rPr lang="en" sz="1400"/>
              <a:t>information</a:t>
            </a:r>
            <a:r>
              <a:rPr lang="en" sz="1400"/>
              <a:t> to the model in terms of predicting the </a:t>
            </a:r>
            <a:r>
              <a:rPr lang="en" sz="1400"/>
              <a:t>dependent</a:t>
            </a:r>
            <a:r>
              <a:rPr lang="en" sz="1400"/>
              <a:t> variable.</a:t>
            </a:r>
            <a:endParaRPr sz="1400"/>
          </a:p>
          <a:p>
            <a:pPr indent="-317500" lvl="0" marL="971550" rtl="0" algn="l">
              <a:lnSpc>
                <a:spcPct val="95000"/>
              </a:lnSpc>
              <a:spcBef>
                <a:spcPts val="0"/>
              </a:spcBef>
              <a:spcAft>
                <a:spcPts val="0"/>
              </a:spcAft>
              <a:buSzPts val="1400"/>
              <a:buChar char="●"/>
            </a:pPr>
            <a:r>
              <a:rPr b="1" lang="en" sz="1400"/>
              <a:t>Discard features that display strong collinearity with other features. </a:t>
            </a:r>
            <a:r>
              <a:rPr lang="en" sz="1400"/>
              <a:t>Features with high collinearity can lead to overfitting as they provide similar </a:t>
            </a:r>
            <a:r>
              <a:rPr lang="en" sz="1400"/>
              <a:t>information</a:t>
            </a:r>
            <a:r>
              <a:rPr lang="en" sz="1400"/>
              <a:t> repeatedly. </a:t>
            </a:r>
            <a:endParaRPr sz="1400"/>
          </a:p>
          <a:p>
            <a:pPr indent="-317500" lvl="0" marL="971550" rtl="0" algn="l">
              <a:lnSpc>
                <a:spcPct val="95000"/>
              </a:lnSpc>
              <a:spcBef>
                <a:spcPts val="0"/>
              </a:spcBef>
              <a:spcAft>
                <a:spcPts val="0"/>
              </a:spcAft>
              <a:buSzPts val="1400"/>
              <a:buChar char="●"/>
            </a:pPr>
            <a:r>
              <a:rPr b="1" lang="en" sz="1400"/>
              <a:t>Utilize R’s </a:t>
            </a:r>
            <a:r>
              <a:rPr b="1" lang="en" sz="1400"/>
              <a:t>wrapper</a:t>
            </a:r>
            <a:r>
              <a:rPr b="1" lang="en" sz="1400"/>
              <a:t> function </a:t>
            </a:r>
            <a:r>
              <a:rPr b="1" i="1" lang="en" sz="1400"/>
              <a:t>backward stepwise elimination</a:t>
            </a:r>
            <a:r>
              <a:rPr b="1" lang="en" sz="1400"/>
              <a:t> using AIC criterion to choose optimal features. </a:t>
            </a:r>
            <a:r>
              <a:rPr lang="en" sz="1400"/>
              <a:t>Backward stepwise returns the subset of features that optimizes the AIC, which penalizes large models that overfit the data. </a:t>
            </a:r>
            <a:endParaRPr sz="1400"/>
          </a:p>
          <a:p>
            <a:pPr indent="0" lvl="0" marL="0" rtl="0" algn="l">
              <a:lnSpc>
                <a:spcPct val="95000"/>
              </a:lnSpc>
              <a:spcBef>
                <a:spcPts val="1200"/>
              </a:spcBef>
              <a:spcAft>
                <a:spcPts val="12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  </a:t>
            </a:r>
            <a:endParaRPr/>
          </a:p>
        </p:txBody>
      </p:sp>
      <p:sp>
        <p:nvSpPr>
          <p:cNvPr id="154" name="Google Shape;154;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Raleway"/>
                <a:ea typeface="Raleway"/>
                <a:cs typeface="Raleway"/>
                <a:sym typeface="Raleway"/>
              </a:rPr>
              <a:t> Two Model datasets were constructed:</a:t>
            </a:r>
            <a:endParaRPr sz="2000">
              <a:solidFill>
                <a:schemeClr val="dk2"/>
              </a:solidFill>
              <a:latin typeface="Raleway"/>
              <a:ea typeface="Raleway"/>
              <a:cs typeface="Raleway"/>
              <a:sym typeface="Raleway"/>
            </a:endParaRPr>
          </a:p>
          <a:p>
            <a:pPr indent="-355600" lvl="0" marL="457200" rtl="0" algn="l">
              <a:spcBef>
                <a:spcPts val="120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Dataset for </a:t>
            </a:r>
            <a:r>
              <a:rPr b="1" lang="en" sz="2000">
                <a:solidFill>
                  <a:schemeClr val="dk2"/>
                </a:solidFill>
                <a:latin typeface="Raleway"/>
                <a:ea typeface="Raleway"/>
                <a:cs typeface="Raleway"/>
                <a:sym typeface="Raleway"/>
              </a:rPr>
              <a:t>binary classification</a:t>
            </a:r>
            <a:r>
              <a:rPr lang="en" sz="2000">
                <a:solidFill>
                  <a:schemeClr val="dk2"/>
                </a:solidFill>
                <a:latin typeface="Raleway"/>
                <a:ea typeface="Raleway"/>
                <a:cs typeface="Raleway"/>
                <a:sym typeface="Raleway"/>
              </a:rPr>
              <a:t> (“active” label for compounds that display inhibition effect, “inactive” label for those that don’t</a:t>
            </a:r>
            <a:endParaRPr sz="2000">
              <a:solidFill>
                <a:schemeClr val="dk2"/>
              </a:solidFill>
              <a:latin typeface="Raleway"/>
              <a:ea typeface="Raleway"/>
              <a:cs typeface="Raleway"/>
              <a:sym typeface="Raleway"/>
            </a:endParaRPr>
          </a:p>
          <a:p>
            <a:pPr indent="-355600" lvl="0" marL="457200" rtl="0" algn="l">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Dataset for </a:t>
            </a:r>
            <a:r>
              <a:rPr b="1" lang="en" sz="2000">
                <a:solidFill>
                  <a:schemeClr val="dk2"/>
                </a:solidFill>
                <a:latin typeface="Raleway"/>
                <a:ea typeface="Raleway"/>
                <a:cs typeface="Raleway"/>
                <a:sym typeface="Raleway"/>
              </a:rPr>
              <a:t>regression </a:t>
            </a:r>
            <a:r>
              <a:rPr lang="en" sz="2000">
                <a:solidFill>
                  <a:schemeClr val="dk2"/>
                </a:solidFill>
                <a:latin typeface="Raleway"/>
                <a:ea typeface="Raleway"/>
                <a:cs typeface="Raleway"/>
                <a:sym typeface="Raleway"/>
              </a:rPr>
              <a:t>model - model will predict the exact value of the pIC50 value ( measure of inhibition) </a:t>
            </a:r>
            <a:endParaRPr sz="2000">
              <a:solidFill>
                <a:schemeClr val="dk2"/>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Datasets</a:t>
            </a:r>
            <a:endParaRPr/>
          </a:p>
        </p:txBody>
      </p:sp>
      <p:sp>
        <p:nvSpPr>
          <p:cNvPr id="160" name="Google Shape;160;p25"/>
          <p:cNvSpPr txBox="1"/>
          <p:nvPr>
            <p:ph idx="1" type="body"/>
          </p:nvPr>
        </p:nvSpPr>
        <p:spPr>
          <a:xfrm>
            <a:off x="729450" y="2116050"/>
            <a:ext cx="7688700" cy="22611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lang="en" sz="1700"/>
              <a:t>The final datasets were:</a:t>
            </a:r>
            <a:endParaRPr sz="1700"/>
          </a:p>
          <a:p>
            <a:pPr indent="-336550" lvl="0" marL="457200" rtl="0" algn="l">
              <a:spcBef>
                <a:spcPts val="1200"/>
              </a:spcBef>
              <a:spcAft>
                <a:spcPts val="0"/>
              </a:spcAft>
              <a:buSzPts val="1700"/>
              <a:buChar char="●"/>
            </a:pPr>
            <a:r>
              <a:rPr lang="en" sz="1700"/>
              <a:t>Skewed toward active proteins ( datasets contained ≈ 80- 85% active compounds) </a:t>
            </a:r>
            <a:endParaRPr sz="1700"/>
          </a:p>
          <a:p>
            <a:pPr indent="-336550" lvl="0" marL="457200" rtl="0" algn="l">
              <a:spcBef>
                <a:spcPts val="0"/>
              </a:spcBef>
              <a:spcAft>
                <a:spcPts val="0"/>
              </a:spcAft>
              <a:buSzPts val="1700"/>
              <a:buChar char="●"/>
            </a:pPr>
            <a:r>
              <a:rPr lang="en" sz="1700"/>
              <a:t>Consisted of 35 features for regression and 34 features for classification</a:t>
            </a:r>
            <a:endParaRPr sz="1700"/>
          </a:p>
          <a:p>
            <a:pPr indent="-336550" lvl="0" marL="457200" rtl="0" algn="l">
              <a:spcBef>
                <a:spcPts val="0"/>
              </a:spcBef>
              <a:spcAft>
                <a:spcPts val="0"/>
              </a:spcAft>
              <a:buSzPts val="1700"/>
              <a:buChar char="●"/>
            </a:pPr>
            <a:r>
              <a:rPr lang="en" sz="1700"/>
              <a:t>Rescalled using sklearn</a:t>
            </a:r>
            <a:r>
              <a:rPr i="1" lang="en" sz="1700"/>
              <a:t> StandardScaler </a:t>
            </a:r>
            <a:r>
              <a:rPr lang="en" sz="1700"/>
              <a:t>to standardize each individual feature</a:t>
            </a:r>
            <a:endParaRPr sz="1700"/>
          </a:p>
          <a:p>
            <a:pPr indent="0" lvl="0" marL="0" rtl="0" algn="l">
              <a:spcBef>
                <a:spcPts val="1200"/>
              </a:spcBef>
              <a:spcAft>
                <a:spcPts val="1200"/>
              </a:spcAft>
              <a:buNone/>
            </a:pPr>
            <a:r>
              <a:rPr lang="en" sz="1700"/>
              <a:t>  </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for Binary Classification </a:t>
            </a:r>
            <a:endParaRPr/>
          </a:p>
        </p:txBody>
      </p:sp>
      <p:sp>
        <p:nvSpPr>
          <p:cNvPr id="166" name="Google Shape;166;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Logistic Regression </a:t>
            </a:r>
            <a:endParaRPr b="1" sz="1700"/>
          </a:p>
          <a:p>
            <a:pPr indent="-336550" lvl="0" marL="457200" rtl="0" algn="l">
              <a:spcBef>
                <a:spcPts val="0"/>
              </a:spcBef>
              <a:spcAft>
                <a:spcPts val="0"/>
              </a:spcAft>
              <a:buSzPts val="1700"/>
              <a:buChar char="●"/>
            </a:pPr>
            <a:r>
              <a:rPr b="1" lang="en" sz="1700"/>
              <a:t>Random Forest </a:t>
            </a:r>
            <a:endParaRPr b="1" sz="1700"/>
          </a:p>
          <a:p>
            <a:pPr indent="-336550" lvl="0" marL="457200" rtl="0" algn="l">
              <a:spcBef>
                <a:spcPts val="0"/>
              </a:spcBef>
              <a:spcAft>
                <a:spcPts val="0"/>
              </a:spcAft>
              <a:buSzPts val="1700"/>
              <a:buChar char="●"/>
            </a:pPr>
            <a:r>
              <a:rPr b="1" lang="en" sz="1700"/>
              <a:t>Support Vector Machine </a:t>
            </a:r>
            <a:endParaRPr b="1" sz="1700"/>
          </a:p>
          <a:p>
            <a:pPr indent="-336550" lvl="0" marL="457200" rtl="0" algn="l">
              <a:spcBef>
                <a:spcPts val="0"/>
              </a:spcBef>
              <a:spcAft>
                <a:spcPts val="0"/>
              </a:spcAft>
              <a:buSzPts val="1700"/>
              <a:buChar char="●"/>
            </a:pPr>
            <a:r>
              <a:rPr b="1" lang="en" sz="1700"/>
              <a:t>Feed Forward Neural Network </a:t>
            </a:r>
            <a:endParaRPr b="1"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55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40"/>
              <a:t>Models for Regression </a:t>
            </a:r>
            <a:endParaRPr sz="2940"/>
          </a:p>
        </p:txBody>
      </p:sp>
      <p:sp>
        <p:nvSpPr>
          <p:cNvPr id="172" name="Google Shape;172;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b="1" lang="en" sz="2100"/>
              <a:t>Support Vector Regression </a:t>
            </a:r>
            <a:endParaRPr b="1" sz="2100"/>
          </a:p>
          <a:p>
            <a:pPr indent="-361950" lvl="0" marL="457200" rtl="0" algn="l">
              <a:spcBef>
                <a:spcPts val="0"/>
              </a:spcBef>
              <a:spcAft>
                <a:spcPts val="0"/>
              </a:spcAft>
              <a:buSzPts val="2100"/>
              <a:buChar char="●"/>
            </a:pPr>
            <a:r>
              <a:rPr b="1" lang="en" sz="2100"/>
              <a:t>Multivariate Linear Regression </a:t>
            </a:r>
            <a:endParaRPr b="1" sz="2100"/>
          </a:p>
          <a:p>
            <a:pPr indent="-361950" lvl="0" marL="457200" rtl="0" algn="l">
              <a:spcBef>
                <a:spcPts val="0"/>
              </a:spcBef>
              <a:spcAft>
                <a:spcPts val="0"/>
              </a:spcAft>
              <a:buSzPts val="2100"/>
              <a:buChar char="●"/>
            </a:pPr>
            <a:r>
              <a:rPr b="1" lang="en" sz="2100"/>
              <a:t>Multivariate Linear Regression w/ Polynomial </a:t>
            </a:r>
            <a:r>
              <a:rPr b="1" lang="en" sz="2100"/>
              <a:t>Coefficients </a:t>
            </a:r>
            <a:r>
              <a:rPr b="1" lang="en" sz="2100"/>
              <a:t> </a:t>
            </a:r>
            <a:endParaRPr b="1" sz="2100"/>
          </a:p>
          <a:p>
            <a:pPr indent="-361950" lvl="0" marL="457200" rtl="0" algn="l">
              <a:spcBef>
                <a:spcPts val="0"/>
              </a:spcBef>
              <a:spcAft>
                <a:spcPts val="0"/>
              </a:spcAft>
              <a:buSzPts val="2100"/>
              <a:buChar char="●"/>
            </a:pPr>
            <a:r>
              <a:rPr b="1" lang="en" sz="2100"/>
              <a:t>Feed </a:t>
            </a:r>
            <a:r>
              <a:rPr b="1" lang="en" sz="2100"/>
              <a:t>Forward</a:t>
            </a:r>
            <a:r>
              <a:rPr b="1" lang="en" sz="2100"/>
              <a:t> </a:t>
            </a:r>
            <a:r>
              <a:rPr b="1" lang="en" sz="2100"/>
              <a:t>Neural</a:t>
            </a:r>
            <a:r>
              <a:rPr b="1" lang="en" sz="2100"/>
              <a:t> Network</a:t>
            </a:r>
            <a:endParaRPr b="1" sz="2100"/>
          </a:p>
          <a:p>
            <a:pPr indent="0" lvl="0" marL="457200" rtl="0" algn="l">
              <a:spcBef>
                <a:spcPts val="1200"/>
              </a:spcBef>
              <a:spcAft>
                <a:spcPts val="1200"/>
              </a:spcAft>
              <a:buNone/>
            </a:pPr>
            <a:r>
              <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t>Metrics used for model evaluation </a:t>
            </a:r>
            <a:endParaRPr sz="2740"/>
          </a:p>
        </p:txBody>
      </p:sp>
      <p:sp>
        <p:nvSpPr>
          <p:cNvPr id="178" name="Google Shape;178;p28"/>
          <p:cNvSpPr txBox="1"/>
          <p:nvPr>
            <p:ph idx="1" type="body"/>
          </p:nvPr>
        </p:nvSpPr>
        <p:spPr>
          <a:xfrm>
            <a:off x="729450" y="2078875"/>
            <a:ext cx="3480300" cy="2339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en" sz="1700"/>
              <a:t>Classification model  </a:t>
            </a:r>
            <a:endParaRPr b="1" sz="1700"/>
          </a:p>
          <a:p>
            <a:pPr indent="-336550" lvl="0" marL="457200" rtl="0" algn="l">
              <a:spcBef>
                <a:spcPts val="1200"/>
              </a:spcBef>
              <a:spcAft>
                <a:spcPts val="0"/>
              </a:spcAft>
              <a:buSzPts val="1700"/>
              <a:buChar char="●"/>
            </a:pPr>
            <a:r>
              <a:rPr lang="en" sz="1700"/>
              <a:t>Precision</a:t>
            </a:r>
            <a:endParaRPr sz="1700"/>
          </a:p>
          <a:p>
            <a:pPr indent="-336550" lvl="0" marL="457200" rtl="0" algn="l">
              <a:spcBef>
                <a:spcPts val="0"/>
              </a:spcBef>
              <a:spcAft>
                <a:spcPts val="0"/>
              </a:spcAft>
              <a:buSzPts val="1700"/>
              <a:buChar char="●"/>
            </a:pPr>
            <a:r>
              <a:rPr lang="en" sz="1700"/>
              <a:t>Recall </a:t>
            </a:r>
            <a:endParaRPr sz="1700"/>
          </a:p>
          <a:p>
            <a:pPr indent="-336550" lvl="0" marL="457200" rtl="0" algn="l">
              <a:spcBef>
                <a:spcPts val="0"/>
              </a:spcBef>
              <a:spcAft>
                <a:spcPts val="0"/>
              </a:spcAft>
              <a:buSzPts val="1700"/>
              <a:buChar char="●"/>
            </a:pPr>
            <a:r>
              <a:rPr lang="en" sz="1700"/>
              <a:t>Classification Report </a:t>
            </a:r>
            <a:endParaRPr b="1" sz="1700"/>
          </a:p>
          <a:p>
            <a:pPr indent="0" lvl="0" marL="457200" rtl="0" algn="l">
              <a:spcBef>
                <a:spcPts val="1200"/>
              </a:spcBef>
              <a:spcAft>
                <a:spcPts val="1200"/>
              </a:spcAft>
              <a:buNone/>
            </a:pPr>
            <a:r>
              <a:t/>
            </a:r>
            <a:endParaRPr sz="1700"/>
          </a:p>
        </p:txBody>
      </p:sp>
      <p:sp>
        <p:nvSpPr>
          <p:cNvPr id="179" name="Google Shape;179;p28"/>
          <p:cNvSpPr txBox="1"/>
          <p:nvPr/>
        </p:nvSpPr>
        <p:spPr>
          <a:xfrm>
            <a:off x="4465875" y="2078875"/>
            <a:ext cx="4086000" cy="2308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Lato"/>
                <a:ea typeface="Lato"/>
                <a:cs typeface="Lato"/>
                <a:sym typeface="Lato"/>
              </a:rPr>
              <a:t>Regression Model</a:t>
            </a:r>
            <a:endParaRPr b="1" sz="1700">
              <a:latin typeface="Lato"/>
              <a:ea typeface="Lato"/>
              <a:cs typeface="Lato"/>
              <a:sym typeface="Lato"/>
            </a:endParaRPr>
          </a:p>
          <a:p>
            <a:pPr indent="0" lvl="0" marL="0" rtl="0" algn="ctr">
              <a:spcBef>
                <a:spcPts val="0"/>
              </a:spcBef>
              <a:spcAft>
                <a:spcPts val="0"/>
              </a:spcAft>
              <a:buNone/>
            </a:pPr>
            <a:r>
              <a:t/>
            </a:r>
            <a:endParaRPr b="1" sz="1800">
              <a:latin typeface="Lato"/>
              <a:ea typeface="Lato"/>
              <a:cs typeface="Lato"/>
              <a:sym typeface="Lato"/>
            </a:endParaRPr>
          </a:p>
          <a:p>
            <a:pPr indent="-336550" lvl="0" marL="457200" rtl="0" algn="l">
              <a:spcBef>
                <a:spcPts val="0"/>
              </a:spcBef>
              <a:spcAft>
                <a:spcPts val="0"/>
              </a:spcAft>
              <a:buSzPts val="1700"/>
              <a:buFont typeface="Lato"/>
              <a:buChar char="●"/>
            </a:pPr>
            <a:r>
              <a:rPr lang="en" sz="1700">
                <a:latin typeface="Lato"/>
                <a:ea typeface="Lato"/>
                <a:cs typeface="Lato"/>
                <a:sym typeface="Lato"/>
              </a:rPr>
              <a:t>RMSE (Root Mean </a:t>
            </a:r>
            <a:r>
              <a:rPr lang="en" sz="1700">
                <a:latin typeface="Lato"/>
                <a:ea typeface="Lato"/>
                <a:cs typeface="Lato"/>
                <a:sym typeface="Lato"/>
              </a:rPr>
              <a:t>Squared</a:t>
            </a:r>
            <a:r>
              <a:rPr lang="en" sz="1700">
                <a:latin typeface="Lato"/>
                <a:ea typeface="Lato"/>
                <a:cs typeface="Lato"/>
                <a:sym typeface="Lato"/>
              </a:rPr>
              <a:t> error)</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 sz="1700">
                <a:latin typeface="Lato"/>
                <a:ea typeface="Lato"/>
                <a:cs typeface="Lato"/>
                <a:sym typeface="Lato"/>
              </a:rPr>
              <a:t>Mean Absolute Error</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 sz="1700">
                <a:latin typeface="Lato"/>
                <a:ea typeface="Lato"/>
                <a:cs typeface="Lato"/>
                <a:sym typeface="Lato"/>
              </a:rPr>
              <a:t>Predicted vs Actual scatter plot</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 sz="1700">
                <a:latin typeface="Lato"/>
                <a:ea typeface="Lato"/>
                <a:cs typeface="Lato"/>
                <a:sym typeface="Lato"/>
              </a:rPr>
              <a:t>Adjusted R</a:t>
            </a:r>
            <a:r>
              <a:rPr baseline="30000" lang="en" sz="1700">
                <a:latin typeface="Lato"/>
                <a:ea typeface="Lato"/>
                <a:cs typeface="Lato"/>
                <a:sym typeface="Lato"/>
              </a:rPr>
              <a:t>2</a:t>
            </a:r>
            <a:endParaRPr baseline="30000" sz="1700">
              <a:latin typeface="Lato"/>
              <a:ea typeface="Lato"/>
              <a:cs typeface="Lato"/>
              <a:sym typeface="Lato"/>
            </a:endParaRPr>
          </a:p>
          <a:p>
            <a:pPr indent="0" lvl="0" marL="0" rtl="0" algn="l">
              <a:spcBef>
                <a:spcPts val="0"/>
              </a:spcBef>
              <a:spcAft>
                <a:spcPts val="0"/>
              </a:spcAft>
              <a:buNone/>
            </a:pPr>
            <a:r>
              <a:t/>
            </a:r>
            <a:endParaRPr baseline="30000" sz="17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Results </a:t>
            </a:r>
            <a:endParaRPr/>
          </a:p>
        </p:txBody>
      </p:sp>
      <p:sp>
        <p:nvSpPr>
          <p:cNvPr id="185" name="Google Shape;185;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The best classifier model was the </a:t>
            </a:r>
            <a:r>
              <a:rPr b="1" lang="en" sz="1700"/>
              <a:t>RandomForest classifier</a:t>
            </a:r>
            <a:r>
              <a:rPr lang="en" sz="1700"/>
              <a:t>. It showed exceptional performance on the active class, as well as respectable recall of the minority class. SMOTE analysis was also implemented during training to reduce the impact of class imbalance. </a:t>
            </a:r>
            <a:endParaRPr sz="1700"/>
          </a:p>
          <a:p>
            <a:pPr indent="0" lvl="0" marL="0" rtl="0" algn="l">
              <a:spcBef>
                <a:spcPts val="1200"/>
              </a:spcBef>
              <a:spcAft>
                <a:spcPts val="1200"/>
              </a:spcAft>
              <a:buNone/>
            </a:pPr>
            <a:r>
              <a:rPr lang="en" sz="1700"/>
              <a:t>The </a:t>
            </a:r>
            <a:r>
              <a:rPr lang="en" sz="1700"/>
              <a:t>classification</a:t>
            </a:r>
            <a:r>
              <a:rPr lang="en" sz="1700"/>
              <a:t> report</a:t>
            </a:r>
            <a:endParaRPr sz="1700"/>
          </a:p>
        </p:txBody>
      </p:sp>
      <p:pic>
        <p:nvPicPr>
          <p:cNvPr id="186" name="Google Shape;186;p29"/>
          <p:cNvPicPr preferRelativeResize="0"/>
          <p:nvPr/>
        </p:nvPicPr>
        <p:blipFill>
          <a:blip r:embed="rId3">
            <a:alphaModFix/>
          </a:blip>
          <a:stretch>
            <a:fillRect/>
          </a:stretch>
        </p:blipFill>
        <p:spPr>
          <a:xfrm>
            <a:off x="3266400" y="3296150"/>
            <a:ext cx="5294825" cy="1808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Results </a:t>
            </a:r>
            <a:endParaRPr/>
          </a:p>
        </p:txBody>
      </p:sp>
      <p:sp>
        <p:nvSpPr>
          <p:cNvPr id="192" name="Google Shape;192;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best regression model was the </a:t>
            </a:r>
            <a:r>
              <a:rPr b="1" lang="en"/>
              <a:t>Support Vector Regression</a:t>
            </a:r>
            <a:r>
              <a:rPr lang="en"/>
              <a:t>. The hyper parameters were: </a:t>
            </a:r>
            <a:endParaRPr/>
          </a:p>
          <a:p>
            <a:pPr indent="0" lvl="0" marL="0" rtl="0" algn="ctr">
              <a:spcBef>
                <a:spcPts val="1200"/>
              </a:spcBef>
              <a:spcAft>
                <a:spcPts val="0"/>
              </a:spcAft>
              <a:buNone/>
            </a:pPr>
            <a:r>
              <a:rPr b="1" lang="en"/>
              <a:t>epsilon</a:t>
            </a:r>
            <a:r>
              <a:rPr b="1" lang="en"/>
              <a:t>=0.1, </a:t>
            </a:r>
            <a:r>
              <a:rPr b="1" lang="en"/>
              <a:t> C=0.6,  kernel =rbf( Radial Basis Function)</a:t>
            </a:r>
            <a:endParaRPr b="1"/>
          </a:p>
          <a:p>
            <a:pPr indent="0" lvl="0" marL="0" rtl="0" algn="l">
              <a:spcBef>
                <a:spcPts val="1200"/>
              </a:spcBef>
              <a:spcAft>
                <a:spcPts val="0"/>
              </a:spcAft>
              <a:buNone/>
            </a:pPr>
            <a:r>
              <a:rPr lang="en"/>
              <a:t>The metrics used to monitor </a:t>
            </a:r>
            <a:r>
              <a:rPr lang="en"/>
              <a:t>performance</a:t>
            </a:r>
            <a:r>
              <a:rPr lang="en"/>
              <a:t> were </a:t>
            </a:r>
            <a:r>
              <a:rPr b="1" lang="en"/>
              <a:t>mean absolute error (0.608)</a:t>
            </a:r>
            <a:r>
              <a:rPr lang="en"/>
              <a:t> and </a:t>
            </a:r>
            <a:r>
              <a:rPr b="1" lang="en"/>
              <a:t>root mean </a:t>
            </a:r>
            <a:r>
              <a:rPr b="1" lang="en"/>
              <a:t>squared</a:t>
            </a:r>
            <a:r>
              <a:rPr b="1" lang="en"/>
              <a:t> error (0.821)</a:t>
            </a:r>
            <a:r>
              <a:rPr lang="en"/>
              <a:t>.  The downsides of this model is that, unlike a MLR model, the interpretability of the model is not quite as easy as a simple linear </a:t>
            </a:r>
            <a:r>
              <a:rPr lang="en"/>
              <a:t>model. </a:t>
            </a:r>
            <a:endParaRPr/>
          </a:p>
          <a:p>
            <a:pPr indent="0" lvl="0" marL="0" rtl="0" algn="l">
              <a:spcBef>
                <a:spcPts val="1200"/>
              </a:spcBef>
              <a:spcAft>
                <a:spcPts val="1200"/>
              </a:spcAft>
              <a:buNone/>
            </a:pPr>
            <a:r>
              <a:rPr lang="en"/>
              <a:t>What set this model apart from the other regression models was the performance on the test set.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729450" y="1318650"/>
            <a:ext cx="2992800" cy="12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Actual vs Predicted plot </a:t>
            </a:r>
            <a:endParaRPr/>
          </a:p>
        </p:txBody>
      </p:sp>
      <p:pic>
        <p:nvPicPr>
          <p:cNvPr id="198" name="Google Shape;198;p31"/>
          <p:cNvPicPr preferRelativeResize="0"/>
          <p:nvPr/>
        </p:nvPicPr>
        <p:blipFill>
          <a:blip r:embed="rId3">
            <a:alphaModFix/>
          </a:blip>
          <a:stretch>
            <a:fillRect/>
          </a:stretch>
        </p:blipFill>
        <p:spPr>
          <a:xfrm>
            <a:off x="3905600" y="730150"/>
            <a:ext cx="4799425" cy="4244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a:t>Current practice in drug manufacturing depends mostly on a scientist’</a:t>
            </a:r>
            <a:r>
              <a:rPr lang="en" sz="1700"/>
              <a:t>'s</a:t>
            </a:r>
            <a:r>
              <a:rPr lang="en" sz="1700"/>
              <a:t> past experiment knowledge to develop a viable drug candidate </a:t>
            </a:r>
            <a:endParaRPr sz="1700"/>
          </a:p>
          <a:p>
            <a:pPr indent="0" lvl="0" marL="0" rtl="0" algn="ctr">
              <a:spcBef>
                <a:spcPts val="1200"/>
              </a:spcBef>
              <a:spcAft>
                <a:spcPts val="0"/>
              </a:spcAft>
              <a:buNone/>
            </a:pPr>
            <a:r>
              <a:rPr lang="en" sz="1700"/>
              <a:t>This process can cost </a:t>
            </a:r>
            <a:r>
              <a:rPr b="1" lang="en" sz="1700"/>
              <a:t>&gt; $10 billion</a:t>
            </a:r>
            <a:r>
              <a:rPr lang="en" sz="1700"/>
              <a:t>, and </a:t>
            </a:r>
            <a:r>
              <a:rPr b="1" lang="en" sz="1700"/>
              <a:t>15+ years</a:t>
            </a:r>
            <a:r>
              <a:rPr lang="en" sz="1700"/>
              <a:t> to bring a drug to market</a:t>
            </a:r>
            <a:endParaRPr sz="1700"/>
          </a:p>
          <a:p>
            <a:pPr indent="0" lvl="0" marL="0" rtl="0" algn="ctr">
              <a:spcBef>
                <a:spcPts val="1200"/>
              </a:spcBef>
              <a:spcAft>
                <a:spcPts val="1200"/>
              </a:spcAft>
              <a:buNone/>
            </a:pPr>
            <a:r>
              <a:rPr lang="en" sz="1700"/>
              <a:t>Over the years, pharmaceutical companies have accumulated valuable data on past </a:t>
            </a:r>
            <a:r>
              <a:rPr lang="en" sz="1700"/>
              <a:t>compounds</a:t>
            </a:r>
            <a:r>
              <a:rPr lang="en" sz="1700"/>
              <a:t> that they considered for drugs, and use the data to inform on new compounds. </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t>Future Model Improvements</a:t>
            </a:r>
            <a:endParaRPr sz="2740"/>
          </a:p>
        </p:txBody>
      </p:sp>
      <p:sp>
        <p:nvSpPr>
          <p:cNvPr id="204" name="Google Shape;204;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lnSpc>
                <a:spcPct val="80000"/>
              </a:lnSpc>
              <a:spcBef>
                <a:spcPts val="0"/>
              </a:spcBef>
              <a:spcAft>
                <a:spcPts val="0"/>
              </a:spcAft>
              <a:buSzPts val="1600"/>
              <a:buChar char="●"/>
            </a:pPr>
            <a:r>
              <a:rPr b="1" lang="en" sz="1600"/>
              <a:t>Better feature selection</a:t>
            </a:r>
            <a:r>
              <a:rPr lang="en" sz="1600"/>
              <a:t> - Better threshold application may yield subset of features that serve as better predictors.</a:t>
            </a:r>
            <a:endParaRPr sz="1600"/>
          </a:p>
          <a:p>
            <a:pPr indent="0" lvl="0" marL="457200" rtl="0" algn="l">
              <a:lnSpc>
                <a:spcPct val="80000"/>
              </a:lnSpc>
              <a:spcBef>
                <a:spcPts val="1200"/>
              </a:spcBef>
              <a:spcAft>
                <a:spcPts val="0"/>
              </a:spcAft>
              <a:buNone/>
            </a:pPr>
            <a:r>
              <a:t/>
            </a:r>
            <a:endParaRPr sz="1600"/>
          </a:p>
          <a:p>
            <a:pPr indent="-330200" lvl="0" marL="457200" rtl="0" algn="l">
              <a:lnSpc>
                <a:spcPct val="95000"/>
              </a:lnSpc>
              <a:spcBef>
                <a:spcPts val="1200"/>
              </a:spcBef>
              <a:spcAft>
                <a:spcPts val="0"/>
              </a:spcAft>
              <a:buSzPts val="1600"/>
              <a:buChar char="●"/>
            </a:pPr>
            <a:r>
              <a:rPr b="1" lang="en" sz="1600"/>
              <a:t>Using</a:t>
            </a:r>
            <a:r>
              <a:rPr b="1" lang="en" sz="1600"/>
              <a:t> </a:t>
            </a:r>
            <a:r>
              <a:rPr b="1" lang="en" sz="1600"/>
              <a:t>original</a:t>
            </a:r>
            <a:r>
              <a:rPr b="1" lang="en" sz="1600"/>
              <a:t> feature with no feature selection </a:t>
            </a:r>
            <a:r>
              <a:rPr lang="en" sz="1600"/>
              <a:t>- </a:t>
            </a:r>
            <a:r>
              <a:rPr lang="en" sz="1600"/>
              <a:t>perform</a:t>
            </a:r>
            <a:r>
              <a:rPr lang="en" sz="1600"/>
              <a:t> model training using full model set may yield better results and provide robustness to predict affinity for other </a:t>
            </a:r>
            <a:r>
              <a:rPr lang="en" sz="1600"/>
              <a:t>compounds</a:t>
            </a:r>
            <a:r>
              <a:rPr lang="en" sz="1600"/>
              <a:t> </a:t>
            </a:r>
            <a:endParaRPr sz="1600"/>
          </a:p>
          <a:p>
            <a:pPr indent="0" lvl="0" marL="457200" rtl="0" algn="l">
              <a:lnSpc>
                <a:spcPct val="95000"/>
              </a:lnSpc>
              <a:spcBef>
                <a:spcPts val="1200"/>
              </a:spcBef>
              <a:spcAft>
                <a:spcPts val="0"/>
              </a:spcAft>
              <a:buNone/>
            </a:pPr>
            <a:r>
              <a:t/>
            </a:r>
            <a:endParaRPr sz="1600"/>
          </a:p>
          <a:p>
            <a:pPr indent="-330200" lvl="0" marL="457200" rtl="0" algn="l">
              <a:lnSpc>
                <a:spcPct val="95000"/>
              </a:lnSpc>
              <a:spcBef>
                <a:spcPts val="1200"/>
              </a:spcBef>
              <a:spcAft>
                <a:spcPts val="0"/>
              </a:spcAft>
              <a:buSzPts val="1600"/>
              <a:buChar char="●"/>
            </a:pPr>
            <a:r>
              <a:rPr b="1" lang="en" sz="1600"/>
              <a:t>Include additional biological properties</a:t>
            </a:r>
            <a:r>
              <a:rPr lang="en" sz="1600"/>
              <a:t> - Including additional biological activities, such as cardiotoxicity, </a:t>
            </a:r>
            <a:r>
              <a:rPr lang="en" sz="1600"/>
              <a:t>could provide insight to possible side effects of certain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a:t>
            </a:r>
            <a:r>
              <a:rPr lang="en"/>
              <a:t> Steps </a:t>
            </a:r>
            <a:endParaRPr/>
          </a:p>
        </p:txBody>
      </p:sp>
      <p:sp>
        <p:nvSpPr>
          <p:cNvPr id="210" name="Google Shape;210;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Build model into web app using Streamlit</a:t>
            </a:r>
            <a:endParaRPr sz="1800"/>
          </a:p>
          <a:p>
            <a:pPr indent="0" lvl="0" marL="0" rtl="0" algn="ctr">
              <a:spcBef>
                <a:spcPts val="1200"/>
              </a:spcBef>
              <a:spcAft>
                <a:spcPts val="0"/>
              </a:spcAft>
              <a:buNone/>
            </a:pPr>
            <a:r>
              <a:rPr lang="en" sz="1800"/>
              <a:t>Evaluate</a:t>
            </a:r>
            <a:r>
              <a:rPr lang="en" sz="1800"/>
              <a:t> </a:t>
            </a:r>
            <a:r>
              <a:rPr lang="en" sz="1800"/>
              <a:t>performance</a:t>
            </a:r>
            <a:r>
              <a:rPr lang="en" sz="1800"/>
              <a:t> of model on new, unseen chemical dataset</a:t>
            </a:r>
            <a:endParaRPr sz="1800"/>
          </a:p>
          <a:p>
            <a:pPr indent="0" lvl="0" marL="0" rtl="0" algn="ctr">
              <a:spcBef>
                <a:spcPts val="1200"/>
              </a:spcBef>
              <a:spcAft>
                <a:spcPts val="0"/>
              </a:spcAft>
              <a:buNone/>
            </a:pPr>
            <a:r>
              <a:rPr lang="en" sz="1800"/>
              <a:t>Improve model metrics by revisiting feature engineering</a:t>
            </a:r>
            <a:endParaRPr sz="1800"/>
          </a:p>
          <a:p>
            <a:pPr indent="0" lvl="0" marL="0" rtl="0" algn="ctr">
              <a:spcBef>
                <a:spcPts val="1200"/>
              </a:spcBef>
              <a:spcAft>
                <a:spcPts val="0"/>
              </a:spcAft>
              <a:buNone/>
            </a:pPr>
            <a:r>
              <a:rPr lang="en" sz="1800"/>
              <a:t> </a:t>
            </a:r>
            <a:endParaRPr sz="1800"/>
          </a:p>
          <a:p>
            <a:pPr indent="0" lvl="0" marL="0" rtl="0" algn="ctr">
              <a:spcBef>
                <a:spcPts val="1200"/>
              </a:spcBef>
              <a:spcAft>
                <a:spcPts val="1200"/>
              </a:spcAft>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t>Contact</a:t>
            </a:r>
            <a:endParaRPr sz="2740"/>
          </a:p>
        </p:txBody>
      </p:sp>
      <p:sp>
        <p:nvSpPr>
          <p:cNvPr id="216" name="Google Shape;216;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I would love to hear feedback on how I could improve this </a:t>
            </a:r>
            <a:r>
              <a:rPr lang="en" sz="1700"/>
              <a:t>project</a:t>
            </a:r>
            <a:r>
              <a:rPr lang="en" sz="1700"/>
              <a:t>. </a:t>
            </a:r>
            <a:endParaRPr sz="1700"/>
          </a:p>
          <a:p>
            <a:pPr indent="0" lvl="0" marL="0" rtl="0" algn="l">
              <a:spcBef>
                <a:spcPts val="1200"/>
              </a:spcBef>
              <a:spcAft>
                <a:spcPts val="0"/>
              </a:spcAft>
              <a:buNone/>
            </a:pPr>
            <a:r>
              <a:rPr lang="en" sz="1700"/>
              <a:t>Email: </a:t>
            </a:r>
            <a:r>
              <a:rPr lang="en" sz="1700" u="sng">
                <a:solidFill>
                  <a:schemeClr val="hlink"/>
                </a:solidFill>
                <a:hlinkClick r:id="rId3"/>
              </a:rPr>
              <a:t>abolajishiwoku@yahoo.com</a:t>
            </a:r>
            <a:endParaRPr sz="1700"/>
          </a:p>
          <a:p>
            <a:pPr indent="0" lvl="0" marL="0" rtl="0" algn="l">
              <a:spcBef>
                <a:spcPts val="1200"/>
              </a:spcBef>
              <a:spcAft>
                <a:spcPts val="0"/>
              </a:spcAft>
              <a:buNone/>
            </a:pPr>
            <a:r>
              <a:rPr lang="en" sz="1700"/>
              <a:t>LinkedIn: </a:t>
            </a:r>
            <a:r>
              <a:rPr b="1" lang="en" sz="1700" u="sng">
                <a:solidFill>
                  <a:schemeClr val="hlink"/>
                </a:solidFill>
                <a:hlinkClick r:id="rId4"/>
              </a:rPr>
              <a:t>https://www.linkedin.com/in/abolaji-shiwoku-6b08361a3/</a:t>
            </a:r>
            <a:endParaRPr b="1" sz="1700"/>
          </a:p>
          <a:p>
            <a:pPr indent="0" lvl="0" marL="0" rtl="0" algn="l">
              <a:spcBef>
                <a:spcPts val="1200"/>
              </a:spcBef>
              <a:spcAft>
                <a:spcPts val="1200"/>
              </a:spcAft>
              <a:buNone/>
            </a:pPr>
            <a:r>
              <a:rPr lang="en" sz="1700"/>
              <a:t>Github:</a:t>
            </a:r>
            <a:r>
              <a:rPr b="1" lang="en" sz="1700"/>
              <a:t> </a:t>
            </a:r>
            <a:endParaRPr b="1"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QSAR Model Description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QSAR models are a machine learning application that use a library of chemical compounds to predict a biological activity. The model can utilise the </a:t>
            </a:r>
            <a:r>
              <a:rPr lang="en" sz="2100"/>
              <a:t>compound’s physical/ topological features (1D, 2D descriptors) or more complex descriptors (3D,4D,5D)</a:t>
            </a:r>
            <a:endParaRPr sz="2100"/>
          </a:p>
          <a:p>
            <a:pPr indent="0" lvl="0" marL="0" rtl="0" algn="ctr">
              <a:spcBef>
                <a:spcPts val="1200"/>
              </a:spcBef>
              <a:spcAft>
                <a:spcPts val="1200"/>
              </a:spcAft>
              <a:buNone/>
            </a:pPr>
            <a:r>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These descriptors are used to compute the desired biological activity. Recent QSAR models have been constructed using linear based models, mostly Logistic Regression and Simple Linear Regression.  In certain situations, Random forest models can be utilised, or rare situations, deep learning via neural networks may be utilised. </a:t>
            </a:r>
            <a:endParaRPr sz="2000"/>
          </a:p>
          <a:p>
            <a:pPr indent="0" lvl="0" marL="0" rtl="0" algn="l">
              <a:spcBef>
                <a:spcPts val="1200"/>
              </a:spcBef>
              <a:spcAft>
                <a:spcPts val="12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r>
              <a:rPr lang="en"/>
              <a:t> Statement</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200"/>
              <a:t>Construct</a:t>
            </a:r>
            <a:r>
              <a:rPr b="1" lang="en" sz="2200"/>
              <a:t> a QSAR model that utilises derived physical features of </a:t>
            </a:r>
            <a:r>
              <a:rPr b="1" lang="en" sz="2200"/>
              <a:t>chemical</a:t>
            </a:r>
            <a:r>
              <a:rPr b="1" lang="en" sz="2200"/>
              <a:t> </a:t>
            </a:r>
            <a:r>
              <a:rPr b="1" lang="en" sz="2200"/>
              <a:t>compounds</a:t>
            </a:r>
            <a:r>
              <a:rPr b="1" lang="en" sz="2200"/>
              <a:t> to predict the inhibition </a:t>
            </a:r>
            <a:r>
              <a:rPr b="1" lang="en" sz="2200"/>
              <a:t>effect</a:t>
            </a:r>
            <a:r>
              <a:rPr b="1" lang="en" sz="2200"/>
              <a:t> of the </a:t>
            </a:r>
            <a:r>
              <a:rPr b="1" lang="en" sz="2200"/>
              <a:t>compound</a:t>
            </a:r>
            <a:r>
              <a:rPr b="1" lang="en" sz="2200"/>
              <a:t> on target protein, Beta </a:t>
            </a:r>
            <a:r>
              <a:rPr b="1" lang="en" sz="2200"/>
              <a:t>Secretase</a:t>
            </a:r>
            <a:r>
              <a:rPr b="1" lang="en" sz="2200"/>
              <a:t> 1. </a:t>
            </a:r>
            <a:endParaRPr b="1"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Beta </a:t>
            </a:r>
            <a:r>
              <a:rPr lang="en"/>
              <a:t>Secretase</a:t>
            </a:r>
            <a:r>
              <a:rPr lang="en"/>
              <a:t> 1</a:t>
            </a:r>
            <a:endParaRPr/>
          </a:p>
        </p:txBody>
      </p:sp>
      <p:sp>
        <p:nvSpPr>
          <p:cNvPr id="117" name="Google Shape;117;p18"/>
          <p:cNvSpPr txBox="1"/>
          <p:nvPr>
            <p:ph idx="1" type="body"/>
          </p:nvPr>
        </p:nvSpPr>
        <p:spPr>
          <a:xfrm>
            <a:off x="727650" y="2223050"/>
            <a:ext cx="7688700" cy="20901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None/>
            </a:pPr>
            <a:r>
              <a:rPr lang="en" sz="1700"/>
              <a:t>The main enzyme that is encoded by the BACE1 gene, and is expressed in human neurons. </a:t>
            </a:r>
            <a:endParaRPr sz="1700"/>
          </a:p>
          <a:p>
            <a:pPr indent="0" lvl="0" marL="0" rtl="0" algn="ctr">
              <a:lnSpc>
                <a:spcPct val="105000"/>
              </a:lnSpc>
              <a:spcBef>
                <a:spcPts val="1200"/>
              </a:spcBef>
              <a:spcAft>
                <a:spcPts val="0"/>
              </a:spcAft>
              <a:buNone/>
            </a:pPr>
            <a:r>
              <a:rPr lang="en" sz="1700"/>
              <a:t>Elevated levels of this enzyme has been linked to the </a:t>
            </a:r>
            <a:r>
              <a:rPr lang="en" sz="1700"/>
              <a:t>development of Alzheimer's disease. The general belief is that if a drug could inhibit this gene, then the enzyme would not be manufactured by the body, and the disease will cease to afflict the patient. </a:t>
            </a:r>
            <a:endParaRPr sz="1700"/>
          </a:p>
          <a:p>
            <a:pPr indent="0" lvl="0" marL="0" rtl="0" algn="ctr">
              <a:lnSpc>
                <a:spcPct val="105000"/>
              </a:lnSpc>
              <a:spcBef>
                <a:spcPts val="1200"/>
              </a:spcBef>
              <a:spcAft>
                <a:spcPts val="12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40"/>
              <a:t>Dataset</a:t>
            </a:r>
            <a:r>
              <a:rPr lang="en" sz="2940"/>
              <a:t> </a:t>
            </a:r>
            <a:endParaRPr sz="2940"/>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100"/>
              <a:t>We have access to a public database, </a:t>
            </a:r>
            <a:r>
              <a:rPr b="1" lang="en" sz="2100"/>
              <a:t>CHEMBL</a:t>
            </a:r>
            <a:r>
              <a:rPr lang="en" sz="2100"/>
              <a:t> which has a library of over 9000 tested compounds that have been tested on their ability to inhibit BACE1. </a:t>
            </a:r>
            <a:endParaRPr sz="2100"/>
          </a:p>
          <a:p>
            <a:pPr indent="0" lvl="0" marL="0" rtl="0" algn="l">
              <a:spcBef>
                <a:spcPts val="1200"/>
              </a:spcBef>
              <a:spcAft>
                <a:spcPts val="1200"/>
              </a:spcAft>
              <a:buNone/>
            </a:pPr>
            <a:r>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Molecular Descriptors</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We will use molecular descriptors that describe the </a:t>
            </a:r>
            <a:r>
              <a:rPr lang="en" sz="1700"/>
              <a:t>physical</a:t>
            </a:r>
            <a:r>
              <a:rPr lang="en" sz="1700"/>
              <a:t> and </a:t>
            </a:r>
            <a:r>
              <a:rPr lang="en" sz="1700"/>
              <a:t>topological structure (1D and 2D)  of the compound to predict whether the compound will provide good inhibition of the gene. </a:t>
            </a:r>
            <a:endParaRPr sz="1700"/>
          </a:p>
          <a:p>
            <a:pPr indent="0" lvl="0" marL="0" rtl="0" algn="l">
              <a:spcBef>
                <a:spcPts val="1200"/>
              </a:spcBef>
              <a:spcAft>
                <a:spcPts val="0"/>
              </a:spcAft>
              <a:buNone/>
            </a:pPr>
            <a:r>
              <a:rPr lang="en" sz="1700"/>
              <a:t>The molecular descriptors will be calculated using PaDel Software, a open source cheminformatics tool that provides access to a wide range of descriptors that one many need. </a:t>
            </a:r>
            <a:endParaRPr sz="1700"/>
          </a:p>
          <a:p>
            <a:pPr indent="0" lvl="0" marL="0" rtl="0" algn="l">
              <a:spcBef>
                <a:spcPts val="1200"/>
              </a:spcBef>
              <a:spcAft>
                <a:spcPts val="120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Preparing Chemical Library </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Before </a:t>
            </a:r>
            <a:r>
              <a:rPr lang="en" sz="1500"/>
              <a:t>allowing</a:t>
            </a:r>
            <a:r>
              <a:rPr lang="en" sz="1500"/>
              <a:t> our model to learn a </a:t>
            </a:r>
            <a:r>
              <a:rPr lang="en" sz="1500"/>
              <a:t>chemical</a:t>
            </a:r>
            <a:r>
              <a:rPr lang="en" sz="1500"/>
              <a:t> </a:t>
            </a:r>
            <a:r>
              <a:rPr lang="en" sz="1500"/>
              <a:t>compound’s, we must make sure that the compound has good potential to administer for a drug manufacturing.  That is why we make sure every compound follows the </a:t>
            </a:r>
            <a:r>
              <a:rPr b="1" lang="en" sz="1500"/>
              <a:t>Lipinski’s Rule of Five. </a:t>
            </a:r>
            <a:r>
              <a:rPr lang="en" sz="1500"/>
              <a:t>This means none of the compounds can violate more than one of these rule: </a:t>
            </a:r>
            <a:endParaRPr sz="1500"/>
          </a:p>
          <a:p>
            <a:pPr indent="-323850" lvl="0" marL="457200" rtl="0" algn="l">
              <a:spcBef>
                <a:spcPts val="1200"/>
              </a:spcBef>
              <a:spcAft>
                <a:spcPts val="0"/>
              </a:spcAft>
              <a:buSzPts val="1500"/>
              <a:buChar char="●"/>
            </a:pPr>
            <a:r>
              <a:rPr b="1" lang="en" sz="1500"/>
              <a:t>&gt; 5 </a:t>
            </a:r>
            <a:r>
              <a:rPr lang="en" sz="1500"/>
              <a:t>Hydrogen Bond Donors </a:t>
            </a:r>
            <a:endParaRPr sz="1500"/>
          </a:p>
          <a:p>
            <a:pPr indent="-323850" lvl="0" marL="457200" rtl="0" algn="l">
              <a:spcBef>
                <a:spcPts val="0"/>
              </a:spcBef>
              <a:spcAft>
                <a:spcPts val="0"/>
              </a:spcAft>
              <a:buSzPts val="1500"/>
              <a:buChar char="●"/>
            </a:pPr>
            <a:r>
              <a:rPr lang="en" sz="1500"/>
              <a:t>&gt;5 Hydrogen Bond Acceptors</a:t>
            </a:r>
            <a:endParaRPr sz="1500"/>
          </a:p>
          <a:p>
            <a:pPr indent="-323850" lvl="0" marL="457200" rtl="0" algn="l">
              <a:spcBef>
                <a:spcPts val="0"/>
              </a:spcBef>
              <a:spcAft>
                <a:spcPts val="0"/>
              </a:spcAft>
              <a:buSzPts val="1500"/>
              <a:buChar char="●"/>
            </a:pPr>
            <a:r>
              <a:rPr lang="en" sz="1500"/>
              <a:t>&lt;500 daltons for molecular mass weight </a:t>
            </a:r>
            <a:endParaRPr sz="1500"/>
          </a:p>
          <a:p>
            <a:pPr indent="-323850" lvl="0" marL="457200" rtl="0" algn="l">
              <a:spcBef>
                <a:spcPts val="0"/>
              </a:spcBef>
              <a:spcAft>
                <a:spcPts val="0"/>
              </a:spcAft>
              <a:buSzPts val="1500"/>
              <a:buChar char="●"/>
            </a:pPr>
            <a:r>
              <a:rPr lang="en" sz="1500"/>
              <a:t>&gt;5 (logP) octanol-water partition coefficient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