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dfa7b97d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9dfa7b97d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9dfa7b97dc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9dfa7b97dc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9dfa7b97dc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9dfa7b97dc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9dfa7b97dc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9dfa7b97dc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9dfa7b97dc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9dfa7b97dc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9dfa7b97dc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9dfa7b97dc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90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Big Mountain Resort Guided Capstone </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Abolaji Shiwoku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700"/>
              <a:t>Problem Identification </a:t>
            </a:r>
            <a:endParaRPr sz="3700"/>
          </a:p>
        </p:txBody>
      </p:sp>
      <p:sp>
        <p:nvSpPr>
          <p:cNvPr id="141" name="Google Shape;141;p14"/>
          <p:cNvSpPr txBox="1"/>
          <p:nvPr>
            <p:ph idx="1" type="body"/>
          </p:nvPr>
        </p:nvSpPr>
        <p:spPr>
          <a:xfrm>
            <a:off x="1297500" y="1567550"/>
            <a:ext cx="7331400" cy="300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the data from all of the ski resorts in the United States, we must construct a model that will establish a criteria system for insight of Big Mountain Resort’s ticket price relative to its competitors</a:t>
            </a:r>
            <a:endParaRPr/>
          </a:p>
          <a:p>
            <a:pPr indent="0" lvl="0" marL="0" rtl="0" algn="l">
              <a:spcBef>
                <a:spcPts val="1600"/>
              </a:spcBef>
              <a:spcAft>
                <a:spcPts val="0"/>
              </a:spcAft>
              <a:buNone/>
            </a:pPr>
            <a:r>
              <a:rPr lang="en"/>
              <a:t>Some of the data provided:</a:t>
            </a:r>
            <a:endParaRPr/>
          </a:p>
          <a:p>
            <a:pPr indent="-311150" lvl="0" marL="457200" rtl="0" algn="l">
              <a:spcBef>
                <a:spcPts val="1600"/>
              </a:spcBef>
              <a:spcAft>
                <a:spcPts val="0"/>
              </a:spcAft>
              <a:buSzPts val="1300"/>
              <a:buChar char="●"/>
            </a:pPr>
            <a:r>
              <a:rPr lang="en"/>
              <a:t>Number of trams</a:t>
            </a:r>
            <a:endParaRPr/>
          </a:p>
          <a:p>
            <a:pPr indent="-311150" lvl="0" marL="457200" rtl="0" algn="l">
              <a:spcBef>
                <a:spcPts val="0"/>
              </a:spcBef>
              <a:spcAft>
                <a:spcPts val="0"/>
              </a:spcAft>
              <a:buSzPts val="1300"/>
              <a:buChar char="●"/>
            </a:pPr>
            <a:r>
              <a:rPr lang="en"/>
              <a:t>Total number of chair lifts</a:t>
            </a:r>
            <a:endParaRPr/>
          </a:p>
          <a:p>
            <a:pPr indent="-311150" lvl="0" marL="457200" rtl="0" algn="l">
              <a:spcBef>
                <a:spcPts val="0"/>
              </a:spcBef>
              <a:spcAft>
                <a:spcPts val="0"/>
              </a:spcAft>
              <a:buSzPts val="1300"/>
              <a:buChar char="●"/>
            </a:pPr>
            <a:r>
              <a:rPr lang="en"/>
              <a:t>Total number of ski runs</a:t>
            </a:r>
            <a:endParaRPr/>
          </a:p>
          <a:p>
            <a:pPr indent="-311150" lvl="0" marL="457200" rtl="0" algn="l">
              <a:spcBef>
                <a:spcPts val="0"/>
              </a:spcBef>
              <a:spcAft>
                <a:spcPts val="0"/>
              </a:spcAft>
              <a:buSzPts val="1300"/>
              <a:buChar char="●"/>
            </a:pPr>
            <a:r>
              <a:rPr lang="en"/>
              <a:t>Total </a:t>
            </a:r>
            <a:r>
              <a:rPr lang="en"/>
              <a:t>square</a:t>
            </a:r>
            <a:r>
              <a:rPr lang="en"/>
              <a:t> area of skiable terrain</a:t>
            </a:r>
            <a:endParaRPr/>
          </a:p>
          <a:p>
            <a:pPr indent="-311150" lvl="0" marL="457200" rtl="0" algn="l">
              <a:spcBef>
                <a:spcPts val="0"/>
              </a:spcBef>
              <a:spcAft>
                <a:spcPts val="0"/>
              </a:spcAft>
              <a:buSzPts val="1300"/>
              <a:buChar char="●"/>
            </a:pPr>
            <a:r>
              <a:rPr lang="en"/>
              <a:t>Adult weekend price</a:t>
            </a:r>
            <a:endParaRPr/>
          </a:p>
          <a:p>
            <a:pPr indent="-311150" lvl="0" marL="457200" rtl="0" algn="l">
              <a:spcBef>
                <a:spcPts val="0"/>
              </a:spcBef>
              <a:spcAft>
                <a:spcPts val="0"/>
              </a:spcAft>
              <a:buSzPts val="1300"/>
              <a:buChar char="●"/>
            </a:pPr>
            <a:r>
              <a:rPr lang="en"/>
              <a:t>Adult weekday price </a:t>
            </a:r>
            <a:endParaRPr/>
          </a:p>
          <a:p>
            <a:pPr indent="-311150" lvl="0" marL="457200" rtl="0" algn="l">
              <a:spcBef>
                <a:spcPts val="0"/>
              </a:spcBef>
              <a:spcAft>
                <a:spcPts val="0"/>
              </a:spcAft>
              <a:buSzPts val="1300"/>
              <a:buChar char="●"/>
            </a:pPr>
            <a:r>
              <a:rPr lang="en"/>
              <a:t>Average snowfall and other features (these features were supplied for each resort in the data)</a:t>
            </a:r>
            <a:endParaRPr/>
          </a:p>
          <a:p>
            <a:pPr indent="0" lvl="0" marL="0" rtl="0" algn="l">
              <a:lnSpc>
                <a:spcPct val="100000"/>
              </a:lnSpc>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700"/>
              <a:t>Key Findings </a:t>
            </a:r>
            <a:endParaRPr sz="3700"/>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model we chose for this problem was a Random Forest model, and we used the numerical data to fit the model and provide </a:t>
            </a:r>
            <a:r>
              <a:rPr lang="en"/>
              <a:t>insight</a:t>
            </a:r>
            <a:r>
              <a:rPr lang="en"/>
              <a:t> on the current pricing structure of Big Mountain Resort.  </a:t>
            </a:r>
            <a:endParaRPr/>
          </a:p>
          <a:p>
            <a:pPr indent="-311150" lvl="0" marL="457200" rtl="0" algn="l">
              <a:spcBef>
                <a:spcPts val="0"/>
              </a:spcBef>
              <a:spcAft>
                <a:spcPts val="0"/>
              </a:spcAft>
              <a:buSzPts val="1300"/>
              <a:buChar char="●"/>
            </a:pPr>
            <a:r>
              <a:rPr lang="en"/>
              <a:t>According to our model, the Big </a:t>
            </a:r>
            <a:r>
              <a:rPr lang="en"/>
              <a:t>Mountain</a:t>
            </a:r>
            <a:r>
              <a:rPr lang="en"/>
              <a:t> Resort was actually pricing its weekend adult tickets too cheaply with the added </a:t>
            </a:r>
            <a:r>
              <a:rPr lang="en"/>
              <a:t>attractions</a:t>
            </a:r>
            <a:r>
              <a:rPr lang="en"/>
              <a:t>. </a:t>
            </a:r>
            <a:endParaRPr/>
          </a:p>
          <a:p>
            <a:pPr indent="-311150" lvl="0" marL="457200" rtl="0" algn="l">
              <a:spcBef>
                <a:spcPts val="0"/>
              </a:spcBef>
              <a:spcAft>
                <a:spcPts val="0"/>
              </a:spcAft>
              <a:buSzPts val="1300"/>
              <a:buChar char="●"/>
            </a:pPr>
            <a:r>
              <a:rPr lang="en"/>
              <a:t>Putting the results in context, we saw, from the data, that Big Mountain Resort </a:t>
            </a:r>
            <a:r>
              <a:rPr lang="en"/>
              <a:t>charges</a:t>
            </a:r>
            <a:r>
              <a:rPr lang="en"/>
              <a:t> more than any other resort in the state of Montana. In context of the whole country, the </a:t>
            </a:r>
            <a:r>
              <a:rPr lang="en"/>
              <a:t>resort</a:t>
            </a:r>
            <a:r>
              <a:rPr lang="en"/>
              <a:t> prices seem be average.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Modeling Results </a:t>
            </a:r>
            <a:endParaRPr sz="3600"/>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evaluate potential changes in business operations and </a:t>
            </a:r>
            <a:r>
              <a:rPr lang="en"/>
              <a:t>their</a:t>
            </a:r>
            <a:r>
              <a:rPr lang="en"/>
              <a:t> effect on the ticket price, we supplied the model with 4 scenarios:</a:t>
            </a:r>
            <a:endParaRPr/>
          </a:p>
          <a:p>
            <a:pPr indent="-311150" lvl="0" marL="457200" rtl="0" algn="l">
              <a:spcBef>
                <a:spcPts val="1600"/>
              </a:spcBef>
              <a:spcAft>
                <a:spcPts val="0"/>
              </a:spcAft>
              <a:buSzPts val="1300"/>
              <a:buChar char="●"/>
            </a:pPr>
            <a:r>
              <a:rPr lang="en"/>
              <a:t> close 10 of the least used runs  </a:t>
            </a:r>
            <a:endParaRPr/>
          </a:p>
          <a:p>
            <a:pPr indent="-311150" lvl="0" marL="457200" rtl="0" algn="l">
              <a:spcBef>
                <a:spcPts val="0"/>
              </a:spcBef>
              <a:spcAft>
                <a:spcPts val="0"/>
              </a:spcAft>
              <a:buSzPts val="1300"/>
              <a:buChar char="●"/>
            </a:pPr>
            <a:r>
              <a:rPr lang="en"/>
              <a:t>Adding a run, increasing vertical drop by 150 feet, installing additional chair lift</a:t>
            </a:r>
            <a:endParaRPr/>
          </a:p>
          <a:p>
            <a:pPr indent="-311150" lvl="0" marL="457200" rtl="0" algn="l">
              <a:spcBef>
                <a:spcPts val="0"/>
              </a:spcBef>
              <a:spcAft>
                <a:spcPts val="0"/>
              </a:spcAft>
              <a:buSzPts val="1300"/>
              <a:buChar char="●"/>
            </a:pPr>
            <a:r>
              <a:rPr lang="en"/>
              <a:t>Same as scenario 2 along with adding 2 acres of snow making</a:t>
            </a:r>
            <a:endParaRPr/>
          </a:p>
          <a:p>
            <a:pPr indent="-311150" lvl="0" marL="457200" rtl="0" algn="l">
              <a:spcBef>
                <a:spcPts val="0"/>
              </a:spcBef>
              <a:spcAft>
                <a:spcPts val="0"/>
              </a:spcAft>
              <a:buSzPts val="1300"/>
              <a:buChar char="●"/>
            </a:pPr>
            <a:r>
              <a:rPr lang="en"/>
              <a:t>Increase the longest run by 0.2 miles and increasing snow making capacity by 4 acres. </a:t>
            </a:r>
            <a:endParaRPr/>
          </a:p>
          <a:p>
            <a:pPr indent="0" lvl="0" marL="0" rtl="0" algn="l">
              <a:spcBef>
                <a:spcPts val="1600"/>
              </a:spcBef>
              <a:spcAft>
                <a:spcPts val="1600"/>
              </a:spcAft>
              <a:buNone/>
            </a:pPr>
            <a:r>
              <a:rPr lang="en"/>
              <a:t>These scenarios are what the company is contemplating to implement to increase their profit margins.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Modeling results </a:t>
            </a:r>
            <a:endParaRPr/>
          </a:p>
        </p:txBody>
      </p:sp>
      <p:sp>
        <p:nvSpPr>
          <p:cNvPr id="159" name="Google Shape;159;p17"/>
          <p:cNvSpPr txBox="1"/>
          <p:nvPr>
            <p:ph idx="1" type="body"/>
          </p:nvPr>
        </p:nvSpPr>
        <p:spPr>
          <a:xfrm>
            <a:off x="1297500" y="1153025"/>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In the first modeling scenario, we utilised a range input to determine with greater certainty how the ticket price support will change with the increasing the number of closed runs. </a:t>
            </a:r>
            <a:endParaRPr/>
          </a:p>
          <a:p>
            <a:pPr indent="-311150" lvl="0" marL="457200" rtl="0" algn="l">
              <a:spcBef>
                <a:spcPts val="0"/>
              </a:spcBef>
              <a:spcAft>
                <a:spcPts val="0"/>
              </a:spcAft>
              <a:buSzPts val="1300"/>
              <a:buChar char="●"/>
            </a:pPr>
            <a:r>
              <a:rPr lang="en"/>
              <a:t>We found the price support saw the biggest drops for closing 2 runs and 8 runs, between those runs the effect was minimal. That </a:t>
            </a:r>
            <a:r>
              <a:rPr lang="en"/>
              <a:t>essentially</a:t>
            </a:r>
            <a:r>
              <a:rPr lang="en"/>
              <a:t> means that if </a:t>
            </a:r>
            <a:r>
              <a:rPr lang="en"/>
              <a:t>the</a:t>
            </a:r>
            <a:r>
              <a:rPr lang="en"/>
              <a:t> company wants to close 3 runs, the support for the price will be equal to closing 7 runs. </a:t>
            </a:r>
            <a:endParaRPr/>
          </a:p>
          <a:p>
            <a:pPr indent="0" lvl="0" marL="457200" rtl="0" algn="l">
              <a:spcBef>
                <a:spcPts val="1600"/>
              </a:spcBef>
              <a:spcAft>
                <a:spcPts val="1600"/>
              </a:spcAft>
              <a:buNone/>
            </a:pPr>
            <a:r>
              <a:t/>
            </a:r>
            <a:endParaRPr/>
          </a:p>
        </p:txBody>
      </p:sp>
      <p:pic>
        <p:nvPicPr>
          <p:cNvPr id="160" name="Google Shape;160;p17"/>
          <p:cNvPicPr preferRelativeResize="0"/>
          <p:nvPr/>
        </p:nvPicPr>
        <p:blipFill>
          <a:blip r:embed="rId3">
            <a:alphaModFix/>
          </a:blip>
          <a:stretch>
            <a:fillRect/>
          </a:stretch>
        </p:blipFill>
        <p:spPr>
          <a:xfrm>
            <a:off x="2217273" y="2571748"/>
            <a:ext cx="4799120" cy="2590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700"/>
              <a:t>Modeling Results </a:t>
            </a:r>
            <a:endParaRPr sz="3700"/>
          </a:p>
        </p:txBody>
      </p:sp>
      <p:sp>
        <p:nvSpPr>
          <p:cNvPr id="166" name="Google Shape;166;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second scenario added major ski </a:t>
            </a:r>
            <a:r>
              <a:rPr lang="en"/>
              <a:t>attractions, that would result in perhaps increased customer traffic. </a:t>
            </a:r>
            <a:endParaRPr/>
          </a:p>
          <a:p>
            <a:pPr indent="-311150" lvl="0" marL="457200" rtl="0" algn="l">
              <a:spcBef>
                <a:spcPts val="0"/>
              </a:spcBef>
              <a:spcAft>
                <a:spcPts val="0"/>
              </a:spcAft>
              <a:buSzPts val="1300"/>
              <a:buChar char="●"/>
            </a:pPr>
            <a:r>
              <a:rPr lang="en"/>
              <a:t>The model predicted that the additions would provide support an increase in the ticket price up to $1.36, and an increase in the total revenue  of $2,386,364. </a:t>
            </a:r>
            <a:endParaRPr/>
          </a:p>
          <a:p>
            <a:pPr indent="-311150" lvl="0" marL="457200" rtl="0" algn="l">
              <a:spcBef>
                <a:spcPts val="0"/>
              </a:spcBef>
              <a:spcAft>
                <a:spcPts val="0"/>
              </a:spcAft>
              <a:buSzPts val="1300"/>
              <a:buChar char="●"/>
            </a:pPr>
            <a:r>
              <a:rPr lang="en"/>
              <a:t>The remaining scenarios had no impact in the ticket price model. This can be due to the fact that the model found these attractions to have minimal impact on consumer attraction.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700"/>
              <a:t>Conclusion</a:t>
            </a:r>
            <a:r>
              <a:rPr lang="en" sz="3700"/>
              <a:t> </a:t>
            </a:r>
            <a:endParaRPr sz="3700"/>
          </a:p>
        </p:txBody>
      </p:sp>
      <p:sp>
        <p:nvSpPr>
          <p:cNvPr id="172" name="Google Shape;172;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If Big Mountain Resort desires to </a:t>
            </a:r>
            <a:r>
              <a:rPr b="1" lang="en" sz="1500"/>
              <a:t>increase</a:t>
            </a:r>
            <a:r>
              <a:rPr lang="en"/>
              <a:t> the price of their tickets, then they should follow the business plan utilised in scenario 2: add another run, install 150 ft to the current vertical drop, and add an additional chair lift. It may attract new customers,and will certainly justify higher prices. </a:t>
            </a:r>
            <a:endParaRPr/>
          </a:p>
          <a:p>
            <a:pPr indent="0" lvl="0" marL="0" rtl="0" algn="ctr">
              <a:spcBef>
                <a:spcPts val="1600"/>
              </a:spcBef>
              <a:spcAft>
                <a:spcPts val="0"/>
              </a:spcAft>
              <a:buNone/>
            </a:pPr>
            <a:r>
              <a:rPr lang="en"/>
              <a:t>If Big Mountain desires to </a:t>
            </a:r>
            <a:r>
              <a:rPr b="1" lang="en" sz="1600"/>
              <a:t>lowe</a:t>
            </a:r>
            <a:r>
              <a:rPr lang="en" sz="1600"/>
              <a:t>r</a:t>
            </a:r>
            <a:r>
              <a:rPr lang="en"/>
              <a:t> the price of their tickets, they </a:t>
            </a:r>
            <a:r>
              <a:rPr lang="en"/>
              <a:t>should</a:t>
            </a:r>
            <a:r>
              <a:rPr lang="en"/>
              <a:t> utilise scenario 1: cut either 2 runs or 8 runs, because they cause the greatest shifts in the ticket price support.</a:t>
            </a:r>
            <a:endParaRPr/>
          </a:p>
          <a:p>
            <a:pPr indent="0" lvl="0" marL="0" rtl="0" algn="ctr">
              <a:spcBef>
                <a:spcPts val="1600"/>
              </a:spcBef>
              <a:spcAft>
                <a:spcPts val="1600"/>
              </a:spcAft>
              <a:buNone/>
            </a:pPr>
            <a:r>
              <a:rPr lang="en"/>
              <a:t>I would recommend Big Mountain Resort base this </a:t>
            </a:r>
            <a:r>
              <a:rPr lang="en"/>
              <a:t>decision on the demographics on their customers. If their customers </a:t>
            </a:r>
            <a:r>
              <a:rPr lang="en"/>
              <a:t> are of a higher tax bracket, then they may be more price elastic, than say if the lodge mainly is for local Montana residents, than a price </a:t>
            </a:r>
            <a:r>
              <a:rPr lang="en"/>
              <a:t>increase</a:t>
            </a:r>
            <a:r>
              <a:rPr lang="en"/>
              <a:t> may drive away customers.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