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662" r:id="rId1"/>
  </p:sldMasterIdLst>
  <p:sldIdLst>
    <p:sldId id="256" r:id="rId2"/>
    <p:sldId id="257" r:id="rId3"/>
    <p:sldId id="258" r:id="rId4"/>
    <p:sldId id="271" r:id="rId5"/>
    <p:sldId id="259" r:id="rId6"/>
    <p:sldId id="260" r:id="rId7"/>
    <p:sldId id="261" r:id="rId8"/>
    <p:sldId id="262" r:id="rId9"/>
    <p:sldId id="263" r:id="rId10"/>
    <p:sldId id="264" r:id="rId11"/>
    <p:sldId id="265" r:id="rId12"/>
    <p:sldId id="266" r:id="rId13"/>
    <p:sldId id="267"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3" d="100"/>
          <a:sy n="83" d="100"/>
        </p:scale>
        <p:origin x="1426"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esktop\Product_Sale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Desktop\Product_Sale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dmin\Desktop\Product_Sale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dmin\Desktop\Product_Sale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dmin\Desktop\Product_Sale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dmin\Desktop\Product_Sale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Admin\Desktop\Product_Sale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Admin\Desktop\Product_Sales...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[Product_Sales...xlsx]Pivottable!PivotTable4</c:name>
    <c:fmtId val="30"/>
  </c:pivotSource>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j-lt"/>
                <a:ea typeface="+mn-ea"/>
                <a:cs typeface="+mn-cs"/>
              </a:defRPr>
            </a:pPr>
            <a:r>
              <a:rPr lang="en-US" sz="1800" b="1" dirty="0">
                <a:latin typeface="+mj-lt"/>
              </a:rPr>
              <a:t>MONTHLY</a:t>
            </a:r>
            <a:r>
              <a:rPr lang="en-US" sz="1800" b="1" baseline="0" dirty="0">
                <a:latin typeface="+mj-lt"/>
              </a:rPr>
              <a:t> PROFIT ANALYSIS</a:t>
            </a:r>
            <a:endParaRPr lang="en-US" sz="1800" b="1" dirty="0">
              <a:latin typeface="+mj-lt"/>
            </a:endParaRPr>
          </a:p>
        </c:rich>
      </c:tx>
      <c:layout/>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j-lt"/>
              <a:ea typeface="+mn-ea"/>
              <a:cs typeface="+mn-cs"/>
            </a:defRPr>
          </a:pPr>
          <a:endParaRPr lang="en-US"/>
        </a:p>
      </c:txPr>
    </c:title>
    <c:autoTitleDeleted val="0"/>
    <c:pivotFmts>
      <c:pivotFmt>
        <c:idx val="0"/>
        <c:spPr>
          <a:solidFill>
            <a:schemeClr val="accent6"/>
          </a:solidFill>
          <a:ln>
            <a:noFill/>
          </a:ln>
          <a:effectLst/>
        </c:spPr>
        <c:marker>
          <c:symbol val="circle"/>
          <c:size val="5"/>
          <c:spPr>
            <a:solidFill>
              <a:schemeClr val="accent6"/>
            </a:solidFill>
            <a:ln w="9525">
              <a:solidFill>
                <a:schemeClr val="accent6"/>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marker>
          <c:symbol val="circle"/>
          <c:size val="5"/>
          <c:spPr>
            <a:solidFill>
              <a:schemeClr val="accent6"/>
            </a:solidFill>
            <a:ln w="9525">
              <a:solidFill>
                <a:schemeClr val="accent6"/>
              </a:solidFill>
            </a:ln>
            <a:effectLst/>
          </c:spPr>
        </c:marker>
        <c:dLbl>
          <c:idx val="0"/>
          <c:layout>
            <c:manualLayout>
              <c:x val="-4.7222222222222325E-2"/>
              <c:y val="4.166666666666658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marker>
          <c:symbol val="circle"/>
          <c:size val="5"/>
          <c:spPr>
            <a:solidFill>
              <a:schemeClr val="accent6"/>
            </a:solidFill>
            <a:ln w="9525">
              <a:solidFill>
                <a:schemeClr val="accent6"/>
              </a:solidFill>
            </a:ln>
            <a:effectLst/>
          </c:spPr>
        </c:marker>
        <c:dLbl>
          <c:idx val="0"/>
          <c:layout>
            <c:manualLayout>
              <c:x val="-5.833333333333323E-2"/>
              <c:y val="-5.555555555555555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6"/>
          </a:solidFill>
          <a:ln>
            <a:noFill/>
          </a:ln>
          <a:effectLst/>
        </c:spPr>
        <c:marker>
          <c:symbol val="circle"/>
          <c:size val="5"/>
          <c:spPr>
            <a:solidFill>
              <a:schemeClr val="accent6"/>
            </a:solidFill>
            <a:ln w="9525">
              <a:solidFill>
                <a:schemeClr val="accent6"/>
              </a:solidFill>
            </a:ln>
            <a:effectLst/>
          </c:spPr>
        </c:marker>
        <c:dLbl>
          <c:idx val="0"/>
          <c:layout>
            <c:manualLayout>
              <c:x val="-5.5555555555557596E-3"/>
              <c:y val="-4.629629629629633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6"/>
          </a:solidFill>
          <a:ln>
            <a:noFill/>
          </a:ln>
          <a:effectLst/>
        </c:spPr>
        <c:marker>
          <c:symbol val="circle"/>
          <c:size val="5"/>
          <c:spPr>
            <a:solidFill>
              <a:schemeClr val="accent6"/>
            </a:solidFill>
            <a:ln w="9525">
              <a:solidFill>
                <a:schemeClr val="accent6"/>
              </a:solidFill>
            </a:ln>
            <a:effectLst/>
          </c:spPr>
        </c:marker>
        <c:dLbl>
          <c:idx val="0"/>
          <c:layout>
            <c:manualLayout>
              <c:x val="-2.7777777777777676E-2"/>
              <c:y val="3.703703703703695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6"/>
          </a:solidFill>
          <a:ln>
            <a:noFill/>
          </a:ln>
          <a:effectLst/>
        </c:spPr>
        <c:marker>
          <c:symbol val="circle"/>
          <c:size val="5"/>
          <c:spPr>
            <a:solidFill>
              <a:schemeClr val="accent6"/>
            </a:solidFill>
            <a:ln w="9525">
              <a:solidFill>
                <a:schemeClr val="accent6"/>
              </a:solidFill>
            </a:ln>
            <a:effectLst/>
          </c:spPr>
        </c:marker>
        <c:dLbl>
          <c:idx val="0"/>
          <c:layout>
            <c:manualLayout>
              <c:x val="-3.3333333333333333E-2"/>
              <c:y val="-4.629629629629638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6"/>
          </a:solidFill>
          <a:ln>
            <a:noFill/>
          </a:ln>
          <a:effectLst/>
        </c:spPr>
        <c:marker>
          <c:symbol val="circle"/>
          <c:size val="5"/>
          <c:spPr>
            <a:solidFill>
              <a:schemeClr val="accent6"/>
            </a:solidFill>
            <a:ln w="9525">
              <a:solidFill>
                <a:schemeClr val="accent6"/>
              </a:solidFill>
            </a:ln>
            <a:effectLst/>
          </c:spPr>
        </c:marker>
        <c:dLbl>
          <c:idx val="0"/>
          <c:layout>
            <c:manualLayout>
              <c:x val="-4.7222222222222221E-2"/>
              <c:y val="3.703703703703703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6"/>
          </a:solidFill>
          <a:ln>
            <a:noFill/>
          </a:ln>
          <a:effectLst/>
        </c:spPr>
        <c:marker>
          <c:symbol val="circle"/>
          <c:size val="5"/>
          <c:spPr>
            <a:solidFill>
              <a:schemeClr val="accent6"/>
            </a:solidFill>
            <a:ln w="9525">
              <a:solidFill>
                <a:schemeClr val="accent6"/>
              </a:solidFill>
            </a:ln>
            <a:effectLst/>
          </c:spPr>
        </c:marker>
        <c:dLbl>
          <c:idx val="0"/>
          <c:layout>
            <c:manualLayout>
              <c:x val="-3.3333333333333333E-2"/>
              <c:y val="-4.166666666666675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6"/>
          </a:solidFill>
          <a:ln>
            <a:noFill/>
          </a:ln>
          <a:effectLst/>
        </c:spPr>
        <c:marker>
          <c:symbol val="circle"/>
          <c:size val="5"/>
          <c:spPr>
            <a:solidFill>
              <a:schemeClr val="accent6"/>
            </a:solidFill>
            <a:ln w="9525">
              <a:solidFill>
                <a:schemeClr val="accent6"/>
              </a:solidFill>
            </a:ln>
            <a:effectLst/>
          </c:spPr>
        </c:marker>
        <c:dLbl>
          <c:idx val="0"/>
          <c:layout>
            <c:manualLayout>
              <c:x val="-4.1666666666666692E-2"/>
              <c:y val="4.166666666666666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6"/>
          </a:solidFill>
          <a:ln>
            <a:noFill/>
          </a:ln>
          <a:effectLst/>
        </c:spPr>
        <c:marker>
          <c:symbol val="circle"/>
          <c:size val="5"/>
          <c:spPr>
            <a:solidFill>
              <a:schemeClr val="accent6"/>
            </a:solidFill>
            <a:ln w="9525">
              <a:solidFill>
                <a:schemeClr val="accent6"/>
              </a:solidFill>
            </a:ln>
            <a:effectLst/>
          </c:spPr>
        </c:marker>
        <c:dLbl>
          <c:idx val="0"/>
          <c:layout>
            <c:manualLayout>
              <c:x val="-3.6111111111111108E-2"/>
              <c:y val="-4.629629629629638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6"/>
          </a:solidFill>
          <a:ln>
            <a:noFill/>
          </a:ln>
          <a:effectLst/>
        </c:spPr>
        <c:marker>
          <c:symbol val="circle"/>
          <c:size val="5"/>
          <c:spPr>
            <a:solidFill>
              <a:schemeClr val="accent6"/>
            </a:solidFill>
            <a:ln w="9525">
              <a:solidFill>
                <a:schemeClr val="accent6"/>
              </a:solidFill>
            </a:ln>
            <a:effectLst/>
          </c:spPr>
        </c:marker>
        <c:dLbl>
          <c:idx val="0"/>
          <c:layout>
            <c:manualLayout>
              <c:x val="-2.5000000000000001E-2"/>
              <c:y val="2.777777777777777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6"/>
          </a:solidFill>
          <a:ln>
            <a:noFill/>
          </a:ln>
          <a:effectLst/>
        </c:spPr>
        <c:marker>
          <c:symbol val="circle"/>
          <c:size val="5"/>
          <c:spPr>
            <a:solidFill>
              <a:schemeClr val="accent6"/>
            </a:solidFill>
            <a:ln w="9525">
              <a:solidFill>
                <a:schemeClr val="accent6"/>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6"/>
          </a:solidFill>
          <a:ln>
            <a:noFill/>
          </a:ln>
          <a:effectLst/>
        </c:spPr>
        <c:marker>
          <c:symbol val="circle"/>
          <c:size val="5"/>
          <c:spPr>
            <a:solidFill>
              <a:schemeClr val="accent6"/>
            </a:solidFill>
            <a:ln w="9525">
              <a:solidFill>
                <a:schemeClr val="accent6"/>
              </a:solidFill>
            </a:ln>
            <a:effectLst/>
          </c:spPr>
        </c:marker>
        <c:dLbl>
          <c:idx val="0"/>
          <c:layout>
            <c:manualLayout>
              <c:x val="-4.7222222222222221E-2"/>
              <c:y val="3.703703703703703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6"/>
          </a:solidFill>
          <a:ln>
            <a:noFill/>
          </a:ln>
          <a:effectLst/>
        </c:spPr>
        <c:marker>
          <c:symbol val="circle"/>
          <c:size val="5"/>
          <c:spPr>
            <a:solidFill>
              <a:schemeClr val="accent6"/>
            </a:solidFill>
            <a:ln w="9525">
              <a:solidFill>
                <a:schemeClr val="accent6"/>
              </a:solidFill>
            </a:ln>
            <a:effectLst/>
          </c:spPr>
        </c:marker>
        <c:dLbl>
          <c:idx val="0"/>
          <c:layout>
            <c:manualLayout>
              <c:x val="-3.3333333333333333E-2"/>
              <c:y val="-4.166666666666675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6"/>
          </a:solidFill>
          <a:ln>
            <a:noFill/>
          </a:ln>
          <a:effectLst/>
        </c:spPr>
        <c:marker>
          <c:symbol val="circle"/>
          <c:size val="5"/>
          <c:spPr>
            <a:solidFill>
              <a:schemeClr val="accent6"/>
            </a:solidFill>
            <a:ln w="9525">
              <a:solidFill>
                <a:schemeClr val="accent6"/>
              </a:solidFill>
            </a:ln>
            <a:effectLst/>
          </c:spPr>
        </c:marker>
        <c:dLbl>
          <c:idx val="0"/>
          <c:layout>
            <c:manualLayout>
              <c:x val="-4.1666666666666692E-2"/>
              <c:y val="4.166666666666666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6"/>
          </a:solidFill>
          <a:ln>
            <a:noFill/>
          </a:ln>
          <a:effectLst/>
        </c:spPr>
        <c:marker>
          <c:symbol val="circle"/>
          <c:size val="5"/>
          <c:spPr>
            <a:solidFill>
              <a:schemeClr val="accent6"/>
            </a:solidFill>
            <a:ln w="9525">
              <a:solidFill>
                <a:schemeClr val="accent6"/>
              </a:solidFill>
            </a:ln>
            <a:effectLst/>
          </c:spPr>
        </c:marker>
        <c:dLbl>
          <c:idx val="0"/>
          <c:layout>
            <c:manualLayout>
              <c:x val="-3.6111111111111108E-2"/>
              <c:y val="-4.629629629629638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6"/>
          </a:solidFill>
          <a:ln>
            <a:noFill/>
          </a:ln>
          <a:effectLst/>
        </c:spPr>
        <c:marker>
          <c:symbol val="circle"/>
          <c:size val="5"/>
          <c:spPr>
            <a:solidFill>
              <a:schemeClr val="accent6"/>
            </a:solidFill>
            <a:ln w="9525">
              <a:solidFill>
                <a:schemeClr val="accent6"/>
              </a:solidFill>
            </a:ln>
            <a:effectLst/>
          </c:spPr>
        </c:marker>
        <c:dLbl>
          <c:idx val="0"/>
          <c:layout>
            <c:manualLayout>
              <c:x val="-2.5000000000000001E-2"/>
              <c:y val="2.777777777777777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6"/>
          </a:solidFill>
          <a:ln>
            <a:noFill/>
          </a:ln>
          <a:effectLst/>
        </c:spPr>
        <c:marker>
          <c:symbol val="circle"/>
          <c:size val="5"/>
          <c:spPr>
            <a:solidFill>
              <a:schemeClr val="accent6"/>
            </a:solidFill>
            <a:ln w="9525">
              <a:solidFill>
                <a:schemeClr val="accent6"/>
              </a:solidFill>
            </a:ln>
            <a:effectLst/>
          </c:spPr>
        </c:marker>
        <c:dLbl>
          <c:idx val="0"/>
          <c:layout>
            <c:manualLayout>
              <c:x val="-3.3333333333333333E-2"/>
              <c:y val="-4.629629629629638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6"/>
          </a:solidFill>
          <a:ln>
            <a:noFill/>
          </a:ln>
          <a:effectLst/>
        </c:spPr>
        <c:marker>
          <c:symbol val="circle"/>
          <c:size val="5"/>
          <c:spPr>
            <a:solidFill>
              <a:schemeClr val="accent6"/>
            </a:solidFill>
            <a:ln w="9525">
              <a:solidFill>
                <a:schemeClr val="accent6"/>
              </a:solidFill>
            </a:ln>
            <a:effectLst/>
          </c:spPr>
        </c:marker>
        <c:dLbl>
          <c:idx val="0"/>
          <c:layout>
            <c:manualLayout>
              <c:x val="-4.7222222222222325E-2"/>
              <c:y val="4.166666666666658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6"/>
          </a:solidFill>
          <a:ln>
            <a:noFill/>
          </a:ln>
          <a:effectLst/>
        </c:spPr>
        <c:marker>
          <c:symbol val="circle"/>
          <c:size val="5"/>
          <c:spPr>
            <a:solidFill>
              <a:schemeClr val="accent6"/>
            </a:solidFill>
            <a:ln w="9525">
              <a:solidFill>
                <a:schemeClr val="accent6"/>
              </a:solidFill>
            </a:ln>
            <a:effectLst/>
          </c:spPr>
        </c:marker>
        <c:dLbl>
          <c:idx val="0"/>
          <c:layout>
            <c:manualLayout>
              <c:x val="-5.833333333333323E-2"/>
              <c:y val="-5.555555555555555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6"/>
          </a:solidFill>
          <a:ln>
            <a:noFill/>
          </a:ln>
          <a:effectLst/>
        </c:spPr>
        <c:marker>
          <c:symbol val="circle"/>
          <c:size val="5"/>
          <c:spPr>
            <a:solidFill>
              <a:schemeClr val="accent6"/>
            </a:solidFill>
            <a:ln w="9525">
              <a:solidFill>
                <a:schemeClr val="accent6"/>
              </a:solidFill>
            </a:ln>
            <a:effectLst/>
          </c:spPr>
        </c:marker>
        <c:dLbl>
          <c:idx val="0"/>
          <c:layout>
            <c:manualLayout>
              <c:x val="-2.7777777777777676E-2"/>
              <c:y val="3.703703703703695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6"/>
          </a:solidFill>
          <a:ln>
            <a:noFill/>
          </a:ln>
          <a:effectLst/>
        </c:spPr>
        <c:marker>
          <c:symbol val="circle"/>
          <c:size val="5"/>
          <c:spPr>
            <a:solidFill>
              <a:schemeClr val="accent6"/>
            </a:solidFill>
            <a:ln w="9525">
              <a:solidFill>
                <a:schemeClr val="accent6"/>
              </a:solidFill>
            </a:ln>
            <a:effectLst/>
          </c:spPr>
        </c:marker>
        <c:dLbl>
          <c:idx val="0"/>
          <c:layout>
            <c:manualLayout>
              <c:x val="-5.5555555555557596E-3"/>
              <c:y val="-4.629629629629633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6"/>
          </a:solidFill>
          <a:ln>
            <a:noFill/>
          </a:ln>
          <a:effectLst/>
        </c:spPr>
        <c:marker>
          <c:symbol val="circle"/>
          <c:size val="5"/>
          <c:spPr>
            <a:solidFill>
              <a:schemeClr val="accent6"/>
            </a:solidFill>
            <a:ln w="9525">
              <a:solidFill>
                <a:schemeClr val="accent6"/>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6"/>
          </a:solidFill>
          <a:ln>
            <a:noFill/>
          </a:ln>
          <a:effectLst/>
        </c:spPr>
        <c:marker>
          <c:symbol val="circle"/>
          <c:size val="5"/>
          <c:spPr>
            <a:solidFill>
              <a:schemeClr val="accent6"/>
            </a:solidFill>
            <a:ln w="9525">
              <a:solidFill>
                <a:schemeClr val="accent6"/>
              </a:solidFill>
            </a:ln>
            <a:effectLst/>
          </c:spPr>
        </c:marker>
        <c:dLbl>
          <c:idx val="0"/>
          <c:layout>
            <c:manualLayout>
              <c:x val="-4.7222222222222221E-2"/>
              <c:y val="3.703703703703703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4"/>
        <c:spPr>
          <a:solidFill>
            <a:schemeClr val="accent6"/>
          </a:solidFill>
          <a:ln>
            <a:noFill/>
          </a:ln>
          <a:effectLst/>
        </c:spPr>
        <c:marker>
          <c:symbol val="circle"/>
          <c:size val="5"/>
          <c:spPr>
            <a:solidFill>
              <a:schemeClr val="accent6"/>
            </a:solidFill>
            <a:ln w="9525">
              <a:solidFill>
                <a:schemeClr val="accent6"/>
              </a:solidFill>
            </a:ln>
            <a:effectLst/>
          </c:spPr>
        </c:marker>
        <c:dLbl>
          <c:idx val="0"/>
          <c:layout>
            <c:manualLayout>
              <c:x val="-3.3333333333333333E-2"/>
              <c:y val="-4.166666666666675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accent6"/>
          </a:solidFill>
          <a:ln>
            <a:noFill/>
          </a:ln>
          <a:effectLst/>
        </c:spPr>
        <c:marker>
          <c:symbol val="circle"/>
          <c:size val="5"/>
          <c:spPr>
            <a:solidFill>
              <a:schemeClr val="accent6"/>
            </a:solidFill>
            <a:ln w="9525">
              <a:solidFill>
                <a:schemeClr val="accent6"/>
              </a:solidFill>
            </a:ln>
            <a:effectLst/>
          </c:spPr>
        </c:marker>
        <c:dLbl>
          <c:idx val="0"/>
          <c:layout>
            <c:manualLayout>
              <c:x val="-4.1666666666666692E-2"/>
              <c:y val="4.166666666666666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6"/>
          </a:solidFill>
          <a:ln>
            <a:noFill/>
          </a:ln>
          <a:effectLst/>
        </c:spPr>
        <c:marker>
          <c:symbol val="circle"/>
          <c:size val="5"/>
          <c:spPr>
            <a:solidFill>
              <a:schemeClr val="accent6"/>
            </a:solidFill>
            <a:ln w="9525">
              <a:solidFill>
                <a:schemeClr val="accent6"/>
              </a:solidFill>
            </a:ln>
            <a:effectLst/>
          </c:spPr>
        </c:marker>
        <c:dLbl>
          <c:idx val="0"/>
          <c:layout>
            <c:manualLayout>
              <c:x val="-3.6111111111111108E-2"/>
              <c:y val="-4.629629629629638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6"/>
          </a:solidFill>
          <a:ln>
            <a:noFill/>
          </a:ln>
          <a:effectLst/>
        </c:spPr>
        <c:marker>
          <c:symbol val="circle"/>
          <c:size val="5"/>
          <c:spPr>
            <a:solidFill>
              <a:schemeClr val="accent6"/>
            </a:solidFill>
            <a:ln w="9525">
              <a:solidFill>
                <a:schemeClr val="accent6"/>
              </a:solidFill>
            </a:ln>
            <a:effectLst/>
          </c:spPr>
        </c:marker>
        <c:dLbl>
          <c:idx val="0"/>
          <c:layout>
            <c:manualLayout>
              <c:x val="-2.5000000000000001E-2"/>
              <c:y val="2.777777777777777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8"/>
        <c:spPr>
          <a:solidFill>
            <a:schemeClr val="accent6"/>
          </a:solidFill>
          <a:ln>
            <a:noFill/>
          </a:ln>
          <a:effectLst/>
        </c:spPr>
        <c:marker>
          <c:symbol val="circle"/>
          <c:size val="5"/>
          <c:spPr>
            <a:solidFill>
              <a:schemeClr val="accent6"/>
            </a:solidFill>
            <a:ln w="9525">
              <a:solidFill>
                <a:schemeClr val="accent6"/>
              </a:solidFill>
            </a:ln>
            <a:effectLst/>
          </c:spPr>
        </c:marker>
        <c:dLbl>
          <c:idx val="0"/>
          <c:layout>
            <c:manualLayout>
              <c:x val="-3.3333333333333333E-2"/>
              <c:y val="-4.629629629629638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9"/>
        <c:spPr>
          <a:solidFill>
            <a:schemeClr val="accent6"/>
          </a:solidFill>
          <a:ln>
            <a:noFill/>
          </a:ln>
          <a:effectLst/>
        </c:spPr>
        <c:marker>
          <c:symbol val="circle"/>
          <c:size val="5"/>
          <c:spPr>
            <a:solidFill>
              <a:schemeClr val="accent6"/>
            </a:solidFill>
            <a:ln w="9525">
              <a:solidFill>
                <a:schemeClr val="accent6"/>
              </a:solidFill>
            </a:ln>
            <a:effectLst/>
          </c:spPr>
        </c:marker>
        <c:dLbl>
          <c:idx val="0"/>
          <c:layout>
            <c:manualLayout>
              <c:x val="-4.7222222222222325E-2"/>
              <c:y val="4.166666666666658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0"/>
        <c:spPr>
          <a:solidFill>
            <a:schemeClr val="accent6"/>
          </a:solidFill>
          <a:ln>
            <a:noFill/>
          </a:ln>
          <a:effectLst/>
        </c:spPr>
        <c:marker>
          <c:symbol val="circle"/>
          <c:size val="5"/>
          <c:spPr>
            <a:solidFill>
              <a:schemeClr val="accent6"/>
            </a:solidFill>
            <a:ln w="9525">
              <a:solidFill>
                <a:schemeClr val="accent6"/>
              </a:solidFill>
            </a:ln>
            <a:effectLst/>
          </c:spPr>
        </c:marker>
        <c:dLbl>
          <c:idx val="0"/>
          <c:layout>
            <c:manualLayout>
              <c:x val="-5.833333333333323E-2"/>
              <c:y val="-5.555555555555555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1"/>
        <c:spPr>
          <a:solidFill>
            <a:schemeClr val="accent6"/>
          </a:solidFill>
          <a:ln>
            <a:noFill/>
          </a:ln>
          <a:effectLst/>
        </c:spPr>
        <c:marker>
          <c:symbol val="circle"/>
          <c:size val="5"/>
          <c:spPr>
            <a:solidFill>
              <a:schemeClr val="accent6"/>
            </a:solidFill>
            <a:ln w="9525">
              <a:solidFill>
                <a:schemeClr val="accent6"/>
              </a:solidFill>
            </a:ln>
            <a:effectLst/>
          </c:spPr>
        </c:marker>
        <c:dLbl>
          <c:idx val="0"/>
          <c:layout>
            <c:manualLayout>
              <c:x val="-2.7777777777777676E-2"/>
              <c:y val="3.703703703703695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2"/>
        <c:spPr>
          <a:solidFill>
            <a:schemeClr val="accent6"/>
          </a:solidFill>
          <a:ln>
            <a:noFill/>
          </a:ln>
          <a:effectLst/>
        </c:spPr>
        <c:marker>
          <c:symbol val="circle"/>
          <c:size val="5"/>
          <c:spPr>
            <a:solidFill>
              <a:schemeClr val="accent6"/>
            </a:solidFill>
            <a:ln w="9525">
              <a:solidFill>
                <a:schemeClr val="accent6"/>
              </a:solidFill>
            </a:ln>
            <a:effectLst/>
          </c:spPr>
        </c:marker>
        <c:dLbl>
          <c:idx val="0"/>
          <c:layout>
            <c:manualLayout>
              <c:x val="-5.5555555555557596E-3"/>
              <c:y val="-4.629629629629633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395072136325572E-2"/>
          <c:y val="0.21549857549857548"/>
          <c:w val="0.9320987654320988"/>
          <c:h val="0.68080759135877245"/>
        </c:manualLayout>
      </c:layout>
      <c:lineChart>
        <c:grouping val="standard"/>
        <c:varyColors val="0"/>
        <c:ser>
          <c:idx val="0"/>
          <c:order val="0"/>
          <c:tx>
            <c:strRef>
              <c:f>Pivottable!$B$7</c:f>
              <c:strCache>
                <c:ptCount val="1"/>
                <c:pt idx="0">
                  <c:v>Total</c:v>
                </c:pt>
              </c:strCache>
            </c:strRef>
          </c:tx>
          <c:spPr>
            <a:ln w="28575" cap="rnd">
              <a:solidFill>
                <a:schemeClr val="accent6"/>
              </a:solidFill>
              <a:round/>
            </a:ln>
            <a:effectLst/>
          </c:spPr>
          <c:marker>
            <c:symbol val="circle"/>
            <c:size val="5"/>
            <c:spPr>
              <a:solidFill>
                <a:schemeClr val="tx1"/>
              </a:solidFill>
              <a:ln w="9525">
                <a:solidFill>
                  <a:schemeClr val="accent6"/>
                </a:solidFill>
              </a:ln>
              <a:effectLst/>
            </c:spPr>
          </c:marker>
          <c:dPt>
            <c:idx val="0"/>
            <c:marker>
              <c:symbol val="circle"/>
              <c:size val="5"/>
              <c:spPr>
                <a:solidFill>
                  <a:schemeClr val="tx1"/>
                </a:solidFill>
                <a:ln w="9525">
                  <a:solidFill>
                    <a:schemeClr val="accent6"/>
                  </a:solidFill>
                </a:ln>
                <a:effectLst/>
              </c:spPr>
            </c:marker>
            <c:bubble3D val="0"/>
            <c:spPr>
              <a:ln w="28575" cap="rnd">
                <a:solidFill>
                  <a:schemeClr val="accent6"/>
                </a:solidFill>
                <a:round/>
              </a:ln>
              <a:effectLst/>
            </c:spPr>
          </c:dPt>
          <c:dPt>
            <c:idx val="1"/>
            <c:marker>
              <c:symbol val="circle"/>
              <c:size val="5"/>
              <c:spPr>
                <a:solidFill>
                  <a:schemeClr val="tx1"/>
                </a:solidFill>
                <a:ln w="9525">
                  <a:solidFill>
                    <a:schemeClr val="accent6"/>
                  </a:solidFill>
                </a:ln>
                <a:effectLst/>
              </c:spPr>
            </c:marker>
            <c:bubble3D val="0"/>
            <c:spPr>
              <a:ln w="28575" cap="rnd">
                <a:solidFill>
                  <a:schemeClr val="accent6"/>
                </a:solidFill>
                <a:round/>
              </a:ln>
              <a:effectLst/>
            </c:spPr>
          </c:dPt>
          <c:dPt>
            <c:idx val="2"/>
            <c:marker>
              <c:symbol val="circle"/>
              <c:size val="5"/>
              <c:spPr>
                <a:solidFill>
                  <a:schemeClr val="tx1"/>
                </a:solidFill>
                <a:ln w="9525">
                  <a:solidFill>
                    <a:schemeClr val="accent6"/>
                  </a:solidFill>
                </a:ln>
                <a:effectLst/>
              </c:spPr>
            </c:marker>
            <c:bubble3D val="0"/>
            <c:spPr>
              <a:ln w="28575" cap="rnd">
                <a:solidFill>
                  <a:schemeClr val="accent6"/>
                </a:solidFill>
                <a:round/>
              </a:ln>
              <a:effectLst/>
            </c:spPr>
          </c:dPt>
          <c:dPt>
            <c:idx val="3"/>
            <c:marker>
              <c:symbol val="circle"/>
              <c:size val="5"/>
              <c:spPr>
                <a:solidFill>
                  <a:schemeClr val="tx1"/>
                </a:solidFill>
                <a:ln w="9525">
                  <a:solidFill>
                    <a:schemeClr val="accent6"/>
                  </a:solidFill>
                </a:ln>
                <a:effectLst/>
              </c:spPr>
            </c:marker>
            <c:bubble3D val="0"/>
            <c:spPr>
              <a:ln w="28575" cap="rnd">
                <a:solidFill>
                  <a:schemeClr val="accent6"/>
                </a:solidFill>
                <a:round/>
              </a:ln>
              <a:effectLst/>
            </c:spPr>
          </c:dPt>
          <c:dPt>
            <c:idx val="4"/>
            <c:marker>
              <c:symbol val="circle"/>
              <c:size val="5"/>
              <c:spPr>
                <a:solidFill>
                  <a:schemeClr val="tx1"/>
                </a:solidFill>
                <a:ln w="9525">
                  <a:solidFill>
                    <a:schemeClr val="accent6"/>
                  </a:solidFill>
                </a:ln>
                <a:effectLst/>
              </c:spPr>
            </c:marker>
            <c:bubble3D val="0"/>
            <c:spPr>
              <a:ln w="28575" cap="rnd">
                <a:solidFill>
                  <a:schemeClr val="accent6"/>
                </a:solidFill>
                <a:round/>
              </a:ln>
              <a:effectLst/>
            </c:spPr>
          </c:dPt>
          <c:dPt>
            <c:idx val="5"/>
            <c:marker>
              <c:symbol val="circle"/>
              <c:size val="5"/>
              <c:spPr>
                <a:solidFill>
                  <a:schemeClr val="tx1"/>
                </a:solidFill>
                <a:ln w="9525">
                  <a:solidFill>
                    <a:schemeClr val="accent6"/>
                  </a:solidFill>
                </a:ln>
                <a:effectLst/>
              </c:spPr>
            </c:marker>
            <c:bubble3D val="0"/>
            <c:spPr>
              <a:ln w="28575" cap="rnd">
                <a:solidFill>
                  <a:schemeClr val="accent6"/>
                </a:solidFill>
                <a:round/>
              </a:ln>
              <a:effectLst/>
            </c:spPr>
          </c:dPt>
          <c:dPt>
            <c:idx val="6"/>
            <c:marker>
              <c:symbol val="circle"/>
              <c:size val="5"/>
              <c:spPr>
                <a:solidFill>
                  <a:schemeClr val="tx1"/>
                </a:solidFill>
                <a:ln w="9525">
                  <a:solidFill>
                    <a:schemeClr val="accent6"/>
                  </a:solidFill>
                </a:ln>
                <a:effectLst/>
              </c:spPr>
            </c:marker>
            <c:bubble3D val="0"/>
            <c:spPr>
              <a:ln w="28575" cap="rnd">
                <a:solidFill>
                  <a:schemeClr val="accent6"/>
                </a:solidFill>
                <a:round/>
              </a:ln>
              <a:effectLst/>
            </c:spPr>
          </c:dPt>
          <c:dPt>
            <c:idx val="9"/>
            <c:marker>
              <c:symbol val="circle"/>
              <c:size val="5"/>
              <c:spPr>
                <a:solidFill>
                  <a:schemeClr val="tx1"/>
                </a:solidFill>
                <a:ln w="9525">
                  <a:solidFill>
                    <a:schemeClr val="accent6"/>
                  </a:solidFill>
                </a:ln>
                <a:effectLst/>
              </c:spPr>
            </c:marker>
            <c:bubble3D val="0"/>
            <c:spPr>
              <a:ln w="28575" cap="rnd">
                <a:solidFill>
                  <a:schemeClr val="accent6"/>
                </a:solidFill>
                <a:round/>
              </a:ln>
              <a:effectLst/>
            </c:spPr>
          </c:dPt>
          <c:dPt>
            <c:idx val="10"/>
            <c:marker>
              <c:symbol val="circle"/>
              <c:size val="5"/>
              <c:spPr>
                <a:solidFill>
                  <a:schemeClr val="tx1"/>
                </a:solidFill>
                <a:ln w="9525">
                  <a:solidFill>
                    <a:schemeClr val="accent6"/>
                  </a:solidFill>
                </a:ln>
                <a:effectLst/>
              </c:spPr>
            </c:marker>
            <c:bubble3D val="0"/>
            <c:spPr>
              <a:ln w="28575" cap="rnd">
                <a:solidFill>
                  <a:schemeClr val="accent6"/>
                </a:solidFill>
                <a:round/>
              </a:ln>
              <a:effectLst/>
            </c:spPr>
          </c:dPt>
          <c:dPt>
            <c:idx val="11"/>
            <c:marker>
              <c:symbol val="circle"/>
              <c:size val="5"/>
              <c:spPr>
                <a:solidFill>
                  <a:schemeClr val="tx1"/>
                </a:solidFill>
                <a:ln w="9525">
                  <a:solidFill>
                    <a:schemeClr val="accent6"/>
                  </a:solidFill>
                </a:ln>
                <a:effectLst/>
              </c:spPr>
            </c:marker>
            <c:bubble3D val="0"/>
            <c:spPr>
              <a:ln w="28575" cap="rnd">
                <a:solidFill>
                  <a:schemeClr val="accent6"/>
                </a:solidFill>
                <a:round/>
              </a:ln>
              <a:effectLst/>
            </c:spPr>
          </c:dPt>
          <c:dLbls>
            <c:dLbl>
              <c:idx val="0"/>
              <c:layout>
                <c:manualLayout>
                  <c:x val="-4.7222222222222221E-2"/>
                  <c:y val="3.7037037037037035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3.3333333333333333E-2"/>
                  <c:y val="-4.1666666666666755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4.1666666666666692E-2"/>
                  <c:y val="4.1666666666666664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3.6111111111111108E-2"/>
                  <c:y val="-4.6296296296296384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2.5000000000000001E-2"/>
                  <c:y val="2.7777777777777776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3.3333333333333333E-2"/>
                  <c:y val="-4.6296296296296384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4.7222222222222325E-2"/>
                  <c:y val="4.1666666666666581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9"/>
              <c:layout>
                <c:manualLayout>
                  <c:x val="-5.833333333333323E-2"/>
                  <c:y val="-5.5555555555555552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10"/>
              <c:layout>
                <c:manualLayout>
                  <c:x val="-2.7777777777777676E-2"/>
                  <c:y val="3.7037037037036952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11"/>
              <c:layout>
                <c:manualLayout>
                  <c:x val="-5.5555555555557596E-3"/>
                  <c:y val="-4.6296296296296335E-2"/>
                </c:manualLayout>
              </c:layou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Pivottable!$A$8:$A$20</c:f>
              <c:strCache>
                <c:ptCount val="12"/>
                <c:pt idx="0">
                  <c:v>1</c:v>
                </c:pt>
                <c:pt idx="1">
                  <c:v>2</c:v>
                </c:pt>
                <c:pt idx="2">
                  <c:v>3</c:v>
                </c:pt>
                <c:pt idx="3">
                  <c:v>4</c:v>
                </c:pt>
                <c:pt idx="4">
                  <c:v>5</c:v>
                </c:pt>
                <c:pt idx="5">
                  <c:v>6</c:v>
                </c:pt>
                <c:pt idx="6">
                  <c:v>7</c:v>
                </c:pt>
                <c:pt idx="7">
                  <c:v>8</c:v>
                </c:pt>
                <c:pt idx="8">
                  <c:v>9</c:v>
                </c:pt>
                <c:pt idx="9">
                  <c:v>10</c:v>
                </c:pt>
                <c:pt idx="10">
                  <c:v>11</c:v>
                </c:pt>
                <c:pt idx="11">
                  <c:v>12</c:v>
                </c:pt>
              </c:strCache>
            </c:strRef>
          </c:cat>
          <c:val>
            <c:numRef>
              <c:f>Pivottable!$B$8:$B$20</c:f>
              <c:numCache>
                <c:formatCode>0.00%</c:formatCode>
                <c:ptCount val="12"/>
                <c:pt idx="0">
                  <c:v>4.8185333651073831E-2</c:v>
                </c:pt>
                <c:pt idx="1">
                  <c:v>6.7986719093509076E-2</c:v>
                </c:pt>
                <c:pt idx="2">
                  <c:v>3.9651869062832655E-2</c:v>
                </c:pt>
                <c:pt idx="3">
                  <c:v>5.5049186713913345E-2</c:v>
                </c:pt>
                <c:pt idx="4">
                  <c:v>4.9050234652353808E-2</c:v>
                </c:pt>
                <c:pt idx="5">
                  <c:v>8.7236876637128521E-2</c:v>
                </c:pt>
                <c:pt idx="6">
                  <c:v>5.4686987244203969E-2</c:v>
                </c:pt>
                <c:pt idx="7">
                  <c:v>4.6826113531848165E-2</c:v>
                </c:pt>
                <c:pt idx="8">
                  <c:v>0.10576339292012595</c:v>
                </c:pt>
                <c:pt idx="9">
                  <c:v>0.2036132143837133</c:v>
                </c:pt>
                <c:pt idx="10">
                  <c:v>8.1101376057991448E-2</c:v>
                </c:pt>
                <c:pt idx="11">
                  <c:v>0.16084869605130592</c:v>
                </c:pt>
              </c:numCache>
            </c:numRef>
          </c:val>
          <c:smooth val="0"/>
        </c:ser>
        <c:dLbls>
          <c:showLegendKey val="0"/>
          <c:showVal val="1"/>
          <c:showCatName val="0"/>
          <c:showSerName val="0"/>
          <c:showPercent val="0"/>
          <c:showBubbleSize val="0"/>
        </c:dLbls>
        <c:marker val="1"/>
        <c:smooth val="0"/>
        <c:axId val="4513840"/>
        <c:axId val="340890400"/>
      </c:lineChart>
      <c:catAx>
        <c:axId val="451384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0890400"/>
        <c:crosses val="autoZero"/>
        <c:auto val="1"/>
        <c:lblAlgn val="ctr"/>
        <c:lblOffset val="100"/>
        <c:noMultiLvlLbl val="0"/>
      </c:catAx>
      <c:valAx>
        <c:axId val="340890400"/>
        <c:scaling>
          <c:orientation val="minMax"/>
        </c:scaling>
        <c:delete val="1"/>
        <c:axPos val="l"/>
        <c:numFmt formatCode="0.00%" sourceLinked="1"/>
        <c:majorTickMark val="out"/>
        <c:minorTickMark val="none"/>
        <c:tickLblPos val="nextTo"/>
        <c:crossAx val="45138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[Product_Sales...xlsx]Pivottable!PivotTable5</c:name>
    <c:fmtId val="17"/>
  </c:pivotSource>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j-lt"/>
                <a:ea typeface="+mn-ea"/>
                <a:cs typeface="+mn-cs"/>
              </a:defRPr>
            </a:pPr>
            <a:r>
              <a:rPr lang="en-US" sz="1600" b="1" dirty="0">
                <a:latin typeface="+mj-lt"/>
              </a:rPr>
              <a:t>MONTHLY</a:t>
            </a:r>
            <a:r>
              <a:rPr lang="en-US" sz="1600" b="1" baseline="0" dirty="0">
                <a:latin typeface="+mj-lt"/>
              </a:rPr>
              <a:t> SALES ANALYSIS</a:t>
            </a:r>
            <a:endParaRPr lang="en-US" sz="1600" b="1" dirty="0">
              <a:latin typeface="+mj-lt"/>
            </a:endParaRPr>
          </a:p>
        </c:rich>
      </c:tx>
      <c:layout/>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j-lt"/>
              <a:ea typeface="+mn-ea"/>
              <a:cs typeface="+mn-cs"/>
            </a:defRPr>
          </a:pPr>
          <a:endParaRPr lang="en-US"/>
        </a:p>
      </c:txPr>
    </c:title>
    <c:autoTitleDeleted val="0"/>
    <c:pivotFmts>
      <c:pivotFmt>
        <c:idx val="0"/>
        <c:spPr>
          <a:solidFill>
            <a:schemeClr val="accent6"/>
          </a:solidFill>
          <a:ln>
            <a:noFill/>
          </a:ln>
          <a:effectLst/>
        </c:spPr>
        <c:marker>
          <c:symbol val="circle"/>
          <c:size val="5"/>
          <c:spPr>
            <a:solidFill>
              <a:schemeClr val="accent6"/>
            </a:solidFill>
            <a:ln w="9525">
              <a:solidFill>
                <a:schemeClr val="accent6"/>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marker>
          <c:symbol val="circle"/>
          <c:size val="5"/>
          <c:spPr>
            <a:solidFill>
              <a:schemeClr val="accent6"/>
            </a:solidFill>
            <a:ln w="9525">
              <a:solidFill>
                <a:schemeClr val="accent6"/>
              </a:solidFill>
            </a:ln>
            <a:effectLst/>
          </c:spPr>
        </c:marker>
        <c:dLbl>
          <c:idx val="0"/>
          <c:layout>
            <c:manualLayout>
              <c:x val="-7.3581451637611442E-2"/>
              <c:y val="-6.927377748667504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marker>
          <c:symbol val="circle"/>
          <c:size val="5"/>
          <c:spPr>
            <a:solidFill>
              <a:schemeClr val="accent6"/>
            </a:solidFill>
            <a:ln w="9525">
              <a:solidFill>
                <a:schemeClr val="accent6"/>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6"/>
          </a:solidFill>
          <a:ln>
            <a:noFill/>
          </a:ln>
          <a:effectLst/>
        </c:spPr>
        <c:marker>
          <c:symbol val="circle"/>
          <c:size val="5"/>
          <c:spPr>
            <a:solidFill>
              <a:schemeClr val="accent6"/>
            </a:solidFill>
            <a:ln w="9525">
              <a:solidFill>
                <a:schemeClr val="accent6"/>
              </a:solidFill>
            </a:ln>
            <a:effectLst/>
          </c:spPr>
        </c:marker>
        <c:dLbl>
          <c:idx val="0"/>
          <c:layout>
            <c:manualLayout>
              <c:x val="-7.3581451637611442E-2"/>
              <c:y val="-6.927377748667504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6"/>
          </a:solidFill>
          <a:ln>
            <a:noFill/>
          </a:ln>
          <a:effectLst/>
        </c:spPr>
        <c:marker>
          <c:symbol val="circle"/>
          <c:size val="5"/>
          <c:spPr>
            <a:solidFill>
              <a:schemeClr val="accent6"/>
            </a:solidFill>
            <a:ln w="9525">
              <a:solidFill>
                <a:schemeClr val="accent6"/>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6"/>
          </a:solidFill>
          <a:ln>
            <a:noFill/>
          </a:ln>
          <a:effectLst/>
        </c:spPr>
        <c:marker>
          <c:symbol val="circle"/>
          <c:size val="5"/>
          <c:spPr>
            <a:solidFill>
              <a:schemeClr val="accent6"/>
            </a:solidFill>
            <a:ln w="9525">
              <a:solidFill>
                <a:schemeClr val="accent6"/>
              </a:solidFill>
            </a:ln>
            <a:effectLst/>
          </c:spPr>
        </c:marker>
        <c:dLbl>
          <c:idx val="0"/>
          <c:layout>
            <c:manualLayout>
              <c:x val="-7.3581451637611442E-2"/>
              <c:y val="-6.927377748667504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2425421530479899E-2"/>
          <c:y val="0.19783001808318265"/>
          <c:w val="0.92866407263294426"/>
          <c:h val="0.66233714456579007"/>
        </c:manualLayout>
      </c:layout>
      <c:lineChart>
        <c:grouping val="standard"/>
        <c:varyColors val="0"/>
        <c:ser>
          <c:idx val="0"/>
          <c:order val="0"/>
          <c:tx>
            <c:strRef>
              <c:f>Pivottable!$B$23</c:f>
              <c:strCache>
                <c:ptCount val="1"/>
                <c:pt idx="0">
                  <c:v>Total</c:v>
                </c:pt>
              </c:strCache>
            </c:strRef>
          </c:tx>
          <c:spPr>
            <a:ln w="28575" cap="rnd">
              <a:solidFill>
                <a:schemeClr val="accent6"/>
              </a:solidFill>
              <a:round/>
            </a:ln>
            <a:effectLst/>
          </c:spPr>
          <c:marker>
            <c:symbol val="circle"/>
            <c:size val="5"/>
            <c:spPr>
              <a:solidFill>
                <a:schemeClr val="tx1"/>
              </a:solidFill>
              <a:ln w="9525">
                <a:solidFill>
                  <a:schemeClr val="accent6"/>
                </a:solidFill>
              </a:ln>
              <a:effectLst/>
            </c:spPr>
          </c:marker>
          <c:dPt>
            <c:idx val="0"/>
            <c:marker>
              <c:symbol val="circle"/>
              <c:size val="5"/>
              <c:spPr>
                <a:solidFill>
                  <a:schemeClr val="tx1"/>
                </a:solidFill>
                <a:ln w="9525">
                  <a:solidFill>
                    <a:schemeClr val="accent6"/>
                  </a:solidFill>
                </a:ln>
                <a:effectLst/>
              </c:spPr>
            </c:marker>
            <c:bubble3D val="0"/>
            <c:spPr>
              <a:ln w="28575" cap="rnd">
                <a:solidFill>
                  <a:schemeClr val="accent6"/>
                </a:solidFill>
                <a:round/>
              </a:ln>
              <a:effectLst/>
            </c:spPr>
          </c:dPt>
          <c:dLbls>
            <c:dLbl>
              <c:idx val="0"/>
              <c:layout>
                <c:manualLayout>
                  <c:x val="-5.79004741342816E-2"/>
                  <c:y val="-4.4131627158009681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Pivottable!$A$24:$A$36</c:f>
              <c:strCache>
                <c:ptCount val="12"/>
                <c:pt idx="0">
                  <c:v>1</c:v>
                </c:pt>
                <c:pt idx="1">
                  <c:v>2</c:v>
                </c:pt>
                <c:pt idx="2">
                  <c:v>3</c:v>
                </c:pt>
                <c:pt idx="3">
                  <c:v>4</c:v>
                </c:pt>
                <c:pt idx="4">
                  <c:v>5</c:v>
                </c:pt>
                <c:pt idx="5">
                  <c:v>6</c:v>
                </c:pt>
                <c:pt idx="6">
                  <c:v>7</c:v>
                </c:pt>
                <c:pt idx="7">
                  <c:v>8</c:v>
                </c:pt>
                <c:pt idx="8">
                  <c:v>9</c:v>
                </c:pt>
                <c:pt idx="9">
                  <c:v>10</c:v>
                </c:pt>
                <c:pt idx="10">
                  <c:v>11</c:v>
                </c:pt>
                <c:pt idx="11">
                  <c:v>12</c:v>
                </c:pt>
              </c:strCache>
            </c:strRef>
          </c:cat>
          <c:val>
            <c:numRef>
              <c:f>Pivottable!$B$24:$B$36</c:f>
              <c:numCache>
                <c:formatCode>0.00%</c:formatCode>
                <c:ptCount val="12"/>
                <c:pt idx="0">
                  <c:v>5.5655392973249812E-2</c:v>
                </c:pt>
                <c:pt idx="1">
                  <c:v>6.1465137048507479E-2</c:v>
                </c:pt>
                <c:pt idx="2">
                  <c:v>4.7056612603396636E-2</c:v>
                </c:pt>
                <c:pt idx="3">
                  <c:v>5.8662420387283629E-2</c:v>
                </c:pt>
                <c:pt idx="4">
                  <c:v>5.2306931413289459E-2</c:v>
                </c:pt>
                <c:pt idx="5">
                  <c:v>8.0175073175874426E-2</c:v>
                </c:pt>
                <c:pt idx="6">
                  <c:v>6.8248709425122039E-2</c:v>
                </c:pt>
                <c:pt idx="7">
                  <c:v>4.93961315845809E-2</c:v>
                </c:pt>
                <c:pt idx="8">
                  <c:v>9.1662021498747956E-2</c:v>
                </c:pt>
                <c:pt idx="9">
                  <c:v>0.1825326136324541</c:v>
                </c:pt>
                <c:pt idx="10">
                  <c:v>0.10655947455888717</c:v>
                </c:pt>
                <c:pt idx="11">
                  <c:v>0.14627948169860636</c:v>
                </c:pt>
              </c:numCache>
            </c:numRef>
          </c:val>
          <c:smooth val="0"/>
        </c:ser>
        <c:dLbls>
          <c:dLblPos val="t"/>
          <c:showLegendKey val="0"/>
          <c:showVal val="1"/>
          <c:showCatName val="0"/>
          <c:showSerName val="0"/>
          <c:showPercent val="0"/>
          <c:showBubbleSize val="0"/>
        </c:dLbls>
        <c:marker val="1"/>
        <c:smooth val="0"/>
        <c:axId val="340900736"/>
        <c:axId val="340893120"/>
      </c:lineChart>
      <c:catAx>
        <c:axId val="340900736"/>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0893120"/>
        <c:crosses val="autoZero"/>
        <c:auto val="1"/>
        <c:lblAlgn val="ctr"/>
        <c:lblOffset val="100"/>
        <c:noMultiLvlLbl val="0"/>
      </c:catAx>
      <c:valAx>
        <c:axId val="340893120"/>
        <c:scaling>
          <c:orientation val="minMax"/>
        </c:scaling>
        <c:delete val="1"/>
        <c:axPos val="l"/>
        <c:numFmt formatCode="0.00%" sourceLinked="1"/>
        <c:majorTickMark val="none"/>
        <c:minorTickMark val="none"/>
        <c:tickLblPos val="nextTo"/>
        <c:crossAx val="3409007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[Product_Sales...xlsx]Pivottable2!PivotTable13</c:name>
    <c:fmtId val="19"/>
  </c:pivotSource>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j-lt"/>
                <a:ea typeface="+mn-ea"/>
                <a:cs typeface="+mn-cs"/>
              </a:defRPr>
            </a:pPr>
            <a:r>
              <a:rPr lang="en-US" sz="1600" b="1" dirty="0">
                <a:solidFill>
                  <a:schemeClr val="tx1"/>
                </a:solidFill>
                <a:latin typeface="+mj-lt"/>
              </a:rPr>
              <a:t>PRODUCT</a:t>
            </a:r>
            <a:r>
              <a:rPr lang="en-US" sz="1600" b="1" baseline="0" dirty="0">
                <a:solidFill>
                  <a:schemeClr val="tx1"/>
                </a:solidFill>
                <a:latin typeface="+mj-lt"/>
              </a:rPr>
              <a:t>WISE SALES AND PROFIT ANALYSIS</a:t>
            </a:r>
            <a:endParaRPr lang="en-US" sz="1600" b="1" dirty="0">
              <a:solidFill>
                <a:schemeClr val="tx1"/>
              </a:solidFill>
              <a:latin typeface="+mj-lt"/>
            </a:endParaRPr>
          </a:p>
        </c:rich>
      </c:tx>
      <c:layout>
        <c:manualLayout>
          <c:xMode val="edge"/>
          <c:yMode val="edge"/>
          <c:x val="0.20645920972207241"/>
          <c:y val="3.8167938931297711E-2"/>
        </c:manualLayout>
      </c:layout>
      <c:overlay val="0"/>
      <c:spPr>
        <a:solidFill>
          <a:sysClr val="window" lastClr="FFFFFF"/>
        </a:solid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j-lt"/>
              <a:ea typeface="+mn-ea"/>
              <a:cs typeface="+mn-cs"/>
            </a:defRPr>
          </a:pPr>
          <a:endParaRPr lang="en-US"/>
        </a:p>
      </c:txPr>
    </c:title>
    <c:autoTitleDeleted val="0"/>
    <c:pivotFmts>
      <c:pivotFmt>
        <c:idx val="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8898087225398194"/>
          <c:y val="0.2779587666045561"/>
          <c:w val="0.76916220232744881"/>
          <c:h val="0.67751197130892993"/>
        </c:manualLayout>
      </c:layout>
      <c:barChart>
        <c:barDir val="bar"/>
        <c:grouping val="percentStacked"/>
        <c:varyColors val="0"/>
        <c:ser>
          <c:idx val="0"/>
          <c:order val="0"/>
          <c:tx>
            <c:strRef>
              <c:f>Pivottable2!$B$3</c:f>
              <c:strCache>
                <c:ptCount val="1"/>
                <c:pt idx="0">
                  <c:v>  Sales</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Pivottable2!$A$4:$A$10</c:f>
              <c:strCache>
                <c:ptCount val="6"/>
                <c:pt idx="0">
                  <c:v>Amarilla</c:v>
                </c:pt>
                <c:pt idx="1">
                  <c:v>Carretera</c:v>
                </c:pt>
                <c:pt idx="2">
                  <c:v>Montana</c:v>
                </c:pt>
                <c:pt idx="3">
                  <c:v>Paseo</c:v>
                </c:pt>
                <c:pt idx="4">
                  <c:v>Velo</c:v>
                </c:pt>
                <c:pt idx="5">
                  <c:v>VTT</c:v>
                </c:pt>
              </c:strCache>
            </c:strRef>
          </c:cat>
          <c:val>
            <c:numRef>
              <c:f>Pivottable2!$B$4:$B$10</c:f>
              <c:numCache>
                <c:formatCode>0.00%</c:formatCode>
                <c:ptCount val="6"/>
                <c:pt idx="0">
                  <c:v>0.14947916802913094</c:v>
                </c:pt>
                <c:pt idx="1">
                  <c:v>0.11636260909853392</c:v>
                </c:pt>
                <c:pt idx="2">
                  <c:v>0.12963256973953577</c:v>
                </c:pt>
                <c:pt idx="3">
                  <c:v>0.27804395467146564</c:v>
                </c:pt>
                <c:pt idx="4">
                  <c:v>0.15371532456808462</c:v>
                </c:pt>
                <c:pt idx="5">
                  <c:v>0.17276637389324898</c:v>
                </c:pt>
              </c:numCache>
            </c:numRef>
          </c:val>
        </c:ser>
        <c:ser>
          <c:idx val="1"/>
          <c:order val="1"/>
          <c:tx>
            <c:strRef>
              <c:f>Pivottable2!$C$3</c:f>
              <c:strCache>
                <c:ptCount val="1"/>
                <c:pt idx="0">
                  <c:v> Profit</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Pivottable2!$A$4:$A$10</c:f>
              <c:strCache>
                <c:ptCount val="6"/>
                <c:pt idx="0">
                  <c:v>Amarilla</c:v>
                </c:pt>
                <c:pt idx="1">
                  <c:v>Carretera</c:v>
                </c:pt>
                <c:pt idx="2">
                  <c:v>Montana</c:v>
                </c:pt>
                <c:pt idx="3">
                  <c:v>Paseo</c:v>
                </c:pt>
                <c:pt idx="4">
                  <c:v>Velo</c:v>
                </c:pt>
                <c:pt idx="5">
                  <c:v>VTT</c:v>
                </c:pt>
              </c:strCache>
            </c:strRef>
          </c:cat>
          <c:val>
            <c:numRef>
              <c:f>Pivottable2!$C$4:$C$10</c:f>
              <c:numCache>
                <c:formatCode>0.00%</c:formatCode>
                <c:ptCount val="6"/>
                <c:pt idx="0">
                  <c:v>0.16657710765171263</c:v>
                </c:pt>
                <c:pt idx="1">
                  <c:v>0.1081352599261448</c:v>
                </c:pt>
                <c:pt idx="2">
                  <c:v>0.12518007287290733</c:v>
                </c:pt>
                <c:pt idx="3">
                  <c:v>0.28397789165250747</c:v>
                </c:pt>
                <c:pt idx="4">
                  <c:v>0.13650012469202827</c:v>
                </c:pt>
                <c:pt idx="5">
                  <c:v>0.17962954320469954</c:v>
                </c:pt>
              </c:numCache>
            </c:numRef>
          </c:val>
        </c:ser>
        <c:dLbls>
          <c:dLblPos val="ctr"/>
          <c:showLegendKey val="0"/>
          <c:showVal val="1"/>
          <c:showCatName val="0"/>
          <c:showSerName val="0"/>
          <c:showPercent val="0"/>
          <c:showBubbleSize val="0"/>
        </c:dLbls>
        <c:gapWidth val="150"/>
        <c:overlap val="100"/>
        <c:axId val="340886592"/>
        <c:axId val="340888768"/>
      </c:barChart>
      <c:catAx>
        <c:axId val="340886592"/>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0888768"/>
        <c:crosses val="autoZero"/>
        <c:auto val="1"/>
        <c:lblAlgn val="ctr"/>
        <c:lblOffset val="100"/>
        <c:noMultiLvlLbl val="0"/>
      </c:catAx>
      <c:valAx>
        <c:axId val="340888768"/>
        <c:scaling>
          <c:orientation val="minMax"/>
        </c:scaling>
        <c:delete val="1"/>
        <c:axPos val="b"/>
        <c:numFmt formatCode="0%" sourceLinked="1"/>
        <c:majorTickMark val="out"/>
        <c:minorTickMark val="none"/>
        <c:tickLblPos val="nextTo"/>
        <c:crossAx val="340886592"/>
        <c:crosses val="autoZero"/>
        <c:crossBetween val="between"/>
      </c:valAx>
      <c:spPr>
        <a:noFill/>
        <a:ln>
          <a:noFill/>
        </a:ln>
        <a:effectLst/>
      </c:spPr>
    </c:plotArea>
    <c:legend>
      <c:legendPos val="t"/>
      <c:layout>
        <c:manualLayout>
          <c:xMode val="edge"/>
          <c:yMode val="edge"/>
          <c:x val="0.22014735315619793"/>
          <c:y val="0.1578880407124682"/>
          <c:w val="0.51977007638619155"/>
          <c:h val="0.1261219589703753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[Product_Sales...xlsx]Pivottable2!PivotTable17</c:name>
    <c:fmtId val="21"/>
  </c:pivotSource>
  <c:chart>
    <c:title>
      <c:tx>
        <c:rich>
          <a:bodyPr rot="0" spcFirstLastPara="1" vertOverflow="ellipsis" vert="horz" wrap="square" anchor="ctr" anchorCtr="1"/>
          <a:lstStyle/>
          <a:p>
            <a:pPr algn="ctr">
              <a:defRPr sz="1600" b="1" i="0" u="none" strike="noStrike" kern="1200" spc="0" baseline="0">
                <a:solidFill>
                  <a:schemeClr val="tx1">
                    <a:lumMod val="65000"/>
                    <a:lumOff val="35000"/>
                  </a:schemeClr>
                </a:solidFill>
                <a:latin typeface="+mn-lt"/>
                <a:ea typeface="+mn-ea"/>
                <a:cs typeface="+mn-cs"/>
              </a:defRPr>
            </a:pPr>
            <a:r>
              <a:rPr lang="en-US" sz="1600" b="1" baseline="0" dirty="0">
                <a:latin typeface="+mj-lt"/>
              </a:rPr>
              <a:t>SEGMENT COUNT </a:t>
            </a:r>
            <a:r>
              <a:rPr lang="en-US" sz="1600" b="1" baseline="0" dirty="0" smtClean="0">
                <a:latin typeface="+mj-lt"/>
              </a:rPr>
              <a:t>ANALYSIS : PROFIT </a:t>
            </a:r>
            <a:r>
              <a:rPr lang="en-US" sz="1600" b="1" baseline="0" dirty="0">
                <a:latin typeface="+mj-lt"/>
              </a:rPr>
              <a:t>VS LOSS</a:t>
            </a:r>
          </a:p>
        </c:rich>
      </c:tx>
      <c:layout>
        <c:manualLayout>
          <c:xMode val="edge"/>
          <c:yMode val="edge"/>
          <c:x val="0.15793528129938667"/>
          <c:y val="2.5445292620865138E-2"/>
        </c:manualLayout>
      </c:layout>
      <c:overlay val="0"/>
      <c:spPr>
        <a:noFill/>
        <a:ln>
          <a:noFill/>
        </a:ln>
        <a:effectLst/>
      </c:spPr>
      <c:txPr>
        <a:bodyPr rot="0" spcFirstLastPara="1" vertOverflow="ellipsis" vert="horz" wrap="square" anchor="ctr" anchorCtr="1"/>
        <a:lstStyle/>
        <a:p>
          <a:pPr algn="ct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5446646755362479E-2"/>
          <c:y val="0.18965738657667791"/>
          <c:w val="0.92746455654467519"/>
          <c:h val="0.70139540506916576"/>
        </c:manualLayout>
      </c:layout>
      <c:barChart>
        <c:barDir val="col"/>
        <c:grouping val="clustered"/>
        <c:varyColors val="0"/>
        <c:ser>
          <c:idx val="0"/>
          <c:order val="0"/>
          <c:tx>
            <c:strRef>
              <c:f>Pivottable2!$B$45</c:f>
              <c:strCache>
                <c:ptCount val="1"/>
                <c:pt idx="0">
                  <c:v>Total</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Pivottable2!$A$46:$A$48</c:f>
              <c:strCache>
                <c:ptCount val="2"/>
                <c:pt idx="0">
                  <c:v>Loss</c:v>
                </c:pt>
                <c:pt idx="1">
                  <c:v>Profit</c:v>
                </c:pt>
              </c:strCache>
            </c:strRef>
          </c:cat>
          <c:val>
            <c:numRef>
              <c:f>Pivottable2!$B$46:$B$48</c:f>
              <c:numCache>
                <c:formatCode>0.00%</c:formatCode>
                <c:ptCount val="2"/>
                <c:pt idx="0">
                  <c:v>0.09</c:v>
                </c:pt>
                <c:pt idx="1">
                  <c:v>0.91</c:v>
                </c:pt>
              </c:numCache>
            </c:numRef>
          </c:val>
        </c:ser>
        <c:dLbls>
          <c:dLblPos val="outEnd"/>
          <c:showLegendKey val="0"/>
          <c:showVal val="1"/>
          <c:showCatName val="0"/>
          <c:showSerName val="0"/>
          <c:showPercent val="0"/>
          <c:showBubbleSize val="0"/>
        </c:dLbls>
        <c:gapWidth val="219"/>
        <c:overlap val="-27"/>
        <c:axId val="340897472"/>
        <c:axId val="340896384"/>
      </c:barChart>
      <c:catAx>
        <c:axId val="3408974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0896384"/>
        <c:crosses val="autoZero"/>
        <c:auto val="1"/>
        <c:lblAlgn val="ctr"/>
        <c:lblOffset val="100"/>
        <c:noMultiLvlLbl val="0"/>
      </c:catAx>
      <c:valAx>
        <c:axId val="340896384"/>
        <c:scaling>
          <c:orientation val="minMax"/>
        </c:scaling>
        <c:delete val="1"/>
        <c:axPos val="l"/>
        <c:numFmt formatCode="0.00%" sourceLinked="1"/>
        <c:majorTickMark val="none"/>
        <c:minorTickMark val="none"/>
        <c:tickLblPos val="nextTo"/>
        <c:crossAx val="3408974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[Product_Sales...xlsx]Pivottable2!PivotTable14</c:name>
    <c:fmtId val="17"/>
  </c:pivotSource>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j-lt"/>
                <a:ea typeface="+mn-ea"/>
                <a:cs typeface="+mn-cs"/>
              </a:defRPr>
            </a:pPr>
            <a:r>
              <a:rPr lang="en-US" sz="1600" b="1">
                <a:latin typeface="+mj-lt"/>
              </a:rPr>
              <a:t>SALES AND PROFIT BY SEGMENT</a:t>
            </a:r>
          </a:p>
        </c:rich>
      </c:tx>
      <c:layout/>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j-lt"/>
              <a:ea typeface="+mn-ea"/>
              <a:cs typeface="+mn-cs"/>
            </a:defRPr>
          </a:pPr>
          <a:endParaRPr lang="en-US"/>
        </a:p>
      </c:txPr>
    </c:title>
    <c:autoTitleDeleted val="0"/>
    <c:pivotFmts>
      <c:pivotFmt>
        <c:idx val="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dLbl>
          <c:idx val="0"/>
          <c:layout>
            <c:manualLayout>
              <c:x val="2.5000000000000001E-2"/>
              <c:y val="-8.4875562720133283E-1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6"/>
          </a:solidFill>
          <a:ln>
            <a:noFill/>
          </a:ln>
          <a:effectLst/>
        </c:spPr>
        <c:dLbl>
          <c:idx val="0"/>
          <c:layout>
            <c:manualLayout>
              <c:x val="-1.2845215157353885E-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6"/>
          </a:solidFill>
          <a:ln>
            <a:noFill/>
          </a:ln>
          <a:effectLst/>
        </c:spPr>
        <c:dLbl>
          <c:idx val="0"/>
          <c:layout>
            <c:manualLayout>
              <c:x val="1.6056518946692359E-2"/>
              <c:y val="-1.1912359680018706E-1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6"/>
          </a:solidFill>
          <a:ln>
            <a:noFill/>
          </a:ln>
          <a:effectLst/>
        </c:spPr>
        <c:dLbl>
          <c:idx val="0"/>
          <c:layout>
            <c:manualLayout>
              <c:x val="-2.5690430314707711E-2"/>
              <c:y val="-5.9561798400093532E-1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6"/>
          </a:solidFill>
          <a:ln>
            <a:noFill/>
          </a:ln>
          <a:effectLst/>
        </c:spPr>
        <c:dLbl>
          <c:idx val="0"/>
          <c:layout>
            <c:manualLayout>
              <c:x val="2.2479126525369299E-2"/>
              <c:y val="5.9561798400093532E-1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6"/>
          </a:solidFill>
          <a:ln>
            <a:noFill/>
          </a:ln>
          <a:effectLst/>
        </c:spPr>
        <c:dLbl>
          <c:idx val="0"/>
          <c:layout>
            <c:manualLayout>
              <c:x val="-1.2845215157353885E-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6"/>
          </a:solidFill>
          <a:ln>
            <a:noFill/>
          </a:ln>
          <a:effectLst/>
        </c:spPr>
        <c:dLbl>
          <c:idx val="0"/>
          <c:layout>
            <c:manualLayout>
              <c:x val="-2.5690430314707711E-2"/>
              <c:y val="-5.9561798400093532E-1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5"/>
          </a:solidFill>
          <a:ln>
            <a:noFill/>
          </a:ln>
          <a:effectLst/>
        </c:spPr>
        <c:dLbl>
          <c:idx val="0"/>
          <c:layout>
            <c:manualLayout>
              <c:x val="1.6056518946692359E-2"/>
              <c:y val="-1.1912359680018706E-1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5"/>
          </a:solidFill>
          <a:ln>
            <a:noFill/>
          </a:ln>
          <a:effectLst/>
        </c:spPr>
        <c:dLbl>
          <c:idx val="0"/>
          <c:layout>
            <c:manualLayout>
              <c:x val="2.5000000000000001E-2"/>
              <c:y val="-8.4875562720133283E-1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5"/>
          </a:solidFill>
          <a:ln>
            <a:noFill/>
          </a:ln>
          <a:effectLst/>
        </c:spPr>
        <c:dLbl>
          <c:idx val="0"/>
          <c:layout>
            <c:manualLayout>
              <c:x val="2.2479126525369299E-2"/>
              <c:y val="5.9561798400093532E-1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6"/>
          </a:solidFill>
          <a:ln>
            <a:noFill/>
          </a:ln>
          <a:effectLst/>
        </c:spPr>
        <c:dLbl>
          <c:idx val="0"/>
          <c:layout>
            <c:manualLayout>
              <c:x val="-1.2845215157353885E-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6"/>
          </a:solidFill>
          <a:ln>
            <a:noFill/>
          </a:ln>
          <a:effectLst/>
        </c:spPr>
        <c:dLbl>
          <c:idx val="0"/>
          <c:layout>
            <c:manualLayout>
              <c:x val="-2.5690430314707711E-2"/>
              <c:y val="-5.9561798400093532E-1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5"/>
          </a:solidFill>
          <a:ln>
            <a:noFill/>
          </a:ln>
          <a:effectLst/>
        </c:spPr>
        <c:dLbl>
          <c:idx val="0"/>
          <c:layout>
            <c:manualLayout>
              <c:x val="1.6056518946692359E-2"/>
              <c:y val="-1.1912359680018706E-1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5"/>
          </a:solidFill>
          <a:ln>
            <a:noFill/>
          </a:ln>
          <a:effectLst/>
        </c:spPr>
        <c:dLbl>
          <c:idx val="0"/>
          <c:layout>
            <c:manualLayout>
              <c:x val="2.5000000000000001E-2"/>
              <c:y val="-8.4875562720133283E-1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5"/>
          </a:solidFill>
          <a:ln>
            <a:noFill/>
          </a:ln>
          <a:effectLst/>
        </c:spPr>
        <c:dLbl>
          <c:idx val="0"/>
          <c:layout>
            <c:manualLayout>
              <c:x val="2.2479126525369299E-2"/>
              <c:y val="5.9561798400093532E-1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Pivottable2!$B$14</c:f>
              <c:strCache>
                <c:ptCount val="1"/>
                <c:pt idx="0">
                  <c:v>  Sales</c:v>
                </c:pt>
              </c:strCache>
            </c:strRef>
          </c:tx>
          <c:spPr>
            <a:solidFill>
              <a:schemeClr val="accent6"/>
            </a:solidFill>
            <a:ln>
              <a:noFill/>
            </a:ln>
            <a:effectLst/>
          </c:spPr>
          <c:invertIfNegative val="0"/>
          <c:dPt>
            <c:idx val="0"/>
            <c:invertIfNegative val="0"/>
            <c:bubble3D val="0"/>
            <c:spPr>
              <a:solidFill>
                <a:schemeClr val="accent6"/>
              </a:solidFill>
              <a:ln>
                <a:noFill/>
              </a:ln>
              <a:effectLst/>
            </c:spPr>
          </c:dPt>
          <c:dPt>
            <c:idx val="2"/>
            <c:invertIfNegative val="0"/>
            <c:bubble3D val="0"/>
            <c:spPr>
              <a:solidFill>
                <a:schemeClr val="accent6"/>
              </a:solidFill>
              <a:ln>
                <a:noFill/>
              </a:ln>
              <a:effectLst/>
            </c:spPr>
          </c:dPt>
          <c:dLbls>
            <c:dLbl>
              <c:idx val="0"/>
              <c:layout>
                <c:manualLayout>
                  <c:x val="-1.2845215157353885E-2"/>
                  <c:y val="0"/>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2.5690430314707711E-2"/>
                  <c:y val="-5.9561798400093532E-17"/>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accent6">
                        <a:lumMod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Pivottable2!$A$15:$A$20</c:f>
              <c:strCache>
                <c:ptCount val="5"/>
                <c:pt idx="0">
                  <c:v>Channel Partners</c:v>
                </c:pt>
                <c:pt idx="1">
                  <c:v>Enterprise</c:v>
                </c:pt>
                <c:pt idx="2">
                  <c:v>Government</c:v>
                </c:pt>
                <c:pt idx="3">
                  <c:v>Midmarket</c:v>
                </c:pt>
                <c:pt idx="4">
                  <c:v>Small Business</c:v>
                </c:pt>
              </c:strCache>
            </c:strRef>
          </c:cat>
          <c:val>
            <c:numRef>
              <c:f>Pivottable2!$B$15:$B$20</c:f>
              <c:numCache>
                <c:formatCode>0.00%</c:formatCode>
                <c:ptCount val="5"/>
                <c:pt idx="0">
                  <c:v>1.516591418886255E-2</c:v>
                </c:pt>
                <c:pt idx="1">
                  <c:v>0.16518400786390006</c:v>
                </c:pt>
                <c:pt idx="2">
                  <c:v>0.44222921495540313</c:v>
                </c:pt>
                <c:pt idx="3">
                  <c:v>2.006195819027444E-2</c:v>
                </c:pt>
                <c:pt idx="4">
                  <c:v>0.3573589048015598</c:v>
                </c:pt>
              </c:numCache>
            </c:numRef>
          </c:val>
        </c:ser>
        <c:ser>
          <c:idx val="1"/>
          <c:order val="1"/>
          <c:tx>
            <c:strRef>
              <c:f>Pivottable2!$C$14</c:f>
              <c:strCache>
                <c:ptCount val="1"/>
                <c:pt idx="0">
                  <c:v> Profit</c:v>
                </c:pt>
              </c:strCache>
            </c:strRef>
          </c:tx>
          <c:spPr>
            <a:solidFill>
              <a:schemeClr val="accent5"/>
            </a:solidFill>
            <a:ln>
              <a:noFill/>
            </a:ln>
            <a:effectLst/>
          </c:spPr>
          <c:invertIfNegative val="0"/>
          <c:dPt>
            <c:idx val="0"/>
            <c:invertIfNegative val="0"/>
            <c:bubble3D val="0"/>
            <c:spPr>
              <a:solidFill>
                <a:schemeClr val="accent5"/>
              </a:solidFill>
              <a:ln>
                <a:noFill/>
              </a:ln>
              <a:effectLst/>
            </c:spPr>
          </c:dPt>
          <c:dPt>
            <c:idx val="3"/>
            <c:invertIfNegative val="0"/>
            <c:bubble3D val="0"/>
            <c:spPr>
              <a:solidFill>
                <a:schemeClr val="accent5"/>
              </a:solidFill>
              <a:ln>
                <a:noFill/>
              </a:ln>
              <a:effectLst/>
            </c:spPr>
          </c:dPt>
          <c:dPt>
            <c:idx val="4"/>
            <c:invertIfNegative val="0"/>
            <c:bubble3D val="0"/>
            <c:spPr>
              <a:solidFill>
                <a:schemeClr val="accent5"/>
              </a:solidFill>
              <a:ln>
                <a:noFill/>
              </a:ln>
              <a:effectLst/>
            </c:spPr>
          </c:dPt>
          <c:dLbls>
            <c:dLbl>
              <c:idx val="0"/>
              <c:layout>
                <c:manualLayout>
                  <c:x val="1.6056518946692359E-2"/>
                  <c:y val="-1.1912359680018706E-16"/>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2.5000000000000001E-2"/>
                  <c:y val="-8.4875562720133283E-17"/>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2.2479126525369299E-2"/>
                  <c:y val="5.9561798400093532E-17"/>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accent5"/>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Pivottable2!$A$15:$A$20</c:f>
              <c:strCache>
                <c:ptCount val="5"/>
                <c:pt idx="0">
                  <c:v>Channel Partners</c:v>
                </c:pt>
                <c:pt idx="1">
                  <c:v>Enterprise</c:v>
                </c:pt>
                <c:pt idx="2">
                  <c:v>Government</c:v>
                </c:pt>
                <c:pt idx="3">
                  <c:v>Midmarket</c:v>
                </c:pt>
                <c:pt idx="4">
                  <c:v>Small Business</c:v>
                </c:pt>
              </c:strCache>
            </c:strRef>
          </c:cat>
          <c:val>
            <c:numRef>
              <c:f>Pivottable2!$C$15:$C$20</c:f>
              <c:numCache>
                <c:formatCode>0.00%</c:formatCode>
                <c:ptCount val="5"/>
                <c:pt idx="0">
                  <c:v>7.794639207758837E-2</c:v>
                </c:pt>
                <c:pt idx="1">
                  <c:v>-3.637720231728532E-2</c:v>
                </c:pt>
                <c:pt idx="2">
                  <c:v>0.6741076049957565</c:v>
                </c:pt>
                <c:pt idx="3">
                  <c:v>3.9073914340431871E-2</c:v>
                </c:pt>
                <c:pt idx="4">
                  <c:v>0.24524929090350864</c:v>
                </c:pt>
              </c:numCache>
            </c:numRef>
          </c:val>
        </c:ser>
        <c:dLbls>
          <c:dLblPos val="outEnd"/>
          <c:showLegendKey val="0"/>
          <c:showVal val="1"/>
          <c:showCatName val="0"/>
          <c:showSerName val="0"/>
          <c:showPercent val="0"/>
          <c:showBubbleSize val="0"/>
        </c:dLbls>
        <c:gapWidth val="219"/>
        <c:overlap val="-27"/>
        <c:axId val="340894208"/>
        <c:axId val="340893664"/>
      </c:barChart>
      <c:catAx>
        <c:axId val="340894208"/>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0893664"/>
        <c:crosses val="autoZero"/>
        <c:auto val="1"/>
        <c:lblAlgn val="ctr"/>
        <c:lblOffset val="100"/>
        <c:noMultiLvlLbl val="0"/>
      </c:catAx>
      <c:valAx>
        <c:axId val="340893664"/>
        <c:scaling>
          <c:orientation val="minMax"/>
        </c:scaling>
        <c:delete val="1"/>
        <c:axPos val="l"/>
        <c:numFmt formatCode="0.00%" sourceLinked="1"/>
        <c:majorTickMark val="out"/>
        <c:minorTickMark val="none"/>
        <c:tickLblPos val="nextTo"/>
        <c:crossAx val="340894208"/>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[Product_Sales...xlsx]Pivottable2!PivotTable15</c:name>
    <c:fmtId val="36"/>
  </c:pivotSource>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b="1">
                <a:latin typeface="+mj-lt"/>
              </a:rPr>
              <a:t>PRODUCTWISE</a:t>
            </a:r>
            <a:r>
              <a:rPr lang="en-US" sz="1600" b="1" baseline="0">
                <a:latin typeface="+mj-lt"/>
              </a:rPr>
              <a:t> MANUFACTURING AND SALES PRICE COMPARISON</a:t>
            </a:r>
            <a:endParaRPr lang="en-US" sz="1600" b="1">
              <a:latin typeface="+mj-lt"/>
            </a:endParaRPr>
          </a:p>
        </c:rich>
      </c:tx>
      <c:layout/>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6"/>
          </a:solidFill>
          <a:ln w="28575" cap="rnd">
            <a:solidFill>
              <a:schemeClr val="accent6"/>
            </a:solidFill>
            <a:round/>
          </a:ln>
          <a:effectLst/>
        </c:spPr>
        <c:marker>
          <c:symbol val="circle"/>
          <c:size val="5"/>
          <c:spPr>
            <a:solidFill>
              <a:schemeClr val="tx1"/>
            </a:solidFill>
            <a:ln w="9525">
              <a:solidFill>
                <a:schemeClr val="accent5"/>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6"/>
          </a:solidFill>
          <a:ln w="28575" cap="rnd">
            <a:solidFill>
              <a:schemeClr val="accent5"/>
            </a:solidFill>
            <a:round/>
          </a:ln>
          <a:effectLst/>
        </c:spPr>
        <c:marker>
          <c:symbol val="circle"/>
          <c:size val="5"/>
          <c:spPr>
            <a:solidFill>
              <a:schemeClr val="tx1"/>
            </a:solidFill>
            <a:ln w="9525">
              <a:solidFill>
                <a:schemeClr val="accent5"/>
              </a:solidFill>
            </a:ln>
            <a:effectLst/>
          </c:spPr>
        </c:marker>
        <c:dLbl>
          <c:idx val="0"/>
          <c:layout>
            <c:manualLayout>
              <c:x val="-3.4267912772585667E-2"/>
              <c:y val="-5.385029617662907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6"/>
          </a:solidFill>
          <a:ln w="28575" cap="rnd">
            <a:solidFill>
              <a:schemeClr val="accent5"/>
            </a:solidFill>
            <a:round/>
          </a:ln>
          <a:effectLst/>
        </c:spPr>
        <c:marker>
          <c:symbol val="circle"/>
          <c:size val="5"/>
          <c:spPr>
            <a:solidFill>
              <a:schemeClr val="tx1"/>
            </a:solidFill>
            <a:ln w="9525">
              <a:solidFill>
                <a:schemeClr val="accent5"/>
              </a:solidFill>
            </a:ln>
            <a:effectLst/>
          </c:spPr>
        </c:marker>
        <c:dLbl>
          <c:idx val="0"/>
          <c:layout>
            <c:manualLayout>
              <c:x val="-9.3457943925233794E-3"/>
              <c:y val="-4.846526655896617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6"/>
          </a:solidFill>
          <a:ln w="28575" cap="rnd">
            <a:solidFill>
              <a:schemeClr val="accent5"/>
            </a:solidFill>
            <a:round/>
          </a:ln>
          <a:effectLst/>
        </c:spPr>
        <c:marker>
          <c:symbol val="circle"/>
          <c:size val="5"/>
          <c:spPr>
            <a:solidFill>
              <a:schemeClr val="tx1"/>
            </a:solidFill>
            <a:ln w="9525">
              <a:solidFill>
                <a:schemeClr val="accent5"/>
              </a:solidFill>
            </a:ln>
            <a:effectLst/>
          </c:spPr>
        </c:marker>
        <c:dLbl>
          <c:idx val="0"/>
          <c:layout>
            <c:manualLayout>
              <c:x val="-4.6728971962616821E-2"/>
              <c:y val="-5.385029617662907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6"/>
          </a:solidFill>
          <a:ln w="28575" cap="rnd">
            <a:solidFill>
              <a:schemeClr val="accent5"/>
            </a:solidFill>
            <a:round/>
          </a:ln>
          <a:effectLst/>
        </c:spPr>
        <c:marker>
          <c:symbol val="circle"/>
          <c:size val="5"/>
          <c:spPr>
            <a:solidFill>
              <a:schemeClr val="tx1"/>
            </a:solidFill>
            <a:ln w="9525">
              <a:solidFill>
                <a:schemeClr val="accent5"/>
              </a:solidFill>
            </a:ln>
            <a:effectLst/>
          </c:spPr>
        </c:marker>
        <c:dLbl>
          <c:idx val="0"/>
          <c:layout>
            <c:manualLayout>
              <c:x val="-3.1152647975079026E-3"/>
              <c:y val="3.231017770597728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6"/>
          </a:solidFill>
          <a:ln w="28575" cap="rnd">
            <a:solidFill>
              <a:schemeClr val="accent6"/>
            </a:solidFill>
            <a:round/>
          </a:ln>
          <a:effectLst/>
        </c:spPr>
        <c:marker>
          <c:symbol val="circle"/>
          <c:size val="5"/>
          <c:spPr>
            <a:solidFill>
              <a:schemeClr val="tx1"/>
            </a:solidFill>
            <a:ln w="9525">
              <a:solidFill>
                <a:schemeClr val="accent5"/>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6"/>
          </a:solidFill>
          <a:ln w="28575" cap="rnd">
            <a:solidFill>
              <a:schemeClr val="accent5"/>
            </a:solidFill>
            <a:round/>
          </a:ln>
          <a:effectLst/>
        </c:spPr>
        <c:marker>
          <c:symbol val="circle"/>
          <c:size val="5"/>
          <c:spPr>
            <a:solidFill>
              <a:schemeClr val="tx1"/>
            </a:solidFill>
            <a:ln w="9525">
              <a:solidFill>
                <a:schemeClr val="accent5"/>
              </a:solidFill>
            </a:ln>
            <a:effectLst/>
          </c:spPr>
        </c:marker>
        <c:dLbl>
          <c:idx val="0"/>
          <c:layout>
            <c:manualLayout>
              <c:x val="-9.3457943925233794E-3"/>
              <c:y val="-4.846526655896617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6"/>
          </a:solidFill>
          <a:ln w="28575" cap="rnd">
            <a:solidFill>
              <a:schemeClr val="accent5"/>
            </a:solidFill>
            <a:round/>
          </a:ln>
          <a:effectLst/>
        </c:spPr>
        <c:marker>
          <c:symbol val="circle"/>
          <c:size val="5"/>
          <c:spPr>
            <a:solidFill>
              <a:schemeClr val="tx1"/>
            </a:solidFill>
            <a:ln w="9525">
              <a:solidFill>
                <a:schemeClr val="accent5"/>
              </a:solidFill>
            </a:ln>
            <a:effectLst/>
          </c:spPr>
        </c:marker>
        <c:dLbl>
          <c:idx val="0"/>
          <c:layout>
            <c:manualLayout>
              <c:x val="-3.4267912772585667E-2"/>
              <c:y val="-5.385029617662907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6"/>
          </a:solidFill>
          <a:ln w="28575" cap="rnd">
            <a:solidFill>
              <a:schemeClr val="accent5"/>
            </a:solidFill>
            <a:round/>
          </a:ln>
          <a:effectLst/>
        </c:spPr>
        <c:marker>
          <c:symbol val="circle"/>
          <c:size val="5"/>
          <c:spPr>
            <a:solidFill>
              <a:schemeClr val="tx1"/>
            </a:solidFill>
            <a:ln w="9525">
              <a:solidFill>
                <a:schemeClr val="accent5"/>
              </a:solidFill>
            </a:ln>
            <a:effectLst/>
          </c:spPr>
        </c:marker>
        <c:dLbl>
          <c:idx val="0"/>
          <c:layout>
            <c:manualLayout>
              <c:x val="-4.6728971962616821E-2"/>
              <c:y val="-5.385029617662907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6"/>
          </a:solidFill>
          <a:ln w="28575" cap="rnd">
            <a:solidFill>
              <a:schemeClr val="accent5"/>
            </a:solidFill>
            <a:round/>
          </a:ln>
          <a:effectLst/>
        </c:spPr>
        <c:marker>
          <c:symbol val="circle"/>
          <c:size val="5"/>
          <c:spPr>
            <a:solidFill>
              <a:schemeClr val="tx1"/>
            </a:solidFill>
            <a:ln w="9525">
              <a:solidFill>
                <a:schemeClr val="accent5"/>
              </a:solidFill>
            </a:ln>
            <a:effectLst/>
          </c:spPr>
        </c:marker>
        <c:dLbl>
          <c:idx val="0"/>
          <c:layout>
            <c:manualLayout>
              <c:x val="-3.1152647975079026E-3"/>
              <c:y val="3.231017770597728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6"/>
          </a:solidFill>
          <a:ln w="28575" cap="rnd">
            <a:solidFill>
              <a:schemeClr val="accent6"/>
            </a:solidFill>
            <a:round/>
          </a:ln>
          <a:effectLst/>
        </c:spPr>
        <c:marker>
          <c:symbol val="circle"/>
          <c:size val="5"/>
          <c:spPr>
            <a:solidFill>
              <a:schemeClr val="tx1"/>
            </a:solidFill>
            <a:ln w="9525">
              <a:solidFill>
                <a:schemeClr val="accent5"/>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6"/>
          </a:solidFill>
          <a:ln w="28575" cap="rnd">
            <a:solidFill>
              <a:schemeClr val="accent5"/>
            </a:solidFill>
            <a:round/>
          </a:ln>
          <a:effectLst/>
        </c:spPr>
        <c:marker>
          <c:symbol val="circle"/>
          <c:size val="5"/>
          <c:spPr>
            <a:solidFill>
              <a:schemeClr val="tx1"/>
            </a:solidFill>
            <a:ln w="9525">
              <a:solidFill>
                <a:schemeClr val="accent5"/>
              </a:solidFill>
            </a:ln>
            <a:effectLst/>
          </c:spPr>
        </c:marker>
        <c:dLbl>
          <c:idx val="0"/>
          <c:layout>
            <c:manualLayout>
              <c:x val="-9.3457943925233794E-3"/>
              <c:y val="-4.846526655896617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6"/>
          </a:solidFill>
          <a:ln w="28575" cap="rnd">
            <a:solidFill>
              <a:schemeClr val="accent5"/>
            </a:solidFill>
            <a:round/>
          </a:ln>
          <a:effectLst/>
        </c:spPr>
        <c:marker>
          <c:symbol val="circle"/>
          <c:size val="5"/>
          <c:spPr>
            <a:solidFill>
              <a:schemeClr val="tx1"/>
            </a:solidFill>
            <a:ln w="9525">
              <a:solidFill>
                <a:schemeClr val="accent5"/>
              </a:solidFill>
            </a:ln>
            <a:effectLst/>
          </c:spPr>
        </c:marker>
        <c:dLbl>
          <c:idx val="0"/>
          <c:layout>
            <c:manualLayout>
              <c:x val="-3.4267912772585667E-2"/>
              <c:y val="-5.385029617662907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6"/>
          </a:solidFill>
          <a:ln w="28575" cap="rnd">
            <a:solidFill>
              <a:schemeClr val="accent5"/>
            </a:solidFill>
            <a:round/>
          </a:ln>
          <a:effectLst/>
        </c:spPr>
        <c:marker>
          <c:symbol val="circle"/>
          <c:size val="5"/>
          <c:spPr>
            <a:solidFill>
              <a:schemeClr val="tx1"/>
            </a:solidFill>
            <a:ln w="9525">
              <a:solidFill>
                <a:schemeClr val="accent5"/>
              </a:solidFill>
            </a:ln>
            <a:effectLst/>
          </c:spPr>
        </c:marker>
        <c:dLbl>
          <c:idx val="0"/>
          <c:layout>
            <c:manualLayout>
              <c:x val="-4.6728971962616821E-2"/>
              <c:y val="-5.385029617662907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6"/>
          </a:solidFill>
          <a:ln w="28575" cap="rnd">
            <a:solidFill>
              <a:schemeClr val="accent5"/>
            </a:solidFill>
            <a:round/>
          </a:ln>
          <a:effectLst/>
        </c:spPr>
        <c:marker>
          <c:symbol val="circle"/>
          <c:size val="5"/>
          <c:spPr>
            <a:solidFill>
              <a:schemeClr val="tx1"/>
            </a:solidFill>
            <a:ln w="9525">
              <a:solidFill>
                <a:schemeClr val="accent5"/>
              </a:solidFill>
            </a:ln>
            <a:effectLst/>
          </c:spPr>
        </c:marker>
        <c:dLbl>
          <c:idx val="0"/>
          <c:layout>
            <c:manualLayout>
              <c:x val="-3.1152647975079026E-3"/>
              <c:y val="3.231017770597728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369684499314129E-2"/>
          <c:y val="0.20379200124736882"/>
          <c:w val="0.93888888888888888"/>
          <c:h val="0.67608741615631374"/>
        </c:manualLayout>
      </c:layout>
      <c:barChart>
        <c:barDir val="col"/>
        <c:grouping val="clustered"/>
        <c:varyColors val="0"/>
        <c:ser>
          <c:idx val="0"/>
          <c:order val="0"/>
          <c:tx>
            <c:strRef>
              <c:f>Pivottable2!$B$24</c:f>
              <c:strCache>
                <c:ptCount val="1"/>
                <c:pt idx="0">
                  <c:v> Manufacturing Price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Pivottable2!$A$25:$A$31</c:f>
              <c:strCache>
                <c:ptCount val="6"/>
                <c:pt idx="0">
                  <c:v>Amarilla</c:v>
                </c:pt>
                <c:pt idx="1">
                  <c:v>Carretera</c:v>
                </c:pt>
                <c:pt idx="2">
                  <c:v>Montana</c:v>
                </c:pt>
                <c:pt idx="3">
                  <c:v>Paseo</c:v>
                </c:pt>
                <c:pt idx="4">
                  <c:v>Velo</c:v>
                </c:pt>
                <c:pt idx="5">
                  <c:v>VTT</c:v>
                </c:pt>
              </c:strCache>
            </c:strRef>
          </c:cat>
          <c:val>
            <c:numRef>
              <c:f>Pivottable2!$B$25:$B$31</c:f>
              <c:numCache>
                <c:formatCode>0.00%</c:formatCode>
                <c:ptCount val="6"/>
                <c:pt idx="0">
                  <c:v>0.36189178784019899</c:v>
                </c:pt>
                <c:pt idx="1">
                  <c:v>4.1312524061953978E-3</c:v>
                </c:pt>
                <c:pt idx="2">
                  <c:v>6.88542067699233E-3</c:v>
                </c:pt>
                <c:pt idx="3">
                  <c:v>2.9910859715106465E-2</c:v>
                </c:pt>
                <c:pt idx="4">
                  <c:v>0.19368022033346166</c:v>
                </c:pt>
                <c:pt idx="5">
                  <c:v>0.40350045902804516</c:v>
                </c:pt>
              </c:numCache>
            </c:numRef>
          </c:val>
        </c:ser>
        <c:dLbls>
          <c:showLegendKey val="0"/>
          <c:showVal val="1"/>
          <c:showCatName val="0"/>
          <c:showSerName val="0"/>
          <c:showPercent val="0"/>
          <c:showBubbleSize val="0"/>
        </c:dLbls>
        <c:gapWidth val="219"/>
        <c:overlap val="-27"/>
        <c:axId val="340894752"/>
        <c:axId val="340899648"/>
      </c:barChart>
      <c:lineChart>
        <c:grouping val="standard"/>
        <c:varyColors val="0"/>
        <c:ser>
          <c:idx val="1"/>
          <c:order val="1"/>
          <c:tx>
            <c:strRef>
              <c:f>Pivottable2!$C$24</c:f>
              <c:strCache>
                <c:ptCount val="1"/>
                <c:pt idx="0">
                  <c:v> Sale Price</c:v>
                </c:pt>
              </c:strCache>
            </c:strRef>
          </c:tx>
          <c:spPr>
            <a:ln w="28575" cap="rnd">
              <a:solidFill>
                <a:schemeClr val="accent5"/>
              </a:solidFill>
              <a:round/>
            </a:ln>
            <a:effectLst/>
          </c:spPr>
          <c:marker>
            <c:symbol val="circle"/>
            <c:size val="5"/>
            <c:spPr>
              <a:solidFill>
                <a:schemeClr val="tx1"/>
              </a:solidFill>
              <a:ln w="9525">
                <a:solidFill>
                  <a:schemeClr val="accent5"/>
                </a:solidFill>
              </a:ln>
              <a:effectLst/>
            </c:spPr>
          </c:marker>
          <c:dPt>
            <c:idx val="0"/>
            <c:marker>
              <c:symbol val="circle"/>
              <c:size val="5"/>
              <c:spPr>
                <a:solidFill>
                  <a:schemeClr val="tx1"/>
                </a:solidFill>
                <a:ln w="9525">
                  <a:solidFill>
                    <a:schemeClr val="accent5"/>
                  </a:solidFill>
                </a:ln>
                <a:effectLst/>
              </c:spPr>
            </c:marker>
            <c:bubble3D val="0"/>
            <c:spPr>
              <a:ln w="28575" cap="rnd">
                <a:solidFill>
                  <a:schemeClr val="accent5"/>
                </a:solidFill>
                <a:round/>
              </a:ln>
              <a:effectLst/>
            </c:spPr>
          </c:dPt>
          <c:dPt>
            <c:idx val="1"/>
            <c:marker>
              <c:symbol val="circle"/>
              <c:size val="5"/>
              <c:spPr>
                <a:solidFill>
                  <a:schemeClr val="tx1"/>
                </a:solidFill>
                <a:ln w="9525">
                  <a:solidFill>
                    <a:schemeClr val="accent5"/>
                  </a:solidFill>
                </a:ln>
                <a:effectLst/>
              </c:spPr>
            </c:marker>
            <c:bubble3D val="0"/>
            <c:spPr>
              <a:ln w="28575" cap="rnd">
                <a:solidFill>
                  <a:schemeClr val="accent5"/>
                </a:solidFill>
                <a:round/>
              </a:ln>
              <a:effectLst/>
            </c:spPr>
          </c:dPt>
          <c:dPt>
            <c:idx val="3"/>
            <c:marker>
              <c:symbol val="circle"/>
              <c:size val="5"/>
              <c:spPr>
                <a:solidFill>
                  <a:schemeClr val="tx1"/>
                </a:solidFill>
                <a:ln w="9525">
                  <a:solidFill>
                    <a:schemeClr val="accent5"/>
                  </a:solidFill>
                </a:ln>
                <a:effectLst/>
              </c:spPr>
            </c:marker>
            <c:bubble3D val="0"/>
            <c:spPr>
              <a:ln w="28575" cap="rnd">
                <a:solidFill>
                  <a:schemeClr val="accent5"/>
                </a:solidFill>
                <a:round/>
              </a:ln>
              <a:effectLst/>
            </c:spPr>
          </c:dPt>
          <c:dPt>
            <c:idx val="4"/>
            <c:marker>
              <c:symbol val="circle"/>
              <c:size val="5"/>
              <c:spPr>
                <a:solidFill>
                  <a:schemeClr val="tx1"/>
                </a:solidFill>
                <a:ln w="9525">
                  <a:solidFill>
                    <a:schemeClr val="accent5"/>
                  </a:solidFill>
                </a:ln>
                <a:effectLst/>
              </c:spPr>
            </c:marker>
            <c:bubble3D val="0"/>
            <c:spPr>
              <a:ln w="28575" cap="rnd">
                <a:solidFill>
                  <a:schemeClr val="accent5"/>
                </a:solidFill>
                <a:round/>
              </a:ln>
              <a:effectLst/>
            </c:spPr>
          </c:dPt>
          <c:dLbls>
            <c:dLbl>
              <c:idx val="0"/>
              <c:layout>
                <c:manualLayout>
                  <c:x val="-9.3457943925233794E-3"/>
                  <c:y val="-4.8465266558966172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3.4267912772585667E-2"/>
                  <c:y val="-5.3850296176629071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4.6728971962616821E-2"/>
                  <c:y val="-5.3850296176629071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3.1152647975079026E-3"/>
                  <c:y val="3.2310177705977286E-2"/>
                </c:manualLayout>
              </c:layou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rgbClr val="0070C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Pivottable2!$A$25:$A$31</c:f>
              <c:strCache>
                <c:ptCount val="6"/>
                <c:pt idx="0">
                  <c:v>Amarilla</c:v>
                </c:pt>
                <c:pt idx="1">
                  <c:v>Carretera</c:v>
                </c:pt>
                <c:pt idx="2">
                  <c:v>Montana</c:v>
                </c:pt>
                <c:pt idx="3">
                  <c:v>Paseo</c:v>
                </c:pt>
                <c:pt idx="4">
                  <c:v>Velo</c:v>
                </c:pt>
                <c:pt idx="5">
                  <c:v>VTT</c:v>
                </c:pt>
              </c:strCache>
            </c:strRef>
          </c:cat>
          <c:val>
            <c:numRef>
              <c:f>Pivottable2!$C$25:$C$31</c:f>
              <c:numCache>
                <c:formatCode>0.00%</c:formatCode>
                <c:ptCount val="6"/>
                <c:pt idx="0">
                  <c:v>0.14591073582629674</c:v>
                </c:pt>
                <c:pt idx="1">
                  <c:v>0.12539203860072376</c:v>
                </c:pt>
                <c:pt idx="2">
                  <c:v>0.13136308805790109</c:v>
                </c:pt>
                <c:pt idx="3">
                  <c:v>0.2635946924004825</c:v>
                </c:pt>
                <c:pt idx="4">
                  <c:v>0.15151990349819058</c:v>
                </c:pt>
                <c:pt idx="5">
                  <c:v>0.1822195416164053</c:v>
                </c:pt>
              </c:numCache>
            </c:numRef>
          </c:val>
          <c:smooth val="0"/>
        </c:ser>
        <c:dLbls>
          <c:showLegendKey val="0"/>
          <c:showVal val="1"/>
          <c:showCatName val="0"/>
          <c:showSerName val="0"/>
          <c:showPercent val="0"/>
          <c:showBubbleSize val="0"/>
        </c:dLbls>
        <c:marker val="1"/>
        <c:smooth val="0"/>
        <c:axId val="340887680"/>
        <c:axId val="340885504"/>
      </c:lineChart>
      <c:catAx>
        <c:axId val="340894752"/>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0899648"/>
        <c:crosses val="autoZero"/>
        <c:auto val="1"/>
        <c:lblAlgn val="ctr"/>
        <c:lblOffset val="100"/>
        <c:noMultiLvlLbl val="0"/>
      </c:catAx>
      <c:valAx>
        <c:axId val="340899648"/>
        <c:scaling>
          <c:orientation val="minMax"/>
        </c:scaling>
        <c:delete val="1"/>
        <c:axPos val="l"/>
        <c:numFmt formatCode="0.00%" sourceLinked="1"/>
        <c:majorTickMark val="out"/>
        <c:minorTickMark val="none"/>
        <c:tickLblPos val="nextTo"/>
        <c:crossAx val="340894752"/>
        <c:crosses val="autoZero"/>
        <c:crossBetween val="between"/>
      </c:valAx>
      <c:valAx>
        <c:axId val="340885504"/>
        <c:scaling>
          <c:orientation val="minMax"/>
        </c:scaling>
        <c:delete val="1"/>
        <c:axPos val="r"/>
        <c:numFmt formatCode="0.00%" sourceLinked="1"/>
        <c:majorTickMark val="out"/>
        <c:minorTickMark val="none"/>
        <c:tickLblPos val="nextTo"/>
        <c:crossAx val="340887680"/>
        <c:crosses val="max"/>
        <c:crossBetween val="between"/>
      </c:valAx>
      <c:catAx>
        <c:axId val="340887680"/>
        <c:scaling>
          <c:orientation val="minMax"/>
        </c:scaling>
        <c:delete val="1"/>
        <c:axPos val="t"/>
        <c:numFmt formatCode="General" sourceLinked="1"/>
        <c:majorTickMark val="out"/>
        <c:minorTickMark val="none"/>
        <c:tickLblPos val="nextTo"/>
        <c:crossAx val="340885504"/>
        <c:crosses val="max"/>
        <c:auto val="1"/>
        <c:lblAlgn val="ctr"/>
        <c:lblOffset val="100"/>
        <c:noMultiLvlLbl val="0"/>
      </c:cat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[Product_Sales...xlsx]Pivottable2!PivotTable16</c:name>
    <c:fmtId val="13"/>
  </c:pivotSource>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j-lt"/>
                <a:ea typeface="+mn-ea"/>
                <a:cs typeface="+mn-cs"/>
              </a:defRPr>
            </a:pPr>
            <a:r>
              <a:rPr lang="en-US" sz="1600" b="1">
                <a:latin typeface="+mj-lt"/>
              </a:rPr>
              <a:t>PRODUCT</a:t>
            </a:r>
            <a:r>
              <a:rPr lang="en-US" sz="1600" b="1" baseline="0">
                <a:latin typeface="+mj-lt"/>
              </a:rPr>
              <a:t> WISE UNIT SOLD</a:t>
            </a:r>
            <a:endParaRPr lang="en-US" sz="1600" b="1">
              <a:latin typeface="+mj-lt"/>
            </a:endParaRPr>
          </a:p>
        </c:rich>
      </c:tx>
      <c:layout>
        <c:manualLayout>
          <c:xMode val="edge"/>
          <c:yMode val="edge"/>
          <c:x val="0.24470936035325261"/>
          <c:y val="2.6128972195276004E-2"/>
        </c:manualLayout>
      </c:layout>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j-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s>
    <c:plotArea>
      <c:layout>
        <c:manualLayout>
          <c:layoutTarget val="inner"/>
          <c:xMode val="edge"/>
          <c:yMode val="edge"/>
          <c:x val="0.25943037757535209"/>
          <c:y val="0.37973899644757741"/>
          <c:w val="0.43800670463751668"/>
          <c:h val="0.62026116627798966"/>
        </c:manualLayout>
      </c:layout>
      <c:doughnutChart>
        <c:varyColors val="1"/>
        <c:ser>
          <c:idx val="0"/>
          <c:order val="0"/>
          <c:tx>
            <c:strRef>
              <c:f>Pivottable2!$B$35</c:f>
              <c:strCache>
                <c:ptCount val="1"/>
                <c:pt idx="0">
                  <c:v>Total</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Pivottable2!$A$36:$A$42</c:f>
              <c:strCache>
                <c:ptCount val="6"/>
                <c:pt idx="0">
                  <c:v>Amarilla</c:v>
                </c:pt>
                <c:pt idx="1">
                  <c:v>Carretera</c:v>
                </c:pt>
                <c:pt idx="2">
                  <c:v>Montana</c:v>
                </c:pt>
                <c:pt idx="3">
                  <c:v>Paseo</c:v>
                </c:pt>
                <c:pt idx="4">
                  <c:v>Velo</c:v>
                </c:pt>
                <c:pt idx="5">
                  <c:v>VTT</c:v>
                </c:pt>
              </c:strCache>
            </c:strRef>
          </c:cat>
          <c:val>
            <c:numRef>
              <c:f>Pivottable2!$B$36:$B$42</c:f>
              <c:numCache>
                <c:formatCode>0.00%</c:formatCode>
                <c:ptCount val="6"/>
                <c:pt idx="0">
                  <c:v>0.13795893786318425</c:v>
                </c:pt>
                <c:pt idx="1">
                  <c:v>0.13043632739566141</c:v>
                </c:pt>
                <c:pt idx="2">
                  <c:v>0.13696675981474607</c:v>
                </c:pt>
                <c:pt idx="3">
                  <c:v>0.30044208327189587</c:v>
                </c:pt>
                <c:pt idx="4">
                  <c:v>0.14427396904972969</c:v>
                </c:pt>
                <c:pt idx="5">
                  <c:v>0.14992192260478271</c:v>
                </c:pt>
              </c:numCache>
            </c:numRef>
          </c:val>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t"/>
      <c:layout>
        <c:manualLayout>
          <c:xMode val="edge"/>
          <c:yMode val="edge"/>
          <c:x val="0.20902874328878496"/>
          <c:y val="0.1425335433252306"/>
          <c:w val="0.58194217173261675"/>
          <c:h val="0.21066638137395188"/>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[Product_Sales...xlsx]Pivottable!PivotTable10</c:name>
    <c:fmtId val="10"/>
  </c:pivotSource>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j-lt"/>
                <a:ea typeface="+mn-ea"/>
                <a:cs typeface="+mn-cs"/>
              </a:defRPr>
            </a:pPr>
            <a:r>
              <a:rPr lang="en-US" sz="1600" b="1">
                <a:latin typeface="+mj-lt"/>
              </a:rPr>
              <a:t>PRODUCT</a:t>
            </a:r>
            <a:r>
              <a:rPr lang="en-US" sz="1600" b="1" baseline="0">
                <a:latin typeface="+mj-lt"/>
              </a:rPr>
              <a:t> DISCOUNT AND UNIT SOLD</a:t>
            </a:r>
            <a:endParaRPr lang="en-US" sz="1600" b="1">
              <a:latin typeface="+mj-lt"/>
            </a:endParaRPr>
          </a:p>
        </c:rich>
      </c:tx>
      <c:layout/>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j-lt"/>
              <a:ea typeface="+mn-ea"/>
              <a:cs typeface="+mn-cs"/>
            </a:defRPr>
          </a:pPr>
          <a:endParaRPr lang="en-US"/>
        </a:p>
      </c:txPr>
    </c:title>
    <c:autoTitleDeleted val="0"/>
    <c:pivotFmts>
      <c:pivotFmt>
        <c:idx val="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percentStacked"/>
        <c:varyColors val="0"/>
        <c:ser>
          <c:idx val="0"/>
          <c:order val="0"/>
          <c:tx>
            <c:strRef>
              <c:f>Pivottable!$I$18</c:f>
              <c:strCache>
                <c:ptCount val="1"/>
                <c:pt idx="0">
                  <c:v>  Units Sold</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Pivottable!$H$19:$H$25</c:f>
              <c:strCache>
                <c:ptCount val="6"/>
                <c:pt idx="0">
                  <c:v>Amarilla</c:v>
                </c:pt>
                <c:pt idx="1">
                  <c:v>Carretera</c:v>
                </c:pt>
                <c:pt idx="2">
                  <c:v>Montana</c:v>
                </c:pt>
                <c:pt idx="3">
                  <c:v>Paseo</c:v>
                </c:pt>
                <c:pt idx="4">
                  <c:v>Velo</c:v>
                </c:pt>
                <c:pt idx="5">
                  <c:v>VTT</c:v>
                </c:pt>
              </c:strCache>
            </c:strRef>
          </c:cat>
          <c:val>
            <c:numRef>
              <c:f>Pivottable!$I$19:$I$25</c:f>
              <c:numCache>
                <c:formatCode>0.00%</c:formatCode>
                <c:ptCount val="6"/>
                <c:pt idx="0">
                  <c:v>0.13795893786318425</c:v>
                </c:pt>
                <c:pt idx="1">
                  <c:v>0.13043632739566141</c:v>
                </c:pt>
                <c:pt idx="2">
                  <c:v>0.13696675981474607</c:v>
                </c:pt>
                <c:pt idx="3">
                  <c:v>0.30044208327189587</c:v>
                </c:pt>
                <c:pt idx="4">
                  <c:v>0.14427396904972969</c:v>
                </c:pt>
                <c:pt idx="5">
                  <c:v>0.14992192260478271</c:v>
                </c:pt>
              </c:numCache>
            </c:numRef>
          </c:val>
        </c:ser>
        <c:ser>
          <c:idx val="1"/>
          <c:order val="1"/>
          <c:tx>
            <c:strRef>
              <c:f>Pivottable!$J$18</c:f>
              <c:strCache>
                <c:ptCount val="1"/>
                <c:pt idx="0">
                  <c:v>  Discounts</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Pivottable!$H$19:$H$25</c:f>
              <c:strCache>
                <c:ptCount val="6"/>
                <c:pt idx="0">
                  <c:v>Amarilla</c:v>
                </c:pt>
                <c:pt idx="1">
                  <c:v>Carretera</c:v>
                </c:pt>
                <c:pt idx="2">
                  <c:v>Montana</c:v>
                </c:pt>
                <c:pt idx="3">
                  <c:v>Paseo</c:v>
                </c:pt>
                <c:pt idx="4">
                  <c:v>Velo</c:v>
                </c:pt>
                <c:pt idx="5">
                  <c:v>VTT</c:v>
                </c:pt>
              </c:strCache>
            </c:strRef>
          </c:cat>
          <c:val>
            <c:numRef>
              <c:f>Pivottable!$J$19:$J$25</c:f>
              <c:numCache>
                <c:formatCode>0.00%</c:formatCode>
                <c:ptCount val="6"/>
                <c:pt idx="0">
                  <c:v>0.14015520346249785</c:v>
                </c:pt>
                <c:pt idx="1">
                  <c:v>0.12191008713090393</c:v>
                </c:pt>
                <c:pt idx="2">
                  <c:v>0.12590997980517254</c:v>
                </c:pt>
                <c:pt idx="3">
                  <c:v>0.28250384804397177</c:v>
                </c:pt>
                <c:pt idx="4">
                  <c:v>0.17128370619584726</c:v>
                </c:pt>
                <c:pt idx="5">
                  <c:v>0.1582371753616065</c:v>
                </c:pt>
              </c:numCache>
            </c:numRef>
          </c:val>
        </c:ser>
        <c:dLbls>
          <c:dLblPos val="ctr"/>
          <c:showLegendKey val="0"/>
          <c:showVal val="1"/>
          <c:showCatName val="0"/>
          <c:showSerName val="0"/>
          <c:showPercent val="0"/>
          <c:showBubbleSize val="0"/>
        </c:dLbls>
        <c:gapWidth val="150"/>
        <c:overlap val="100"/>
        <c:axId val="340892576"/>
        <c:axId val="4520368"/>
      </c:barChart>
      <c:catAx>
        <c:axId val="340892576"/>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20368"/>
        <c:crosses val="autoZero"/>
        <c:auto val="1"/>
        <c:lblAlgn val="ctr"/>
        <c:lblOffset val="100"/>
        <c:noMultiLvlLbl val="0"/>
      </c:catAx>
      <c:valAx>
        <c:axId val="4520368"/>
        <c:scaling>
          <c:orientation val="minMax"/>
        </c:scaling>
        <c:delete val="1"/>
        <c:axPos val="l"/>
        <c:numFmt formatCode="0%" sourceLinked="1"/>
        <c:majorTickMark val="none"/>
        <c:minorTickMark val="none"/>
        <c:tickLblPos val="nextTo"/>
        <c:crossAx val="340892576"/>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962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31309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28812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4213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107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22187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9/10/2024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93631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9/10/2024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52071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BCAD085-E8A6-8845-BD4E-CB4CCA059FC4}" type="datetimeFigureOut">
              <a:rPr lang="en-US" smtClean="0"/>
              <a:t>9/10/2024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39075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5BCAD085-E8A6-8845-BD4E-CB4CCA059FC4}" type="datetimeFigureOut">
              <a:rPr lang="en-US" smtClean="0"/>
              <a:t>9/10/2024</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4049727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47982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5BCAD085-E8A6-8845-BD4E-CB4CCA059FC4}" type="datetimeFigureOut">
              <a:rPr lang="en-US" smtClean="0"/>
              <a:t>9/10/2024</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1FF6DA9-008F-8B48-92A6-B652298478BF}"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7499636"/>
      </p:ext>
    </p:extLst>
  </p:cSld>
  <p:clrMap bg1="lt1" tx1="dk1" bg2="lt2" tx2="dk2" accent1="accent1" accent2="accent2" accent3="accent3" accent4="accent4" accent5="accent5" accent6="accent6" hlink="hlink" folHlink="folHlink"/>
  <p:sldLayoutIdLst>
    <p:sldLayoutId id="2147484663" r:id="rId1"/>
    <p:sldLayoutId id="2147484664" r:id="rId2"/>
    <p:sldLayoutId id="2147484665" r:id="rId3"/>
    <p:sldLayoutId id="2147484666" r:id="rId4"/>
    <p:sldLayoutId id="2147484667" r:id="rId5"/>
    <p:sldLayoutId id="2147484668" r:id="rId6"/>
    <p:sldLayoutId id="2147484669" r:id="rId7"/>
    <p:sldLayoutId id="2147484670" r:id="rId8"/>
    <p:sldLayoutId id="2147484671" r:id="rId9"/>
    <p:sldLayoutId id="2147484672" r:id="rId10"/>
    <p:sldLayoutId id="214748467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dirty="0">
                <a:latin typeface="Times New Roman" panose="02020603050405020304" pitchFamily="18" charset="0"/>
                <a:cs typeface="Times New Roman" panose="02020603050405020304" pitchFamily="18" charset="0"/>
              </a:rPr>
              <a:t>Sales Performance Insight</a:t>
            </a:r>
          </a:p>
        </p:txBody>
      </p:sp>
      <p:sp>
        <p:nvSpPr>
          <p:cNvPr id="3" name="Subtitle 2"/>
          <p:cNvSpPr>
            <a:spLocks noGrp="1"/>
          </p:cNvSpPr>
          <p:nvPr>
            <p:ph type="subTitle" idx="1"/>
          </p:nvPr>
        </p:nvSpPr>
        <p:spPr/>
        <p:txBody>
          <a:bodyPr>
            <a:normAutofit/>
          </a:bodyPr>
          <a:lstStyle/>
          <a:p>
            <a:r>
              <a:rPr dirty="0">
                <a:latin typeface="Times New Roman" panose="02020603050405020304" pitchFamily="18" charset="0"/>
                <a:cs typeface="Times New Roman" panose="02020603050405020304" pitchFamily="18" charset="0"/>
              </a:rPr>
              <a:t>Overview of Sales and Profit Metrics</a:t>
            </a:r>
          </a:p>
          <a:p>
            <a:r>
              <a:rPr lang="en-US" dirty="0" smtClean="0">
                <a:latin typeface="Times New Roman" panose="02020603050405020304" pitchFamily="18" charset="0"/>
                <a:cs typeface="Times New Roman" panose="02020603050405020304" pitchFamily="18" charset="0"/>
              </a:rPr>
              <a:t> BY </a:t>
            </a:r>
            <a:r>
              <a:rPr lang="en-US" dirty="0" err="1" smtClean="0">
                <a:latin typeface="Times New Roman" panose="02020603050405020304" pitchFamily="18" charset="0"/>
                <a:cs typeface="Times New Roman" panose="02020603050405020304" pitchFamily="18" charset="0"/>
              </a:rPr>
              <a:t>Ashiya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Lambu</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283465"/>
            <a:ext cx="7704667" cy="886967"/>
          </a:xfrm>
        </p:spPr>
        <p:txBody>
          <a:bodyPr>
            <a:normAutofit fontScale="90000"/>
          </a:bodyPr>
          <a:lstStyle/>
          <a:p>
            <a:r>
              <a:rPr dirty="0">
                <a:latin typeface="Times New Roman" panose="02020603050405020304" pitchFamily="18" charset="0"/>
                <a:cs typeface="Times New Roman" panose="02020603050405020304" pitchFamily="18" charset="0"/>
              </a:rPr>
              <a:t>Product Manufacturing &amp; Sales Price Comparison</a:t>
            </a:r>
          </a:p>
        </p:txBody>
      </p:sp>
      <p:sp>
        <p:nvSpPr>
          <p:cNvPr id="3" name="Content Placeholder 2"/>
          <p:cNvSpPr>
            <a:spLocks noGrp="1"/>
          </p:cNvSpPr>
          <p:nvPr>
            <p:ph idx="1"/>
          </p:nvPr>
        </p:nvSpPr>
        <p:spPr>
          <a:xfrm>
            <a:off x="608350" y="1847088"/>
            <a:ext cx="7429226" cy="3977640"/>
          </a:xfrm>
        </p:spPr>
        <p:txBody>
          <a:bodyPr>
            <a:normAutofit fontScale="92500" lnSpcReduction="20000"/>
          </a:bodyPr>
          <a:lstStyle/>
          <a:p>
            <a:endParaRPr lang="en-US" dirty="0" smtClean="0"/>
          </a:p>
          <a:p>
            <a:endParaRPr lang="en-US" dirty="0"/>
          </a:p>
          <a:p>
            <a:endParaRPr lang="en-US" dirty="0" smtClean="0"/>
          </a:p>
          <a:p>
            <a:endParaRPr lang="en-US" dirty="0"/>
          </a:p>
          <a:p>
            <a:endParaRPr lang="en-US" dirty="0" smtClean="0"/>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chart compares manufacturing and sales prices, showing profit margins for each product. Products like VTT and </a:t>
            </a:r>
            <a:r>
              <a:rPr lang="en-US" dirty="0" err="1">
                <a:latin typeface="Times New Roman" panose="02020603050405020304" pitchFamily="18" charset="0"/>
                <a:cs typeface="Times New Roman" panose="02020603050405020304" pitchFamily="18" charset="0"/>
              </a:rPr>
              <a:t>Amarilla</a:t>
            </a:r>
            <a:r>
              <a:rPr lang="en-US" dirty="0">
                <a:latin typeface="Times New Roman" panose="02020603050405020304" pitchFamily="18" charset="0"/>
                <a:cs typeface="Times New Roman" panose="02020603050405020304" pitchFamily="18" charset="0"/>
              </a:rPr>
              <a:t>, with high manufacturing costs but strong sales prices, have high margins.</a:t>
            </a:r>
            <a:endParaRPr lang="en-US" dirty="0" smtClean="0">
              <a:latin typeface="Times New Roman" panose="02020603050405020304" pitchFamily="18" charset="0"/>
              <a:cs typeface="Times New Roman" panose="02020603050405020304" pitchFamily="18" charset="0"/>
            </a:endParaRPr>
          </a:p>
        </p:txBody>
      </p:sp>
      <p:graphicFrame>
        <p:nvGraphicFramePr>
          <p:cNvPr id="7" name="Chart 6"/>
          <p:cNvGraphicFramePr>
            <a:graphicFrameLocks/>
          </p:cNvGraphicFramePr>
          <p:nvPr>
            <p:extLst>
              <p:ext uri="{D42A27DB-BD31-4B8C-83A1-F6EECF244321}">
                <p14:modId xmlns:p14="http://schemas.microsoft.com/office/powerpoint/2010/main" val="2317243126"/>
              </p:ext>
            </p:extLst>
          </p:nvPr>
        </p:nvGraphicFramePr>
        <p:xfrm>
          <a:off x="1591056" y="2174366"/>
          <a:ext cx="5486400" cy="2223897"/>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713231"/>
          </a:xfrm>
        </p:spPr>
        <p:txBody>
          <a:bodyPr>
            <a:normAutofit fontScale="90000"/>
          </a:bodyPr>
          <a:lstStyle/>
          <a:p>
            <a:r>
              <a:rPr dirty="0">
                <a:latin typeface="Times New Roman" panose="02020603050405020304" pitchFamily="18" charset="0"/>
                <a:cs typeface="Times New Roman" panose="02020603050405020304" pitchFamily="18" charset="0"/>
              </a:rPr>
              <a:t>Product-wise Unit Sales Analysis</a:t>
            </a:r>
          </a:p>
        </p:txBody>
      </p:sp>
      <p:sp>
        <p:nvSpPr>
          <p:cNvPr id="3" name="Content Placeholder 2"/>
          <p:cNvSpPr>
            <a:spLocks noGrp="1"/>
          </p:cNvSpPr>
          <p:nvPr>
            <p:ph idx="1"/>
          </p:nvPr>
        </p:nvSpPr>
        <p:spPr>
          <a:xfrm>
            <a:off x="982133" y="1828800"/>
            <a:ext cx="7704667" cy="4171016"/>
          </a:xfrm>
        </p:spPr>
        <p:txBody>
          <a:bodyPr>
            <a:normAutofit fontScale="92500" lnSpcReduction="10000"/>
          </a:bodyPr>
          <a:lstStyle/>
          <a:p>
            <a:endParaRPr lang="en-US" dirty="0" smtClean="0"/>
          </a:p>
          <a:p>
            <a:endParaRPr lang="en-US" dirty="0"/>
          </a:p>
          <a:p>
            <a:endParaRPr lang="en-US" dirty="0" smtClean="0"/>
          </a:p>
          <a:p>
            <a:endParaRPr lang="en-US" dirty="0"/>
          </a:p>
          <a:p>
            <a:endParaRPr lang="en-US" dirty="0" smtClean="0"/>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dirty="0" smtClean="0">
                <a:latin typeface="Times New Roman" panose="02020603050405020304" pitchFamily="18" charset="0"/>
                <a:cs typeface="Times New Roman" panose="02020603050405020304" pitchFamily="18" charset="0"/>
              </a:rPr>
              <a:t>This </a:t>
            </a:r>
            <a:r>
              <a:rPr dirty="0">
                <a:latin typeface="Times New Roman" panose="02020603050405020304" pitchFamily="18" charset="0"/>
                <a:cs typeface="Times New Roman" panose="02020603050405020304" pitchFamily="18" charset="0"/>
              </a:rPr>
              <a:t>donut chart shows the breakdown of units sold by product. Top-selling products are identified, such as </a:t>
            </a:r>
            <a:r>
              <a:rPr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Velo</a:t>
            </a:r>
            <a:r>
              <a:rPr dirty="0" smtClean="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and </a:t>
            </a:r>
            <a:r>
              <a:rPr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Paseo</a:t>
            </a:r>
            <a:r>
              <a:rPr dirty="0" smtClean="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highlighting their contribution to overall sales performance.</a:t>
            </a:r>
          </a:p>
        </p:txBody>
      </p:sp>
      <p:graphicFrame>
        <p:nvGraphicFramePr>
          <p:cNvPr id="5" name="Chart 4"/>
          <p:cNvGraphicFramePr>
            <a:graphicFrameLocks/>
          </p:cNvGraphicFramePr>
          <p:nvPr>
            <p:extLst>
              <p:ext uri="{D42A27DB-BD31-4B8C-83A1-F6EECF244321}">
                <p14:modId xmlns:p14="http://schemas.microsoft.com/office/powerpoint/2010/main" val="1884363448"/>
              </p:ext>
            </p:extLst>
          </p:nvPr>
        </p:nvGraphicFramePr>
        <p:xfrm>
          <a:off x="2011680" y="2072850"/>
          <a:ext cx="4663440" cy="2517437"/>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877823"/>
          </a:xfrm>
        </p:spPr>
        <p:txBody>
          <a:bodyPr>
            <a:normAutofit fontScale="90000"/>
          </a:bodyPr>
          <a:lstStyle/>
          <a:p>
            <a:r>
              <a:rPr dirty="0">
                <a:latin typeface="Times New Roman" panose="02020603050405020304" pitchFamily="18" charset="0"/>
                <a:cs typeface="Times New Roman" panose="02020603050405020304" pitchFamily="18" charset="0"/>
              </a:rPr>
              <a:t>Product Unit Sales &amp; Discount Analysis</a:t>
            </a:r>
          </a:p>
        </p:txBody>
      </p:sp>
      <p:sp>
        <p:nvSpPr>
          <p:cNvPr id="3" name="Content Placeholder 2"/>
          <p:cNvSpPr>
            <a:spLocks noGrp="1"/>
          </p:cNvSpPr>
          <p:nvPr>
            <p:ph idx="1"/>
          </p:nvPr>
        </p:nvSpPr>
        <p:spPr>
          <a:xfrm>
            <a:off x="753533" y="1965960"/>
            <a:ext cx="7704667" cy="4033856"/>
          </a:xfrm>
        </p:spPr>
        <p:txBody>
          <a:bodyPr>
            <a:normAutofit fontScale="92500" lnSpcReduction="20000"/>
          </a:bodyPr>
          <a:lstStyle/>
          <a:p>
            <a:endParaRPr lang="en-US" dirty="0" smtClean="0"/>
          </a:p>
          <a:p>
            <a:endParaRPr lang="en-US" dirty="0"/>
          </a:p>
          <a:p>
            <a:endParaRPr lang="en-US" dirty="0" smtClean="0"/>
          </a:p>
          <a:p>
            <a:endParaRPr lang="en-US" dirty="0"/>
          </a:p>
          <a:p>
            <a:endParaRPr lang="en-US" dirty="0" smtClean="0"/>
          </a:p>
          <a:p>
            <a:endParaRPr lang="en-US" dirty="0" smtClean="0"/>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dirty="0" smtClean="0">
                <a:latin typeface="Times New Roman" panose="02020603050405020304" pitchFamily="18" charset="0"/>
                <a:cs typeface="Times New Roman" panose="02020603050405020304" pitchFamily="18" charset="0"/>
              </a:rPr>
              <a:t>This </a:t>
            </a:r>
            <a:r>
              <a:rPr dirty="0">
                <a:latin typeface="Times New Roman" panose="02020603050405020304" pitchFamily="18" charset="0"/>
                <a:cs typeface="Times New Roman" panose="02020603050405020304" pitchFamily="18" charset="0"/>
              </a:rPr>
              <a:t>chart compares units sold and discounts given for each product. The </a:t>
            </a:r>
            <a:r>
              <a:rPr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Paseo</a:t>
            </a:r>
            <a:r>
              <a:rPr dirty="0" smtClean="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product has the highest discount rate of 28.25%, which may be driving higher sales. Analyzing the impact of discounts on sales volume can inform future pricing strategies.</a:t>
            </a:r>
          </a:p>
        </p:txBody>
      </p:sp>
      <p:graphicFrame>
        <p:nvGraphicFramePr>
          <p:cNvPr id="5" name="Chart 4"/>
          <p:cNvGraphicFramePr>
            <a:graphicFrameLocks/>
          </p:cNvGraphicFramePr>
          <p:nvPr>
            <p:extLst>
              <p:ext uri="{D42A27DB-BD31-4B8C-83A1-F6EECF244321}">
                <p14:modId xmlns:p14="http://schemas.microsoft.com/office/powerpoint/2010/main" val="2383943988"/>
              </p:ext>
            </p:extLst>
          </p:nvPr>
        </p:nvGraphicFramePr>
        <p:xfrm>
          <a:off x="1819656" y="1965960"/>
          <a:ext cx="4615053" cy="245059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060703"/>
          </a:xfrm>
        </p:spPr>
        <p:txBody>
          <a:bodyPr>
            <a:normAutofit fontScale="90000"/>
          </a:bodyPr>
          <a:lstStyle/>
          <a:p>
            <a:r>
              <a:rPr dirty="0">
                <a:latin typeface="Times New Roman" panose="02020603050405020304" pitchFamily="18" charset="0"/>
                <a:cs typeface="Times New Roman" panose="02020603050405020304" pitchFamily="18" charset="0"/>
              </a:rPr>
              <a:t>Conclusion &amp; Recommendations</a:t>
            </a:r>
          </a:p>
        </p:txBody>
      </p:sp>
      <p:sp>
        <p:nvSpPr>
          <p:cNvPr id="3" name="Content Placeholder 2"/>
          <p:cNvSpPr>
            <a:spLocks noGrp="1"/>
          </p:cNvSpPr>
          <p:nvPr>
            <p:ph idx="1"/>
          </p:nvPr>
        </p:nvSpPr>
        <p:spPr>
          <a:xfrm>
            <a:off x="982133" y="1865376"/>
            <a:ext cx="7704667" cy="4134440"/>
          </a:xfrm>
        </p:spPr>
        <p:txBody>
          <a:bodyPr/>
          <a:lstStyle/>
          <a:p>
            <a:r>
              <a:rPr dirty="0">
                <a:latin typeface="Times New Roman" panose="02020603050405020304" pitchFamily="18" charset="0"/>
                <a:cs typeface="Times New Roman" panose="02020603050405020304" pitchFamily="18" charset="0"/>
              </a:rPr>
              <a:t>The dashboard provides valuable insights into sales and profit performance across various segments and products. Key recommendations include focusing on high-margin products </a:t>
            </a:r>
            <a:r>
              <a:rPr dirty="0" smtClean="0">
                <a:latin typeface="Times New Roman" panose="02020603050405020304" pitchFamily="18" charset="0"/>
                <a:cs typeface="Times New Roman" panose="02020603050405020304" pitchFamily="18" charset="0"/>
              </a:rPr>
              <a:t>addressing </a:t>
            </a:r>
            <a:r>
              <a:rPr dirty="0">
                <a:latin typeface="Times New Roman" panose="02020603050405020304" pitchFamily="18" charset="0"/>
                <a:cs typeface="Times New Roman" panose="02020603050405020304" pitchFamily="18" charset="0"/>
              </a:rPr>
              <a:t>underperforming segments, and optimizing the pricing strategy to maximize profitability</a:t>
            </a:r>
            <a:r>
              <a:rPr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Times New Roman" panose="02020603050405020304" pitchFamily="18" charset="0"/>
                <a:cs typeface="Times New Roman" panose="02020603050405020304" pitchFamily="18" charset="0"/>
              </a:rPr>
              <a:t>Dashboard Overview</a:t>
            </a:r>
          </a:p>
        </p:txBody>
      </p:sp>
      <p:sp>
        <p:nvSpPr>
          <p:cNvPr id="3" name="Content Placeholder 2"/>
          <p:cNvSpPr>
            <a:spLocks noGrp="1"/>
          </p:cNvSpPr>
          <p:nvPr>
            <p:ph idx="1"/>
          </p:nvPr>
        </p:nvSpPr>
        <p:spPr/>
        <p:txBody>
          <a:bodyPr/>
          <a:lstStyle/>
          <a:p>
            <a:r>
              <a:rPr dirty="0">
                <a:latin typeface="Times New Roman" panose="02020603050405020304" pitchFamily="18" charset="0"/>
                <a:cs typeface="Times New Roman" panose="02020603050405020304" pitchFamily="18" charset="0"/>
              </a:rPr>
              <a:t>This dashboard provides a comprehensive analysis of sales and profit data for 2013 in Canada across various segments and product categories. It includes key performance metrics, monthly trends, and comparisons between different products and segments.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Times New Roman" panose="02020603050405020304" pitchFamily="18" charset="0"/>
                <a:cs typeface="Times New Roman" panose="02020603050405020304" pitchFamily="18" charset="0"/>
              </a:rPr>
              <a:t>Key Metrics</a:t>
            </a:r>
          </a:p>
        </p:txBody>
      </p:sp>
      <p:sp>
        <p:nvSpPr>
          <p:cNvPr id="3" name="Content Placeholder 2"/>
          <p:cNvSpPr>
            <a:spLocks noGrp="1"/>
          </p:cNvSpPr>
          <p:nvPr>
            <p:ph idx="1"/>
          </p:nvPr>
        </p:nvSpPr>
        <p:spPr/>
        <p:txBody>
          <a:bodyPr>
            <a:normAutofit/>
          </a:bodyPr>
          <a:lstStyle/>
          <a:p>
            <a:r>
              <a:rPr dirty="0"/>
              <a:t>- </a:t>
            </a:r>
            <a:r>
              <a:rPr dirty="0">
                <a:latin typeface="Times New Roman" panose="02020603050405020304" pitchFamily="18" charset="0"/>
                <a:cs typeface="Times New Roman" panose="02020603050405020304" pitchFamily="18" charset="0"/>
              </a:rPr>
              <a:t>Total Sales: $118,726,350</a:t>
            </a:r>
          </a:p>
          <a:p>
            <a:r>
              <a:rPr dirty="0">
                <a:latin typeface="Times New Roman" panose="02020603050405020304" pitchFamily="18" charset="0"/>
                <a:cs typeface="Times New Roman" panose="02020603050405020304" pitchFamily="18" charset="0"/>
              </a:rPr>
              <a:t>- Total Profit: $16,893,702</a:t>
            </a:r>
          </a:p>
          <a:p>
            <a:r>
              <a:rPr dirty="0">
                <a:latin typeface="Times New Roman" panose="02020603050405020304" pitchFamily="18" charset="0"/>
                <a:cs typeface="Times New Roman" panose="02020603050405020304" pitchFamily="18" charset="0"/>
              </a:rPr>
              <a:t>- Total Gross Sales: $127,931,599</a:t>
            </a:r>
          </a:p>
          <a:p>
            <a:endParaRPr dirty="0">
              <a:latin typeface="Times New Roman" panose="02020603050405020304" pitchFamily="18" charset="0"/>
              <a:cs typeface="Times New Roman" panose="02020603050405020304" pitchFamily="18" charset="0"/>
            </a:endParaRPr>
          </a:p>
          <a:p>
            <a:r>
              <a:rPr dirty="0">
                <a:latin typeface="Times New Roman" panose="02020603050405020304" pitchFamily="18" charset="0"/>
                <a:cs typeface="Times New Roman" panose="02020603050405020304" pitchFamily="18" charset="0"/>
              </a:rPr>
              <a:t>These key metrics provide a snapshot of the overall sales and profit performance for the year. They are crucial for assessing the business's financial health</a:t>
            </a:r>
            <a:r>
              <a:rPr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00584" y="164592"/>
            <a:ext cx="8878824" cy="5912587"/>
          </a:xfrm>
          <a:prstGeom prst="rect">
            <a:avLst/>
          </a:prstGeom>
        </p:spPr>
      </p:pic>
    </p:spTree>
    <p:extLst>
      <p:ext uri="{BB962C8B-B14F-4D97-AF65-F5344CB8AC3E}">
        <p14:creationId xmlns:p14="http://schemas.microsoft.com/office/powerpoint/2010/main" val="1498830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6" y="220393"/>
            <a:ext cx="6798734" cy="794591"/>
          </a:xfrm>
        </p:spPr>
        <p:txBody>
          <a:bodyPr/>
          <a:lstStyle/>
          <a:p>
            <a:r>
              <a:rPr dirty="0">
                <a:latin typeface="Times New Roman" panose="02020603050405020304" pitchFamily="18" charset="0"/>
                <a:cs typeface="Times New Roman" panose="02020603050405020304" pitchFamily="18" charset="0"/>
              </a:rPr>
              <a:t>Monthly Profit Analysis</a:t>
            </a:r>
          </a:p>
        </p:txBody>
      </p:sp>
      <p:sp>
        <p:nvSpPr>
          <p:cNvPr id="3" name="Content Placeholder 2"/>
          <p:cNvSpPr>
            <a:spLocks noGrp="1"/>
          </p:cNvSpPr>
          <p:nvPr>
            <p:ph idx="1"/>
          </p:nvPr>
        </p:nvSpPr>
        <p:spPr>
          <a:xfrm>
            <a:off x="723899" y="1883664"/>
            <a:ext cx="7704667" cy="4215384"/>
          </a:xfrm>
        </p:spPr>
        <p:txBody>
          <a:bodyPr>
            <a:normAutofit fontScale="92500" lnSpcReduction="10000"/>
          </a:bodyPr>
          <a:lstStyle/>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r>
              <a:rPr dirty="0" smtClean="0">
                <a:latin typeface="Times New Roman" panose="02020603050405020304" pitchFamily="18" charset="0"/>
                <a:cs typeface="Times New Roman" panose="02020603050405020304" pitchFamily="18" charset="0"/>
              </a:rPr>
              <a:t>This </a:t>
            </a:r>
            <a:r>
              <a:rPr dirty="0">
                <a:latin typeface="Times New Roman" panose="02020603050405020304" pitchFamily="18" charset="0"/>
                <a:cs typeface="Times New Roman" panose="02020603050405020304" pitchFamily="18" charset="0"/>
              </a:rPr>
              <a:t>chart tracks the monthly profit trends throughout the year. Significant profit peaks can be observed in October </a:t>
            </a:r>
            <a:r>
              <a:rPr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20</a:t>
            </a:r>
            <a:r>
              <a:rPr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36</a:t>
            </a:r>
            <a:r>
              <a:rPr dirty="0" smtClean="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and December (</a:t>
            </a:r>
            <a:r>
              <a:rPr dirty="0" smtClean="0">
                <a:latin typeface="Times New Roman" panose="02020603050405020304" pitchFamily="18" charset="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6</a:t>
            </a:r>
            <a:r>
              <a:rPr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08</a:t>
            </a:r>
            <a:r>
              <a:rPr dirty="0" smtClean="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indicating potential seasonal factors or successful marketing strategies</a:t>
            </a:r>
            <a:r>
              <a:rPr dirty="0"/>
              <a:t>.</a:t>
            </a:r>
          </a:p>
        </p:txBody>
      </p:sp>
      <p:graphicFrame>
        <p:nvGraphicFramePr>
          <p:cNvPr id="6" name="Chart 5"/>
          <p:cNvGraphicFramePr>
            <a:graphicFrameLocks/>
          </p:cNvGraphicFramePr>
          <p:nvPr>
            <p:extLst>
              <p:ext uri="{D42A27DB-BD31-4B8C-83A1-F6EECF244321}">
                <p14:modId xmlns:p14="http://schemas.microsoft.com/office/powerpoint/2010/main" val="2347327615"/>
              </p:ext>
            </p:extLst>
          </p:nvPr>
        </p:nvGraphicFramePr>
        <p:xfrm>
          <a:off x="1563624" y="1948814"/>
          <a:ext cx="5148072" cy="2815209"/>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246889"/>
            <a:ext cx="7704667" cy="932687"/>
          </a:xfrm>
        </p:spPr>
        <p:txBody>
          <a:bodyPr/>
          <a:lstStyle/>
          <a:p>
            <a:r>
              <a:rPr dirty="0">
                <a:latin typeface="Times New Roman" panose="02020603050405020304" pitchFamily="18" charset="0"/>
                <a:cs typeface="Times New Roman" panose="02020603050405020304" pitchFamily="18" charset="0"/>
              </a:rPr>
              <a:t>Monthly Sales Overview</a:t>
            </a:r>
          </a:p>
        </p:txBody>
      </p:sp>
      <p:sp>
        <p:nvSpPr>
          <p:cNvPr id="3" name="Content Placeholder 2"/>
          <p:cNvSpPr>
            <a:spLocks noGrp="1"/>
          </p:cNvSpPr>
          <p:nvPr>
            <p:ph idx="1"/>
          </p:nvPr>
        </p:nvSpPr>
        <p:spPr>
          <a:xfrm>
            <a:off x="727222" y="1828800"/>
            <a:ext cx="7886426" cy="4425696"/>
          </a:xfrm>
        </p:spPr>
        <p:txBody>
          <a:bodyPr>
            <a:normAutofit/>
          </a:bodyPr>
          <a:lstStyle/>
          <a:p>
            <a:endParaRPr lang="en-US" dirty="0" smtClean="0"/>
          </a:p>
          <a:p>
            <a:endParaRPr lang="en-US" dirty="0"/>
          </a:p>
          <a:p>
            <a:endParaRPr lang="en-US" dirty="0" smtClean="0"/>
          </a:p>
          <a:p>
            <a:pPr marL="0" indent="0">
              <a:buNone/>
            </a:pPr>
            <a:endParaRPr lang="en-US" dirty="0" smtClean="0"/>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dirty="0" smtClean="0">
                <a:latin typeface="Times New Roman" panose="02020603050405020304" pitchFamily="18" charset="0"/>
                <a:cs typeface="Times New Roman" panose="02020603050405020304" pitchFamily="18" charset="0"/>
              </a:rPr>
              <a:t>The Monthly Sales Overview chart shows the sales performance each month. There is a correlation between sales and profit, with significant sales spikes in October and December, which align with the profit peaks, indicating strong sales performance during these months.</a:t>
            </a:r>
            <a:endParaRPr dirty="0">
              <a:latin typeface="Times New Roman" panose="02020603050405020304" pitchFamily="18" charset="0"/>
              <a:cs typeface="Times New Roman" panose="02020603050405020304" pitchFamily="18" charset="0"/>
            </a:endParaRPr>
          </a:p>
        </p:txBody>
      </p:sp>
      <p:graphicFrame>
        <p:nvGraphicFramePr>
          <p:cNvPr id="5" name="Chart 4"/>
          <p:cNvGraphicFramePr>
            <a:graphicFrameLocks/>
          </p:cNvGraphicFramePr>
          <p:nvPr>
            <p:extLst>
              <p:ext uri="{D42A27DB-BD31-4B8C-83A1-F6EECF244321}">
                <p14:modId xmlns:p14="http://schemas.microsoft.com/office/powerpoint/2010/main" val="3723983073"/>
              </p:ext>
            </p:extLst>
          </p:nvPr>
        </p:nvGraphicFramePr>
        <p:xfrm>
          <a:off x="1481328" y="2028062"/>
          <a:ext cx="5669280" cy="2525649"/>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630935"/>
          </a:xfrm>
        </p:spPr>
        <p:txBody>
          <a:bodyPr>
            <a:normAutofit fontScale="90000"/>
          </a:bodyPr>
          <a:lstStyle/>
          <a:p>
            <a:r>
              <a:rPr dirty="0">
                <a:latin typeface="Times New Roman" panose="02020603050405020304" pitchFamily="18" charset="0"/>
                <a:cs typeface="Times New Roman" panose="02020603050405020304" pitchFamily="18" charset="0"/>
              </a:rPr>
              <a:t>Product Sales &amp; Profit Analysis</a:t>
            </a:r>
          </a:p>
        </p:txBody>
      </p:sp>
      <p:sp>
        <p:nvSpPr>
          <p:cNvPr id="3" name="Content Placeholder 2"/>
          <p:cNvSpPr>
            <a:spLocks noGrp="1"/>
          </p:cNvSpPr>
          <p:nvPr>
            <p:ph idx="1"/>
          </p:nvPr>
        </p:nvSpPr>
        <p:spPr>
          <a:xfrm>
            <a:off x="872405" y="1874520"/>
            <a:ext cx="7704667" cy="4125296"/>
          </a:xfrm>
        </p:spPr>
        <p:txBody>
          <a:bodyPr>
            <a:normAutofit fontScale="92500" lnSpcReduction="10000"/>
          </a:bodyPr>
          <a:lstStyle/>
          <a:p>
            <a:pPr marL="0" indent="0">
              <a:buNone/>
            </a:pPr>
            <a:endParaRPr lang="en-US" dirty="0"/>
          </a:p>
          <a:p>
            <a:endParaRPr lang="en-US" dirty="0" smtClean="0"/>
          </a:p>
          <a:p>
            <a:endParaRPr lang="en-US" dirty="0"/>
          </a:p>
          <a:p>
            <a:endParaRPr lang="en-US" dirty="0" smtClean="0"/>
          </a:p>
          <a:p>
            <a:endParaRPr lang="en-US" dirty="0" smtClean="0"/>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dirty="0" smtClean="0">
                <a:latin typeface="Times New Roman" panose="02020603050405020304" pitchFamily="18" charset="0"/>
                <a:cs typeface="Times New Roman" panose="02020603050405020304" pitchFamily="18" charset="0"/>
              </a:rPr>
              <a:t>This </a:t>
            </a:r>
            <a:r>
              <a:rPr dirty="0">
                <a:latin typeface="Times New Roman" panose="02020603050405020304" pitchFamily="18" charset="0"/>
                <a:cs typeface="Times New Roman" panose="02020603050405020304" pitchFamily="18" charset="0"/>
              </a:rPr>
              <a:t>chart compares sales and profit across different products. The </a:t>
            </a:r>
            <a:r>
              <a:rPr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Paseo</a:t>
            </a:r>
            <a:r>
              <a:rPr dirty="0" smtClean="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product stands out with the highest profit margin of 28.40%, indicating it is a key contributor to the overall profitability of the business</a:t>
            </a:r>
            <a:r>
              <a:rPr dirty="0"/>
              <a:t>.</a:t>
            </a:r>
          </a:p>
        </p:txBody>
      </p:sp>
      <p:graphicFrame>
        <p:nvGraphicFramePr>
          <p:cNvPr id="5" name="Chart 4"/>
          <p:cNvGraphicFramePr>
            <a:graphicFrameLocks/>
          </p:cNvGraphicFramePr>
          <p:nvPr>
            <p:extLst>
              <p:ext uri="{D42A27DB-BD31-4B8C-83A1-F6EECF244321}">
                <p14:modId xmlns:p14="http://schemas.microsoft.com/office/powerpoint/2010/main" val="3269465754"/>
              </p:ext>
            </p:extLst>
          </p:nvPr>
        </p:nvGraphicFramePr>
        <p:xfrm>
          <a:off x="1783080" y="2030730"/>
          <a:ext cx="5010912" cy="263271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383" y="457201"/>
            <a:ext cx="7822418" cy="804671"/>
          </a:xfrm>
        </p:spPr>
        <p:txBody>
          <a:bodyPr>
            <a:normAutofit fontScale="90000"/>
          </a:bodyPr>
          <a:lstStyle/>
          <a:p>
            <a:r>
              <a:rPr lang="en-US" dirty="0">
                <a:latin typeface="Times New Roman" panose="02020603050405020304" pitchFamily="18" charset="0"/>
                <a:cs typeface="Times New Roman" panose="02020603050405020304" pitchFamily="18" charset="0"/>
              </a:rPr>
              <a:t>Segment Count Analysis: Profit vs. Loss</a:t>
            </a:r>
            <a:endParaRPr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74110" y="1856232"/>
            <a:ext cx="7273778" cy="4334256"/>
          </a:xfrm>
        </p:spPr>
        <p:txBody>
          <a:bodyPr>
            <a:normAutofit lnSpcReduction="10000"/>
          </a:bodyPr>
          <a:lstStyle/>
          <a:p>
            <a:endParaRPr lang="en-US" dirty="0" smtClean="0"/>
          </a:p>
          <a:p>
            <a:endParaRPr lang="en-US" dirty="0"/>
          </a:p>
          <a:p>
            <a:endParaRPr lang="en-US" dirty="0" smtClean="0"/>
          </a:p>
          <a:p>
            <a:endParaRPr lang="en-US" dirty="0"/>
          </a:p>
          <a:p>
            <a:endParaRPr lang="en-US" dirty="0" smtClean="0"/>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r>
              <a:rPr dirty="0" smtClean="0">
                <a:latin typeface="Times New Roman" panose="02020603050405020304" pitchFamily="18" charset="0"/>
                <a:cs typeface="Times New Roman" panose="02020603050405020304" pitchFamily="18" charset="0"/>
              </a:rPr>
              <a:t>This </a:t>
            </a:r>
            <a:r>
              <a:rPr dirty="0">
                <a:latin typeface="Times New Roman" panose="02020603050405020304" pitchFamily="18" charset="0"/>
                <a:cs typeface="Times New Roman" panose="02020603050405020304" pitchFamily="18" charset="0"/>
              </a:rPr>
              <a:t>pie chart illustrates the distribution of profit and loss across various segments. The majority of segments are profitable </a:t>
            </a:r>
            <a:r>
              <a:rPr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91% </a:t>
            </a:r>
            <a:r>
              <a:rPr dirty="0" smtClean="0">
                <a:latin typeface="Times New Roman" panose="02020603050405020304" pitchFamily="18" charset="0"/>
                <a:cs typeface="Times New Roman" panose="02020603050405020304" pitchFamily="18" charset="0"/>
              </a:rPr>
              <a:t>segments</a:t>
            </a:r>
            <a:r>
              <a:rPr dirty="0">
                <a:latin typeface="Times New Roman" panose="02020603050405020304" pitchFamily="18" charset="0"/>
                <a:cs typeface="Times New Roman" panose="02020603050405020304" pitchFamily="18" charset="0"/>
              </a:rPr>
              <a:t>), while only a small portion incurs losses </a:t>
            </a:r>
            <a:r>
              <a:rPr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9% </a:t>
            </a:r>
            <a:r>
              <a:rPr dirty="0" smtClean="0">
                <a:latin typeface="Times New Roman" panose="02020603050405020304" pitchFamily="18" charset="0"/>
                <a:cs typeface="Times New Roman" panose="02020603050405020304" pitchFamily="18" charset="0"/>
              </a:rPr>
              <a:t>segments</a:t>
            </a:r>
            <a:r>
              <a:rPr dirty="0">
                <a:latin typeface="Times New Roman" panose="02020603050405020304" pitchFamily="18" charset="0"/>
                <a:cs typeface="Times New Roman" panose="02020603050405020304" pitchFamily="18" charset="0"/>
              </a:rPr>
              <a:t>). This highlights the segments that need strategic attention.</a:t>
            </a:r>
          </a:p>
        </p:txBody>
      </p:sp>
      <p:graphicFrame>
        <p:nvGraphicFramePr>
          <p:cNvPr id="7" name="Chart 6"/>
          <p:cNvGraphicFramePr>
            <a:graphicFrameLocks/>
          </p:cNvGraphicFramePr>
          <p:nvPr>
            <p:extLst>
              <p:ext uri="{D42A27DB-BD31-4B8C-83A1-F6EECF244321}">
                <p14:modId xmlns:p14="http://schemas.microsoft.com/office/powerpoint/2010/main" val="864149172"/>
              </p:ext>
            </p:extLst>
          </p:nvPr>
        </p:nvGraphicFramePr>
        <p:xfrm>
          <a:off x="2231136" y="2042160"/>
          <a:ext cx="4599432" cy="2410968"/>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0704" y="457201"/>
            <a:ext cx="7626096" cy="612647"/>
          </a:xfrm>
        </p:spPr>
        <p:txBody>
          <a:bodyPr>
            <a:normAutofit fontScale="90000"/>
          </a:bodyPr>
          <a:lstStyle/>
          <a:p>
            <a:r>
              <a:rPr dirty="0">
                <a:latin typeface="Times New Roman" panose="02020603050405020304" pitchFamily="18" charset="0"/>
                <a:cs typeface="Times New Roman" panose="02020603050405020304" pitchFamily="18" charset="0"/>
              </a:rPr>
              <a:t>Sales &amp; Profit by Segment</a:t>
            </a:r>
          </a:p>
        </p:txBody>
      </p:sp>
      <p:sp>
        <p:nvSpPr>
          <p:cNvPr id="3" name="Content Placeholder 2"/>
          <p:cNvSpPr>
            <a:spLocks noGrp="1"/>
          </p:cNvSpPr>
          <p:nvPr>
            <p:ph idx="1"/>
          </p:nvPr>
        </p:nvSpPr>
        <p:spPr>
          <a:xfrm>
            <a:off x="475488" y="1883664"/>
            <a:ext cx="8348473" cy="4151376"/>
          </a:xfrm>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smtClean="0"/>
          </a:p>
          <a:p>
            <a:endParaRPr lang="en-US" dirty="0" smtClean="0">
              <a:latin typeface="Times New Roman" panose="02020603050405020304" pitchFamily="18" charset="0"/>
              <a:cs typeface="Times New Roman" panose="02020603050405020304" pitchFamily="18" charset="0"/>
            </a:endParaRPr>
          </a:p>
          <a:p>
            <a:r>
              <a:rPr dirty="0" smtClean="0">
                <a:latin typeface="Times New Roman" panose="02020603050405020304" pitchFamily="18" charset="0"/>
                <a:cs typeface="Times New Roman" panose="02020603050405020304" pitchFamily="18" charset="0"/>
              </a:rPr>
              <a:t>This </a:t>
            </a:r>
            <a:r>
              <a:rPr dirty="0">
                <a:latin typeface="Times New Roman" panose="02020603050405020304" pitchFamily="18" charset="0"/>
                <a:cs typeface="Times New Roman" panose="02020603050405020304" pitchFamily="18" charset="0"/>
              </a:rPr>
              <a:t>chart compares sales and profit across different segments. The 'Government' segment shows the highest </a:t>
            </a:r>
            <a:r>
              <a:rPr lang="en-US" dirty="0" smtClean="0">
                <a:latin typeface="Times New Roman" panose="02020603050405020304" pitchFamily="18" charset="0"/>
                <a:cs typeface="Times New Roman" panose="02020603050405020304" pitchFamily="18" charset="0"/>
              </a:rPr>
              <a:t> sales and </a:t>
            </a:r>
            <a:r>
              <a:rPr dirty="0" smtClean="0">
                <a:latin typeface="Times New Roman" panose="02020603050405020304" pitchFamily="18" charset="0"/>
                <a:cs typeface="Times New Roman" panose="02020603050405020304" pitchFamily="18" charset="0"/>
              </a:rPr>
              <a:t>profit </a:t>
            </a:r>
            <a:r>
              <a:rPr dirty="0">
                <a:latin typeface="Times New Roman" panose="02020603050405020304" pitchFamily="18" charset="0"/>
                <a:cs typeface="Times New Roman" panose="02020603050405020304" pitchFamily="18" charset="0"/>
              </a:rPr>
              <a:t>percentage at </a:t>
            </a:r>
            <a:r>
              <a:rPr lang="en-US" dirty="0" smtClean="0">
                <a:latin typeface="Times New Roman" panose="02020603050405020304" pitchFamily="18" charset="0"/>
                <a:cs typeface="Times New Roman" panose="02020603050405020304" pitchFamily="18" charset="0"/>
              </a:rPr>
              <a:t>44.22%(sales) and </a:t>
            </a:r>
            <a:r>
              <a:rPr dirty="0" smtClean="0">
                <a:latin typeface="Times New Roman" panose="02020603050405020304" pitchFamily="18" charset="0"/>
                <a:cs typeface="Times New Roman" panose="02020603050405020304" pitchFamily="18" charset="0"/>
              </a:rPr>
              <a:t>67.41%</a:t>
            </a:r>
            <a:r>
              <a:rPr lang="en-US" dirty="0" smtClean="0">
                <a:latin typeface="Times New Roman" panose="02020603050405020304" pitchFamily="18" charset="0"/>
                <a:cs typeface="Times New Roman" panose="02020603050405020304" pitchFamily="18" charset="0"/>
              </a:rPr>
              <a:t>(profit)</a:t>
            </a:r>
            <a:r>
              <a:rPr dirty="0" smtClean="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indicating it is the most profitable segment for the business.</a:t>
            </a:r>
          </a:p>
        </p:txBody>
      </p:sp>
      <p:graphicFrame>
        <p:nvGraphicFramePr>
          <p:cNvPr id="5" name="Chart 4"/>
          <p:cNvGraphicFramePr>
            <a:graphicFrameLocks/>
          </p:cNvGraphicFramePr>
          <p:nvPr>
            <p:extLst>
              <p:ext uri="{D42A27DB-BD31-4B8C-83A1-F6EECF244321}">
                <p14:modId xmlns:p14="http://schemas.microsoft.com/office/powerpoint/2010/main" val="2067005361"/>
              </p:ext>
            </p:extLst>
          </p:nvPr>
        </p:nvGraphicFramePr>
        <p:xfrm>
          <a:off x="1536192" y="2112264"/>
          <a:ext cx="5330952" cy="2514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174</TotalTime>
  <Words>567</Words>
  <Application>Microsoft Office PowerPoint</Application>
  <PresentationFormat>On-screen Show (4:3)</PresentationFormat>
  <Paragraphs>118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Calibri Light</vt:lpstr>
      <vt:lpstr>Times New Roman</vt:lpstr>
      <vt:lpstr>Retrospect</vt:lpstr>
      <vt:lpstr>Sales Performance Insight</vt:lpstr>
      <vt:lpstr>Dashboard Overview</vt:lpstr>
      <vt:lpstr>Key Metrics</vt:lpstr>
      <vt:lpstr>PowerPoint Presentation</vt:lpstr>
      <vt:lpstr>Monthly Profit Analysis</vt:lpstr>
      <vt:lpstr>Monthly Sales Overview</vt:lpstr>
      <vt:lpstr>Product Sales &amp; Profit Analysis</vt:lpstr>
      <vt:lpstr>Segment Count Analysis: Profit vs. Loss</vt:lpstr>
      <vt:lpstr>Sales &amp; Profit by Segment</vt:lpstr>
      <vt:lpstr>Product Manufacturing &amp; Sales Price Comparison</vt:lpstr>
      <vt:lpstr>Product-wise Unit Sales Analysis</vt:lpstr>
      <vt:lpstr>Product Unit Sales &amp; Discount Analysis</vt:lpstr>
      <vt:lpstr>Conclusion &amp; Recommendations</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Performance Insight</dc:title>
  <dc:subject/>
  <dc:creator>Admin</dc:creator>
  <cp:keywords/>
  <dc:description>generated using python-pptx</dc:description>
  <cp:lastModifiedBy>Admin</cp:lastModifiedBy>
  <cp:revision>21</cp:revision>
  <dcterms:created xsi:type="dcterms:W3CDTF">2013-01-27T09:14:16Z</dcterms:created>
  <dcterms:modified xsi:type="dcterms:W3CDTF">2024-09-10T02:01:34Z</dcterms:modified>
  <cp:category/>
</cp:coreProperties>
</file>