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551CF0F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4"/>
  </p:sldMasterIdLst>
  <p:sldIdLst>
    <p:sldId id="256" r:id="rId5"/>
    <p:sldId id="257" r:id="rId6"/>
    <p:sldId id="258" r:id="rId7"/>
    <p:sldId id="259" r:id="rId8"/>
    <p:sldId id="263" r:id="rId9"/>
    <p:sldId id="260" r:id="rId10"/>
    <p:sldId id="261" r:id="rId11"/>
    <p:sldId id="262" r:id="rId12"/>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760B9A4-2A28-7FF7-08F3-EF474ACBC242}" name="Kristiaan, Astrid1" initials="KA" userId="S::astrid1.kristiaan@wur.nl::ae7afc3b-6470-4fbb-9e31-868c72e96a2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0FA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D7AA1-7FAF-D2F4-7BA2-6ADC2409D36E}" v="16" dt="2024-06-26T12:34:14.574"/>
    <p1510:client id="{2B4EC129-1E71-74DC-3FAC-6C9614AE9BA1}" v="35" dt="2024-06-26T12:43:16.981"/>
    <p1510:client id="{2EFC6E35-4FBF-49B6-9965-78E1684502CC}" v="170" dt="2024-06-26T13:13:01.827"/>
    <p1510:client id="{47B3DE65-B998-48A9-95DE-C26D8B9D2C89}" v="165" dt="2024-06-27T12:03:31.426"/>
    <p1510:client id="{6D6FA3CD-BCAF-8708-5B2E-379223957F80}" v="113" dt="2024-06-27T12:02:00.208"/>
    <p1510:client id="{E05AACFA-6132-43A0-4440-D4243161FD4B}" v="21" dt="2024-06-27T09:27:59.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modernComment_103_551CF0F6.xml><?xml version="1.0" encoding="utf-8"?>
<p188:cmLst xmlns:a="http://schemas.openxmlformats.org/drawingml/2006/main" xmlns:r="http://schemas.openxmlformats.org/officeDocument/2006/relationships" xmlns:p188="http://schemas.microsoft.com/office/powerpoint/2018/8/main">
  <p188:cm id="{2EE1CC26-048A-4BF3-8F9D-49C46919AE23}" authorId="{C760B9A4-2A28-7FF7-08F3-EF474ACBC242}" created="2024-06-26T08:26:53.832">
    <pc:sldMkLst xmlns:pc="http://schemas.microsoft.com/office/powerpoint/2013/main/command">
      <pc:docMk/>
      <pc:sldMk cId="1427960054" sldId="259"/>
    </pc:sldMkLst>
    <p188:txBody>
      <a:bodyPr/>
      <a:lstStyle/>
      <a:p>
        <a:r>
          <a:rPr lang="en-US"/>
          <a:t>Tijdens lecture werd genoemd dat het handig is het font op 18pt (voor Courier New) te zetten voor de leesbaarheid. 
Maar ook dat het op woensdag mogelijk is even de presentatie op het grote scherm aan te sluiten zodat je kunt checken of de code leesbaar is. </a:t>
        </a:r>
      </a:p>
    </p188:txBody>
  </p188:cm>
  <p188:cm id="{36ACE9DC-4A05-4E43-AF56-F9A45B86BEB8}" authorId="{C760B9A4-2A28-7FF7-08F3-EF474ACBC242}" created="2024-06-26T08:27:13.989">
    <ac:deMkLst xmlns:ac="http://schemas.microsoft.com/office/drawing/2013/main/command">
      <pc:docMk xmlns:pc="http://schemas.microsoft.com/office/powerpoint/2013/main/command"/>
      <pc:sldMk xmlns:pc="http://schemas.microsoft.com/office/powerpoint/2013/main/command" cId="1427960054" sldId="259"/>
      <ac:spMk id="2" creationId="{87123D53-366C-F4B0-6D8D-B1844E606556}"/>
    </ac:deMkLst>
    <p188:txBody>
      <a:bodyPr/>
      <a:lstStyle/>
      <a:p>
        <a:r>
          <a:rPr lang="en-US"/>
          <a:t>Highlights 1 en highlights 2 maken?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6/27/2024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6164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6/27/2024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4681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6/27/2024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9523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6/27/2024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7754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6/27/2024</a:t>
            </a:fld>
            <a:endParaRPr lang="en-US"/>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7212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6/27/2024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804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6/27/2024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397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6/27/2024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4083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6/27/2024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2119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6/27/2024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3459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6/27/2024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9456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6/27/2024</a:t>
            </a:fld>
            <a:endParaRPr lang="en-US"/>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4018263661"/>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3_551CF0F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12" name="Rectangle 11">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Oval 13">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17" name="Rectangle 16">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useBgFill="1">
        <p:nvSpPr>
          <p:cNvPr id="22" name="Rectangle 21">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6C4D0-1D47-6FE5-5EA8-8A36A2FBA8A8}"/>
              </a:ext>
            </a:extLst>
          </p:cNvPr>
          <p:cNvSpPr>
            <a:spLocks noGrp="1"/>
          </p:cNvSpPr>
          <p:nvPr>
            <p:ph type="ctrTitle"/>
          </p:nvPr>
        </p:nvSpPr>
        <p:spPr>
          <a:xfrm>
            <a:off x="7086315" y="4132800"/>
            <a:ext cx="4554821" cy="2186096"/>
          </a:xfrm>
        </p:spPr>
        <p:txBody>
          <a:bodyPr vert="horz" lIns="91440" tIns="45720" rIns="91440" bIns="45720" rtlCol="0" anchor="b">
            <a:normAutofit/>
          </a:bodyPr>
          <a:lstStyle/>
          <a:p>
            <a:r>
              <a:rPr lang="en-US" sz="6000"/>
              <a:t>Minesweeper in Python</a:t>
            </a:r>
          </a:p>
        </p:txBody>
      </p:sp>
      <p:sp>
        <p:nvSpPr>
          <p:cNvPr id="3" name="Subtitle 2">
            <a:extLst>
              <a:ext uri="{FF2B5EF4-FFF2-40B4-BE49-F238E27FC236}">
                <a16:creationId xmlns:a16="http://schemas.microsoft.com/office/drawing/2014/main" id="{74928861-2515-7210-741A-22EC79651CAF}"/>
              </a:ext>
            </a:extLst>
          </p:cNvPr>
          <p:cNvSpPr>
            <a:spLocks noGrp="1"/>
          </p:cNvSpPr>
          <p:nvPr>
            <p:ph type="subTitle" idx="1"/>
          </p:nvPr>
        </p:nvSpPr>
        <p:spPr>
          <a:xfrm>
            <a:off x="7104063" y="540000"/>
            <a:ext cx="4537073" cy="3361604"/>
          </a:xfrm>
        </p:spPr>
        <p:txBody>
          <a:bodyPr vert="horz" lIns="91440" tIns="45720" rIns="91440" bIns="45720" rtlCol="0" anchor="t">
            <a:normAutofit/>
          </a:bodyPr>
          <a:lstStyle/>
          <a:p>
            <a:pPr indent="-270000">
              <a:buFont typeface="Arial" panose="020B0604020202020204" pitchFamily="34" charset="0"/>
              <a:buChar char="•"/>
            </a:pPr>
            <a:r>
              <a:rPr lang="en-US" sz="1800" spc="50"/>
              <a:t>Astrid Kristiaan</a:t>
            </a:r>
          </a:p>
          <a:p>
            <a:pPr indent="-270000">
              <a:buFont typeface="Arial" panose="020B0604020202020204" pitchFamily="34" charset="0"/>
              <a:buChar char="•"/>
            </a:pPr>
            <a:r>
              <a:rPr lang="en-US" sz="1800" spc="50"/>
              <a:t>Kiki van Elsen</a:t>
            </a:r>
          </a:p>
          <a:p>
            <a:pPr indent="-270000">
              <a:buFont typeface="Arial" panose="020B0604020202020204" pitchFamily="34" charset="0"/>
              <a:buChar char="•"/>
            </a:pPr>
            <a:r>
              <a:rPr lang="en-US" sz="1800" spc="50"/>
              <a:t>Oscar van Zelm</a:t>
            </a:r>
          </a:p>
          <a:p>
            <a:pPr indent="-270000">
              <a:buFont typeface="Arial" panose="020B0604020202020204" pitchFamily="34" charset="0"/>
              <a:buChar char="•"/>
            </a:pPr>
            <a:r>
              <a:rPr lang="en-US" sz="1800" spc="50"/>
              <a:t>Stijn te Braake</a:t>
            </a:r>
          </a:p>
          <a:p>
            <a:pPr indent="-270000">
              <a:buFont typeface="Arial" panose="020B0604020202020204" pitchFamily="34" charset="0"/>
              <a:buChar char="•"/>
            </a:pPr>
            <a:endParaRPr lang="en-US" sz="1800" spc="50"/>
          </a:p>
        </p:txBody>
      </p:sp>
      <p:grpSp>
        <p:nvGrpSpPr>
          <p:cNvPr id="24" name="Group 23">
            <a:extLst>
              <a:ext uri="{FF2B5EF4-FFF2-40B4-BE49-F238E27FC236}">
                <a16:creationId xmlns:a16="http://schemas.microsoft.com/office/drawing/2014/main" id="{29CAC6BF-498D-4340-90E8-B315749527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5" name="Oval 24">
              <a:extLst>
                <a:ext uri="{FF2B5EF4-FFF2-40B4-BE49-F238E27FC236}">
                  <a16:creationId xmlns:a16="http://schemas.microsoft.com/office/drawing/2014/main" id="{D45B5AD0-CCB8-4560-97D1-64730E91C3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8C60EFA-0E1E-4013-96D3-782965C89A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E4E3FC-623F-4D97-96EA-B902879792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B0352AAB-16C6-12E6-5D52-A93B8E496892}"/>
              </a:ext>
            </a:extLst>
          </p:cNvPr>
          <p:cNvPicPr>
            <a:picLocks noChangeAspect="1"/>
          </p:cNvPicPr>
          <p:nvPr/>
        </p:nvPicPr>
        <p:blipFill>
          <a:blip r:embed="rId2">
            <a:extLst>
              <a:ext uri="{28A0092B-C50C-407E-A947-70E740481C1C}">
                <a14:useLocalDpi xmlns:a14="http://schemas.microsoft.com/office/drawing/2010/main" val="0"/>
              </a:ext>
            </a:extLst>
          </a:blip>
          <a:srcRect l="6180" r="6180"/>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1546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AA9A2E12-AE2F-3334-620E-511468D34911}"/>
              </a:ext>
            </a:extLst>
          </p:cNvPr>
          <p:cNvSpPr>
            <a:spLocks noGrp="1"/>
          </p:cNvSpPr>
          <p:nvPr>
            <p:ph type="title"/>
          </p:nvPr>
        </p:nvSpPr>
        <p:spPr>
          <a:xfrm>
            <a:off x="7086315" y="540000"/>
            <a:ext cx="4554821" cy="2186096"/>
          </a:xfrm>
        </p:spPr>
        <p:txBody>
          <a:bodyPr anchor="b">
            <a:normAutofit/>
          </a:bodyPr>
          <a:lstStyle/>
          <a:p>
            <a:r>
              <a:rPr lang="en-GB"/>
              <a:t>Case description</a:t>
            </a:r>
            <a:endParaRPr lang="en-NL"/>
          </a:p>
        </p:txBody>
      </p:sp>
      <p:pic>
        <p:nvPicPr>
          <p:cNvPr id="4" name="Picture 3" descr="A screenshot of a game&#10;&#10;Description automatically generated">
            <a:extLst>
              <a:ext uri="{FF2B5EF4-FFF2-40B4-BE49-F238E27FC236}">
                <a16:creationId xmlns:a16="http://schemas.microsoft.com/office/drawing/2014/main" id="{88870CDB-DF8A-B78F-2B11-4F7D5A41BDDC}"/>
              </a:ext>
            </a:extLst>
          </p:cNvPr>
          <p:cNvPicPr>
            <a:picLocks noChangeAspect="1"/>
          </p:cNvPicPr>
          <p:nvPr/>
        </p:nvPicPr>
        <p:blipFill rotWithShape="1">
          <a:blip r:embed="rId2"/>
          <a:srcRect r="-1" b="7176"/>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6763C2D6-FF0C-CBC7-E22A-E81325AEC32B}"/>
              </a:ext>
            </a:extLst>
          </p:cNvPr>
          <p:cNvSpPr>
            <a:spLocks noGrp="1"/>
          </p:cNvSpPr>
          <p:nvPr>
            <p:ph idx="1"/>
          </p:nvPr>
        </p:nvSpPr>
        <p:spPr>
          <a:xfrm>
            <a:off x="7104063" y="2947121"/>
            <a:ext cx="4537073" cy="3361604"/>
          </a:xfrm>
        </p:spPr>
        <p:txBody>
          <a:bodyPr anchor="t">
            <a:normAutofit/>
          </a:bodyPr>
          <a:lstStyle/>
          <a:p>
            <a:r>
              <a:rPr lang="en-GB"/>
              <a:t>What is minesweeper?</a:t>
            </a:r>
          </a:p>
          <a:p>
            <a:r>
              <a:rPr lang="en-GB"/>
              <a:t>Why minesweeper?</a:t>
            </a:r>
          </a:p>
          <a:p>
            <a:r>
              <a:rPr lang="en-GB"/>
              <a:t>Challenges</a:t>
            </a:r>
          </a:p>
        </p:txBody>
      </p:sp>
    </p:spTree>
    <p:extLst>
      <p:ext uri="{BB962C8B-B14F-4D97-AF65-F5344CB8AC3E}">
        <p14:creationId xmlns:p14="http://schemas.microsoft.com/office/powerpoint/2010/main" val="1860661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6446452D-D84A-5025-7804-3F2DD2982557}"/>
              </a:ext>
            </a:extLst>
          </p:cNvPr>
          <p:cNvSpPr>
            <a:spLocks noGrp="1"/>
          </p:cNvSpPr>
          <p:nvPr>
            <p:ph type="title"/>
          </p:nvPr>
        </p:nvSpPr>
        <p:spPr>
          <a:xfrm>
            <a:off x="7086315" y="545126"/>
            <a:ext cx="4554821" cy="2186096"/>
          </a:xfrm>
        </p:spPr>
        <p:txBody>
          <a:bodyPr anchor="b">
            <a:normAutofit/>
          </a:bodyPr>
          <a:lstStyle/>
          <a:p>
            <a:r>
              <a:rPr lang="en-GB"/>
              <a:t>Code overview</a:t>
            </a:r>
            <a:endParaRPr lang="en-NL"/>
          </a:p>
        </p:txBody>
      </p:sp>
      <p:sp>
        <p:nvSpPr>
          <p:cNvPr id="26" name="Freeform: Shape 25">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1E048BE0-9779-C502-489D-2BD52F9FEE4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939" y="2384128"/>
            <a:ext cx="7009151" cy="2894039"/>
          </a:xfrm>
          <a:prstGeom prst="rect">
            <a:avLst/>
          </a:prstGeom>
        </p:spPr>
      </p:pic>
      <p:sp>
        <p:nvSpPr>
          <p:cNvPr id="3" name="Content Placeholder 2">
            <a:extLst>
              <a:ext uri="{FF2B5EF4-FFF2-40B4-BE49-F238E27FC236}">
                <a16:creationId xmlns:a16="http://schemas.microsoft.com/office/drawing/2014/main" id="{F74F52C0-273C-7E7D-620C-17A47A51FCE4}"/>
              </a:ext>
            </a:extLst>
          </p:cNvPr>
          <p:cNvSpPr>
            <a:spLocks noGrp="1"/>
          </p:cNvSpPr>
          <p:nvPr>
            <p:ph idx="1"/>
          </p:nvPr>
        </p:nvSpPr>
        <p:spPr>
          <a:xfrm>
            <a:off x="7098202" y="2706798"/>
            <a:ext cx="4542934" cy="3601927"/>
          </a:xfrm>
        </p:spPr>
        <p:txBody>
          <a:bodyPr anchor="t">
            <a:normAutofit/>
          </a:bodyPr>
          <a:lstStyle/>
          <a:p>
            <a:pPr marL="269875" indent="-269875">
              <a:lnSpc>
                <a:spcPct val="115000"/>
              </a:lnSpc>
            </a:pPr>
            <a:r>
              <a:rPr lang="en-GB" sz="1600">
                <a:latin typeface="Arial"/>
                <a:cs typeface="Arial"/>
              </a:rPr>
              <a:t>Main class</a:t>
            </a:r>
            <a:endParaRPr lang="en-US" sz="1600">
              <a:latin typeface="Arial"/>
              <a:cs typeface="Arial"/>
            </a:endParaRPr>
          </a:p>
          <a:p>
            <a:pPr marL="719455" lvl="1" indent="-269875">
              <a:lnSpc>
                <a:spcPct val="114999"/>
              </a:lnSpc>
            </a:pPr>
            <a:r>
              <a:rPr lang="en-GB" sz="1600">
                <a:latin typeface="Arial"/>
                <a:cs typeface="Arial"/>
              </a:rPr>
              <a:t>Launches</a:t>
            </a:r>
            <a:r>
              <a:rPr lang="en-GB" sz="1600" dirty="0">
                <a:latin typeface="Arial"/>
                <a:cs typeface="Arial"/>
              </a:rPr>
              <a:t> </a:t>
            </a:r>
            <a:r>
              <a:rPr lang="en-GB" sz="1600">
                <a:latin typeface="Arial"/>
                <a:cs typeface="Arial"/>
              </a:rPr>
              <a:t>GUI</a:t>
            </a:r>
            <a:r>
              <a:rPr lang="en-GB" sz="1600" dirty="0">
                <a:latin typeface="Arial"/>
                <a:cs typeface="Arial"/>
              </a:rPr>
              <a:t> defined in config</a:t>
            </a:r>
            <a:endParaRPr lang="en-GB" sz="1600">
              <a:latin typeface="Arial"/>
              <a:cs typeface="Arial"/>
            </a:endParaRPr>
          </a:p>
          <a:p>
            <a:pPr marL="269875" indent="-269875">
              <a:lnSpc>
                <a:spcPct val="115000"/>
              </a:lnSpc>
            </a:pPr>
            <a:r>
              <a:rPr lang="en-GB" sz="1600">
                <a:latin typeface="Arial"/>
                <a:cs typeface="Arial"/>
              </a:rPr>
              <a:t>Config class</a:t>
            </a:r>
          </a:p>
          <a:p>
            <a:pPr marL="719455" lvl="1" indent="-269875">
              <a:lnSpc>
                <a:spcPct val="115000"/>
              </a:lnSpc>
            </a:pPr>
            <a:r>
              <a:rPr lang="en-GB" sz="1600">
                <a:latin typeface="Arial"/>
                <a:cs typeface="Arial"/>
              </a:rPr>
              <a:t>Configurations regarding difficulty</a:t>
            </a:r>
            <a:r>
              <a:rPr lang="en-GB" sz="1600" dirty="0">
                <a:latin typeface="Arial"/>
                <a:cs typeface="Arial"/>
              </a:rPr>
              <a:t>,</a:t>
            </a:r>
            <a:r>
              <a:rPr lang="en-GB" sz="1600">
                <a:latin typeface="Arial"/>
                <a:cs typeface="Arial"/>
              </a:rPr>
              <a:t> board size</a:t>
            </a:r>
            <a:r>
              <a:rPr lang="en-GB" sz="1600" dirty="0">
                <a:latin typeface="Arial"/>
                <a:cs typeface="Arial"/>
              </a:rPr>
              <a:t>, and OS</a:t>
            </a:r>
            <a:endParaRPr lang="en-GB" sz="1600">
              <a:latin typeface="Arial"/>
              <a:cs typeface="Arial"/>
            </a:endParaRPr>
          </a:p>
          <a:p>
            <a:pPr marL="269875" indent="-269875">
              <a:lnSpc>
                <a:spcPct val="115000"/>
              </a:lnSpc>
            </a:pPr>
            <a:r>
              <a:rPr lang="en-GB" sz="1600">
                <a:latin typeface="Arial"/>
                <a:cs typeface="Arial"/>
              </a:rPr>
              <a:t>App class</a:t>
            </a:r>
          </a:p>
          <a:p>
            <a:pPr marL="719455" lvl="1" indent="-269875">
              <a:lnSpc>
                <a:spcPct val="115000"/>
              </a:lnSpc>
            </a:pPr>
            <a:r>
              <a:rPr lang="en-GB" sz="1600">
                <a:latin typeface="Arial"/>
                <a:cs typeface="Arial"/>
              </a:rPr>
              <a:t>GUI</a:t>
            </a:r>
            <a:r>
              <a:rPr lang="en-GB" sz="1600" dirty="0">
                <a:latin typeface="Arial"/>
                <a:cs typeface="Arial"/>
              </a:rPr>
              <a:t> mine sweeper board</a:t>
            </a:r>
            <a:endParaRPr lang="en-GB" sz="1600">
              <a:latin typeface="Arial"/>
              <a:cs typeface="Arial"/>
            </a:endParaRPr>
          </a:p>
          <a:p>
            <a:pPr marL="269875" indent="-269875">
              <a:lnSpc>
                <a:spcPct val="114999"/>
              </a:lnSpc>
            </a:pPr>
            <a:r>
              <a:rPr lang="en-GB" sz="1600">
                <a:latin typeface="Arial"/>
                <a:cs typeface="Arial"/>
              </a:rPr>
              <a:t>Engine class</a:t>
            </a:r>
            <a:endParaRPr lang="en-US" sz="1600">
              <a:latin typeface="Arial"/>
              <a:cs typeface="Arial"/>
            </a:endParaRPr>
          </a:p>
          <a:p>
            <a:pPr marL="719455" lvl="1" indent="-269875">
              <a:lnSpc>
                <a:spcPct val="114999"/>
              </a:lnSpc>
            </a:pPr>
            <a:r>
              <a:rPr lang="en-GB" sz="1600" dirty="0">
                <a:latin typeface="Arial"/>
                <a:cs typeface="Arial"/>
              </a:rPr>
              <a:t>Logic </a:t>
            </a:r>
            <a:r>
              <a:rPr lang="en-GB" sz="1600">
                <a:latin typeface="Arial"/>
                <a:cs typeface="Arial"/>
              </a:rPr>
              <a:t>of the game</a:t>
            </a:r>
            <a:endParaRPr lang="en-GB" sz="1600" dirty="0"/>
          </a:p>
          <a:p>
            <a:pPr marL="719455" lvl="1" indent="-269875">
              <a:lnSpc>
                <a:spcPct val="114999"/>
              </a:lnSpc>
            </a:pPr>
            <a:r>
              <a:rPr lang="en-GB" sz="1600" dirty="0">
                <a:latin typeface="Arial"/>
                <a:cs typeface="Arial"/>
              </a:rPr>
              <a:t>Information on tiles on the board</a:t>
            </a:r>
          </a:p>
          <a:p>
            <a:pPr marL="719455" lvl="1" indent="-269875">
              <a:lnSpc>
                <a:spcPct val="114999"/>
              </a:lnSpc>
            </a:pPr>
            <a:endParaRPr lang="en-GB" sz="1600" dirty="0">
              <a:latin typeface="Arial"/>
              <a:cs typeface="Arial"/>
            </a:endParaRPr>
          </a:p>
          <a:p>
            <a:pPr marL="269875" indent="-269875">
              <a:lnSpc>
                <a:spcPct val="115000"/>
              </a:lnSpc>
            </a:pPr>
            <a:endParaRPr lang="en-GB" sz="1500"/>
          </a:p>
        </p:txBody>
      </p:sp>
    </p:spTree>
    <p:extLst>
      <p:ext uri="{BB962C8B-B14F-4D97-AF65-F5344CB8AC3E}">
        <p14:creationId xmlns:p14="http://schemas.microsoft.com/office/powerpoint/2010/main" val="84350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3D53-366C-F4B0-6D8D-B1844E606556}"/>
              </a:ext>
            </a:extLst>
          </p:cNvPr>
          <p:cNvSpPr>
            <a:spLocks noGrp="1"/>
          </p:cNvSpPr>
          <p:nvPr>
            <p:ph type="title"/>
          </p:nvPr>
        </p:nvSpPr>
        <p:spPr/>
        <p:txBody>
          <a:bodyPr/>
          <a:lstStyle/>
          <a:p>
            <a:r>
              <a:rPr lang="en-GB"/>
              <a:t>Code highlights</a:t>
            </a:r>
            <a:endParaRPr lang="en-NL"/>
          </a:p>
        </p:txBody>
      </p:sp>
      <p:sp>
        <p:nvSpPr>
          <p:cNvPr id="7" name="TextBox 6">
            <a:extLst>
              <a:ext uri="{FF2B5EF4-FFF2-40B4-BE49-F238E27FC236}">
                <a16:creationId xmlns:a16="http://schemas.microsoft.com/office/drawing/2014/main" id="{E49DA13B-DE3A-CD31-16E8-1B052D9442E8}"/>
              </a:ext>
            </a:extLst>
          </p:cNvPr>
          <p:cNvSpPr txBox="1"/>
          <p:nvPr/>
        </p:nvSpPr>
        <p:spPr>
          <a:xfrm>
            <a:off x="550864" y="1641987"/>
            <a:ext cx="1003847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def </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reveal</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FFB86C"/>
                </a:solidFill>
                <a:effectLst/>
                <a:latin typeface="Cascadia Mono" panose="020B0609020000020004" pitchFamily="49" charset="0"/>
                <a:ea typeface="Cascadia Mono" panose="020B0609020000020004" pitchFamily="49" charset="0"/>
                <a:cs typeface="Cascadia Mono" panose="020B0609020000020004" pitchFamily="49" charset="0"/>
              </a:rPr>
              <a:t>row</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FFB86C"/>
                </a:solidFill>
                <a:effectLst/>
                <a:latin typeface="Cascadia Mono" panose="020B0609020000020004" pitchFamily="49" charset="0"/>
                <a:ea typeface="Cascadia Mono" panose="020B0609020000020004" pitchFamily="49" charset="0"/>
                <a:cs typeface="Cascadia Mono" panose="020B0609020000020004" pitchFamily="49" charset="0"/>
              </a:rPr>
              <a:t>col</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a:t>
            </a:r>
            <a:endParaRPr kumimoji="0" lang="en-NL" altLang="en-NL" b="0" i="0" u="none" strike="noStrike" cap="none" normalizeH="0" baseline="0">
              <a:ln>
                <a:noFill/>
              </a:ln>
              <a:solidFill>
                <a:schemeClr val="tx1"/>
              </a:solidFill>
              <a:effectLst/>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8" name="TextBox 6">
            <a:extLst>
              <a:ext uri="{FF2B5EF4-FFF2-40B4-BE49-F238E27FC236}">
                <a16:creationId xmlns:a16="http://schemas.microsoft.com/office/drawing/2014/main" id="{4AF355AA-F40C-F9ED-5CC6-597B90ED2B71}"/>
              </a:ext>
            </a:extLst>
          </p:cNvPr>
          <p:cNvSpPr txBox="1"/>
          <p:nvPr/>
        </p:nvSpPr>
        <p:spPr>
          <a:xfrm>
            <a:off x="540000" y="1918426"/>
            <a:ext cx="10038477"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if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.pristine</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lay_mines</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1" u="none" strike="noStrike" cap="none" normalizeH="0" baseline="0">
                <a:ln>
                  <a:noFill/>
                </a:ln>
                <a:solidFill>
                  <a:srgbClr val="FFB86C"/>
                </a:solidFill>
                <a:effectLst/>
                <a:latin typeface="Cascadia Mono" panose="020B0609020000020004" pitchFamily="49" charset="0"/>
                <a:ea typeface="Cascadia Mono" panose="020B0609020000020004" pitchFamily="49" charset="0"/>
                <a:cs typeface="Cascadia Mono" panose="020B0609020000020004" pitchFamily="49" charset="0"/>
              </a:rPr>
              <a:t>row</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FFB86C"/>
                </a:solidFill>
                <a:effectLst/>
                <a:latin typeface="Cascadia Mono" panose="020B0609020000020004" pitchFamily="49" charset="0"/>
                <a:ea typeface="Cascadia Mono" panose="020B0609020000020004" pitchFamily="49" charset="0"/>
                <a:cs typeface="Cascadia Mono" panose="020B0609020000020004" pitchFamily="49" charset="0"/>
              </a:rPr>
              <a:t>col</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assign_numbers</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.pristine </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False</a:t>
            </a:r>
            <a:endParaRPr kumimoji="0" lang="en-NL" altLang="en-NL" b="0" i="0" u="none" strike="noStrike" cap="none" normalizeH="0" baseline="0">
              <a:ln>
                <a:noFill/>
              </a:ln>
              <a:solidFill>
                <a:schemeClr val="tx1"/>
              </a:solidFill>
              <a:effectLst/>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9" name="TextBox 6">
            <a:extLst>
              <a:ext uri="{FF2B5EF4-FFF2-40B4-BE49-F238E27FC236}">
                <a16:creationId xmlns:a16="http://schemas.microsoft.com/office/drawing/2014/main" id="{7440924A-62BB-F652-7C9D-A268CAA5A274}"/>
              </a:ext>
            </a:extLst>
          </p:cNvPr>
          <p:cNvSpPr txBox="1"/>
          <p:nvPr/>
        </p:nvSpPr>
        <p:spPr>
          <a:xfrm>
            <a:off x="539999" y="3304533"/>
            <a:ext cx="10038477"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tile </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.board[</a:t>
            </a:r>
            <a:r>
              <a:rPr kumimoji="0" lang="en-NL" altLang="en-NL" b="0" i="1" u="none" strike="noStrike" cap="none" normalizeH="0" baseline="0">
                <a:ln>
                  <a:noFill/>
                </a:ln>
                <a:solidFill>
                  <a:srgbClr val="FFB86C"/>
                </a:solidFill>
                <a:effectLst/>
                <a:latin typeface="Cascadia Mono" panose="020B0609020000020004" pitchFamily="49" charset="0"/>
                <a:ea typeface="Cascadia Mono" panose="020B0609020000020004" pitchFamily="49" charset="0"/>
                <a:cs typeface="Cascadia Mono" panose="020B0609020000020004" pitchFamily="49" charset="0"/>
              </a:rPr>
              <a:t>row</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1" u="none" strike="noStrike" cap="none" normalizeH="0" baseline="0">
                <a:ln>
                  <a:noFill/>
                </a:ln>
                <a:solidFill>
                  <a:srgbClr val="FFB86C"/>
                </a:solidFill>
                <a:effectLst/>
                <a:latin typeface="Cascadia Mono" panose="020B0609020000020004" pitchFamily="49" charset="0"/>
                <a:ea typeface="Cascadia Mono" panose="020B0609020000020004" pitchFamily="49" charset="0"/>
                <a:cs typeface="Cascadia Mono" panose="020B0609020000020004" pitchFamily="49" charset="0"/>
              </a:rPr>
              <a:t>col</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br>
              <a:rPr kumimoji="0" lang="en-NL" altLang="en-NL"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if not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tile.revealed </a:t>
            </a:r>
            <a:r>
              <a:rPr kumimoji="0" lang="en-NL" altLang="en-NL"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and not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tile.flagged</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tile.revealed </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True</a:t>
            </a:r>
            <a:endParaRPr kumimoji="0" lang="en-NL" altLang="en-NL" b="0" i="0" u="none" strike="noStrike" cap="none" normalizeH="0" baseline="0">
              <a:ln>
                <a:noFill/>
              </a:ln>
              <a:solidFill>
                <a:schemeClr val="tx1"/>
              </a:solidFill>
              <a:effectLst/>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10" name="TextBox 6">
            <a:extLst>
              <a:ext uri="{FF2B5EF4-FFF2-40B4-BE49-F238E27FC236}">
                <a16:creationId xmlns:a16="http://schemas.microsoft.com/office/drawing/2014/main" id="{B1241FE3-286F-54BA-F006-F6E4E10B4FAF}"/>
              </a:ext>
            </a:extLst>
          </p:cNvPr>
          <p:cNvSpPr txBox="1"/>
          <p:nvPr/>
        </p:nvSpPr>
        <p:spPr>
          <a:xfrm>
            <a:off x="550864" y="4073788"/>
            <a:ext cx="10038477"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NL" altLang="en-NL"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br>
            <a:br>
              <a:rPr kumimoji="0" lang="en-NL" altLang="en-NL"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if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tile.number </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0</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for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neighbour </a:t>
            </a:r>
            <a:r>
              <a:rPr kumimoji="0" lang="en-NL" altLang="en-NL"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in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adjacent</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1" u="none" strike="noStrike" cap="none" normalizeH="0" baseline="0">
                <a:ln>
                  <a:noFill/>
                </a:ln>
                <a:solidFill>
                  <a:srgbClr val="FFB86C"/>
                </a:solidFill>
                <a:effectLst/>
                <a:latin typeface="Cascadia Mono" panose="020B0609020000020004" pitchFamily="49" charset="0"/>
                <a:ea typeface="Cascadia Mono" panose="020B0609020000020004" pitchFamily="49" charset="0"/>
                <a:cs typeface="Cascadia Mono" panose="020B0609020000020004" pitchFamily="49" charset="0"/>
              </a:rPr>
              <a:t>row</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FFB86C"/>
                </a:solidFill>
                <a:effectLst/>
                <a:latin typeface="Cascadia Mono" panose="020B0609020000020004" pitchFamily="49" charset="0"/>
                <a:ea typeface="Cascadia Mono" panose="020B0609020000020004" pitchFamily="49" charset="0"/>
                <a:cs typeface="Cascadia Mono" panose="020B0609020000020004" pitchFamily="49" charset="0"/>
              </a:rPr>
              <a:t>col</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reveal</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(neighbour.row, neighbour.col)</a:t>
            </a:r>
            <a:endParaRPr kumimoji="0" lang="en-NL" altLang="en-NL" b="0" i="0" u="none" strike="noStrike" cap="none" normalizeH="0" baseline="0">
              <a:ln>
                <a:noFill/>
              </a:ln>
              <a:solidFill>
                <a:schemeClr val="tx1"/>
              </a:solidFill>
              <a:effectLst/>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11" name="TextBox 6">
            <a:extLst>
              <a:ext uri="{FF2B5EF4-FFF2-40B4-BE49-F238E27FC236}">
                <a16:creationId xmlns:a16="http://schemas.microsoft.com/office/drawing/2014/main" id="{772C7A46-6192-9401-EFC3-46077AD85515}"/>
              </a:ext>
            </a:extLst>
          </p:cNvPr>
          <p:cNvSpPr txBox="1"/>
          <p:nvPr/>
        </p:nvSpPr>
        <p:spPr>
          <a:xfrm>
            <a:off x="539998" y="5216013"/>
            <a:ext cx="10038477"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br>
              <a:rPr kumimoji="0" lang="en-NL" altLang="en-NL"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game_over</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endParaRPr kumimoji="0" lang="en-NL" altLang="en-NL" b="0" i="0" u="none" strike="noStrike" cap="none" normalizeH="0" baseline="0">
              <a:ln>
                <a:noFill/>
              </a:ln>
              <a:solidFill>
                <a:schemeClr val="tx1"/>
              </a:solidFill>
              <a:effectLst/>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42796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BEBC9E-CEB6-6927-664D-FA0365309D3B}"/>
              </a:ext>
            </a:extLst>
          </p:cNvPr>
          <p:cNvPicPr>
            <a:picLocks noChangeAspect="1"/>
          </p:cNvPicPr>
          <p:nvPr/>
        </p:nvPicPr>
        <p:blipFill>
          <a:blip r:embed="rId2"/>
          <a:stretch>
            <a:fillRect/>
          </a:stretch>
        </p:blipFill>
        <p:spPr>
          <a:xfrm>
            <a:off x="4305050" y="1895261"/>
            <a:ext cx="3581900" cy="3067478"/>
          </a:xfrm>
          <a:prstGeom prst="rect">
            <a:avLst/>
          </a:prstGeom>
        </p:spPr>
      </p:pic>
    </p:spTree>
    <p:extLst>
      <p:ext uri="{BB962C8B-B14F-4D97-AF65-F5344CB8AC3E}">
        <p14:creationId xmlns:p14="http://schemas.microsoft.com/office/powerpoint/2010/main" val="141543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1C296BD1-B29E-751F-992A-54ABE5A30C4B}"/>
              </a:ext>
            </a:extLst>
          </p:cNvPr>
          <p:cNvSpPr>
            <a:spLocks noChangeArrowheads="1"/>
          </p:cNvSpPr>
          <p:nvPr/>
        </p:nvSpPr>
        <p:spPr bwMode="auto">
          <a:xfrm>
            <a:off x="0" y="43934"/>
            <a:ext cx="184731" cy="36933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NL" altLang="en-NL"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F2AA79D-E47C-869F-D675-6BEC9BE4EAFA}"/>
              </a:ext>
            </a:extLst>
          </p:cNvPr>
          <p:cNvSpPr txBox="1"/>
          <p:nvPr/>
        </p:nvSpPr>
        <p:spPr>
          <a:xfrm>
            <a:off x="521109" y="413266"/>
            <a:ext cx="11238272" cy="5632311"/>
          </a:xfrm>
          <a:prstGeom prst="rect">
            <a:avLst/>
          </a:prstGeom>
          <a:noFill/>
        </p:spPr>
        <p:txBody>
          <a:bodyPr wrap="square" lIns="91440" tIns="45720" rIns="91440" bIns="45720" anchor="t">
            <a:spAutoFit/>
          </a:bodyPr>
          <a:lstStyle/>
          <a:p>
            <a:pPr eaLnBrk="0" fontAlgn="base" hangingPunct="0">
              <a:spcBef>
                <a:spcPct val="0"/>
              </a:spcBef>
              <a:spcAft>
                <a:spcPct val="0"/>
              </a:spcAft>
            </a:pPr>
            <a:r>
              <a:rPr kumimoji="0" lang="en-NL" b="0" i="0" u="none" strike="noStrike" cap="none" normalizeH="0" baseline="0" dirty="0">
                <a:ln>
                  <a:noFill/>
                </a:ln>
                <a:solidFill>
                  <a:srgbClr val="FF79C6"/>
                </a:solidFill>
                <a:effectLst/>
                <a:latin typeface="Cascadia Mono"/>
                <a:ea typeface="Cascadia Mono" panose="020B0609020000020004" pitchFamily="49" charset="0"/>
                <a:cs typeface="Cascadia Mono" panose="020B0609020000020004" pitchFamily="49" charset="0"/>
              </a:rPr>
              <a:t>def </a:t>
            </a:r>
            <a:r>
              <a:rPr lang="en-NL" dirty="0" err="1">
                <a:solidFill>
                  <a:srgbClr val="50FA7B"/>
                </a:solidFill>
                <a:latin typeface="Cascadia Mono"/>
                <a:ea typeface="Cascadia Mono" panose="020B0609020000020004" pitchFamily="49" charset="0"/>
                <a:cs typeface="Cascadia Mono" panose="020B0609020000020004" pitchFamily="49" charset="0"/>
              </a:rPr>
              <a:t>set_difficulty</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1"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self</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F998CC"/>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6272A4"/>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 Creates the buttons with which the player can set the difficulty</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6272A4"/>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 for the game (easy/normal/hard). Clicking the button </a:t>
            </a:r>
            <a:r>
              <a:rPr kumimoji="0" lang="en-NL" b="0" i="0" u="none" strike="noStrike" cap="none" normalizeH="0" baseline="0" dirty="0" err="1">
                <a:ln>
                  <a:noFill/>
                </a:ln>
                <a:solidFill>
                  <a:srgbClr val="6272A4"/>
                </a:solidFill>
                <a:effectLst/>
                <a:latin typeface="Cascadia Mono"/>
                <a:ea typeface="Cascadia Mono" panose="020B0609020000020004" pitchFamily="49" charset="0"/>
                <a:cs typeface="Cascadia Mono" panose="020B0609020000020004" pitchFamily="49" charset="0"/>
              </a:rPr>
              <a:t>initialises</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6272A4"/>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 the creation of the board based on the settings the player selected.</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6272A4"/>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 """</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6272A4"/>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button_frame</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tk.</a:t>
            </a:r>
            <a:r>
              <a:rPr kumimoji="0" lang="en-NL" b="0" i="0" u="none" strike="noStrike" cap="none" normalizeH="0" baseline="0" dirty="0" err="1">
                <a:ln>
                  <a:noFill/>
                </a:ln>
                <a:solidFill>
                  <a:srgbClr val="50FA7B"/>
                </a:solidFill>
                <a:effectLst/>
                <a:latin typeface="Cascadia Mono"/>
                <a:ea typeface="Cascadia Mono" panose="020B0609020000020004" pitchFamily="49" charset="0"/>
                <a:cs typeface="Cascadia Mono" panose="020B0609020000020004" pitchFamily="49" charset="0"/>
              </a:rPr>
              <a:t>Frame</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1"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self</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F8F8F2"/>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button_frame.</a:t>
            </a:r>
            <a:r>
              <a:rPr kumimoji="0" lang="en-NL" b="0" i="0" u="none" strike="noStrike" cap="none" normalizeH="0" baseline="0" dirty="0" err="1">
                <a:ln>
                  <a:noFill/>
                </a:ln>
                <a:solidFill>
                  <a:srgbClr val="50FA7B"/>
                </a:solidFill>
                <a:effectLst/>
                <a:latin typeface="Cascadia Mono"/>
                <a:ea typeface="Cascadia Mono" panose="020B0609020000020004" pitchFamily="49" charset="0"/>
                <a:cs typeface="Cascadia Mono" panose="020B0609020000020004" pitchFamily="49" charset="0"/>
              </a:rPr>
              <a:t>pack</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err="1">
                <a:ln>
                  <a:noFill/>
                </a:ln>
                <a:solidFill>
                  <a:srgbClr val="6272A4"/>
                </a:solidFill>
                <a:effectLst/>
                <a:latin typeface="Cascadia Mono"/>
                <a:ea typeface="Cascadia Mono" panose="020B0609020000020004" pitchFamily="49" charset="0"/>
                <a:cs typeface="Cascadia Mono" panose="020B0609020000020004" pitchFamily="49" charset="0"/>
              </a:rPr>
              <a:t>pady</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20</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F8F8F2"/>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label </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tk.</a:t>
            </a:r>
            <a:r>
              <a:rPr kumimoji="0" lang="en-NL" b="0" i="0" u="none" strike="noStrike" cap="none" normalizeH="0" baseline="0" dirty="0" err="1">
                <a:ln>
                  <a:noFill/>
                </a:ln>
                <a:solidFill>
                  <a:srgbClr val="50FA7B"/>
                </a:solidFill>
                <a:effectLst/>
                <a:latin typeface="Cascadia Mono"/>
                <a:ea typeface="Cascadia Mono" panose="020B0609020000020004" pitchFamily="49" charset="0"/>
                <a:cs typeface="Cascadia Mono" panose="020B0609020000020004" pitchFamily="49" charset="0"/>
              </a:rPr>
              <a:t>Label</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button_frame</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text</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F1FA8C"/>
                </a:solidFill>
                <a:effectLst/>
                <a:latin typeface="Cascadia Mono"/>
                <a:ea typeface="Cascadia Mono" panose="020B0609020000020004" pitchFamily="49" charset="0"/>
                <a:cs typeface="Cascadia Mono" panose="020B0609020000020004" pitchFamily="49" charset="0"/>
              </a:rPr>
              <a:t>"Select difficulty level:"</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F8F8F2"/>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label.</a:t>
            </a:r>
            <a:r>
              <a:rPr kumimoji="0" lang="en-NL" b="0" i="0" u="none" strike="noStrike" cap="none" normalizeH="0" baseline="0" dirty="0" err="1">
                <a:ln>
                  <a:noFill/>
                </a:ln>
                <a:solidFill>
                  <a:srgbClr val="50FA7B"/>
                </a:solidFill>
                <a:effectLst/>
                <a:latin typeface="Cascadia Mono"/>
                <a:ea typeface="Cascadia Mono" panose="020B0609020000020004" pitchFamily="49" charset="0"/>
                <a:cs typeface="Cascadia Mono" panose="020B0609020000020004" pitchFamily="49" charset="0"/>
              </a:rPr>
              <a:t>grid</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row</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0</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column</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0</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6272A4"/>
                </a:solidFill>
                <a:effectLst/>
                <a:latin typeface="Cascadia Mono"/>
                <a:ea typeface="Cascadia Mono" panose="020B0609020000020004" pitchFamily="49" charset="0"/>
                <a:cs typeface="Cascadia Mono" panose="020B0609020000020004" pitchFamily="49" charset="0"/>
              </a:rPr>
              <a:t>columnspan</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3</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F8F8F2"/>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easy_button</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tk.</a:t>
            </a:r>
            <a:r>
              <a:rPr kumimoji="0" lang="en-NL" b="0" i="0" u="none" strike="noStrike" cap="none" normalizeH="0" baseline="0" dirty="0" err="1">
                <a:ln>
                  <a:noFill/>
                </a:ln>
                <a:solidFill>
                  <a:srgbClr val="50FA7B"/>
                </a:solidFill>
                <a:effectLst/>
                <a:latin typeface="Cascadia Mono"/>
                <a:ea typeface="Cascadia Mono" panose="020B0609020000020004" pitchFamily="49" charset="0"/>
                <a:cs typeface="Cascadia Mono" panose="020B0609020000020004" pitchFamily="49" charset="0"/>
              </a:rPr>
              <a:t>Button</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button_frame</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text</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F1FA8C"/>
                </a:solidFill>
                <a:effectLst/>
                <a:latin typeface="Cascadia Mono"/>
                <a:ea typeface="Cascadia Mono" panose="020B0609020000020004" pitchFamily="49" charset="0"/>
                <a:cs typeface="Cascadia Mono" panose="020B0609020000020004" pitchFamily="49" charset="0"/>
              </a:rPr>
              <a:t>"Easy"</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command</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1" u="none" strike="noStrike" cap="none" normalizeH="0" baseline="0" dirty="0" err="1">
                <a:ln>
                  <a:noFill/>
                </a:ln>
                <a:solidFill>
                  <a:srgbClr val="BD93F9"/>
                </a:solidFill>
                <a:effectLst/>
                <a:latin typeface="Cascadia Mono"/>
                <a:ea typeface="Cascadia Mono" panose="020B0609020000020004" pitchFamily="49" charset="0"/>
                <a:cs typeface="Cascadia Mono" panose="020B0609020000020004" pitchFamily="49" charset="0"/>
              </a:rPr>
              <a:t>self</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.easy</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F8F8F2"/>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easy_button.</a:t>
            </a:r>
            <a:r>
              <a:rPr kumimoji="0" lang="en-NL" b="0" i="0" u="none" strike="noStrike" cap="none" normalizeH="0" baseline="0" dirty="0" err="1">
                <a:ln>
                  <a:noFill/>
                </a:ln>
                <a:solidFill>
                  <a:srgbClr val="50FA7B"/>
                </a:solidFill>
                <a:effectLst/>
                <a:latin typeface="Cascadia Mono"/>
                <a:ea typeface="Cascadia Mono" panose="020B0609020000020004" pitchFamily="49" charset="0"/>
                <a:cs typeface="Cascadia Mono" panose="020B0609020000020004" pitchFamily="49" charset="0"/>
              </a:rPr>
              <a:t>grid</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row</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1</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column</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0</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F8F8F2"/>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normal_button</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tk.</a:t>
            </a:r>
            <a:r>
              <a:rPr kumimoji="0" lang="en-NL" b="0" i="0" u="none" strike="noStrike" cap="none" normalizeH="0" baseline="0" dirty="0" err="1">
                <a:ln>
                  <a:noFill/>
                </a:ln>
                <a:solidFill>
                  <a:srgbClr val="50FA7B"/>
                </a:solidFill>
                <a:effectLst/>
                <a:latin typeface="Cascadia Mono"/>
                <a:ea typeface="Cascadia Mono" panose="020B0609020000020004" pitchFamily="49" charset="0"/>
                <a:cs typeface="Cascadia Mono" panose="020B0609020000020004" pitchFamily="49" charset="0"/>
              </a:rPr>
              <a:t>Button</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button_frame</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text</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F1FA8C"/>
                </a:solidFill>
                <a:effectLst/>
                <a:latin typeface="Cascadia Mono"/>
                <a:ea typeface="Cascadia Mono" panose="020B0609020000020004" pitchFamily="49" charset="0"/>
                <a:cs typeface="Cascadia Mono" panose="020B0609020000020004" pitchFamily="49" charset="0"/>
              </a:rPr>
              <a:t>"Normal"</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command</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1" u="none" strike="noStrike" cap="none" normalizeH="0" baseline="0" dirty="0" err="1">
                <a:ln>
                  <a:noFill/>
                </a:ln>
                <a:solidFill>
                  <a:srgbClr val="BD93F9"/>
                </a:solidFill>
                <a:effectLst/>
                <a:latin typeface="Cascadia Mono"/>
                <a:ea typeface="Cascadia Mono" panose="020B0609020000020004" pitchFamily="49" charset="0"/>
                <a:cs typeface="Cascadia Mono" panose="020B0609020000020004" pitchFamily="49" charset="0"/>
              </a:rPr>
              <a:t>self</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.normal</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F8F8F2"/>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normal_button.</a:t>
            </a:r>
            <a:r>
              <a:rPr kumimoji="0" lang="en-NL" b="0" i="0" u="none" strike="noStrike" cap="none" normalizeH="0" baseline="0" dirty="0" err="1">
                <a:ln>
                  <a:noFill/>
                </a:ln>
                <a:solidFill>
                  <a:srgbClr val="50FA7B"/>
                </a:solidFill>
                <a:effectLst/>
                <a:latin typeface="Cascadia Mono"/>
                <a:ea typeface="Cascadia Mono" panose="020B0609020000020004" pitchFamily="49" charset="0"/>
                <a:cs typeface="Cascadia Mono" panose="020B0609020000020004" pitchFamily="49" charset="0"/>
              </a:rPr>
              <a:t>grid</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row</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1</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column</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1</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F8F8F2"/>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hard_button</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tk.</a:t>
            </a:r>
            <a:r>
              <a:rPr kumimoji="0" lang="en-NL" b="0" i="0" u="none" strike="noStrike" cap="none" normalizeH="0" baseline="0" dirty="0" err="1">
                <a:ln>
                  <a:noFill/>
                </a:ln>
                <a:solidFill>
                  <a:srgbClr val="50FA7B"/>
                </a:solidFill>
                <a:effectLst/>
                <a:latin typeface="Cascadia Mono"/>
                <a:ea typeface="Cascadia Mono" panose="020B0609020000020004" pitchFamily="49" charset="0"/>
                <a:cs typeface="Cascadia Mono" panose="020B0609020000020004" pitchFamily="49" charset="0"/>
              </a:rPr>
              <a:t>Button</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button_frame</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text</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F1FA8C"/>
                </a:solidFill>
                <a:effectLst/>
                <a:latin typeface="Cascadia Mono"/>
                <a:ea typeface="Cascadia Mono" panose="020B0609020000020004" pitchFamily="49" charset="0"/>
                <a:cs typeface="Cascadia Mono" panose="020B0609020000020004" pitchFamily="49" charset="0"/>
              </a:rPr>
              <a:t>"Hard"</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command</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1" u="none" strike="noStrike" cap="none" normalizeH="0" baseline="0" dirty="0" err="1">
                <a:ln>
                  <a:noFill/>
                </a:ln>
                <a:solidFill>
                  <a:srgbClr val="BD93F9"/>
                </a:solidFill>
                <a:effectLst/>
                <a:latin typeface="Cascadia Mono"/>
                <a:ea typeface="Cascadia Mono" panose="020B0609020000020004" pitchFamily="49" charset="0"/>
                <a:cs typeface="Cascadia Mono" panose="020B0609020000020004" pitchFamily="49" charset="0"/>
              </a:rPr>
              <a:t>self</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.hard</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br>
              <a:rPr lang="en-NL" b="0" i="0" u="none" strike="noStrike" cap="none" normalizeH="0" baseline="0" dirty="0">
                <a:ln>
                  <a:noFill/>
                </a:ln>
                <a:effectLst/>
                <a:latin typeface="Cascadia Mono" panose="020B0609020000020004" pitchFamily="49" charset="0"/>
                <a:ea typeface="Cascadia Mono" panose="020B0609020000020004" pitchFamily="49" charset="0"/>
                <a:cs typeface="Cascadia Mono" panose="020B0609020000020004" pitchFamily="49" charset="0"/>
              </a:rPr>
            </a:br>
            <a:r>
              <a:rPr lang="en-NL" dirty="0">
                <a:solidFill>
                  <a:srgbClr val="F8F8F2"/>
                </a:solidFill>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err="1">
                <a:ln>
                  <a:noFill/>
                </a:ln>
                <a:solidFill>
                  <a:srgbClr val="F8F8F2"/>
                </a:solidFill>
                <a:effectLst/>
                <a:latin typeface="Cascadia Mono"/>
                <a:ea typeface="Cascadia Mono" panose="020B0609020000020004" pitchFamily="49" charset="0"/>
                <a:cs typeface="Cascadia Mono" panose="020B0609020000020004" pitchFamily="49" charset="0"/>
              </a:rPr>
              <a:t>hard_button.</a:t>
            </a:r>
            <a:r>
              <a:rPr kumimoji="0" lang="en-NL" b="0" i="0" u="none" strike="noStrike" cap="none" normalizeH="0" baseline="0" dirty="0" err="1">
                <a:ln>
                  <a:noFill/>
                </a:ln>
                <a:solidFill>
                  <a:srgbClr val="50FA7B"/>
                </a:solidFill>
                <a:effectLst/>
                <a:latin typeface="Cascadia Mono"/>
                <a:ea typeface="Cascadia Mono" panose="020B0609020000020004" pitchFamily="49" charset="0"/>
                <a:cs typeface="Cascadia Mono" panose="020B0609020000020004" pitchFamily="49" charset="0"/>
              </a:rPr>
              <a:t>grid</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row</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1</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 </a:t>
            </a:r>
            <a:r>
              <a:rPr kumimoji="0" lang="en-NL" b="0" i="0" u="none" strike="noStrike" cap="none" normalizeH="0" baseline="0" dirty="0">
                <a:ln>
                  <a:noFill/>
                </a:ln>
                <a:solidFill>
                  <a:srgbClr val="6272A4"/>
                </a:solidFill>
                <a:effectLst/>
                <a:latin typeface="Cascadia Mono"/>
                <a:ea typeface="Cascadia Mono" panose="020B0609020000020004" pitchFamily="49" charset="0"/>
                <a:cs typeface="Cascadia Mono" panose="020B0609020000020004" pitchFamily="49" charset="0"/>
              </a:rPr>
              <a:t>column</a:t>
            </a:r>
            <a:r>
              <a:rPr kumimoji="0" lang="en-NL" b="0" i="0" u="none" strike="noStrike" cap="none" normalizeH="0" baseline="0" dirty="0">
                <a:ln>
                  <a:noFill/>
                </a:ln>
                <a:solidFill>
                  <a:srgbClr val="F998CC"/>
                </a:solidFill>
                <a:effectLst/>
                <a:latin typeface="Cascadia Mono"/>
                <a:ea typeface="Cascadia Mono" panose="020B0609020000020004" pitchFamily="49" charset="0"/>
                <a:cs typeface="Cascadia Mono" panose="020B0609020000020004" pitchFamily="49" charset="0"/>
              </a:rPr>
              <a:t>=</a:t>
            </a:r>
            <a:r>
              <a:rPr kumimoji="0" lang="en-NL" b="0" i="0" u="none" strike="noStrike" cap="none" normalizeH="0" baseline="0" dirty="0">
                <a:ln>
                  <a:noFill/>
                </a:ln>
                <a:solidFill>
                  <a:srgbClr val="BD93F9"/>
                </a:solidFill>
                <a:effectLst/>
                <a:latin typeface="Cascadia Mono"/>
                <a:ea typeface="Cascadia Mono" panose="020B0609020000020004" pitchFamily="49" charset="0"/>
                <a:cs typeface="Cascadia Mono" panose="020B0609020000020004" pitchFamily="49" charset="0"/>
              </a:rPr>
              <a:t>2</a:t>
            </a:r>
            <a:r>
              <a:rPr kumimoji="0" lang="en-NL" b="0" i="0" u="none" strike="noStrike" cap="none" normalizeH="0" baseline="0" dirty="0">
                <a:ln>
                  <a:noFill/>
                </a:ln>
                <a:solidFill>
                  <a:srgbClr val="F8F8F2"/>
                </a:solidFill>
                <a:effectLst/>
                <a:latin typeface="Cascadia Mono"/>
                <a:ea typeface="Cascadia Mono" panose="020B0609020000020004" pitchFamily="49" charset="0"/>
                <a:cs typeface="Cascadia Mono" panose="020B0609020000020004" pitchFamily="49" charset="0"/>
              </a:rPr>
              <a:t>)</a:t>
            </a:r>
            <a:endParaRPr kumimoji="0" lang="en-NL" sz="4000" b="0" i="0" u="none" strike="noStrike" cap="none" normalizeH="0" baseline="0" dirty="0">
              <a:ln>
                <a:noFill/>
              </a:ln>
              <a:solidFill>
                <a:schemeClr val="tx1"/>
              </a:solidFill>
              <a:effectLst/>
              <a:latin typeface="Cascadia Mono"/>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87826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B5F9A84-B208-7861-B24C-E54BE2A98DB8}"/>
              </a:ext>
            </a:extLst>
          </p:cNvPr>
          <p:cNvSpPr txBox="1"/>
          <p:nvPr/>
        </p:nvSpPr>
        <p:spPr>
          <a:xfrm>
            <a:off x="2064772" y="1447652"/>
            <a:ext cx="7708491"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def </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hard</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br>
              <a:rPr kumimoji="0" lang="en-NL" altLang="en-NL" sz="1800"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br>
            <a:br>
              <a:rPr kumimoji="0" lang="en-NL" altLang="en-NL" sz="1800"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app </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App</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.playfield.</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get</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.playfield.</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get</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.playfield.</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get</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2 </a:t>
            </a:r>
            <a:r>
              <a:rPr kumimoji="0" lang="en-NL" altLang="en-NL"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2</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1</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.OS.</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get</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destroy</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app.</a:t>
            </a:r>
            <a:r>
              <a:rPr kumimoji="0" lang="en-NL" altLang="en-NL"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mainloop</a:t>
            </a:r>
            <a:r>
              <a:rPr kumimoji="0" lang="en-NL" altLang="en-NL"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endParaRPr kumimoji="0" lang="en-NL" altLang="en-NL" sz="4000" b="0" i="0" u="none" strike="noStrike" cap="none" normalizeH="0" baseline="0">
              <a:ln>
                <a:noFill/>
              </a:ln>
              <a:solidFill>
                <a:schemeClr val="tx1"/>
              </a:solidFill>
              <a:effectLst/>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17" name="TextBox 16">
            <a:extLst>
              <a:ext uri="{FF2B5EF4-FFF2-40B4-BE49-F238E27FC236}">
                <a16:creationId xmlns:a16="http://schemas.microsoft.com/office/drawing/2014/main" id="{85FB681A-1FE9-EEAF-2EB9-2EAC699C29EF}"/>
              </a:ext>
            </a:extLst>
          </p:cNvPr>
          <p:cNvSpPr txBox="1"/>
          <p:nvPr/>
        </p:nvSpPr>
        <p:spPr>
          <a:xfrm>
            <a:off x="850488" y="5555677"/>
            <a:ext cx="10137058"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800" b="0" i="0" u="none" strike="noStrike" cap="none" normalizeH="0" baseline="0">
                <a:ln>
                  <a:noFill/>
                </a:ln>
                <a:solidFill>
                  <a:srgbClr val="FF79C6"/>
                </a:solidFill>
                <a:effectLst/>
                <a:latin typeface="JetBrains Mono" panose="02000009000000000000" pitchFamily="49" charset="0"/>
                <a:cs typeface="JetBrains Mono" panose="02000009000000000000" pitchFamily="49" charset="0"/>
              </a:rPr>
              <a:t>class </a:t>
            </a:r>
            <a:r>
              <a:rPr kumimoji="0" lang="en-NL" altLang="en-NL" sz="1800" b="0" i="0" u="none" strike="noStrike" cap="none" normalizeH="0" baseline="0">
                <a:ln>
                  <a:noFill/>
                </a:ln>
                <a:solidFill>
                  <a:srgbClr val="8BE9FD"/>
                </a:solidFill>
                <a:effectLst/>
                <a:latin typeface="JetBrains Mono" panose="02000009000000000000" pitchFamily="49" charset="0"/>
                <a:cs typeface="JetBrains Mono" panose="02000009000000000000" pitchFamily="49" charset="0"/>
              </a:rPr>
              <a:t>App</a:t>
            </a:r>
            <a:r>
              <a:rPr kumimoji="0" lang="en-NL" altLang="en-NL" sz="1800" b="0" i="0" u="none" strike="noStrike" cap="none" normalizeH="0" baseline="0">
                <a:ln>
                  <a:noFill/>
                </a:ln>
                <a:solidFill>
                  <a:srgbClr val="F8F8F2"/>
                </a:solidFill>
                <a:effectLst/>
                <a:latin typeface="JetBrains Mono" panose="02000009000000000000" pitchFamily="49" charset="0"/>
                <a:cs typeface="JetBrains Mono" panose="02000009000000000000" pitchFamily="49" charset="0"/>
              </a:rPr>
              <a:t>(</a:t>
            </a:r>
            <a:r>
              <a:rPr kumimoji="0" lang="en-NL" altLang="en-NL" sz="1800" b="0" i="0" u="none" strike="noStrike" cap="none" normalizeH="0" baseline="0" err="1">
                <a:ln>
                  <a:noFill/>
                </a:ln>
                <a:solidFill>
                  <a:srgbClr val="F8F8F2"/>
                </a:solidFill>
                <a:effectLst/>
                <a:latin typeface="JetBrains Mono" panose="02000009000000000000" pitchFamily="49" charset="0"/>
                <a:cs typeface="JetBrains Mono" panose="02000009000000000000" pitchFamily="49" charset="0"/>
              </a:rPr>
              <a:t>tk.Tk</a:t>
            </a:r>
            <a:r>
              <a:rPr kumimoji="0" lang="en-NL" altLang="en-NL" sz="1800" b="0" i="0" u="none" strike="noStrike" cap="none" normalizeH="0" baseline="0">
                <a:ln>
                  <a:noFill/>
                </a:ln>
                <a:solidFill>
                  <a:srgbClr val="F8F8F2"/>
                </a:solidFill>
                <a:effectLst/>
                <a:latin typeface="JetBrains Mono" panose="02000009000000000000" pitchFamily="49" charset="0"/>
                <a:cs typeface="JetBrains Mono" panose="02000009000000000000" pitchFamily="49" charset="0"/>
              </a:rPr>
              <a:t>)</a:t>
            </a:r>
            <a:r>
              <a:rPr kumimoji="0" lang="en-NL" altLang="en-NL" sz="1800" b="0" i="0" u="none" strike="noStrike" cap="none" normalizeH="0" baseline="0">
                <a:ln>
                  <a:noFill/>
                </a:ln>
                <a:solidFill>
                  <a:srgbClr val="F998CC"/>
                </a:solidFill>
                <a:effectLst/>
                <a:latin typeface="JetBrains Mono" panose="02000009000000000000" pitchFamily="49" charset="0"/>
                <a:cs typeface="JetBrains Mono" panose="02000009000000000000" pitchFamily="49" charset="0"/>
              </a:rPr>
              <a:t>:</a:t>
            </a:r>
            <a:br>
              <a:rPr kumimoji="0" lang="en-NL" altLang="en-NL" sz="1800" b="0" i="0" u="none" strike="noStrike" cap="none" normalizeH="0" baseline="0">
                <a:ln>
                  <a:noFill/>
                </a:ln>
                <a:solidFill>
                  <a:srgbClr val="F998CC"/>
                </a:solidFill>
                <a:effectLst/>
                <a:latin typeface="JetBrains Mono" panose="02000009000000000000" pitchFamily="49" charset="0"/>
                <a:cs typeface="JetBrains Mono" panose="02000009000000000000" pitchFamily="49" charset="0"/>
              </a:rPr>
            </a:br>
            <a:r>
              <a:rPr lang="en-GB" altLang="en-NL">
                <a:solidFill>
                  <a:srgbClr val="F998CC"/>
                </a:solidFill>
                <a:latin typeface="JetBrains Mono" panose="02000009000000000000" pitchFamily="49" charset="0"/>
                <a:cs typeface="JetBrains Mono" panose="02000009000000000000" pitchFamily="49" charset="0"/>
              </a:rPr>
              <a:t>    </a:t>
            </a:r>
            <a:r>
              <a:rPr kumimoji="0" lang="en-NL" altLang="en-NL" sz="1800" b="0" i="0" u="none" strike="noStrike" cap="none" normalizeH="0" baseline="0">
                <a:ln>
                  <a:noFill/>
                </a:ln>
                <a:solidFill>
                  <a:srgbClr val="FF79C6"/>
                </a:solidFill>
                <a:effectLst/>
                <a:latin typeface="JetBrains Mono" panose="02000009000000000000" pitchFamily="49" charset="0"/>
                <a:cs typeface="JetBrains Mono" panose="02000009000000000000" pitchFamily="49" charset="0"/>
              </a:rPr>
              <a:t>def </a:t>
            </a:r>
            <a:r>
              <a:rPr kumimoji="0" lang="en-NL" altLang="en-NL" sz="1800" b="0" i="0" u="none" strike="noStrike" cap="none" normalizeH="0" baseline="0">
                <a:ln>
                  <a:noFill/>
                </a:ln>
                <a:solidFill>
                  <a:srgbClr val="8BE9FD"/>
                </a:solidFill>
                <a:effectLst/>
                <a:latin typeface="JetBrains Mono" panose="02000009000000000000" pitchFamily="49" charset="0"/>
                <a:cs typeface="JetBrains Mono" panose="02000009000000000000" pitchFamily="49" charset="0"/>
              </a:rPr>
              <a:t>__</a:t>
            </a:r>
            <a:r>
              <a:rPr kumimoji="0" lang="en-NL" altLang="en-NL" sz="1800" b="0" i="0" u="none" strike="noStrike" cap="none" normalizeH="0" baseline="0" err="1">
                <a:ln>
                  <a:noFill/>
                </a:ln>
                <a:solidFill>
                  <a:srgbClr val="8BE9FD"/>
                </a:solidFill>
                <a:effectLst/>
                <a:latin typeface="JetBrains Mono" panose="02000009000000000000" pitchFamily="49" charset="0"/>
                <a:cs typeface="JetBrains Mono" panose="02000009000000000000" pitchFamily="49" charset="0"/>
              </a:rPr>
              <a:t>init</a:t>
            </a:r>
            <a:r>
              <a:rPr kumimoji="0" lang="en-NL" altLang="en-NL" sz="1800" b="0" i="0" u="none" strike="noStrike" cap="none" normalizeH="0" baseline="0">
                <a:ln>
                  <a:noFill/>
                </a:ln>
                <a:solidFill>
                  <a:srgbClr val="8BE9FD"/>
                </a:solidFill>
                <a:effectLst/>
                <a:latin typeface="JetBrains Mono" panose="02000009000000000000" pitchFamily="49" charset="0"/>
                <a:cs typeface="JetBrains Mono" panose="02000009000000000000" pitchFamily="49" charset="0"/>
              </a:rPr>
              <a:t>__</a:t>
            </a:r>
            <a:r>
              <a:rPr kumimoji="0" lang="en-NL" altLang="en-NL" sz="1800" b="0" i="0" u="none" strike="noStrike" cap="none" normalizeH="0" baseline="0">
                <a:ln>
                  <a:noFill/>
                </a:ln>
                <a:solidFill>
                  <a:srgbClr val="F8F8F2"/>
                </a:solidFill>
                <a:effectLst/>
                <a:latin typeface="JetBrains Mono" panose="02000009000000000000" pitchFamily="49" charset="0"/>
                <a:cs typeface="JetBrains Mono" panose="02000009000000000000" pitchFamily="49" charset="0"/>
              </a:rPr>
              <a:t>(</a:t>
            </a:r>
            <a:r>
              <a:rPr kumimoji="0" lang="en-NL" altLang="en-NL" sz="1800" b="0" i="1" u="none" strike="noStrike" cap="none" normalizeH="0" baseline="0">
                <a:ln>
                  <a:noFill/>
                </a:ln>
                <a:solidFill>
                  <a:srgbClr val="BD93F9"/>
                </a:solidFill>
                <a:effectLst/>
                <a:latin typeface="JetBrains Mono" panose="02000009000000000000" pitchFamily="49" charset="0"/>
                <a:cs typeface="JetBrains Mono" panose="02000009000000000000" pitchFamily="49" charset="0"/>
              </a:rPr>
              <a:t>self</a:t>
            </a:r>
            <a:r>
              <a:rPr kumimoji="0" lang="en-NL" altLang="en-NL" sz="1800" b="0" i="0" u="none" strike="noStrike" cap="none" normalizeH="0" baseline="0">
                <a:ln>
                  <a:noFill/>
                </a:ln>
                <a:solidFill>
                  <a:srgbClr val="F8F8F2"/>
                </a:solidFill>
                <a:effectLst/>
                <a:latin typeface="JetBrains Mono" panose="02000009000000000000" pitchFamily="49" charset="0"/>
                <a:cs typeface="JetBrains Mono" panose="02000009000000000000" pitchFamily="49" charset="0"/>
              </a:rPr>
              <a:t>, </a:t>
            </a:r>
            <a:r>
              <a:rPr kumimoji="0" lang="en-NL" altLang="en-NL" sz="1800" b="0" i="1" u="none" strike="noStrike" cap="none" normalizeH="0" baseline="0">
                <a:ln>
                  <a:noFill/>
                </a:ln>
                <a:solidFill>
                  <a:srgbClr val="FFB86C"/>
                </a:solidFill>
                <a:effectLst/>
                <a:latin typeface="JetBrains Mono" panose="02000009000000000000" pitchFamily="49" charset="0"/>
                <a:cs typeface="JetBrains Mono" panose="02000009000000000000" pitchFamily="49" charset="0"/>
              </a:rPr>
              <a:t>rows</a:t>
            </a:r>
            <a:r>
              <a:rPr kumimoji="0" lang="en-NL" altLang="en-NL" sz="1800" b="0" i="0" u="none" strike="noStrike" cap="none" normalizeH="0" baseline="0">
                <a:ln>
                  <a:noFill/>
                </a:ln>
                <a:solidFill>
                  <a:srgbClr val="F8F8F2"/>
                </a:solidFill>
                <a:effectLst/>
                <a:latin typeface="JetBrains Mono" panose="02000009000000000000" pitchFamily="49" charset="0"/>
                <a:cs typeface="JetBrains Mono" panose="02000009000000000000" pitchFamily="49" charset="0"/>
              </a:rPr>
              <a:t>, </a:t>
            </a:r>
            <a:r>
              <a:rPr kumimoji="0" lang="en-NL" altLang="en-NL" sz="1800" b="0" i="1" u="none" strike="noStrike" cap="none" normalizeH="0" baseline="0">
                <a:ln>
                  <a:noFill/>
                </a:ln>
                <a:solidFill>
                  <a:srgbClr val="FFB86C"/>
                </a:solidFill>
                <a:effectLst/>
                <a:latin typeface="JetBrains Mono" panose="02000009000000000000" pitchFamily="49" charset="0"/>
                <a:cs typeface="JetBrains Mono" panose="02000009000000000000" pitchFamily="49" charset="0"/>
              </a:rPr>
              <a:t>cols</a:t>
            </a:r>
            <a:r>
              <a:rPr kumimoji="0" lang="en-NL" altLang="en-NL" sz="1800" b="0" i="0" u="none" strike="noStrike" cap="none" normalizeH="0" baseline="0">
                <a:ln>
                  <a:noFill/>
                </a:ln>
                <a:solidFill>
                  <a:srgbClr val="F8F8F2"/>
                </a:solidFill>
                <a:effectLst/>
                <a:latin typeface="JetBrains Mono" panose="02000009000000000000" pitchFamily="49" charset="0"/>
                <a:cs typeface="JetBrains Mono" panose="02000009000000000000" pitchFamily="49" charset="0"/>
              </a:rPr>
              <a:t>, </a:t>
            </a:r>
            <a:r>
              <a:rPr kumimoji="0" lang="en-NL" altLang="en-NL" sz="1800" b="0" i="1" u="none" strike="noStrike" cap="none" normalizeH="0" baseline="0">
                <a:ln>
                  <a:noFill/>
                </a:ln>
                <a:solidFill>
                  <a:srgbClr val="FFB86C"/>
                </a:solidFill>
                <a:effectLst/>
                <a:latin typeface="JetBrains Mono" panose="02000009000000000000" pitchFamily="49" charset="0"/>
                <a:cs typeface="JetBrains Mono" panose="02000009000000000000" pitchFamily="49" charset="0"/>
              </a:rPr>
              <a:t>mines</a:t>
            </a:r>
            <a:r>
              <a:rPr kumimoji="0" lang="en-NL" altLang="en-NL" sz="1800" b="0" i="0" u="none" strike="noStrike" cap="none" normalizeH="0" baseline="0">
                <a:ln>
                  <a:noFill/>
                </a:ln>
                <a:solidFill>
                  <a:srgbClr val="F8F8F2"/>
                </a:solidFill>
                <a:effectLst/>
                <a:latin typeface="JetBrains Mono" panose="02000009000000000000" pitchFamily="49" charset="0"/>
                <a:cs typeface="JetBrains Mono" panose="02000009000000000000" pitchFamily="49" charset="0"/>
              </a:rPr>
              <a:t>, </a:t>
            </a:r>
            <a:r>
              <a:rPr kumimoji="0" lang="en-NL" altLang="en-NL" sz="1800" b="0" i="1" u="none" strike="noStrike" cap="none" normalizeH="0" baseline="0" err="1">
                <a:ln>
                  <a:noFill/>
                </a:ln>
                <a:solidFill>
                  <a:srgbClr val="FFB86C"/>
                </a:solidFill>
                <a:effectLst/>
                <a:latin typeface="JetBrains Mono" panose="02000009000000000000" pitchFamily="49" charset="0"/>
                <a:cs typeface="JetBrains Mono" panose="02000009000000000000" pitchFamily="49" charset="0"/>
              </a:rPr>
              <a:t>safe_radius</a:t>
            </a:r>
            <a:r>
              <a:rPr kumimoji="0" lang="en-NL" altLang="en-NL" sz="1800" b="0" i="0" u="none" strike="noStrike" cap="none" normalizeH="0" baseline="0">
                <a:ln>
                  <a:noFill/>
                </a:ln>
                <a:solidFill>
                  <a:srgbClr val="F8F8F2"/>
                </a:solidFill>
                <a:effectLst/>
                <a:latin typeface="JetBrains Mono" panose="02000009000000000000" pitchFamily="49" charset="0"/>
                <a:cs typeface="JetBrains Mono" panose="02000009000000000000" pitchFamily="49" charset="0"/>
              </a:rPr>
              <a:t>, </a:t>
            </a:r>
            <a:r>
              <a:rPr kumimoji="0" lang="en-NL" altLang="en-NL" sz="1800" b="0" i="1" u="none" strike="noStrike" cap="none" normalizeH="0" baseline="0" err="1">
                <a:ln>
                  <a:noFill/>
                </a:ln>
                <a:solidFill>
                  <a:srgbClr val="FFB86C"/>
                </a:solidFill>
                <a:effectLst/>
                <a:latin typeface="JetBrains Mono" panose="02000009000000000000" pitchFamily="49" charset="0"/>
                <a:cs typeface="JetBrains Mono" panose="02000009000000000000" pitchFamily="49" charset="0"/>
              </a:rPr>
              <a:t>right_click</a:t>
            </a:r>
            <a:r>
              <a:rPr kumimoji="0" lang="en-NL" altLang="en-NL" sz="1800" b="0" i="0" u="none" strike="noStrike" cap="none" normalizeH="0" baseline="0">
                <a:ln>
                  <a:noFill/>
                </a:ln>
                <a:solidFill>
                  <a:srgbClr val="F998CC"/>
                </a:solidFill>
                <a:effectLst/>
                <a:latin typeface="JetBrains Mono" panose="02000009000000000000" pitchFamily="49" charset="0"/>
                <a:cs typeface="JetBrains Mono" panose="02000009000000000000" pitchFamily="49" charset="0"/>
              </a:rPr>
              <a:t>=</a:t>
            </a:r>
            <a:r>
              <a:rPr kumimoji="0" lang="en-NL" altLang="en-NL" sz="1800" b="0" i="0" u="none" strike="noStrike" cap="none" normalizeH="0" baseline="0">
                <a:ln>
                  <a:noFill/>
                </a:ln>
                <a:solidFill>
                  <a:srgbClr val="BD93F9"/>
                </a:solidFill>
                <a:effectLst/>
                <a:latin typeface="JetBrains Mono" panose="02000009000000000000" pitchFamily="49" charset="0"/>
                <a:cs typeface="JetBrains Mono" panose="02000009000000000000" pitchFamily="49" charset="0"/>
              </a:rPr>
              <a:t>3</a:t>
            </a:r>
            <a:r>
              <a:rPr kumimoji="0" lang="en-NL" altLang="en-NL" sz="1800" b="0" i="0" u="none" strike="noStrike" cap="none" normalizeH="0" baseline="0">
                <a:ln>
                  <a:noFill/>
                </a:ln>
                <a:solidFill>
                  <a:srgbClr val="F8F8F2"/>
                </a:solidFill>
                <a:effectLst/>
                <a:latin typeface="JetBrains Mono" panose="02000009000000000000" pitchFamily="49" charset="0"/>
                <a:cs typeface="JetBrains Mono" panose="02000009000000000000" pitchFamily="49" charset="0"/>
              </a:rPr>
              <a:t>)</a:t>
            </a:r>
            <a:r>
              <a:rPr kumimoji="0" lang="en-NL" altLang="en-NL" sz="1800" b="0" i="0" u="none" strike="noStrike" cap="none" normalizeH="0" baseline="0">
                <a:ln>
                  <a:noFill/>
                </a:ln>
                <a:solidFill>
                  <a:srgbClr val="F998CC"/>
                </a:solidFill>
                <a:effectLst/>
                <a:latin typeface="JetBrains Mono" panose="02000009000000000000" pitchFamily="49" charset="0"/>
                <a:cs typeface="JetBrains Mono" panose="02000009000000000000" pitchFamily="49" charset="0"/>
              </a:rPr>
              <a:t>:</a:t>
            </a:r>
            <a:endParaRPr kumimoji="0" lang="en-NL" altLang="en-NL"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843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F3C668D-CE1E-2EFB-46E4-8D6123F4A38A}"/>
              </a:ext>
            </a:extLst>
          </p:cNvPr>
          <p:cNvSpPr>
            <a:spLocks noChangeArrowheads="1"/>
          </p:cNvSpPr>
          <p:nvPr/>
        </p:nvSpPr>
        <p:spPr bwMode="auto">
          <a:xfrm>
            <a:off x="0" y="43934"/>
            <a:ext cx="184731" cy="36933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NL" altLang="en-NL"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11FCE97-4291-E932-BF3C-799259A7B79E}"/>
              </a:ext>
            </a:extLst>
          </p:cNvPr>
          <p:cNvSpPr txBox="1"/>
          <p:nvPr/>
        </p:nvSpPr>
        <p:spPr>
          <a:xfrm>
            <a:off x="176980" y="1651587"/>
            <a:ext cx="11838039"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800"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def </a:t>
            </a:r>
            <a:r>
              <a:rPr kumimoji="0" lang="en-NL" altLang="en-NL" sz="1800"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loss</a:t>
            </a: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sz="1800"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sz="1800"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sz="1800"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br>
              <a:rPr kumimoji="0" lang="en-NL" altLang="en-NL" sz="1800"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6272A4"/>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sz="1800"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.ticking </a:t>
            </a:r>
            <a:r>
              <a:rPr kumimoji="0" lang="en-NL" altLang="en-NL" sz="1800"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sz="1800"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False</a:t>
            </a:r>
            <a:br>
              <a:rPr kumimoji="0" lang="en-NL" altLang="en-NL" sz="1800"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sz="1800"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sz="1800"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show_popup</a:t>
            </a: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sz="1800" b="0" i="0" u="none" strike="noStrike" cap="none" normalizeH="0" baseline="0">
                <a:ln>
                  <a:noFill/>
                </a:ln>
                <a:solidFill>
                  <a:srgbClr val="F1FA8C"/>
                </a:solidFill>
                <a:effectLst/>
                <a:latin typeface="Cascadia Mono" panose="020B0609020000020004" pitchFamily="49" charset="0"/>
                <a:ea typeface="Cascadia Mono" panose="020B0609020000020004" pitchFamily="49" charset="0"/>
                <a:cs typeface="Cascadia Mono" panose="020B0609020000020004" pitchFamily="49" charset="0"/>
              </a:rPr>
              <a:t>"You lost!"</a:t>
            </a: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sz="1800"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if </a:t>
            </a:r>
            <a:r>
              <a:rPr kumimoji="0" lang="en-NL" altLang="en-NL" sz="1800" b="0" i="1"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self</a:t>
            </a: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.OS </a:t>
            </a:r>
            <a:r>
              <a:rPr kumimoji="0" lang="en-NL" altLang="en-NL" sz="1800"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sz="1800" b="0" i="0" u="none" strike="noStrike" cap="none" normalizeH="0" baseline="0">
                <a:ln>
                  <a:noFill/>
                </a:ln>
                <a:solidFill>
                  <a:srgbClr val="BD93F9"/>
                </a:solidFill>
                <a:effectLst/>
                <a:latin typeface="Cascadia Mono" panose="020B0609020000020004" pitchFamily="49" charset="0"/>
                <a:ea typeface="Cascadia Mono" panose="020B0609020000020004" pitchFamily="49" charset="0"/>
                <a:cs typeface="Cascadia Mono" panose="020B0609020000020004" pitchFamily="49" charset="0"/>
              </a:rPr>
              <a:t>3</a:t>
            </a:r>
            <a:r>
              <a:rPr kumimoji="0" lang="en-NL" altLang="en-NL" sz="1800"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en-NL" altLang="en-NL" sz="1800"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sz="1800" b="0" i="0" u="none" strike="noStrike" cap="none" normalizeH="0" baseline="0">
                <a:ln>
                  <a:noFill/>
                </a:ln>
                <a:solidFill>
                  <a:srgbClr val="FF79C6"/>
                </a:solidFill>
                <a:effectLst/>
                <a:latin typeface="Cascadia Mono" panose="020B0609020000020004" pitchFamily="49" charset="0"/>
                <a:ea typeface="Cascadia Mono" panose="020B0609020000020004" pitchFamily="49" charset="0"/>
                <a:cs typeface="Cascadia Mono" panose="020B0609020000020004" pitchFamily="49" charset="0"/>
              </a:rPr>
              <a:t>import </a:t>
            </a: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winsound</a:t>
            </a:r>
            <a:b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winsound.</a:t>
            </a:r>
            <a:r>
              <a:rPr kumimoji="0" lang="en-NL" altLang="en-NL" sz="1800"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PlaySound</a:t>
            </a: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sz="1800" b="0" i="0" u="none" strike="noStrike" cap="none" normalizeH="0" baseline="0">
                <a:ln>
                  <a:noFill/>
                </a:ln>
                <a:solidFill>
                  <a:srgbClr val="F1FA8C"/>
                </a:solidFill>
                <a:effectLst/>
                <a:latin typeface="Cascadia Mono" panose="020B0609020000020004" pitchFamily="49" charset="0"/>
                <a:ea typeface="Cascadia Mono" panose="020B0609020000020004" pitchFamily="49" charset="0"/>
                <a:cs typeface="Cascadia Mono" panose="020B0609020000020004" pitchFamily="49" charset="0"/>
              </a:rPr>
              <a:t>'assets</a:t>
            </a:r>
            <a:r>
              <a:rPr kumimoji="0" lang="en-NL" altLang="en-NL" sz="1800" b="0" i="0" u="none" strike="noStrike" cap="none" normalizeH="0" baseline="0">
                <a:ln>
                  <a:noFill/>
                </a:ln>
                <a:solidFill>
                  <a:srgbClr val="50FA7B"/>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en-NL" altLang="en-NL" sz="1800" b="0" i="0" u="none" strike="noStrike" cap="none" normalizeH="0" baseline="0">
                <a:ln>
                  <a:noFill/>
                </a:ln>
                <a:solidFill>
                  <a:srgbClr val="F1FA8C"/>
                </a:solidFill>
                <a:effectLst/>
                <a:latin typeface="Cascadia Mono" panose="020B0609020000020004" pitchFamily="49" charset="0"/>
                <a:ea typeface="Cascadia Mono" panose="020B0609020000020004" pitchFamily="49" charset="0"/>
                <a:cs typeface="Cascadia Mono" panose="020B0609020000020004" pitchFamily="49" charset="0"/>
              </a:rPr>
              <a:t>explosion.wav'</a:t>
            </a: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 winsound.SND_FILENAME </a:t>
            </a:r>
            <a:r>
              <a:rPr kumimoji="0" lang="en-NL" altLang="en-NL" sz="1800" b="0" i="0" u="none" strike="noStrike" cap="none" normalizeH="0" baseline="0">
                <a:ln>
                  <a:noFill/>
                </a:ln>
                <a:solidFill>
                  <a:srgbClr val="F998CC"/>
                </a:solidFill>
                <a:effectLst/>
                <a:latin typeface="Cascadia Mono" panose="020B0609020000020004" pitchFamily="49" charset="0"/>
                <a:ea typeface="Cascadia Mono" panose="020B0609020000020004" pitchFamily="49" charset="0"/>
                <a:cs typeface="Cascadia Mono" panose="020B0609020000020004" pitchFamily="49" charset="0"/>
              </a:rPr>
              <a:t>| </a:t>
            </a:r>
            <a:r>
              <a:rPr lang="en-GB" altLang="en-NL">
                <a:solidFill>
                  <a:srgbClr val="F998CC"/>
                </a:solidFill>
                <a:latin typeface="Cascadia Mono" panose="020B0609020000020004" pitchFamily="49" charset="0"/>
                <a:ea typeface="Cascadia Mono" panose="020B0609020000020004" pitchFamily="49" charset="0"/>
                <a:cs typeface="Cascadia Mono" panose="020B0609020000020004" pitchFamily="49" charset="0"/>
              </a:rPr>
              <a:t>         				</a:t>
            </a:r>
            <a:r>
              <a:rPr kumimoji="0" lang="en-NL" altLang="en-NL" sz="1800" b="0" i="0" u="none" strike="noStrike" cap="none" normalizeH="0" baseline="0">
                <a:ln>
                  <a:noFill/>
                </a:ln>
                <a:solidFill>
                  <a:srgbClr val="F8F8F2"/>
                </a:solidFill>
                <a:effectLst/>
                <a:latin typeface="Cascadia Mono" panose="020B0609020000020004" pitchFamily="49" charset="0"/>
                <a:ea typeface="Cascadia Mono" panose="020B0609020000020004" pitchFamily="49" charset="0"/>
                <a:cs typeface="Cascadia Mono" panose="020B0609020000020004" pitchFamily="49" charset="0"/>
              </a:rPr>
              <a:t>winsound.SND_ASYNC)</a:t>
            </a:r>
            <a:endParaRPr kumimoji="0" lang="en-NL" altLang="en-NL" sz="4000" b="0" i="0" u="none" strike="noStrike" cap="none" normalizeH="0" baseline="0">
              <a:ln>
                <a:noFill/>
              </a:ln>
              <a:solidFill>
                <a:schemeClr val="tx1"/>
              </a:solidFill>
              <a:effectLst/>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753565235"/>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1E2512CE04F44DA05B392F24AD4FE4" ma:contentTypeVersion="4" ma:contentTypeDescription="Create a new document." ma:contentTypeScope="" ma:versionID="ba96cf77b926e458ee7fcdcf0c0dc8a7">
  <xsd:schema xmlns:xsd="http://www.w3.org/2001/XMLSchema" xmlns:xs="http://www.w3.org/2001/XMLSchema" xmlns:p="http://schemas.microsoft.com/office/2006/metadata/properties" xmlns:ns2="77598502-55a8-4569-a78e-aff3472c527e" targetNamespace="http://schemas.microsoft.com/office/2006/metadata/properties" ma:root="true" ma:fieldsID="c505db5025dda7f0da27c892bb740e84" ns2:_="">
    <xsd:import namespace="77598502-55a8-4569-a78e-aff3472c52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598502-55a8-4569-a78e-aff3472c52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738BC1-CF98-4C72-8E74-EFB247676B75}">
  <ds:schemaRefs>
    <ds:schemaRef ds:uri="77598502-55a8-4569-a78e-aff3472c527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C8FDF40-BCAF-4AB4-B6C2-7A54ECAD9912}">
  <ds:schemaRefs>
    <ds:schemaRef ds:uri="http://schemas.microsoft.com/sharepoint/v3/contenttype/forms"/>
  </ds:schemaRefs>
</ds:datastoreItem>
</file>

<file path=customXml/itemProps3.xml><?xml version="1.0" encoding="utf-8"?>
<ds:datastoreItem xmlns:ds="http://schemas.openxmlformats.org/officeDocument/2006/customXml" ds:itemID="{441F2770-3AB8-4A41-83A0-E5C073C6B0AC}">
  <ds:schemaRefs>
    <ds:schemaRef ds:uri="http://purl.org/dc/terms/"/>
    <ds:schemaRef ds:uri="http://www.w3.org/XML/1998/namespace"/>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77598502-55a8-4569-a78e-aff3472c527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587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Bell MT</vt:lpstr>
      <vt:lpstr>Cascadia Mono</vt:lpstr>
      <vt:lpstr>JetBrains Mono</vt:lpstr>
      <vt:lpstr>GlowVTI</vt:lpstr>
      <vt:lpstr>Minesweeper in Python</vt:lpstr>
      <vt:lpstr>Case description</vt:lpstr>
      <vt:lpstr>Code overview</vt:lpstr>
      <vt:lpstr>Code highlights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Minesweeper in Python</dc:title>
  <dc:creator>Braake, Stijn te</dc:creator>
  <cp:lastModifiedBy>Braake, Stijn te</cp:lastModifiedBy>
  <cp:revision>1</cp:revision>
  <dcterms:created xsi:type="dcterms:W3CDTF">2024-06-24T12:23:06Z</dcterms:created>
  <dcterms:modified xsi:type="dcterms:W3CDTF">2024-06-27T13:49:04Z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0x010100CE1E2512CE04F44DA05B392F24AD4FE4</vt:lpwstr>
  </property>
</Properties>
</file>