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7" r:id="rId1"/>
  </p:sldMasterIdLst>
  <p:notesMasterIdLst>
    <p:notesMasterId r:id="rId18"/>
  </p:notesMasterIdLst>
  <p:sldIdLst>
    <p:sldId id="256" r:id="rId2"/>
    <p:sldId id="287" r:id="rId3"/>
    <p:sldId id="288" r:id="rId4"/>
    <p:sldId id="268" r:id="rId5"/>
    <p:sldId id="290" r:id="rId6"/>
    <p:sldId id="291" r:id="rId7"/>
    <p:sldId id="289" r:id="rId8"/>
    <p:sldId id="276" r:id="rId9"/>
    <p:sldId id="275" r:id="rId10"/>
    <p:sldId id="258" r:id="rId11"/>
    <p:sldId id="277" r:id="rId12"/>
    <p:sldId id="278" r:id="rId13"/>
    <p:sldId id="259" r:id="rId14"/>
    <p:sldId id="279" r:id="rId15"/>
    <p:sldId id="280"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kan" initials="A" lastIdx="1" clrIdx="0">
    <p:extLst>
      <p:ext uri="{19B8F6BF-5375-455C-9EA6-DF929625EA0E}">
        <p15:presenceInfo xmlns:p15="http://schemas.microsoft.com/office/powerpoint/2012/main" userId="08dce920520da1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B65F"/>
    <a:srgbClr val="C2E127"/>
    <a:srgbClr val="F117E1"/>
    <a:srgbClr val="FD4723"/>
    <a:srgbClr val="F014E0"/>
    <a:srgbClr val="6A99AE"/>
    <a:srgbClr val="147E28"/>
    <a:srgbClr val="820879"/>
    <a:srgbClr val="A90B9E"/>
    <a:srgbClr val="EC29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786"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33624-70F8-4E2E-B8ED-BEEAD8B3552E}"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47533-89C8-4B40-A277-7D88E14CB0A7}" type="slidenum">
              <a:rPr lang="en-US" smtClean="0"/>
              <a:t>‹#›</a:t>
            </a:fld>
            <a:endParaRPr lang="en-US"/>
          </a:p>
        </p:txBody>
      </p:sp>
    </p:spTree>
    <p:extLst>
      <p:ext uri="{BB962C8B-B14F-4D97-AF65-F5344CB8AC3E}">
        <p14:creationId xmlns:p14="http://schemas.microsoft.com/office/powerpoint/2010/main" val="175432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565d7c64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565d7c6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565d7c64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565d7c6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08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Model merging is a concept where the parameters of multiple models are combined to create a single, unified model that can inherit the knowledge and capabilities of the originals. Traditionally, isotropic merging, which averages parameters with equal weights, has been the go-to method. However, it doesn't always perform well, especially when models have different importance across layers or tasks. The motivation behind model merging is clear: we want an efficient way to transfer knowledge between models without the heavy computational cost of retraining or fine-tuning. This has applications in areas such as </a:t>
            </a:r>
            <a:r>
              <a:rPr lang="en-GB" dirty="0" err="1"/>
              <a:t>ensembling</a:t>
            </a:r>
            <a:r>
              <a:rPr lang="en-GB" dirty="0"/>
              <a:t>, where multiple models' outputs are combined for better performance, or robust fine-tuning, where pre-trained models are improved for specific tasks while retaining their original capabilities.</a:t>
            </a:r>
            <a:endParaRPr lang="en-US" dirty="0"/>
          </a:p>
        </p:txBody>
      </p:sp>
      <p:sp>
        <p:nvSpPr>
          <p:cNvPr id="4" name="Slide Number Placeholder 3"/>
          <p:cNvSpPr>
            <a:spLocks noGrp="1"/>
          </p:cNvSpPr>
          <p:nvPr>
            <p:ph type="sldNum" sz="quarter" idx="5"/>
          </p:nvPr>
        </p:nvSpPr>
        <p:spPr/>
        <p:txBody>
          <a:bodyPr/>
          <a:lstStyle/>
          <a:p>
            <a:fld id="{B6B47533-89C8-4B40-A277-7D88E14CB0A7}" type="slidenum">
              <a:rPr lang="en-US" smtClean="0"/>
              <a:t>4</a:t>
            </a:fld>
            <a:endParaRPr lang="en-US"/>
          </a:p>
        </p:txBody>
      </p:sp>
    </p:spTree>
    <p:extLst>
      <p:ext uri="{BB962C8B-B14F-4D97-AF65-F5344CB8AC3E}">
        <p14:creationId xmlns:p14="http://schemas.microsoft.com/office/powerpoint/2010/main" val="1044185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Fisher-weighted merging builds upon isotropic merging by incorporating the Fisher Information matrix into the process. The Fisher matrix measures the sensitivity of a model's parameters to the training data, effectively indicating which parameters are more critical for the model's performance. By using this information, we can weigh parameters during merging based on their importance, resulting in a more effective transfer of capabilities. Compared to isotropic merging, this method provides a significant advantage, especially in cases where parameter importance varies across layers or tasks. The core equation shows how the Fisher weights are applied to balance the contributions of each model's parameters.</a:t>
            </a:r>
            <a:endParaRPr lang="en-US" dirty="0"/>
          </a:p>
        </p:txBody>
      </p:sp>
      <p:sp>
        <p:nvSpPr>
          <p:cNvPr id="4" name="Slide Number Placeholder 3"/>
          <p:cNvSpPr>
            <a:spLocks noGrp="1"/>
          </p:cNvSpPr>
          <p:nvPr>
            <p:ph type="sldNum" sz="quarter" idx="5"/>
          </p:nvPr>
        </p:nvSpPr>
        <p:spPr/>
        <p:txBody>
          <a:bodyPr/>
          <a:lstStyle/>
          <a:p>
            <a:fld id="{B6B47533-89C8-4B40-A277-7D88E14CB0A7}" type="slidenum">
              <a:rPr lang="en-US" smtClean="0"/>
              <a:t>5</a:t>
            </a:fld>
            <a:endParaRPr lang="en-US"/>
          </a:p>
        </p:txBody>
      </p:sp>
    </p:spTree>
    <p:extLst>
      <p:ext uri="{BB962C8B-B14F-4D97-AF65-F5344CB8AC3E}">
        <p14:creationId xmlns:p14="http://schemas.microsoft.com/office/powerpoint/2010/main" val="4246148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Fisher-weighted merging builds upon isotropic merging by incorporating the Fisher Information matrix into the process. The Fisher matrix measures the sensitivity of a model's parameters to the training data, effectively indicating which parameters are more critical for the model's performance. By using this information, we can weigh parameters during merging based on their importance, resulting in a more effective transfer of capabilities. Compared to isotropic merging, this method provides a significant advantage, especially in cases where parameter importance varies across layers or tasks. The core equation shows how the Fisher weights are applied to balance the contributions of each model's parameters.</a:t>
            </a:r>
            <a:endParaRPr lang="en-US" dirty="0"/>
          </a:p>
        </p:txBody>
      </p:sp>
      <p:sp>
        <p:nvSpPr>
          <p:cNvPr id="4" name="Slide Number Placeholder 3"/>
          <p:cNvSpPr>
            <a:spLocks noGrp="1"/>
          </p:cNvSpPr>
          <p:nvPr>
            <p:ph type="sldNum" sz="quarter" idx="5"/>
          </p:nvPr>
        </p:nvSpPr>
        <p:spPr/>
        <p:txBody>
          <a:bodyPr/>
          <a:lstStyle/>
          <a:p>
            <a:fld id="{B6B47533-89C8-4B40-A277-7D88E14CB0A7}" type="slidenum">
              <a:rPr lang="en-US" smtClean="0"/>
              <a:t>6</a:t>
            </a:fld>
            <a:endParaRPr lang="en-US"/>
          </a:p>
        </p:txBody>
      </p:sp>
    </p:spTree>
    <p:extLst>
      <p:ext uri="{BB962C8B-B14F-4D97-AF65-F5344CB8AC3E}">
        <p14:creationId xmlns:p14="http://schemas.microsoft.com/office/powerpoint/2010/main" val="3766417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806ada915c_0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806ada915c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164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717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4080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197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88878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1315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3775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0608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747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18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473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630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3732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624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617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1/9/2025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093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169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1/9/2025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44564513"/>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abs/2111.0983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4800" b="1" dirty="0"/>
              <a:t>A Comprehensive Evaluation of Fisher-Weighted Model Merging Methods</a:t>
            </a:r>
          </a:p>
        </p:txBody>
      </p:sp>
      <p:sp>
        <p:nvSpPr>
          <p:cNvPr id="3" name="Subtitle 2"/>
          <p:cNvSpPr>
            <a:spLocks noGrp="1"/>
          </p:cNvSpPr>
          <p:nvPr>
            <p:ph type="subTitle" idx="1"/>
          </p:nvPr>
        </p:nvSpPr>
        <p:spPr/>
        <p:txBody>
          <a:bodyPr>
            <a:noAutofit/>
          </a:bodyPr>
          <a:lstStyle/>
          <a:p>
            <a:r>
              <a:rPr lang="en-GB" sz="1600" b="1" dirty="0"/>
              <a:t>Based on the paper </a:t>
            </a:r>
            <a:r>
              <a:rPr lang="en-GB" sz="1400" b="1" dirty="0">
                <a:hlinkClick r:id="rId2"/>
              </a:rPr>
              <a:t>Merging Models with Fisher-Weighted Averaging</a:t>
            </a:r>
            <a:endParaRPr lang="en-GB" sz="1600" b="1" dirty="0"/>
          </a:p>
          <a:p>
            <a:endParaRPr lang="en-GB" sz="1600" dirty="0"/>
          </a:p>
          <a:p>
            <a:r>
              <a:rPr sz="1800" b="1" dirty="0"/>
              <a:t>Ashkan Ansarifard </a:t>
            </a:r>
            <a:endParaRPr lang="en-US"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5B3E1411-BA86-597D-8E73-3565D80F3224}"/>
              </a:ext>
            </a:extLst>
          </p:cNvPr>
          <p:cNvSpPr txBox="1">
            <a:spLocks/>
          </p:cNvSpPr>
          <p:nvPr/>
        </p:nvSpPr>
        <p:spPr>
          <a:xfrm>
            <a:off x="594790" y="693705"/>
            <a:ext cx="10298000" cy="641600"/>
          </a:xfrm>
          <a:prstGeom prst="rect">
            <a:avLst/>
          </a:prstGeom>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Divergent Model Merging</a:t>
            </a:r>
            <a:endParaRPr lang="en-US" sz="4000" b="1" dirty="0">
              <a:solidFill>
                <a:srgbClr val="FFFFFF"/>
              </a:solidFill>
              <a:latin typeface="Fira Sans Extra Condensed"/>
              <a:ea typeface="Fira Sans Extra Condensed"/>
              <a:cs typeface="Fira Sans Extra Condensed"/>
              <a:sym typeface="Fira Sans Extra Condensed"/>
            </a:endParaRPr>
          </a:p>
        </p:txBody>
      </p:sp>
      <p:sp>
        <p:nvSpPr>
          <p:cNvPr id="2" name="TextBox 1">
            <a:extLst>
              <a:ext uri="{FF2B5EF4-FFF2-40B4-BE49-F238E27FC236}">
                <a16:creationId xmlns:a16="http://schemas.microsoft.com/office/drawing/2014/main" id="{020661B2-E4E0-E7CF-B2F3-F83BF8139758}"/>
              </a:ext>
            </a:extLst>
          </p:cNvPr>
          <p:cNvSpPr txBox="1"/>
          <p:nvPr/>
        </p:nvSpPr>
        <p:spPr>
          <a:xfrm>
            <a:off x="-4" y="6264660"/>
            <a:ext cx="12191997" cy="612000"/>
          </a:xfrm>
          <a:prstGeom prst="rect">
            <a:avLst/>
          </a:prstGeom>
          <a:solidFill>
            <a:schemeClr val="bg1"/>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sz="1400">
                <a:solidFill>
                  <a:srgbClr val="FFFFFF"/>
                </a:solidFill>
                <a:latin typeface="Courier New"/>
              </a:defRPr>
            </a:pPr>
            <a:r>
              <a:rPr kumimoji="0" lang="en-GB" sz="1400" b="0" i="0" u="none" strike="noStrike" kern="1200" cap="none" spc="0" normalizeH="0" baseline="0" noProof="0" dirty="0">
                <a:ln>
                  <a:noFill/>
                </a:ln>
                <a:solidFill>
                  <a:srgbClr val="FFFFFF"/>
                </a:solidFill>
                <a:effectLst/>
                <a:uLnTx/>
                <a:uFillTx/>
                <a:latin typeface="Courier New"/>
                <a:ea typeface="+mn-ea"/>
                <a:cs typeface="+mn-cs"/>
              </a:rPr>
              <a:t>python main.py --command train merge validate visualize --dataset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mnist</a:t>
            </a:r>
            <a:r>
              <a:rPr kumimoji="0" lang="en-GB" sz="1400" b="0" i="0" u="none" strike="noStrike" kern="1200" cap="none" spc="0" normalizeH="0" baseline="0" noProof="0" dirty="0">
                <a:ln>
                  <a:noFill/>
                </a:ln>
                <a:solidFill>
                  <a:srgbClr val="FFFFFF"/>
                </a:solidFill>
                <a:effectLst/>
                <a:uLnTx/>
                <a:uFillTx/>
                <a:latin typeface="Courier New"/>
                <a:ea typeface="+mn-ea"/>
                <a:cs typeface="+mn-cs"/>
              </a:rPr>
              <a:t> fashion-</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mnist</a:t>
            </a:r>
            <a:r>
              <a:rPr kumimoji="0" lang="en-GB" sz="1400" b="0" i="0" u="none" strike="noStrike" kern="1200" cap="none" spc="0" normalizeH="0" baseline="0" noProof="0" dirty="0">
                <a:ln>
                  <a:noFill/>
                </a:ln>
                <a:solidFill>
                  <a:srgbClr val="FFFFFF"/>
                </a:solidFill>
                <a:effectLst/>
                <a:uLnTx/>
                <a:uFillTx/>
                <a:latin typeface="Courier New"/>
                <a:ea typeface="+mn-ea"/>
                <a:cs typeface="+mn-cs"/>
              </a:rPr>
              <a:t> --model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cnn</a:t>
            </a:r>
            <a:endParaRPr kumimoji="0" lang="en-US" sz="1400" b="0" i="0" u="none" strike="noStrike" kern="1200" cap="none" spc="0" normalizeH="0" baseline="0" noProof="0" dirty="0">
              <a:ln>
                <a:noFill/>
              </a:ln>
              <a:solidFill>
                <a:srgbClr val="FFFFFF"/>
              </a:solidFill>
              <a:effectLst/>
              <a:uLnTx/>
              <a:uFillTx/>
              <a:latin typeface="Courier New"/>
              <a:ea typeface="+mn-ea"/>
              <a:cs typeface="+mn-cs"/>
            </a:endParaRPr>
          </a:p>
        </p:txBody>
      </p:sp>
      <p:graphicFrame>
        <p:nvGraphicFramePr>
          <p:cNvPr id="3" name="Table 3">
            <a:extLst>
              <a:ext uri="{FF2B5EF4-FFF2-40B4-BE49-F238E27FC236}">
                <a16:creationId xmlns:a16="http://schemas.microsoft.com/office/drawing/2014/main" id="{8C24455F-4107-45AD-4EE8-35EDB566F2EB}"/>
              </a:ext>
            </a:extLst>
          </p:cNvPr>
          <p:cNvGraphicFramePr>
            <a:graphicFrameLocks noGrp="1"/>
          </p:cNvGraphicFramePr>
          <p:nvPr>
            <p:extLst>
              <p:ext uri="{D42A27DB-BD31-4B8C-83A1-F6EECF244321}">
                <p14:modId xmlns:p14="http://schemas.microsoft.com/office/powerpoint/2010/main" val="4182031504"/>
              </p:ext>
            </p:extLst>
          </p:nvPr>
        </p:nvGraphicFramePr>
        <p:xfrm>
          <a:off x="2646260" y="1983042"/>
          <a:ext cx="7103532" cy="3200120"/>
        </p:xfrm>
        <a:graphic>
          <a:graphicData uri="http://schemas.openxmlformats.org/drawingml/2006/table">
            <a:tbl>
              <a:tblPr firstRow="1" bandRow="1">
                <a:tableStyleId>{5C22544A-7EE6-4342-B048-85BDC9FD1C3A}</a:tableStyleId>
              </a:tblPr>
              <a:tblGrid>
                <a:gridCol w="1342810">
                  <a:extLst>
                    <a:ext uri="{9D8B030D-6E8A-4147-A177-3AD203B41FA5}">
                      <a16:colId xmlns:a16="http://schemas.microsoft.com/office/drawing/2014/main" val="1224475034"/>
                    </a:ext>
                  </a:extLst>
                </a:gridCol>
                <a:gridCol w="1154430">
                  <a:extLst>
                    <a:ext uri="{9D8B030D-6E8A-4147-A177-3AD203B41FA5}">
                      <a16:colId xmlns:a16="http://schemas.microsoft.com/office/drawing/2014/main" val="361299021"/>
                    </a:ext>
                  </a:extLst>
                </a:gridCol>
                <a:gridCol w="1054526">
                  <a:extLst>
                    <a:ext uri="{9D8B030D-6E8A-4147-A177-3AD203B41FA5}">
                      <a16:colId xmlns:a16="http://schemas.microsoft.com/office/drawing/2014/main" val="2428400019"/>
                    </a:ext>
                  </a:extLst>
                </a:gridCol>
                <a:gridCol w="922864">
                  <a:extLst>
                    <a:ext uri="{9D8B030D-6E8A-4147-A177-3AD203B41FA5}">
                      <a16:colId xmlns:a16="http://schemas.microsoft.com/office/drawing/2014/main" val="3106420210"/>
                    </a:ext>
                  </a:extLst>
                </a:gridCol>
                <a:gridCol w="1154430">
                  <a:extLst>
                    <a:ext uri="{9D8B030D-6E8A-4147-A177-3AD203B41FA5}">
                      <a16:colId xmlns:a16="http://schemas.microsoft.com/office/drawing/2014/main" val="2835987642"/>
                    </a:ext>
                  </a:extLst>
                </a:gridCol>
                <a:gridCol w="1474472">
                  <a:extLst>
                    <a:ext uri="{9D8B030D-6E8A-4147-A177-3AD203B41FA5}">
                      <a16:colId xmlns:a16="http://schemas.microsoft.com/office/drawing/2014/main" val="1461305306"/>
                    </a:ext>
                  </a:extLst>
                </a:gridCol>
              </a:tblGrid>
              <a:tr h="1040120">
                <a:tc>
                  <a:txBody>
                    <a:bodyPr/>
                    <a:lstStyle/>
                    <a:p>
                      <a:pPr algn="ctr"/>
                      <a:endParaRPr lang="en-US" sz="1800" b="1" dirty="0"/>
                    </a:p>
                  </a:txBody>
                  <a:tcPr marL="102300" marR="102300" marT="51156" marB="51156" anchor="ctr"/>
                </a:tc>
                <a:tc>
                  <a:txBody>
                    <a:bodyPr/>
                    <a:lstStyle/>
                    <a:p>
                      <a:pPr algn="ctr"/>
                      <a:r>
                        <a:rPr lang="en-US" sz="1800" b="1" dirty="0"/>
                        <a:t>Model1</a:t>
                      </a:r>
                    </a:p>
                  </a:txBody>
                  <a:tcPr marL="102300" marR="102300" marT="51156" marB="51156" anchor="ctr"/>
                </a:tc>
                <a:tc>
                  <a:txBody>
                    <a:bodyPr/>
                    <a:lstStyle/>
                    <a:p>
                      <a:pPr algn="ctr"/>
                      <a:r>
                        <a:rPr lang="en-US" sz="1800" b="1" dirty="0"/>
                        <a:t>Model2</a:t>
                      </a:r>
                    </a:p>
                  </a:txBody>
                  <a:tcPr marL="102300" marR="102300" marT="51156" marB="51156" anchor="ctr"/>
                </a:tc>
                <a:tc>
                  <a:txBody>
                    <a:bodyPr/>
                    <a:lstStyle/>
                    <a:p>
                      <a:pPr algn="ctr"/>
                      <a:r>
                        <a:rPr lang="en-US" sz="1800" b="1" dirty="0"/>
                        <a:t>Fisher</a:t>
                      </a:r>
                    </a:p>
                  </a:txBody>
                  <a:tcPr marL="102300" marR="102300" marT="51156" marB="51156" anchor="ctr"/>
                </a:tc>
                <a:tc>
                  <a:txBody>
                    <a:bodyPr/>
                    <a:lstStyle/>
                    <a:p>
                      <a:pPr algn="ctr"/>
                      <a:r>
                        <a:rPr lang="en-US" sz="1800" b="1" dirty="0"/>
                        <a:t>Isotropic</a:t>
                      </a:r>
                    </a:p>
                  </a:txBody>
                  <a:tcPr marL="102300" marR="102300" marT="51156" marB="51156" anchor="ctr"/>
                </a:tc>
                <a:tc>
                  <a:txBody>
                    <a:bodyPr/>
                    <a:lstStyle/>
                    <a:p>
                      <a:pPr algn="ctr"/>
                      <a:r>
                        <a:rPr lang="en-US" sz="1800" b="1" dirty="0" err="1"/>
                        <a:t>Ensembling</a:t>
                      </a:r>
                      <a:endParaRPr lang="en-US" sz="1800" b="1" dirty="0"/>
                    </a:p>
                  </a:txBody>
                  <a:tcPr marL="102300" marR="102300" marT="51156" marB="51156" anchor="ctr"/>
                </a:tc>
                <a:extLst>
                  <a:ext uri="{0D108BD9-81ED-4DB2-BD59-A6C34878D82A}">
                    <a16:rowId xmlns:a16="http://schemas.microsoft.com/office/drawing/2014/main" val="3724699570"/>
                  </a:ext>
                </a:extLst>
              </a:tr>
              <a:tr h="432000">
                <a:tc>
                  <a:txBody>
                    <a:bodyPr/>
                    <a:lstStyle/>
                    <a:p>
                      <a:pPr algn="ctr"/>
                      <a:r>
                        <a:rPr lang="en-US" sz="1800" b="1" dirty="0"/>
                        <a:t>loss</a:t>
                      </a:r>
                    </a:p>
                  </a:txBody>
                  <a:tcPr marL="102300" marR="102300" marT="51156" marB="51156" anchor="ctr"/>
                </a:tc>
                <a:tc>
                  <a:txBody>
                    <a:bodyPr/>
                    <a:lstStyle/>
                    <a:p>
                      <a:pPr algn="ctr"/>
                      <a:r>
                        <a:rPr lang="en-US" sz="1800" dirty="0"/>
                        <a:t>0.0877</a:t>
                      </a:r>
                    </a:p>
                  </a:txBody>
                  <a:tcPr marL="102300" marR="102300" marT="51156" marB="51156" anchor="ctr"/>
                </a:tc>
                <a:tc>
                  <a:txBody>
                    <a:bodyPr/>
                    <a:lstStyle/>
                    <a:p>
                      <a:pPr algn="ctr"/>
                      <a:r>
                        <a:rPr lang="en-US" sz="1800" dirty="0"/>
                        <a:t>0.0831</a:t>
                      </a:r>
                    </a:p>
                  </a:txBody>
                  <a:tcPr marL="102300" marR="102300" marT="51156" marB="51156" anchor="ctr"/>
                </a:tc>
                <a:tc>
                  <a:txBody>
                    <a:bodyPr/>
                    <a:lstStyle/>
                    <a:p>
                      <a:pPr algn="ctr"/>
                      <a:r>
                        <a:rPr lang="en-US" sz="1800" dirty="0"/>
                        <a:t>1.2159</a:t>
                      </a:r>
                    </a:p>
                  </a:txBody>
                  <a:tcPr marL="102300" marR="102300" marT="51156" marB="51156" anchor="ctr"/>
                </a:tc>
                <a:tc>
                  <a:txBody>
                    <a:bodyPr/>
                    <a:lstStyle/>
                    <a:p>
                      <a:pPr algn="ctr"/>
                      <a:r>
                        <a:rPr lang="en-US" sz="1800" dirty="0"/>
                        <a:t>0.9213</a:t>
                      </a:r>
                    </a:p>
                  </a:txBody>
                  <a:tcPr marL="102300" marR="102300" marT="51156" marB="51156" anchor="ctr"/>
                </a:tc>
                <a:tc>
                  <a:txBody>
                    <a:bodyPr/>
                    <a:lstStyle/>
                    <a:p>
                      <a:pPr algn="ctr"/>
                      <a:r>
                        <a:rPr lang="en-US" sz="1800" dirty="0"/>
                        <a:t> 0.0668</a:t>
                      </a:r>
                    </a:p>
                  </a:txBody>
                  <a:tcPr marL="102300" marR="102300" marT="51156" marB="51156" anchor="ctr"/>
                </a:tc>
                <a:extLst>
                  <a:ext uri="{0D108BD9-81ED-4DB2-BD59-A6C34878D82A}">
                    <a16:rowId xmlns:a16="http://schemas.microsoft.com/office/drawing/2014/main" val="3799421570"/>
                  </a:ext>
                </a:extLst>
              </a:tr>
              <a:tr h="432000">
                <a:tc>
                  <a:txBody>
                    <a:bodyPr/>
                    <a:lstStyle/>
                    <a:p>
                      <a:pPr algn="ctr"/>
                      <a:r>
                        <a:rPr lang="en-US" sz="1800" b="1" dirty="0"/>
                        <a:t>accuracy</a:t>
                      </a:r>
                    </a:p>
                  </a:txBody>
                  <a:tcPr marL="102300" marR="102300" marT="51156" marB="51156" anchor="ctr"/>
                </a:tc>
                <a:tc>
                  <a:txBody>
                    <a:bodyPr/>
                    <a:lstStyle/>
                    <a:p>
                      <a:pPr algn="ctr"/>
                      <a:r>
                        <a:rPr lang="en-US" sz="1800" dirty="0"/>
                        <a:t>0.9724</a:t>
                      </a:r>
                    </a:p>
                  </a:txBody>
                  <a:tcPr marL="102300" marR="102300" marT="51156" marB="51156" anchor="ctr"/>
                </a:tc>
                <a:tc>
                  <a:txBody>
                    <a:bodyPr/>
                    <a:lstStyle/>
                    <a:p>
                      <a:pPr algn="ctr"/>
                      <a:r>
                        <a:rPr lang="en-US" sz="1800" dirty="0"/>
                        <a:t>0.9746</a:t>
                      </a:r>
                    </a:p>
                  </a:txBody>
                  <a:tcPr marL="102300" marR="102300" marT="51156" marB="51156" anchor="ctr"/>
                </a:tc>
                <a:tc>
                  <a:txBody>
                    <a:bodyPr/>
                    <a:lstStyle/>
                    <a:p>
                      <a:pPr algn="ctr"/>
                      <a:r>
                        <a:rPr lang="en-US" sz="1800" dirty="0"/>
                        <a:t>0.9169</a:t>
                      </a:r>
                    </a:p>
                  </a:txBody>
                  <a:tcPr marL="102300" marR="102300" marT="51156" marB="51156" anchor="ctr"/>
                </a:tc>
                <a:tc>
                  <a:txBody>
                    <a:bodyPr/>
                    <a:lstStyle/>
                    <a:p>
                      <a:pPr algn="ctr"/>
                      <a:r>
                        <a:rPr lang="en-US" sz="1800" dirty="0"/>
                        <a:t> 0.7221</a:t>
                      </a:r>
                    </a:p>
                  </a:txBody>
                  <a:tcPr marL="102300" marR="102300" marT="51156" marB="51156" anchor="ctr"/>
                </a:tc>
                <a:tc>
                  <a:txBody>
                    <a:bodyPr/>
                    <a:lstStyle/>
                    <a:p>
                      <a:pPr algn="ctr"/>
                      <a:r>
                        <a:rPr lang="en-US" sz="1800" dirty="0"/>
                        <a:t>0.9788</a:t>
                      </a:r>
                    </a:p>
                  </a:txBody>
                  <a:tcPr marL="102300" marR="102300" marT="51156" marB="51156" anchor="ctr"/>
                </a:tc>
                <a:extLst>
                  <a:ext uri="{0D108BD9-81ED-4DB2-BD59-A6C34878D82A}">
                    <a16:rowId xmlns:a16="http://schemas.microsoft.com/office/drawing/2014/main" val="1312294167"/>
                  </a:ext>
                </a:extLst>
              </a:tr>
              <a:tr h="432000">
                <a:tc>
                  <a:txBody>
                    <a:bodyPr/>
                    <a:lstStyle/>
                    <a:p>
                      <a:pPr algn="ctr"/>
                      <a:r>
                        <a:rPr lang="en-US" sz="1800" b="1" dirty="0"/>
                        <a:t>f1_score</a:t>
                      </a:r>
                    </a:p>
                  </a:txBody>
                  <a:tcPr marL="102300" marR="102300" marT="51156" marB="51156" anchor="ctr"/>
                </a:tc>
                <a:tc>
                  <a:txBody>
                    <a:bodyPr/>
                    <a:lstStyle/>
                    <a:p>
                      <a:pPr algn="ctr"/>
                      <a:r>
                        <a:rPr lang="en-US" sz="1800" dirty="0"/>
                        <a:t>0.9723</a:t>
                      </a:r>
                    </a:p>
                  </a:txBody>
                  <a:tcPr marL="102300" marR="102300" marT="51156" marB="51156" anchor="ctr"/>
                </a:tc>
                <a:tc>
                  <a:txBody>
                    <a:bodyPr/>
                    <a:lstStyle/>
                    <a:p>
                      <a:pPr algn="ctr"/>
                      <a:r>
                        <a:rPr lang="en-US" sz="1800" dirty="0"/>
                        <a:t>0.9746</a:t>
                      </a:r>
                    </a:p>
                  </a:txBody>
                  <a:tcPr marL="102300" marR="102300" marT="51156" marB="51156" anchor="ctr"/>
                </a:tc>
                <a:tc>
                  <a:txBody>
                    <a:bodyPr/>
                    <a:lstStyle/>
                    <a:p>
                      <a:pPr algn="ctr"/>
                      <a:r>
                        <a:rPr lang="en-US" sz="1800" dirty="0"/>
                        <a:t>0.9180</a:t>
                      </a:r>
                    </a:p>
                  </a:txBody>
                  <a:tcPr marL="102300" marR="102300" marT="51156" marB="51156" anchor="ctr"/>
                </a:tc>
                <a:tc>
                  <a:txBody>
                    <a:bodyPr/>
                    <a:lstStyle/>
                    <a:p>
                      <a:pPr algn="ctr"/>
                      <a:r>
                        <a:rPr lang="en-US" sz="1800" dirty="0"/>
                        <a:t>0.7181</a:t>
                      </a:r>
                    </a:p>
                  </a:txBody>
                  <a:tcPr marL="102300" marR="102300" marT="51156" marB="51156" anchor="ctr"/>
                </a:tc>
                <a:tc>
                  <a:txBody>
                    <a:bodyPr/>
                    <a:lstStyle/>
                    <a:p>
                      <a:pPr algn="ctr"/>
                      <a:r>
                        <a:rPr lang="en-US" sz="1800" dirty="0"/>
                        <a:t>0.9788</a:t>
                      </a:r>
                    </a:p>
                  </a:txBody>
                  <a:tcPr marL="102300" marR="102300" marT="51156" marB="51156" anchor="ctr"/>
                </a:tc>
                <a:extLst>
                  <a:ext uri="{0D108BD9-81ED-4DB2-BD59-A6C34878D82A}">
                    <a16:rowId xmlns:a16="http://schemas.microsoft.com/office/drawing/2014/main" val="859210782"/>
                  </a:ext>
                </a:extLst>
              </a:tr>
              <a:tr h="432000">
                <a:tc>
                  <a:txBody>
                    <a:bodyPr/>
                    <a:lstStyle/>
                    <a:p>
                      <a:pPr algn="ctr"/>
                      <a:r>
                        <a:rPr lang="en-US" sz="1800" b="1" dirty="0"/>
                        <a:t>precision</a:t>
                      </a:r>
                    </a:p>
                  </a:txBody>
                  <a:tcPr marL="102300" marR="102300" marT="51156" marB="51156" anchor="ctr"/>
                </a:tc>
                <a:tc>
                  <a:txBody>
                    <a:bodyPr/>
                    <a:lstStyle/>
                    <a:p>
                      <a:pPr algn="ctr"/>
                      <a:r>
                        <a:rPr lang="en-US" sz="1800" dirty="0"/>
                        <a:t>0.9726</a:t>
                      </a:r>
                    </a:p>
                  </a:txBody>
                  <a:tcPr marL="102300" marR="102300" marT="51156" marB="51156" anchor="ctr"/>
                </a:tc>
                <a:tc>
                  <a:txBody>
                    <a:bodyPr/>
                    <a:lstStyle/>
                    <a:p>
                      <a:pPr algn="ctr"/>
                      <a:r>
                        <a:rPr lang="en-US" sz="1800" dirty="0"/>
                        <a:t>0.9748</a:t>
                      </a:r>
                    </a:p>
                  </a:txBody>
                  <a:tcPr marL="102300" marR="102300" marT="51156" marB="51156" anchor="ctr"/>
                </a:tc>
                <a:tc>
                  <a:txBody>
                    <a:bodyPr/>
                    <a:lstStyle/>
                    <a:p>
                      <a:pPr algn="ctr"/>
                      <a:r>
                        <a:rPr lang="en-US" sz="1800" dirty="0"/>
                        <a:t>0.9252</a:t>
                      </a:r>
                    </a:p>
                  </a:txBody>
                  <a:tcPr marL="102300" marR="102300" marT="51156" marB="51156" anchor="ctr"/>
                </a:tc>
                <a:tc>
                  <a:txBody>
                    <a:bodyPr/>
                    <a:lstStyle/>
                    <a:p>
                      <a:pPr algn="ctr"/>
                      <a:r>
                        <a:rPr lang="en-US" sz="1800" dirty="0"/>
                        <a:t>0.7977</a:t>
                      </a:r>
                    </a:p>
                  </a:txBody>
                  <a:tcPr marL="102300" marR="102300" marT="51156" marB="51156" anchor="ctr"/>
                </a:tc>
                <a:tc>
                  <a:txBody>
                    <a:bodyPr/>
                    <a:lstStyle/>
                    <a:p>
                      <a:pPr algn="ctr"/>
                      <a:r>
                        <a:rPr lang="en-US" sz="1800" dirty="0"/>
                        <a:t>0.9789</a:t>
                      </a:r>
                    </a:p>
                  </a:txBody>
                  <a:tcPr marL="102300" marR="102300" marT="51156" marB="51156" anchor="ctr"/>
                </a:tc>
                <a:extLst>
                  <a:ext uri="{0D108BD9-81ED-4DB2-BD59-A6C34878D82A}">
                    <a16:rowId xmlns:a16="http://schemas.microsoft.com/office/drawing/2014/main" val="813765754"/>
                  </a:ext>
                </a:extLst>
              </a:tr>
              <a:tr h="432000">
                <a:tc>
                  <a:txBody>
                    <a:bodyPr/>
                    <a:lstStyle/>
                    <a:p>
                      <a:pPr algn="ctr"/>
                      <a:r>
                        <a:rPr lang="en-US" sz="1800" b="1" dirty="0"/>
                        <a:t>recall</a:t>
                      </a:r>
                    </a:p>
                  </a:txBody>
                  <a:tcPr marL="102300" marR="102300" marT="51156" marB="51156" anchor="ctr"/>
                </a:tc>
                <a:tc>
                  <a:txBody>
                    <a:bodyPr/>
                    <a:lstStyle/>
                    <a:p>
                      <a:pPr algn="ctr"/>
                      <a:r>
                        <a:rPr lang="en-US" sz="1800" dirty="0"/>
                        <a:t>0.9724</a:t>
                      </a:r>
                    </a:p>
                  </a:txBody>
                  <a:tcPr marL="102300" marR="102300" marT="51156" marB="51156" anchor="ctr"/>
                </a:tc>
                <a:tc>
                  <a:txBody>
                    <a:bodyPr/>
                    <a:lstStyle/>
                    <a:p>
                      <a:pPr algn="ctr"/>
                      <a:r>
                        <a:rPr lang="en-US" sz="1800" dirty="0"/>
                        <a:t>0.9746</a:t>
                      </a:r>
                    </a:p>
                  </a:txBody>
                  <a:tcPr marL="102300" marR="102300" marT="51156" marB="51156" anchor="ctr"/>
                </a:tc>
                <a:tc>
                  <a:txBody>
                    <a:bodyPr/>
                    <a:lstStyle/>
                    <a:p>
                      <a:pPr algn="ctr"/>
                      <a:r>
                        <a:rPr lang="en-US" sz="1800" dirty="0"/>
                        <a:t>0.9169</a:t>
                      </a:r>
                    </a:p>
                  </a:txBody>
                  <a:tcPr marL="102300" marR="102300" marT="51156" marB="51156" anchor="ctr"/>
                </a:tc>
                <a:tc>
                  <a:txBody>
                    <a:bodyPr/>
                    <a:lstStyle/>
                    <a:p>
                      <a:pPr algn="ctr"/>
                      <a:r>
                        <a:rPr lang="en-US" sz="1800" dirty="0"/>
                        <a:t>0.7221</a:t>
                      </a:r>
                    </a:p>
                  </a:txBody>
                  <a:tcPr marL="102300" marR="102300" marT="51156" marB="51156" anchor="ctr"/>
                </a:tc>
                <a:tc>
                  <a:txBody>
                    <a:bodyPr/>
                    <a:lstStyle/>
                    <a:p>
                      <a:pPr algn="ctr"/>
                      <a:r>
                        <a:rPr lang="en-US" sz="1800" dirty="0"/>
                        <a:t>0.9788</a:t>
                      </a:r>
                    </a:p>
                  </a:txBody>
                  <a:tcPr marL="102300" marR="102300" marT="51156" marB="51156" anchor="ctr"/>
                </a:tc>
                <a:extLst>
                  <a:ext uri="{0D108BD9-81ED-4DB2-BD59-A6C34878D82A}">
                    <a16:rowId xmlns:a16="http://schemas.microsoft.com/office/drawing/2014/main" val="423503862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5B3E1411-BA86-597D-8E73-3565D80F3224}"/>
              </a:ext>
            </a:extLst>
          </p:cNvPr>
          <p:cNvSpPr txBox="1">
            <a:spLocks/>
          </p:cNvSpPr>
          <p:nvPr/>
        </p:nvSpPr>
        <p:spPr>
          <a:xfrm>
            <a:off x="594790" y="693705"/>
            <a:ext cx="10298000" cy="641600"/>
          </a:xfrm>
          <a:prstGeom prst="rect">
            <a:avLst/>
          </a:prstGeom>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Ablation Studies</a:t>
            </a:r>
            <a:endParaRPr lang="en-US" sz="4000" b="1" dirty="0">
              <a:solidFill>
                <a:srgbClr val="FFFFFF"/>
              </a:solidFill>
              <a:latin typeface="Fira Sans Extra Condensed"/>
              <a:ea typeface="Fira Sans Extra Condensed"/>
              <a:cs typeface="Fira Sans Extra Condensed"/>
              <a:sym typeface="Fira Sans Extra Condensed"/>
            </a:endParaRPr>
          </a:p>
        </p:txBody>
      </p:sp>
      <p:sp>
        <p:nvSpPr>
          <p:cNvPr id="7" name="Content Placeholder 6">
            <a:extLst>
              <a:ext uri="{FF2B5EF4-FFF2-40B4-BE49-F238E27FC236}">
                <a16:creationId xmlns:a16="http://schemas.microsoft.com/office/drawing/2014/main" id="{BA5D5DA2-097C-1F9C-B848-998FC12F7A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8268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5B3E1411-BA86-597D-8E73-3565D80F3224}"/>
              </a:ext>
            </a:extLst>
          </p:cNvPr>
          <p:cNvSpPr txBox="1">
            <a:spLocks/>
          </p:cNvSpPr>
          <p:nvPr/>
        </p:nvSpPr>
        <p:spPr>
          <a:xfrm>
            <a:off x="594790" y="693705"/>
            <a:ext cx="10298000" cy="641600"/>
          </a:xfrm>
          <a:prstGeom prst="rect">
            <a:avLst/>
          </a:prstGeom>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Robustness to Noise</a:t>
            </a:r>
            <a:endParaRPr lang="en-US" sz="4000" b="1" dirty="0">
              <a:solidFill>
                <a:srgbClr val="FFFFFF"/>
              </a:solidFill>
              <a:latin typeface="Fira Sans Extra Condensed"/>
              <a:ea typeface="Fira Sans Extra Condensed"/>
              <a:cs typeface="Fira Sans Extra Condensed"/>
              <a:sym typeface="Fira Sans Extra Condensed"/>
            </a:endParaRPr>
          </a:p>
        </p:txBody>
      </p:sp>
      <p:sp>
        <p:nvSpPr>
          <p:cNvPr id="4" name="Content Placeholder 3">
            <a:extLst>
              <a:ext uri="{FF2B5EF4-FFF2-40B4-BE49-F238E27FC236}">
                <a16:creationId xmlns:a16="http://schemas.microsoft.com/office/drawing/2014/main" id="{93716F77-4AA1-350A-E3CA-EAD0BA80EA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3388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167DAF41-E11E-20F3-ED26-2460519FDBDC}"/>
              </a:ext>
            </a:extLst>
          </p:cNvPr>
          <p:cNvSpPr txBox="1">
            <a:spLocks/>
          </p:cNvSpPr>
          <p:nvPr/>
        </p:nvSpPr>
        <p:spPr>
          <a:xfrm>
            <a:off x="594790" y="693705"/>
            <a:ext cx="10298000" cy="641600"/>
          </a:xfrm>
          <a:prstGeom prst="rect">
            <a:avLst/>
          </a:prstGeom>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Sensitivity to Fisher Weighting</a:t>
            </a:r>
            <a:endParaRPr lang="en-US" sz="4000" b="1" dirty="0">
              <a:solidFill>
                <a:srgbClr val="FFFFFF"/>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167DAF41-E11E-20F3-ED26-2460519FDBDC}"/>
              </a:ext>
            </a:extLst>
          </p:cNvPr>
          <p:cNvSpPr txBox="1">
            <a:spLocks/>
          </p:cNvSpPr>
          <p:nvPr/>
        </p:nvSpPr>
        <p:spPr>
          <a:xfrm>
            <a:off x="594790" y="693705"/>
            <a:ext cx="10298000" cy="641600"/>
          </a:xfrm>
          <a:prstGeom prst="rect">
            <a:avLst/>
          </a:prstGeom>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Performance Across Architectures</a:t>
            </a:r>
            <a:endParaRPr lang="en-US" sz="4000" b="1" dirty="0">
              <a:solidFill>
                <a:srgbClr val="FFFFFF"/>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79842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167DAF41-E11E-20F3-ED26-2460519FDBDC}"/>
              </a:ext>
            </a:extLst>
          </p:cNvPr>
          <p:cNvSpPr txBox="1">
            <a:spLocks/>
          </p:cNvSpPr>
          <p:nvPr/>
        </p:nvSpPr>
        <p:spPr>
          <a:xfrm>
            <a:off x="594790" y="693705"/>
            <a:ext cx="10298000" cy="641600"/>
          </a:xfrm>
          <a:prstGeom prst="rect">
            <a:avLst/>
          </a:prstGeom>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Generalization to Downstream Tasks</a:t>
            </a:r>
            <a:endParaRPr lang="en-US" sz="4000" b="1" dirty="0">
              <a:solidFill>
                <a:srgbClr val="FFFFFF"/>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56589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167DAF41-E11E-20F3-ED26-2460519FDBDC}"/>
              </a:ext>
            </a:extLst>
          </p:cNvPr>
          <p:cNvSpPr txBox="1">
            <a:spLocks/>
          </p:cNvSpPr>
          <p:nvPr/>
        </p:nvSpPr>
        <p:spPr>
          <a:xfrm>
            <a:off x="594790" y="693705"/>
            <a:ext cx="10298000" cy="641600"/>
          </a:xfrm>
          <a:prstGeom prst="rect">
            <a:avLst/>
          </a:prstGeom>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endParaRPr lang="en-GB" sz="4000" b="1" dirty="0">
              <a:latin typeface="Century Gothic (Headings)"/>
            </a:endParaRPr>
          </a:p>
        </p:txBody>
      </p:sp>
      <p:sp>
        <p:nvSpPr>
          <p:cNvPr id="2" name="Content Placeholder 2">
            <a:extLst>
              <a:ext uri="{FF2B5EF4-FFF2-40B4-BE49-F238E27FC236}">
                <a16:creationId xmlns:a16="http://schemas.microsoft.com/office/drawing/2014/main" id="{67B1C23A-EF84-6B34-FC28-9A5FBDBF4307}"/>
              </a:ext>
            </a:extLst>
          </p:cNvPr>
          <p:cNvSpPr>
            <a:spLocks noGrp="1"/>
          </p:cNvSpPr>
          <p:nvPr>
            <p:ph idx="1"/>
          </p:nvPr>
        </p:nvSpPr>
        <p:spPr>
          <a:xfrm>
            <a:off x="1103312" y="2052918"/>
            <a:ext cx="8946541" cy="4195481"/>
          </a:xfrm>
        </p:spPr>
        <p:txBody>
          <a:bodyPr>
            <a:normAutofit/>
          </a:bodyPr>
          <a:lstStyle/>
          <a:p>
            <a:pPr marL="0" indent="0">
              <a:buNone/>
            </a:pPr>
            <a:r>
              <a:rPr lang="en-US" sz="6000" b="1" dirty="0"/>
              <a:t>Thank you!</a:t>
            </a:r>
            <a:endParaRPr sz="6000" b="1" dirty="0"/>
          </a:p>
        </p:txBody>
      </p:sp>
    </p:spTree>
    <p:extLst>
      <p:ext uri="{BB962C8B-B14F-4D97-AF65-F5344CB8AC3E}">
        <p14:creationId xmlns:p14="http://schemas.microsoft.com/office/powerpoint/2010/main" val="15524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pSp>
        <p:nvGrpSpPr>
          <p:cNvPr id="167" name="Google Shape;167;p17"/>
          <p:cNvGrpSpPr/>
          <p:nvPr/>
        </p:nvGrpSpPr>
        <p:grpSpPr>
          <a:xfrm>
            <a:off x="8240234" y="2451029"/>
            <a:ext cx="2512800" cy="2390930"/>
            <a:chOff x="6194976" y="1838271"/>
            <a:chExt cx="1884600" cy="1793196"/>
          </a:xfrm>
        </p:grpSpPr>
        <p:sp>
          <p:nvSpPr>
            <p:cNvPr id="168" name="Google Shape;168;p17"/>
            <p:cNvSpPr/>
            <p:nvPr/>
          </p:nvSpPr>
          <p:spPr>
            <a:xfrm>
              <a:off x="6502776" y="2351932"/>
              <a:ext cx="1269000" cy="756000"/>
            </a:xfrm>
            <a:custGeom>
              <a:avLst/>
              <a:gdLst/>
              <a:ahLst/>
              <a:cxnLst/>
              <a:rect l="l" t="t" r="r" b="b"/>
              <a:pathLst>
                <a:path w="39244" h="12717" extrusionOk="0">
                  <a:moveTo>
                    <a:pt x="1417" y="1"/>
                  </a:moveTo>
                  <a:cubicBezTo>
                    <a:pt x="631" y="1"/>
                    <a:pt x="0" y="632"/>
                    <a:pt x="0" y="1406"/>
                  </a:cubicBezTo>
                  <a:lnTo>
                    <a:pt x="0" y="5037"/>
                  </a:lnTo>
                  <a:lnTo>
                    <a:pt x="1310" y="6359"/>
                  </a:lnTo>
                  <a:lnTo>
                    <a:pt x="0" y="7668"/>
                  </a:lnTo>
                  <a:lnTo>
                    <a:pt x="0" y="11300"/>
                  </a:lnTo>
                  <a:cubicBezTo>
                    <a:pt x="0" y="12073"/>
                    <a:pt x="631" y="12716"/>
                    <a:pt x="1417" y="12716"/>
                  </a:cubicBezTo>
                  <a:lnTo>
                    <a:pt x="36517" y="12716"/>
                  </a:lnTo>
                  <a:cubicBezTo>
                    <a:pt x="37302" y="12716"/>
                    <a:pt x="37934" y="12073"/>
                    <a:pt x="37934" y="11300"/>
                  </a:cubicBezTo>
                  <a:lnTo>
                    <a:pt x="37934" y="7668"/>
                  </a:lnTo>
                  <a:lnTo>
                    <a:pt x="39243" y="6359"/>
                  </a:lnTo>
                  <a:lnTo>
                    <a:pt x="37934" y="5037"/>
                  </a:lnTo>
                  <a:lnTo>
                    <a:pt x="37934" y="1406"/>
                  </a:lnTo>
                  <a:cubicBezTo>
                    <a:pt x="37934" y="632"/>
                    <a:pt x="37302" y="1"/>
                    <a:pt x="36517" y="1"/>
                  </a:cubicBezTo>
                  <a:close/>
                </a:path>
              </a:pathLst>
            </a:custGeom>
            <a:solidFill>
              <a:srgbClr val="69E781"/>
            </a:solidFill>
            <a:ln>
              <a:noFill/>
            </a:ln>
          </p:spPr>
          <p:txBody>
            <a:bodyPr spcFirstLastPara="1" wrap="square" lIns="121900" tIns="121900" rIns="121900" bIns="121900" anchor="ctr" anchorCtr="0">
              <a:noAutofit/>
            </a:bodyPr>
            <a:lstStyle/>
            <a:p>
              <a:pPr algn="ctr"/>
              <a:r>
                <a:rPr lang="en-US" sz="1600" b="1" dirty="0"/>
                <a:t>Robustness to Noise</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175" name="Google Shape;175;p17"/>
            <p:cNvSpPr/>
            <p:nvPr/>
          </p:nvSpPr>
          <p:spPr>
            <a:xfrm>
              <a:off x="7102390" y="1838271"/>
              <a:ext cx="393" cy="30"/>
            </a:xfrm>
            <a:custGeom>
              <a:avLst/>
              <a:gdLst/>
              <a:ahLst/>
              <a:cxnLst/>
              <a:rect l="l" t="t" r="r" b="b"/>
              <a:pathLst>
                <a:path w="13" h="1" extrusionOk="0">
                  <a:moveTo>
                    <a:pt x="1" y="0"/>
                  </a:moveTo>
                  <a:lnTo>
                    <a:pt x="1" y="0"/>
                  </a:lnTo>
                  <a:lnTo>
                    <a:pt x="13" y="0"/>
                  </a:lnTo>
                  <a:close/>
                </a:path>
              </a:pathLst>
            </a:custGeom>
            <a:solidFill>
              <a:srgbClr val="69E781"/>
            </a:solidFill>
            <a:ln>
              <a:noFill/>
            </a:ln>
          </p:spPr>
          <p:txBody>
            <a:bodyPr spcFirstLastPara="1" wrap="square" lIns="121900" tIns="121900" rIns="121900" bIns="121900" anchor="ctr" anchorCtr="0">
              <a:noAutofit/>
            </a:bodyPr>
            <a:lstStyle/>
            <a:p>
              <a:endParaRPr sz="2400"/>
            </a:p>
          </p:txBody>
        </p:sp>
        <p:sp>
          <p:nvSpPr>
            <p:cNvPr id="185" name="Google Shape;185;p17"/>
            <p:cNvSpPr txBox="1"/>
            <p:nvPr/>
          </p:nvSpPr>
          <p:spPr>
            <a:xfrm>
              <a:off x="6194976" y="3096567"/>
              <a:ext cx="1884600" cy="534900"/>
            </a:xfrm>
            <a:prstGeom prst="rect">
              <a:avLst/>
            </a:prstGeom>
            <a:noFill/>
            <a:ln>
              <a:noFill/>
            </a:ln>
          </p:spPr>
          <p:txBody>
            <a:bodyPr spcFirstLastPara="1" wrap="square" lIns="121900" tIns="121900" rIns="121900" bIns="121900" anchor="t" anchorCtr="0">
              <a:noAutofit/>
            </a:bodyPr>
            <a:lstStyle/>
            <a:p>
              <a:pPr algn="ctr"/>
              <a:r>
                <a:rPr lang="en-US" sz="1600" dirty="0"/>
                <a:t>How well merging handles noisy models</a:t>
              </a:r>
              <a:endParaRPr sz="1600" dirty="0">
                <a:solidFill>
                  <a:srgbClr val="434343"/>
                </a:solidFill>
                <a:latin typeface="Roboto"/>
                <a:ea typeface="Roboto"/>
                <a:cs typeface="Roboto"/>
                <a:sym typeface="Roboto"/>
              </a:endParaRPr>
            </a:p>
          </p:txBody>
        </p:sp>
      </p:grpSp>
      <p:grpSp>
        <p:nvGrpSpPr>
          <p:cNvPr id="186" name="Google Shape;186;p17"/>
          <p:cNvGrpSpPr/>
          <p:nvPr/>
        </p:nvGrpSpPr>
        <p:grpSpPr>
          <a:xfrm>
            <a:off x="4832534" y="1176212"/>
            <a:ext cx="2512801" cy="3680817"/>
            <a:chOff x="3639200" y="882159"/>
            <a:chExt cx="1884600" cy="2760611"/>
          </a:xfrm>
        </p:grpSpPr>
        <p:sp>
          <p:nvSpPr>
            <p:cNvPr id="187" name="Google Shape;187;p17"/>
            <p:cNvSpPr/>
            <p:nvPr/>
          </p:nvSpPr>
          <p:spPr>
            <a:xfrm>
              <a:off x="3988670" y="2351931"/>
              <a:ext cx="1268999" cy="756000"/>
            </a:xfrm>
            <a:custGeom>
              <a:avLst/>
              <a:gdLst/>
              <a:ahLst/>
              <a:cxnLst/>
              <a:rect l="l" t="t" r="r" b="b"/>
              <a:pathLst>
                <a:path w="39244" h="12717" extrusionOk="0">
                  <a:moveTo>
                    <a:pt x="37934" y="5037"/>
                  </a:moveTo>
                  <a:lnTo>
                    <a:pt x="37934" y="1406"/>
                  </a:lnTo>
                  <a:cubicBezTo>
                    <a:pt x="37934" y="632"/>
                    <a:pt x="37302" y="1"/>
                    <a:pt x="36517" y="1"/>
                  </a:cubicBezTo>
                  <a:lnTo>
                    <a:pt x="1417" y="1"/>
                  </a:lnTo>
                  <a:cubicBezTo>
                    <a:pt x="631" y="1"/>
                    <a:pt x="0" y="632"/>
                    <a:pt x="0" y="1406"/>
                  </a:cubicBezTo>
                  <a:lnTo>
                    <a:pt x="0" y="5037"/>
                  </a:lnTo>
                  <a:lnTo>
                    <a:pt x="1310" y="6359"/>
                  </a:lnTo>
                  <a:lnTo>
                    <a:pt x="0" y="7668"/>
                  </a:lnTo>
                  <a:lnTo>
                    <a:pt x="0" y="11300"/>
                  </a:lnTo>
                  <a:cubicBezTo>
                    <a:pt x="0" y="12073"/>
                    <a:pt x="631" y="12716"/>
                    <a:pt x="1417" y="12716"/>
                  </a:cubicBezTo>
                  <a:lnTo>
                    <a:pt x="36517" y="12716"/>
                  </a:lnTo>
                  <a:cubicBezTo>
                    <a:pt x="37302" y="12716"/>
                    <a:pt x="37934" y="12073"/>
                    <a:pt x="37934" y="11300"/>
                  </a:cubicBezTo>
                  <a:lnTo>
                    <a:pt x="37934" y="7668"/>
                  </a:lnTo>
                  <a:lnTo>
                    <a:pt x="39243" y="6359"/>
                  </a:lnTo>
                  <a:close/>
                </a:path>
              </a:pathLst>
            </a:custGeom>
            <a:solidFill>
              <a:srgbClr val="F75459"/>
            </a:solidFill>
            <a:ln>
              <a:noFill/>
            </a:ln>
          </p:spPr>
          <p:txBody>
            <a:bodyPr spcFirstLastPara="1" wrap="square" lIns="121900" tIns="121900" rIns="121900" bIns="121900" anchor="ctr" anchorCtr="0">
              <a:noAutofit/>
            </a:bodyPr>
            <a:lstStyle/>
            <a:p>
              <a:pPr algn="ctr"/>
              <a:r>
                <a:rPr lang="en-US" sz="1600" b="1" dirty="0"/>
                <a:t>Divergent Model Merging</a:t>
              </a:r>
              <a:endParaRPr sz="1600" b="1" dirty="0">
                <a:solidFill>
                  <a:srgbClr val="FFFFFF"/>
                </a:solidFill>
                <a:latin typeface="Fira Sans Extra Condensed"/>
                <a:ea typeface="Fira Sans Extra Condensed"/>
                <a:cs typeface="Fira Sans Extra Condensed"/>
                <a:sym typeface="Fira Sans Extra Condensed"/>
              </a:endParaRPr>
            </a:p>
          </p:txBody>
        </p:sp>
        <p:grpSp>
          <p:nvGrpSpPr>
            <p:cNvPr id="204" name="Google Shape;204;p17"/>
            <p:cNvGrpSpPr/>
            <p:nvPr/>
          </p:nvGrpSpPr>
          <p:grpSpPr>
            <a:xfrm>
              <a:off x="4444610" y="882159"/>
              <a:ext cx="273780" cy="105077"/>
              <a:chOff x="4498160" y="882159"/>
              <a:chExt cx="273780" cy="105077"/>
            </a:xfrm>
          </p:grpSpPr>
          <p:sp>
            <p:nvSpPr>
              <p:cNvPr id="205" name="Google Shape;205;p17"/>
              <p:cNvSpPr/>
              <p:nvPr/>
            </p:nvSpPr>
            <p:spPr>
              <a:xfrm>
                <a:off x="4628010" y="882159"/>
                <a:ext cx="13716" cy="45349"/>
              </a:xfrm>
              <a:custGeom>
                <a:avLst/>
                <a:gdLst/>
                <a:ahLst/>
                <a:cxnLst/>
                <a:rect l="l" t="t" r="r" b="b"/>
                <a:pathLst>
                  <a:path w="454" h="1501" extrusionOk="0">
                    <a:moveTo>
                      <a:pt x="227" y="1501"/>
                    </a:moveTo>
                    <a:cubicBezTo>
                      <a:pt x="334" y="1501"/>
                      <a:pt x="453" y="1429"/>
                      <a:pt x="453" y="1334"/>
                    </a:cubicBezTo>
                    <a:lnTo>
                      <a:pt x="453" y="167"/>
                    </a:lnTo>
                    <a:cubicBezTo>
                      <a:pt x="453" y="84"/>
                      <a:pt x="322" y="1"/>
                      <a:pt x="227" y="1"/>
                    </a:cubicBezTo>
                    <a:cubicBezTo>
                      <a:pt x="144" y="1"/>
                      <a:pt x="1" y="84"/>
                      <a:pt x="1" y="167"/>
                    </a:cubicBezTo>
                    <a:lnTo>
                      <a:pt x="1" y="1334"/>
                    </a:lnTo>
                    <a:cubicBezTo>
                      <a:pt x="1" y="1429"/>
                      <a:pt x="144" y="1501"/>
                      <a:pt x="227" y="1501"/>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sp>
            <p:nvSpPr>
              <p:cNvPr id="206" name="Google Shape;206;p17"/>
              <p:cNvSpPr/>
              <p:nvPr/>
            </p:nvSpPr>
            <p:spPr>
              <a:xfrm>
                <a:off x="4692421" y="906268"/>
                <a:ext cx="31300" cy="40303"/>
              </a:xfrm>
              <a:custGeom>
                <a:avLst/>
                <a:gdLst/>
                <a:ahLst/>
                <a:cxnLst/>
                <a:rect l="l" t="t" r="r" b="b"/>
                <a:pathLst>
                  <a:path w="1036" h="1334" extrusionOk="0">
                    <a:moveTo>
                      <a:pt x="929" y="60"/>
                    </a:moveTo>
                    <a:cubicBezTo>
                      <a:pt x="846" y="0"/>
                      <a:pt x="750" y="36"/>
                      <a:pt x="703" y="108"/>
                    </a:cubicBezTo>
                    <a:lnTo>
                      <a:pt x="60" y="1060"/>
                    </a:lnTo>
                    <a:cubicBezTo>
                      <a:pt x="0" y="1143"/>
                      <a:pt x="24" y="1251"/>
                      <a:pt x="95" y="1310"/>
                    </a:cubicBezTo>
                    <a:cubicBezTo>
                      <a:pt x="131" y="1322"/>
                      <a:pt x="155" y="1334"/>
                      <a:pt x="191" y="1334"/>
                    </a:cubicBezTo>
                    <a:cubicBezTo>
                      <a:pt x="250" y="1334"/>
                      <a:pt x="298" y="1310"/>
                      <a:pt x="334" y="1251"/>
                    </a:cubicBezTo>
                    <a:lnTo>
                      <a:pt x="976" y="298"/>
                    </a:lnTo>
                    <a:cubicBezTo>
                      <a:pt x="1036" y="227"/>
                      <a:pt x="1012" y="120"/>
                      <a:pt x="929" y="60"/>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sp>
            <p:nvSpPr>
              <p:cNvPr id="207" name="Google Shape;207;p17"/>
              <p:cNvSpPr/>
              <p:nvPr/>
            </p:nvSpPr>
            <p:spPr>
              <a:xfrm>
                <a:off x="4548885" y="904818"/>
                <a:ext cx="30605" cy="40696"/>
              </a:xfrm>
              <a:custGeom>
                <a:avLst/>
                <a:gdLst/>
                <a:ahLst/>
                <a:cxnLst/>
                <a:rect l="l" t="t" r="r" b="b"/>
                <a:pathLst>
                  <a:path w="1013" h="1347" extrusionOk="0">
                    <a:moveTo>
                      <a:pt x="822" y="1346"/>
                    </a:moveTo>
                    <a:cubicBezTo>
                      <a:pt x="846" y="1346"/>
                      <a:pt x="882" y="1334"/>
                      <a:pt x="905" y="1311"/>
                    </a:cubicBezTo>
                    <a:cubicBezTo>
                      <a:pt x="989" y="1263"/>
                      <a:pt x="1013" y="1156"/>
                      <a:pt x="953" y="1072"/>
                    </a:cubicBezTo>
                    <a:lnTo>
                      <a:pt x="334" y="108"/>
                    </a:lnTo>
                    <a:cubicBezTo>
                      <a:pt x="286" y="25"/>
                      <a:pt x="179" y="1"/>
                      <a:pt x="96" y="48"/>
                    </a:cubicBezTo>
                    <a:cubicBezTo>
                      <a:pt x="12" y="108"/>
                      <a:pt x="1" y="215"/>
                      <a:pt x="48" y="298"/>
                    </a:cubicBezTo>
                    <a:lnTo>
                      <a:pt x="667" y="1263"/>
                    </a:lnTo>
                    <a:cubicBezTo>
                      <a:pt x="703" y="1322"/>
                      <a:pt x="763" y="1346"/>
                      <a:pt x="822" y="1346"/>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sp>
            <p:nvSpPr>
              <p:cNvPr id="208" name="Google Shape;208;p17"/>
              <p:cNvSpPr/>
              <p:nvPr/>
            </p:nvSpPr>
            <p:spPr>
              <a:xfrm>
                <a:off x="4498160" y="959502"/>
                <a:ext cx="42116" cy="27735"/>
              </a:xfrm>
              <a:custGeom>
                <a:avLst/>
                <a:gdLst/>
                <a:ahLst/>
                <a:cxnLst/>
                <a:rect l="l" t="t" r="r" b="b"/>
                <a:pathLst>
                  <a:path w="1394" h="918" extrusionOk="0">
                    <a:moveTo>
                      <a:pt x="1287" y="596"/>
                    </a:moveTo>
                    <a:lnTo>
                      <a:pt x="275" y="48"/>
                    </a:lnTo>
                    <a:cubicBezTo>
                      <a:pt x="191" y="1"/>
                      <a:pt x="84" y="36"/>
                      <a:pt x="48" y="120"/>
                    </a:cubicBezTo>
                    <a:cubicBezTo>
                      <a:pt x="1" y="191"/>
                      <a:pt x="25" y="310"/>
                      <a:pt x="120" y="346"/>
                    </a:cubicBezTo>
                    <a:lnTo>
                      <a:pt x="1132" y="894"/>
                    </a:lnTo>
                    <a:cubicBezTo>
                      <a:pt x="1156" y="905"/>
                      <a:pt x="1180" y="917"/>
                      <a:pt x="1203" y="917"/>
                    </a:cubicBezTo>
                    <a:cubicBezTo>
                      <a:pt x="1263" y="917"/>
                      <a:pt x="1322" y="882"/>
                      <a:pt x="1358" y="822"/>
                    </a:cubicBezTo>
                    <a:cubicBezTo>
                      <a:pt x="1394" y="751"/>
                      <a:pt x="1370" y="632"/>
                      <a:pt x="1287" y="596"/>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sp>
            <p:nvSpPr>
              <p:cNvPr id="209" name="Google Shape;209;p17"/>
              <p:cNvSpPr/>
              <p:nvPr/>
            </p:nvSpPr>
            <p:spPr>
              <a:xfrm>
                <a:off x="4729461" y="959502"/>
                <a:ext cx="42479" cy="27735"/>
              </a:xfrm>
              <a:custGeom>
                <a:avLst/>
                <a:gdLst/>
                <a:ahLst/>
                <a:cxnLst/>
                <a:rect l="l" t="t" r="r" b="b"/>
                <a:pathLst>
                  <a:path w="1406" h="918" extrusionOk="0">
                    <a:moveTo>
                      <a:pt x="1370" y="120"/>
                    </a:moveTo>
                    <a:cubicBezTo>
                      <a:pt x="1322" y="36"/>
                      <a:pt x="1215" y="1"/>
                      <a:pt x="1132" y="48"/>
                    </a:cubicBezTo>
                    <a:lnTo>
                      <a:pt x="120" y="596"/>
                    </a:lnTo>
                    <a:cubicBezTo>
                      <a:pt x="36" y="632"/>
                      <a:pt x="1" y="751"/>
                      <a:pt x="48" y="822"/>
                    </a:cubicBezTo>
                    <a:cubicBezTo>
                      <a:pt x="72" y="882"/>
                      <a:pt x="131" y="917"/>
                      <a:pt x="191" y="917"/>
                    </a:cubicBezTo>
                    <a:cubicBezTo>
                      <a:pt x="227" y="917"/>
                      <a:pt x="251" y="905"/>
                      <a:pt x="274" y="894"/>
                    </a:cubicBezTo>
                    <a:lnTo>
                      <a:pt x="1298" y="346"/>
                    </a:lnTo>
                    <a:cubicBezTo>
                      <a:pt x="1382" y="310"/>
                      <a:pt x="1405" y="191"/>
                      <a:pt x="1370" y="120"/>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grpSp>
        <p:sp>
          <p:nvSpPr>
            <p:cNvPr id="211" name="Google Shape;211;p17"/>
            <p:cNvSpPr txBox="1"/>
            <p:nvPr/>
          </p:nvSpPr>
          <p:spPr>
            <a:xfrm>
              <a:off x="3639200" y="3107870"/>
              <a:ext cx="1884600" cy="534900"/>
            </a:xfrm>
            <a:prstGeom prst="rect">
              <a:avLst/>
            </a:prstGeom>
            <a:noFill/>
            <a:ln>
              <a:noFill/>
            </a:ln>
          </p:spPr>
          <p:txBody>
            <a:bodyPr spcFirstLastPara="1" wrap="square" lIns="121900" tIns="121900" rIns="121900" bIns="121900" anchor="t" anchorCtr="0">
              <a:noAutofit/>
            </a:bodyPr>
            <a:lstStyle/>
            <a:p>
              <a:pPr algn="ctr"/>
              <a:r>
                <a:rPr lang="en-GB" sz="1600" dirty="0"/>
                <a:t>Merging across models trained on different datasets or with different hyperparameters.</a:t>
              </a:r>
              <a:endParaRPr sz="1600" dirty="0">
                <a:solidFill>
                  <a:srgbClr val="434343"/>
                </a:solidFill>
                <a:latin typeface="Roboto"/>
                <a:ea typeface="Roboto"/>
                <a:cs typeface="Roboto"/>
                <a:sym typeface="Roboto"/>
              </a:endParaRPr>
            </a:p>
          </p:txBody>
        </p:sp>
      </p:grpSp>
      <p:grpSp>
        <p:nvGrpSpPr>
          <p:cNvPr id="212" name="Google Shape;212;p17"/>
          <p:cNvGrpSpPr/>
          <p:nvPr/>
        </p:nvGrpSpPr>
        <p:grpSpPr>
          <a:xfrm>
            <a:off x="6502271" y="1608114"/>
            <a:ext cx="2512800" cy="2535795"/>
            <a:chOff x="4891505" y="1206085"/>
            <a:chExt cx="1884600" cy="1901847"/>
          </a:xfrm>
        </p:grpSpPr>
        <p:sp>
          <p:nvSpPr>
            <p:cNvPr id="213" name="Google Shape;213;p17"/>
            <p:cNvSpPr/>
            <p:nvPr/>
          </p:nvSpPr>
          <p:spPr>
            <a:xfrm>
              <a:off x="5240975" y="2351932"/>
              <a:ext cx="1269000" cy="756000"/>
            </a:xfrm>
            <a:custGeom>
              <a:avLst/>
              <a:gdLst/>
              <a:ahLst/>
              <a:cxnLst/>
              <a:rect l="l" t="t" r="r" b="b"/>
              <a:pathLst>
                <a:path w="39244" h="12717" extrusionOk="0">
                  <a:moveTo>
                    <a:pt x="1417" y="1"/>
                  </a:moveTo>
                  <a:cubicBezTo>
                    <a:pt x="631" y="1"/>
                    <a:pt x="0" y="632"/>
                    <a:pt x="0" y="1406"/>
                  </a:cubicBezTo>
                  <a:lnTo>
                    <a:pt x="0" y="5037"/>
                  </a:lnTo>
                  <a:lnTo>
                    <a:pt x="1310" y="6359"/>
                  </a:lnTo>
                  <a:lnTo>
                    <a:pt x="0" y="7668"/>
                  </a:lnTo>
                  <a:lnTo>
                    <a:pt x="0" y="11300"/>
                  </a:lnTo>
                  <a:cubicBezTo>
                    <a:pt x="0" y="12073"/>
                    <a:pt x="631" y="12716"/>
                    <a:pt x="1417" y="12716"/>
                  </a:cubicBezTo>
                  <a:lnTo>
                    <a:pt x="36517" y="12716"/>
                  </a:lnTo>
                  <a:cubicBezTo>
                    <a:pt x="37302" y="12716"/>
                    <a:pt x="37934" y="12073"/>
                    <a:pt x="37934" y="11300"/>
                  </a:cubicBezTo>
                  <a:lnTo>
                    <a:pt x="37934" y="7668"/>
                  </a:lnTo>
                  <a:lnTo>
                    <a:pt x="39243" y="6359"/>
                  </a:lnTo>
                  <a:lnTo>
                    <a:pt x="37934" y="5037"/>
                  </a:lnTo>
                  <a:lnTo>
                    <a:pt x="37934" y="1406"/>
                  </a:lnTo>
                  <a:cubicBezTo>
                    <a:pt x="37934" y="632"/>
                    <a:pt x="37302" y="1"/>
                    <a:pt x="36517" y="1"/>
                  </a:cubicBezTo>
                  <a:close/>
                </a:path>
              </a:pathLst>
            </a:custGeom>
            <a:solidFill>
              <a:srgbClr val="4949E7"/>
            </a:solidFill>
            <a:ln>
              <a:noFill/>
            </a:ln>
          </p:spPr>
          <p:txBody>
            <a:bodyPr spcFirstLastPara="1" wrap="square" lIns="121900" tIns="121900" rIns="121900" bIns="121900" anchor="ctr" anchorCtr="0">
              <a:noAutofit/>
            </a:bodyPr>
            <a:lstStyle/>
            <a:p>
              <a:pPr algn="ctr"/>
              <a:r>
                <a:rPr lang="en-US" sz="1600" b="1" dirty="0"/>
                <a:t>Ablation Studies</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234" name="Google Shape;234;p17"/>
            <p:cNvSpPr txBox="1"/>
            <p:nvPr/>
          </p:nvSpPr>
          <p:spPr>
            <a:xfrm>
              <a:off x="4891505" y="1206085"/>
              <a:ext cx="1884600" cy="534900"/>
            </a:xfrm>
            <a:prstGeom prst="rect">
              <a:avLst/>
            </a:prstGeom>
            <a:noFill/>
            <a:ln>
              <a:noFill/>
            </a:ln>
          </p:spPr>
          <p:txBody>
            <a:bodyPr spcFirstLastPara="1" wrap="square" lIns="121900" tIns="121900" rIns="121900" bIns="121900" anchor="t" anchorCtr="0">
              <a:noAutofit/>
            </a:bodyPr>
            <a:lstStyle/>
            <a:p>
              <a:pPr algn="ctr"/>
              <a:r>
                <a:rPr lang="en-GB" sz="1600" dirty="0"/>
                <a:t>The impact of Fisher weighting, layer-specific merging, and Fisher scaling on model performance.</a:t>
              </a:r>
              <a:endParaRPr sz="1600" dirty="0">
                <a:solidFill>
                  <a:srgbClr val="434343"/>
                </a:solidFill>
                <a:latin typeface="Roboto"/>
                <a:ea typeface="Roboto"/>
                <a:cs typeface="Roboto"/>
                <a:sym typeface="Roboto"/>
              </a:endParaRPr>
            </a:p>
          </p:txBody>
        </p:sp>
      </p:grpSp>
      <p:grpSp>
        <p:nvGrpSpPr>
          <p:cNvPr id="235" name="Google Shape;235;p17"/>
          <p:cNvGrpSpPr/>
          <p:nvPr/>
        </p:nvGrpSpPr>
        <p:grpSpPr>
          <a:xfrm>
            <a:off x="3160465" y="1642864"/>
            <a:ext cx="2512800" cy="2501040"/>
            <a:chOff x="2385150" y="1232151"/>
            <a:chExt cx="1884600" cy="1875780"/>
          </a:xfrm>
        </p:grpSpPr>
        <p:sp>
          <p:nvSpPr>
            <p:cNvPr id="236" name="Google Shape;236;p17"/>
            <p:cNvSpPr/>
            <p:nvPr/>
          </p:nvSpPr>
          <p:spPr>
            <a:xfrm>
              <a:off x="2717375" y="2351931"/>
              <a:ext cx="1269000" cy="756000"/>
            </a:xfrm>
            <a:custGeom>
              <a:avLst/>
              <a:gdLst/>
              <a:ahLst/>
              <a:cxnLst/>
              <a:rect l="l" t="t" r="r" b="b"/>
              <a:pathLst>
                <a:path w="39244" h="12717" extrusionOk="0">
                  <a:moveTo>
                    <a:pt x="1417" y="1"/>
                  </a:moveTo>
                  <a:cubicBezTo>
                    <a:pt x="631" y="1"/>
                    <a:pt x="0" y="632"/>
                    <a:pt x="0" y="1406"/>
                  </a:cubicBezTo>
                  <a:lnTo>
                    <a:pt x="0" y="5037"/>
                  </a:lnTo>
                  <a:lnTo>
                    <a:pt x="1310" y="6359"/>
                  </a:lnTo>
                  <a:lnTo>
                    <a:pt x="0" y="7668"/>
                  </a:lnTo>
                  <a:lnTo>
                    <a:pt x="0" y="11300"/>
                  </a:lnTo>
                  <a:cubicBezTo>
                    <a:pt x="0" y="12073"/>
                    <a:pt x="631" y="12716"/>
                    <a:pt x="1417" y="12716"/>
                  </a:cubicBezTo>
                  <a:lnTo>
                    <a:pt x="36517" y="12716"/>
                  </a:lnTo>
                  <a:cubicBezTo>
                    <a:pt x="37302" y="12716"/>
                    <a:pt x="37934" y="12073"/>
                    <a:pt x="37934" y="11300"/>
                  </a:cubicBezTo>
                  <a:lnTo>
                    <a:pt x="37934" y="7668"/>
                  </a:lnTo>
                  <a:lnTo>
                    <a:pt x="39243" y="6359"/>
                  </a:lnTo>
                  <a:lnTo>
                    <a:pt x="37934" y="5037"/>
                  </a:lnTo>
                  <a:lnTo>
                    <a:pt x="37934" y="1406"/>
                  </a:lnTo>
                  <a:cubicBezTo>
                    <a:pt x="37934" y="632"/>
                    <a:pt x="37302" y="1"/>
                    <a:pt x="36517" y="1"/>
                  </a:cubicBezTo>
                  <a:close/>
                </a:path>
              </a:pathLst>
            </a:custGeom>
            <a:solidFill>
              <a:srgbClr val="5EB2FC"/>
            </a:solidFill>
            <a:ln>
              <a:noFill/>
            </a:ln>
          </p:spPr>
          <p:txBody>
            <a:bodyPr spcFirstLastPara="1" wrap="square" lIns="121900" tIns="121900" rIns="121900" bIns="121900" anchor="ctr" anchorCtr="0">
              <a:noAutofit/>
            </a:bodyPr>
            <a:lstStyle/>
            <a:p>
              <a:pPr algn="ctr"/>
              <a:r>
                <a:rPr lang="en-US" sz="1600" b="1" dirty="0"/>
                <a:t>Merging Two MLPs / CNNs</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245" name="Google Shape;245;p17"/>
            <p:cNvSpPr/>
            <p:nvPr/>
          </p:nvSpPr>
          <p:spPr>
            <a:xfrm>
              <a:off x="3317351" y="3081788"/>
              <a:ext cx="755" cy="2175"/>
            </a:xfrm>
            <a:custGeom>
              <a:avLst/>
              <a:gdLst/>
              <a:ahLst/>
              <a:cxnLst/>
              <a:rect l="l" t="t" r="r" b="b"/>
              <a:pathLst>
                <a:path w="25" h="72" extrusionOk="0">
                  <a:moveTo>
                    <a:pt x="1" y="0"/>
                  </a:moveTo>
                  <a:lnTo>
                    <a:pt x="1" y="72"/>
                  </a:lnTo>
                  <a:lnTo>
                    <a:pt x="25" y="0"/>
                  </a:ln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252" name="Google Shape;252;p17"/>
            <p:cNvSpPr txBox="1"/>
            <p:nvPr/>
          </p:nvSpPr>
          <p:spPr>
            <a:xfrm>
              <a:off x="2385150" y="1232151"/>
              <a:ext cx="1884600" cy="534900"/>
            </a:xfrm>
            <a:prstGeom prst="rect">
              <a:avLst/>
            </a:prstGeom>
            <a:noFill/>
            <a:ln>
              <a:noFill/>
            </a:ln>
          </p:spPr>
          <p:txBody>
            <a:bodyPr spcFirstLastPara="1" wrap="square" lIns="121900" tIns="121900" rIns="121900" bIns="121900" anchor="t" anchorCtr="0">
              <a:noAutofit/>
            </a:bodyPr>
            <a:lstStyle/>
            <a:p>
              <a:pPr algn="ctr"/>
              <a:r>
                <a:rPr lang="en-GB" sz="1600" dirty="0"/>
                <a:t>Merging on two MLP/CNN models trained on MNIST with Fisher and isotropic approaches.</a:t>
              </a:r>
              <a:endParaRPr sz="1600" dirty="0">
                <a:solidFill>
                  <a:srgbClr val="434343"/>
                </a:solidFill>
                <a:latin typeface="Roboto"/>
                <a:ea typeface="Roboto"/>
                <a:cs typeface="Roboto"/>
                <a:sym typeface="Roboto"/>
              </a:endParaRPr>
            </a:p>
          </p:txBody>
        </p:sp>
      </p:grpSp>
      <p:grpSp>
        <p:nvGrpSpPr>
          <p:cNvPr id="253" name="Google Shape;253;p17"/>
          <p:cNvGrpSpPr/>
          <p:nvPr/>
        </p:nvGrpSpPr>
        <p:grpSpPr>
          <a:xfrm>
            <a:off x="1446078" y="3126371"/>
            <a:ext cx="2512800" cy="1732252"/>
            <a:chOff x="1106100" y="2351932"/>
            <a:chExt cx="1884600" cy="1299188"/>
          </a:xfrm>
        </p:grpSpPr>
        <p:sp>
          <p:nvSpPr>
            <p:cNvPr id="264" name="Google Shape;264;p17"/>
            <p:cNvSpPr/>
            <p:nvPr/>
          </p:nvSpPr>
          <p:spPr>
            <a:xfrm>
              <a:off x="1455575" y="2351932"/>
              <a:ext cx="1269000" cy="756000"/>
            </a:xfrm>
            <a:custGeom>
              <a:avLst/>
              <a:gdLst/>
              <a:ahLst/>
              <a:cxnLst/>
              <a:rect l="l" t="t" r="r" b="b"/>
              <a:pathLst>
                <a:path w="39244" h="12717" extrusionOk="0">
                  <a:moveTo>
                    <a:pt x="1417" y="1"/>
                  </a:moveTo>
                  <a:cubicBezTo>
                    <a:pt x="631" y="1"/>
                    <a:pt x="0" y="632"/>
                    <a:pt x="0" y="1406"/>
                  </a:cubicBezTo>
                  <a:lnTo>
                    <a:pt x="0" y="5037"/>
                  </a:lnTo>
                  <a:lnTo>
                    <a:pt x="1310" y="6359"/>
                  </a:lnTo>
                  <a:lnTo>
                    <a:pt x="0" y="7668"/>
                  </a:lnTo>
                  <a:lnTo>
                    <a:pt x="0" y="11300"/>
                  </a:lnTo>
                  <a:cubicBezTo>
                    <a:pt x="0" y="12073"/>
                    <a:pt x="631" y="12716"/>
                    <a:pt x="1417" y="12716"/>
                  </a:cubicBezTo>
                  <a:lnTo>
                    <a:pt x="36517" y="12716"/>
                  </a:lnTo>
                  <a:cubicBezTo>
                    <a:pt x="37302" y="12716"/>
                    <a:pt x="37934" y="12073"/>
                    <a:pt x="37934" y="11300"/>
                  </a:cubicBezTo>
                  <a:lnTo>
                    <a:pt x="37934" y="7668"/>
                  </a:lnTo>
                  <a:lnTo>
                    <a:pt x="39243" y="6359"/>
                  </a:lnTo>
                  <a:lnTo>
                    <a:pt x="37934" y="5037"/>
                  </a:lnTo>
                  <a:lnTo>
                    <a:pt x="37934" y="1406"/>
                  </a:lnTo>
                  <a:cubicBezTo>
                    <a:pt x="37934" y="632"/>
                    <a:pt x="37302" y="1"/>
                    <a:pt x="36517" y="1"/>
                  </a:cubicBezTo>
                  <a:close/>
                </a:path>
              </a:pathLst>
            </a:custGeom>
            <a:solidFill>
              <a:srgbClr val="FCBD24"/>
            </a:solidFill>
            <a:ln>
              <a:noFill/>
            </a:ln>
          </p:spPr>
          <p:txBody>
            <a:bodyPr spcFirstLastPara="1" wrap="square" lIns="121900" tIns="121900" rIns="121900" bIns="121900" anchor="ctr" anchorCtr="0">
              <a:noAutofit/>
            </a:bodyPr>
            <a:lstStyle/>
            <a:p>
              <a:pPr algn="ctr"/>
              <a:r>
                <a:rPr lang="en-US" sz="1600" b="1" dirty="0">
                  <a:solidFill>
                    <a:schemeClr val="tx1"/>
                  </a:solidFill>
                  <a:latin typeface="Century Gothic (Headings)"/>
                  <a:ea typeface="Roboto"/>
                  <a:cs typeface="Roboto"/>
                  <a:sym typeface="Roboto"/>
                </a:rPr>
                <a:t>Literature</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271" name="Google Shape;271;p17"/>
            <p:cNvSpPr txBox="1"/>
            <p:nvPr/>
          </p:nvSpPr>
          <p:spPr>
            <a:xfrm>
              <a:off x="1106100" y="3116220"/>
              <a:ext cx="1884600" cy="534900"/>
            </a:xfrm>
            <a:prstGeom prst="rect">
              <a:avLst/>
            </a:prstGeom>
            <a:noFill/>
            <a:ln>
              <a:noFill/>
            </a:ln>
          </p:spPr>
          <p:txBody>
            <a:bodyPr spcFirstLastPara="1" wrap="square" lIns="121900" tIns="121900" rIns="121900" bIns="121900" anchor="t" anchorCtr="0">
              <a:noAutofit/>
            </a:bodyPr>
            <a:lstStyle/>
            <a:p>
              <a:pPr algn="ctr"/>
              <a:r>
                <a:rPr lang="en-GB" sz="1600" dirty="0"/>
                <a:t>A brief review of merging and fisher-info matrix</a:t>
              </a:r>
              <a:endParaRPr sz="1600" dirty="0">
                <a:solidFill>
                  <a:srgbClr val="434343"/>
                </a:solidFill>
                <a:latin typeface="Roboto"/>
                <a:ea typeface="Roboto"/>
                <a:cs typeface="Roboto"/>
                <a:sym typeface="Roboto"/>
              </a:endParaRPr>
            </a:p>
          </p:txBody>
        </p:sp>
      </p:grpSp>
      <p:sp>
        <p:nvSpPr>
          <p:cNvPr id="2" name="Google Shape;1366;p31">
            <a:extLst>
              <a:ext uri="{FF2B5EF4-FFF2-40B4-BE49-F238E27FC236}">
                <a16:creationId xmlns:a16="http://schemas.microsoft.com/office/drawing/2014/main" id="{622744E6-3120-B4E8-BE48-A88D0EB1D67C}"/>
              </a:ext>
            </a:extLst>
          </p:cNvPr>
          <p:cNvSpPr txBox="1">
            <a:spLocks noGrp="1"/>
          </p:cNvSpPr>
          <p:nvPr>
            <p:ph type="title"/>
          </p:nvPr>
        </p:nvSpPr>
        <p:spPr>
          <a:xfrm>
            <a:off x="947033" y="715533"/>
            <a:ext cx="10298000" cy="641600"/>
          </a:xfrm>
          <a:prstGeom prst="rect">
            <a:avLst/>
          </a:prstGeom>
        </p:spPr>
        <p:txBody>
          <a:bodyPr spcFirstLastPara="1" vert="horz" wrap="square" lIns="121900" tIns="121900" rIns="121900" bIns="121900" rtlCol="0" anchor="ctr" anchorCtr="0">
            <a:noAutofit/>
          </a:bodyPr>
          <a:lstStyle/>
          <a:p>
            <a:pPr>
              <a:spcBef>
                <a:spcPts val="0"/>
              </a:spcBef>
            </a:pPr>
            <a:r>
              <a:rPr lang="en" b="1" dirty="0"/>
              <a:t>Timeline</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grpSp>
        <p:nvGrpSpPr>
          <p:cNvPr id="186" name="Google Shape;186;p17"/>
          <p:cNvGrpSpPr/>
          <p:nvPr/>
        </p:nvGrpSpPr>
        <p:grpSpPr>
          <a:xfrm>
            <a:off x="5449754" y="1285610"/>
            <a:ext cx="2512801" cy="3680817"/>
            <a:chOff x="3639200" y="882159"/>
            <a:chExt cx="1884600" cy="2760611"/>
          </a:xfrm>
        </p:grpSpPr>
        <p:sp>
          <p:nvSpPr>
            <p:cNvPr id="187" name="Google Shape;187;p17"/>
            <p:cNvSpPr/>
            <p:nvPr/>
          </p:nvSpPr>
          <p:spPr>
            <a:xfrm>
              <a:off x="3988669" y="2351931"/>
              <a:ext cx="1268999" cy="756000"/>
            </a:xfrm>
            <a:custGeom>
              <a:avLst/>
              <a:gdLst/>
              <a:ahLst/>
              <a:cxnLst/>
              <a:rect l="l" t="t" r="r" b="b"/>
              <a:pathLst>
                <a:path w="39244" h="12717" extrusionOk="0">
                  <a:moveTo>
                    <a:pt x="37934" y="5037"/>
                  </a:moveTo>
                  <a:lnTo>
                    <a:pt x="37934" y="1406"/>
                  </a:lnTo>
                  <a:cubicBezTo>
                    <a:pt x="37934" y="632"/>
                    <a:pt x="37302" y="1"/>
                    <a:pt x="36517" y="1"/>
                  </a:cubicBezTo>
                  <a:lnTo>
                    <a:pt x="1417" y="1"/>
                  </a:lnTo>
                  <a:cubicBezTo>
                    <a:pt x="631" y="1"/>
                    <a:pt x="0" y="632"/>
                    <a:pt x="0" y="1406"/>
                  </a:cubicBezTo>
                  <a:lnTo>
                    <a:pt x="0" y="5037"/>
                  </a:lnTo>
                  <a:lnTo>
                    <a:pt x="1310" y="6359"/>
                  </a:lnTo>
                  <a:lnTo>
                    <a:pt x="0" y="7668"/>
                  </a:lnTo>
                  <a:lnTo>
                    <a:pt x="0" y="11300"/>
                  </a:lnTo>
                  <a:cubicBezTo>
                    <a:pt x="0" y="12073"/>
                    <a:pt x="631" y="12716"/>
                    <a:pt x="1417" y="12716"/>
                  </a:cubicBezTo>
                  <a:lnTo>
                    <a:pt x="36517" y="12716"/>
                  </a:lnTo>
                  <a:cubicBezTo>
                    <a:pt x="37302" y="12716"/>
                    <a:pt x="37934" y="12073"/>
                    <a:pt x="37934" y="11300"/>
                  </a:cubicBezTo>
                  <a:lnTo>
                    <a:pt x="37934" y="7668"/>
                  </a:lnTo>
                  <a:lnTo>
                    <a:pt x="39243" y="6359"/>
                  </a:lnTo>
                  <a:close/>
                </a:path>
              </a:pathLst>
            </a:custGeom>
            <a:solidFill>
              <a:srgbClr val="FD4723"/>
            </a:solidFill>
            <a:ln>
              <a:noFill/>
            </a:ln>
          </p:spPr>
          <p:txBody>
            <a:bodyPr spcFirstLastPara="1" wrap="square" lIns="121900" tIns="121900" rIns="121900" bIns="121900" anchor="ctr" anchorCtr="0">
              <a:noAutofit/>
            </a:bodyPr>
            <a:lstStyle/>
            <a:p>
              <a:pPr algn="ctr"/>
              <a:r>
                <a:rPr lang="en-US" sz="1600" b="1" dirty="0"/>
                <a:t>Performance Across Architectures</a:t>
              </a:r>
              <a:endParaRPr sz="1600" b="1" dirty="0">
                <a:solidFill>
                  <a:srgbClr val="FFFFFF"/>
                </a:solidFill>
                <a:latin typeface="Fira Sans Extra Condensed"/>
                <a:ea typeface="Fira Sans Extra Condensed"/>
                <a:cs typeface="Fira Sans Extra Condensed"/>
                <a:sym typeface="Fira Sans Extra Condensed"/>
              </a:endParaRPr>
            </a:p>
          </p:txBody>
        </p:sp>
        <p:grpSp>
          <p:nvGrpSpPr>
            <p:cNvPr id="204" name="Google Shape;204;p17"/>
            <p:cNvGrpSpPr/>
            <p:nvPr/>
          </p:nvGrpSpPr>
          <p:grpSpPr>
            <a:xfrm>
              <a:off x="4444610" y="882159"/>
              <a:ext cx="273780" cy="105077"/>
              <a:chOff x="4498160" y="882159"/>
              <a:chExt cx="273780" cy="105077"/>
            </a:xfrm>
          </p:grpSpPr>
          <p:sp>
            <p:nvSpPr>
              <p:cNvPr id="205" name="Google Shape;205;p17"/>
              <p:cNvSpPr/>
              <p:nvPr/>
            </p:nvSpPr>
            <p:spPr>
              <a:xfrm>
                <a:off x="4628010" y="882159"/>
                <a:ext cx="13716" cy="45349"/>
              </a:xfrm>
              <a:custGeom>
                <a:avLst/>
                <a:gdLst/>
                <a:ahLst/>
                <a:cxnLst/>
                <a:rect l="l" t="t" r="r" b="b"/>
                <a:pathLst>
                  <a:path w="454" h="1501" extrusionOk="0">
                    <a:moveTo>
                      <a:pt x="227" y="1501"/>
                    </a:moveTo>
                    <a:cubicBezTo>
                      <a:pt x="334" y="1501"/>
                      <a:pt x="453" y="1429"/>
                      <a:pt x="453" y="1334"/>
                    </a:cubicBezTo>
                    <a:lnTo>
                      <a:pt x="453" y="167"/>
                    </a:lnTo>
                    <a:cubicBezTo>
                      <a:pt x="453" y="84"/>
                      <a:pt x="322" y="1"/>
                      <a:pt x="227" y="1"/>
                    </a:cubicBezTo>
                    <a:cubicBezTo>
                      <a:pt x="144" y="1"/>
                      <a:pt x="1" y="84"/>
                      <a:pt x="1" y="167"/>
                    </a:cubicBezTo>
                    <a:lnTo>
                      <a:pt x="1" y="1334"/>
                    </a:lnTo>
                    <a:cubicBezTo>
                      <a:pt x="1" y="1429"/>
                      <a:pt x="144" y="1501"/>
                      <a:pt x="227" y="1501"/>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sp>
            <p:nvSpPr>
              <p:cNvPr id="206" name="Google Shape;206;p17"/>
              <p:cNvSpPr/>
              <p:nvPr/>
            </p:nvSpPr>
            <p:spPr>
              <a:xfrm>
                <a:off x="4692421" y="906268"/>
                <a:ext cx="31300" cy="40303"/>
              </a:xfrm>
              <a:custGeom>
                <a:avLst/>
                <a:gdLst/>
                <a:ahLst/>
                <a:cxnLst/>
                <a:rect l="l" t="t" r="r" b="b"/>
                <a:pathLst>
                  <a:path w="1036" h="1334" extrusionOk="0">
                    <a:moveTo>
                      <a:pt x="929" y="60"/>
                    </a:moveTo>
                    <a:cubicBezTo>
                      <a:pt x="846" y="0"/>
                      <a:pt x="750" y="36"/>
                      <a:pt x="703" y="108"/>
                    </a:cubicBezTo>
                    <a:lnTo>
                      <a:pt x="60" y="1060"/>
                    </a:lnTo>
                    <a:cubicBezTo>
                      <a:pt x="0" y="1143"/>
                      <a:pt x="24" y="1251"/>
                      <a:pt x="95" y="1310"/>
                    </a:cubicBezTo>
                    <a:cubicBezTo>
                      <a:pt x="131" y="1322"/>
                      <a:pt x="155" y="1334"/>
                      <a:pt x="191" y="1334"/>
                    </a:cubicBezTo>
                    <a:cubicBezTo>
                      <a:pt x="250" y="1334"/>
                      <a:pt x="298" y="1310"/>
                      <a:pt x="334" y="1251"/>
                    </a:cubicBezTo>
                    <a:lnTo>
                      <a:pt x="976" y="298"/>
                    </a:lnTo>
                    <a:cubicBezTo>
                      <a:pt x="1036" y="227"/>
                      <a:pt x="1012" y="120"/>
                      <a:pt x="929" y="60"/>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sp>
            <p:nvSpPr>
              <p:cNvPr id="207" name="Google Shape;207;p17"/>
              <p:cNvSpPr/>
              <p:nvPr/>
            </p:nvSpPr>
            <p:spPr>
              <a:xfrm>
                <a:off x="4548885" y="904818"/>
                <a:ext cx="30605" cy="40696"/>
              </a:xfrm>
              <a:custGeom>
                <a:avLst/>
                <a:gdLst/>
                <a:ahLst/>
                <a:cxnLst/>
                <a:rect l="l" t="t" r="r" b="b"/>
                <a:pathLst>
                  <a:path w="1013" h="1347" extrusionOk="0">
                    <a:moveTo>
                      <a:pt x="822" y="1346"/>
                    </a:moveTo>
                    <a:cubicBezTo>
                      <a:pt x="846" y="1346"/>
                      <a:pt x="882" y="1334"/>
                      <a:pt x="905" y="1311"/>
                    </a:cubicBezTo>
                    <a:cubicBezTo>
                      <a:pt x="989" y="1263"/>
                      <a:pt x="1013" y="1156"/>
                      <a:pt x="953" y="1072"/>
                    </a:cubicBezTo>
                    <a:lnTo>
                      <a:pt x="334" y="108"/>
                    </a:lnTo>
                    <a:cubicBezTo>
                      <a:pt x="286" y="25"/>
                      <a:pt x="179" y="1"/>
                      <a:pt x="96" y="48"/>
                    </a:cubicBezTo>
                    <a:cubicBezTo>
                      <a:pt x="12" y="108"/>
                      <a:pt x="1" y="215"/>
                      <a:pt x="48" y="298"/>
                    </a:cubicBezTo>
                    <a:lnTo>
                      <a:pt x="667" y="1263"/>
                    </a:lnTo>
                    <a:cubicBezTo>
                      <a:pt x="703" y="1322"/>
                      <a:pt x="763" y="1346"/>
                      <a:pt x="822" y="1346"/>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sp>
            <p:nvSpPr>
              <p:cNvPr id="208" name="Google Shape;208;p17"/>
              <p:cNvSpPr/>
              <p:nvPr/>
            </p:nvSpPr>
            <p:spPr>
              <a:xfrm>
                <a:off x="4498160" y="959502"/>
                <a:ext cx="42116" cy="27735"/>
              </a:xfrm>
              <a:custGeom>
                <a:avLst/>
                <a:gdLst/>
                <a:ahLst/>
                <a:cxnLst/>
                <a:rect l="l" t="t" r="r" b="b"/>
                <a:pathLst>
                  <a:path w="1394" h="918" extrusionOk="0">
                    <a:moveTo>
                      <a:pt x="1287" y="596"/>
                    </a:moveTo>
                    <a:lnTo>
                      <a:pt x="275" y="48"/>
                    </a:lnTo>
                    <a:cubicBezTo>
                      <a:pt x="191" y="1"/>
                      <a:pt x="84" y="36"/>
                      <a:pt x="48" y="120"/>
                    </a:cubicBezTo>
                    <a:cubicBezTo>
                      <a:pt x="1" y="191"/>
                      <a:pt x="25" y="310"/>
                      <a:pt x="120" y="346"/>
                    </a:cubicBezTo>
                    <a:lnTo>
                      <a:pt x="1132" y="894"/>
                    </a:lnTo>
                    <a:cubicBezTo>
                      <a:pt x="1156" y="905"/>
                      <a:pt x="1180" y="917"/>
                      <a:pt x="1203" y="917"/>
                    </a:cubicBezTo>
                    <a:cubicBezTo>
                      <a:pt x="1263" y="917"/>
                      <a:pt x="1322" y="882"/>
                      <a:pt x="1358" y="822"/>
                    </a:cubicBezTo>
                    <a:cubicBezTo>
                      <a:pt x="1394" y="751"/>
                      <a:pt x="1370" y="632"/>
                      <a:pt x="1287" y="596"/>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sp>
            <p:nvSpPr>
              <p:cNvPr id="209" name="Google Shape;209;p17"/>
              <p:cNvSpPr/>
              <p:nvPr/>
            </p:nvSpPr>
            <p:spPr>
              <a:xfrm>
                <a:off x="4729461" y="959502"/>
                <a:ext cx="42479" cy="27735"/>
              </a:xfrm>
              <a:custGeom>
                <a:avLst/>
                <a:gdLst/>
                <a:ahLst/>
                <a:cxnLst/>
                <a:rect l="l" t="t" r="r" b="b"/>
                <a:pathLst>
                  <a:path w="1406" h="918" extrusionOk="0">
                    <a:moveTo>
                      <a:pt x="1370" y="120"/>
                    </a:moveTo>
                    <a:cubicBezTo>
                      <a:pt x="1322" y="36"/>
                      <a:pt x="1215" y="1"/>
                      <a:pt x="1132" y="48"/>
                    </a:cubicBezTo>
                    <a:lnTo>
                      <a:pt x="120" y="596"/>
                    </a:lnTo>
                    <a:cubicBezTo>
                      <a:pt x="36" y="632"/>
                      <a:pt x="1" y="751"/>
                      <a:pt x="48" y="822"/>
                    </a:cubicBezTo>
                    <a:cubicBezTo>
                      <a:pt x="72" y="882"/>
                      <a:pt x="131" y="917"/>
                      <a:pt x="191" y="917"/>
                    </a:cubicBezTo>
                    <a:cubicBezTo>
                      <a:pt x="227" y="917"/>
                      <a:pt x="251" y="905"/>
                      <a:pt x="274" y="894"/>
                    </a:cubicBezTo>
                    <a:lnTo>
                      <a:pt x="1298" y="346"/>
                    </a:lnTo>
                    <a:cubicBezTo>
                      <a:pt x="1382" y="310"/>
                      <a:pt x="1405" y="191"/>
                      <a:pt x="1370" y="120"/>
                    </a:cubicBezTo>
                    <a:close/>
                  </a:path>
                </a:pathLst>
              </a:custGeom>
              <a:solidFill>
                <a:srgbClr val="F75459"/>
              </a:solidFill>
              <a:ln>
                <a:noFill/>
              </a:ln>
            </p:spPr>
            <p:txBody>
              <a:bodyPr spcFirstLastPara="1" wrap="square" lIns="121900" tIns="121900" rIns="121900" bIns="121900" anchor="ctr" anchorCtr="0">
                <a:noAutofit/>
              </a:bodyPr>
              <a:lstStyle/>
              <a:p>
                <a:endParaRPr sz="2400"/>
              </a:p>
            </p:txBody>
          </p:sp>
        </p:grpSp>
        <p:sp>
          <p:nvSpPr>
            <p:cNvPr id="211" name="Google Shape;211;p17"/>
            <p:cNvSpPr txBox="1"/>
            <p:nvPr/>
          </p:nvSpPr>
          <p:spPr>
            <a:xfrm>
              <a:off x="3639200" y="3107870"/>
              <a:ext cx="1884600" cy="534900"/>
            </a:xfrm>
            <a:prstGeom prst="rect">
              <a:avLst/>
            </a:prstGeom>
            <a:noFill/>
            <a:ln>
              <a:noFill/>
            </a:ln>
          </p:spPr>
          <p:txBody>
            <a:bodyPr spcFirstLastPara="1" wrap="square" lIns="121900" tIns="121900" rIns="121900" bIns="121900" anchor="t" anchorCtr="0">
              <a:noAutofit/>
            </a:bodyPr>
            <a:lstStyle/>
            <a:p>
              <a:pPr algn="ctr"/>
              <a:r>
                <a:rPr lang="en-US" sz="1600" dirty="0"/>
                <a:t>Merging techniques across diverse architectures (e.g., </a:t>
              </a:r>
              <a:r>
                <a:rPr lang="en-US" sz="1600" dirty="0" err="1"/>
                <a:t>ResNet</a:t>
              </a:r>
              <a:r>
                <a:rPr lang="en-US" sz="1600" dirty="0"/>
                <a:t> vs. VGG, CNNs, and transformers).</a:t>
              </a:r>
              <a:endParaRPr sz="1600" dirty="0">
                <a:solidFill>
                  <a:srgbClr val="434343"/>
                </a:solidFill>
                <a:latin typeface="Roboto"/>
                <a:ea typeface="Roboto"/>
                <a:cs typeface="Roboto"/>
                <a:sym typeface="Roboto"/>
              </a:endParaRPr>
            </a:p>
          </p:txBody>
        </p:sp>
      </p:grpSp>
      <p:grpSp>
        <p:nvGrpSpPr>
          <p:cNvPr id="212" name="Google Shape;212;p17"/>
          <p:cNvGrpSpPr/>
          <p:nvPr/>
        </p:nvGrpSpPr>
        <p:grpSpPr>
          <a:xfrm>
            <a:off x="7135958" y="1435548"/>
            <a:ext cx="2512800" cy="2817759"/>
            <a:chOff x="4903855" y="994612"/>
            <a:chExt cx="1884600" cy="2113320"/>
          </a:xfrm>
        </p:grpSpPr>
        <p:sp>
          <p:nvSpPr>
            <p:cNvPr id="213" name="Google Shape;213;p17"/>
            <p:cNvSpPr/>
            <p:nvPr/>
          </p:nvSpPr>
          <p:spPr>
            <a:xfrm>
              <a:off x="5240976" y="2351932"/>
              <a:ext cx="1269000" cy="756000"/>
            </a:xfrm>
            <a:custGeom>
              <a:avLst/>
              <a:gdLst/>
              <a:ahLst/>
              <a:cxnLst/>
              <a:rect l="l" t="t" r="r" b="b"/>
              <a:pathLst>
                <a:path w="39244" h="12717" extrusionOk="0">
                  <a:moveTo>
                    <a:pt x="1417" y="1"/>
                  </a:moveTo>
                  <a:cubicBezTo>
                    <a:pt x="631" y="1"/>
                    <a:pt x="0" y="632"/>
                    <a:pt x="0" y="1406"/>
                  </a:cubicBezTo>
                  <a:lnTo>
                    <a:pt x="0" y="5037"/>
                  </a:lnTo>
                  <a:lnTo>
                    <a:pt x="1310" y="6359"/>
                  </a:lnTo>
                  <a:lnTo>
                    <a:pt x="0" y="7668"/>
                  </a:lnTo>
                  <a:lnTo>
                    <a:pt x="0" y="11300"/>
                  </a:lnTo>
                  <a:cubicBezTo>
                    <a:pt x="0" y="12073"/>
                    <a:pt x="631" y="12716"/>
                    <a:pt x="1417" y="12716"/>
                  </a:cubicBezTo>
                  <a:lnTo>
                    <a:pt x="36517" y="12716"/>
                  </a:lnTo>
                  <a:cubicBezTo>
                    <a:pt x="37302" y="12716"/>
                    <a:pt x="37934" y="12073"/>
                    <a:pt x="37934" y="11300"/>
                  </a:cubicBezTo>
                  <a:lnTo>
                    <a:pt x="37934" y="7668"/>
                  </a:lnTo>
                  <a:lnTo>
                    <a:pt x="39243" y="6359"/>
                  </a:lnTo>
                  <a:lnTo>
                    <a:pt x="37934" y="5037"/>
                  </a:lnTo>
                  <a:lnTo>
                    <a:pt x="37934" y="1406"/>
                  </a:lnTo>
                  <a:cubicBezTo>
                    <a:pt x="37934" y="632"/>
                    <a:pt x="37302" y="1"/>
                    <a:pt x="36517" y="1"/>
                  </a:cubicBezTo>
                  <a:close/>
                </a:path>
              </a:pathLst>
            </a:custGeom>
            <a:solidFill>
              <a:srgbClr val="C2E127"/>
            </a:solidFill>
            <a:ln>
              <a:noFill/>
            </a:ln>
          </p:spPr>
          <p:txBody>
            <a:bodyPr spcFirstLastPara="1" wrap="square" lIns="121900" tIns="121900" rIns="121900" bIns="121900" anchor="ctr" anchorCtr="0">
              <a:noAutofit/>
            </a:bodyPr>
            <a:lstStyle/>
            <a:p>
              <a:pPr algn="ctr"/>
              <a:r>
                <a:rPr lang="en-US" sz="1600" b="1" dirty="0"/>
                <a:t>Generalization to Downstream Tasks</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234" name="Google Shape;234;p17"/>
            <p:cNvSpPr txBox="1"/>
            <p:nvPr/>
          </p:nvSpPr>
          <p:spPr>
            <a:xfrm>
              <a:off x="4903855" y="994612"/>
              <a:ext cx="1884600" cy="534900"/>
            </a:xfrm>
            <a:prstGeom prst="rect">
              <a:avLst/>
            </a:prstGeom>
            <a:noFill/>
            <a:ln>
              <a:noFill/>
            </a:ln>
          </p:spPr>
          <p:txBody>
            <a:bodyPr spcFirstLastPara="1" wrap="square" lIns="121900" tIns="121900" rIns="121900" bIns="121900" anchor="t" anchorCtr="0">
              <a:noAutofit/>
            </a:bodyPr>
            <a:lstStyle/>
            <a:p>
              <a:pPr algn="ctr"/>
              <a:r>
                <a:rPr lang="en-GB" sz="1600" dirty="0"/>
                <a:t>Evaluated the ability of merged models to transfer knowledge to related downstream tasks (e.g., CIFAR-10 → CIFAR-100).</a:t>
              </a:r>
              <a:endParaRPr sz="1600" dirty="0">
                <a:solidFill>
                  <a:srgbClr val="434343"/>
                </a:solidFill>
                <a:latin typeface="Roboto"/>
                <a:ea typeface="Roboto"/>
                <a:cs typeface="Roboto"/>
                <a:sym typeface="Roboto"/>
              </a:endParaRPr>
            </a:p>
          </p:txBody>
        </p:sp>
      </p:grpSp>
      <p:grpSp>
        <p:nvGrpSpPr>
          <p:cNvPr id="235" name="Google Shape;235;p17"/>
          <p:cNvGrpSpPr/>
          <p:nvPr/>
        </p:nvGrpSpPr>
        <p:grpSpPr>
          <a:xfrm>
            <a:off x="3777685" y="1765152"/>
            <a:ext cx="2512800" cy="2488153"/>
            <a:chOff x="2385150" y="1241817"/>
            <a:chExt cx="1884600" cy="1866114"/>
          </a:xfrm>
        </p:grpSpPr>
        <p:sp>
          <p:nvSpPr>
            <p:cNvPr id="236" name="Google Shape;236;p17"/>
            <p:cNvSpPr/>
            <p:nvPr/>
          </p:nvSpPr>
          <p:spPr>
            <a:xfrm>
              <a:off x="2717375" y="2351931"/>
              <a:ext cx="1269000" cy="756000"/>
            </a:xfrm>
            <a:custGeom>
              <a:avLst/>
              <a:gdLst/>
              <a:ahLst/>
              <a:cxnLst/>
              <a:rect l="l" t="t" r="r" b="b"/>
              <a:pathLst>
                <a:path w="39244" h="12717" extrusionOk="0">
                  <a:moveTo>
                    <a:pt x="1417" y="1"/>
                  </a:moveTo>
                  <a:cubicBezTo>
                    <a:pt x="631" y="1"/>
                    <a:pt x="0" y="632"/>
                    <a:pt x="0" y="1406"/>
                  </a:cubicBezTo>
                  <a:lnTo>
                    <a:pt x="0" y="5037"/>
                  </a:lnTo>
                  <a:lnTo>
                    <a:pt x="1310" y="6359"/>
                  </a:lnTo>
                  <a:lnTo>
                    <a:pt x="0" y="7668"/>
                  </a:lnTo>
                  <a:lnTo>
                    <a:pt x="0" y="11300"/>
                  </a:lnTo>
                  <a:cubicBezTo>
                    <a:pt x="0" y="12073"/>
                    <a:pt x="631" y="12716"/>
                    <a:pt x="1417" y="12716"/>
                  </a:cubicBezTo>
                  <a:lnTo>
                    <a:pt x="36517" y="12716"/>
                  </a:lnTo>
                  <a:cubicBezTo>
                    <a:pt x="37302" y="12716"/>
                    <a:pt x="37934" y="12073"/>
                    <a:pt x="37934" y="11300"/>
                  </a:cubicBezTo>
                  <a:lnTo>
                    <a:pt x="37934" y="7668"/>
                  </a:lnTo>
                  <a:lnTo>
                    <a:pt x="39243" y="6359"/>
                  </a:lnTo>
                  <a:lnTo>
                    <a:pt x="37934" y="5037"/>
                  </a:lnTo>
                  <a:lnTo>
                    <a:pt x="37934" y="1406"/>
                  </a:lnTo>
                  <a:cubicBezTo>
                    <a:pt x="37934" y="632"/>
                    <a:pt x="37302" y="1"/>
                    <a:pt x="36517" y="1"/>
                  </a:cubicBezTo>
                  <a:close/>
                </a:path>
              </a:pathLst>
            </a:custGeom>
            <a:solidFill>
              <a:srgbClr val="F014E0"/>
            </a:solidFill>
            <a:ln>
              <a:noFill/>
            </a:ln>
          </p:spPr>
          <p:txBody>
            <a:bodyPr spcFirstLastPara="1" wrap="square" lIns="121900" tIns="121900" rIns="121900" bIns="121900" anchor="ctr" anchorCtr="0">
              <a:noAutofit/>
            </a:bodyPr>
            <a:lstStyle/>
            <a:p>
              <a:pPr algn="ctr"/>
              <a:r>
                <a:rPr lang="en-US" sz="1600" b="1" dirty="0"/>
                <a:t>Fisher Information Visualization</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245" name="Google Shape;245;p17"/>
            <p:cNvSpPr/>
            <p:nvPr/>
          </p:nvSpPr>
          <p:spPr>
            <a:xfrm>
              <a:off x="3317351" y="3081788"/>
              <a:ext cx="755" cy="2175"/>
            </a:xfrm>
            <a:custGeom>
              <a:avLst/>
              <a:gdLst/>
              <a:ahLst/>
              <a:cxnLst/>
              <a:rect l="l" t="t" r="r" b="b"/>
              <a:pathLst>
                <a:path w="25" h="72" extrusionOk="0">
                  <a:moveTo>
                    <a:pt x="1" y="0"/>
                  </a:moveTo>
                  <a:lnTo>
                    <a:pt x="1" y="72"/>
                  </a:lnTo>
                  <a:lnTo>
                    <a:pt x="25" y="0"/>
                  </a:ln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252" name="Google Shape;252;p17"/>
            <p:cNvSpPr txBox="1"/>
            <p:nvPr/>
          </p:nvSpPr>
          <p:spPr>
            <a:xfrm>
              <a:off x="2385150" y="1241817"/>
              <a:ext cx="1884600" cy="534900"/>
            </a:xfrm>
            <a:prstGeom prst="rect">
              <a:avLst/>
            </a:prstGeom>
            <a:noFill/>
            <a:ln>
              <a:noFill/>
            </a:ln>
          </p:spPr>
          <p:txBody>
            <a:bodyPr spcFirstLastPara="1" wrap="square" lIns="121900" tIns="121900" rIns="121900" bIns="121900" anchor="t" anchorCtr="0">
              <a:noAutofit/>
            </a:bodyPr>
            <a:lstStyle/>
            <a:p>
              <a:pPr algn="ctr"/>
              <a:r>
                <a:rPr lang="en-GB" sz="1600" dirty="0"/>
                <a:t>Visualized Fisher Information layer-wise to understand which layers contribute most to model merging.</a:t>
              </a:r>
              <a:endParaRPr sz="1600" dirty="0">
                <a:solidFill>
                  <a:srgbClr val="434343"/>
                </a:solidFill>
                <a:latin typeface="Roboto"/>
                <a:ea typeface="Roboto"/>
                <a:cs typeface="Roboto"/>
                <a:sym typeface="Roboto"/>
              </a:endParaRPr>
            </a:p>
          </p:txBody>
        </p:sp>
      </p:grpSp>
      <p:grpSp>
        <p:nvGrpSpPr>
          <p:cNvPr id="253" name="Google Shape;253;p17"/>
          <p:cNvGrpSpPr/>
          <p:nvPr/>
        </p:nvGrpSpPr>
        <p:grpSpPr>
          <a:xfrm>
            <a:off x="2118865" y="3235767"/>
            <a:ext cx="2512800" cy="1721162"/>
            <a:chOff x="1147775" y="2351932"/>
            <a:chExt cx="1884600" cy="1290871"/>
          </a:xfrm>
        </p:grpSpPr>
        <p:sp>
          <p:nvSpPr>
            <p:cNvPr id="264" name="Google Shape;264;p17"/>
            <p:cNvSpPr/>
            <p:nvPr/>
          </p:nvSpPr>
          <p:spPr>
            <a:xfrm>
              <a:off x="1455575" y="2351932"/>
              <a:ext cx="1269000" cy="756000"/>
            </a:xfrm>
            <a:custGeom>
              <a:avLst/>
              <a:gdLst/>
              <a:ahLst/>
              <a:cxnLst/>
              <a:rect l="l" t="t" r="r" b="b"/>
              <a:pathLst>
                <a:path w="39244" h="12717" extrusionOk="0">
                  <a:moveTo>
                    <a:pt x="1417" y="1"/>
                  </a:moveTo>
                  <a:cubicBezTo>
                    <a:pt x="631" y="1"/>
                    <a:pt x="0" y="632"/>
                    <a:pt x="0" y="1406"/>
                  </a:cubicBezTo>
                  <a:lnTo>
                    <a:pt x="0" y="5037"/>
                  </a:lnTo>
                  <a:lnTo>
                    <a:pt x="1310" y="6359"/>
                  </a:lnTo>
                  <a:lnTo>
                    <a:pt x="0" y="7668"/>
                  </a:lnTo>
                  <a:lnTo>
                    <a:pt x="0" y="11300"/>
                  </a:lnTo>
                  <a:cubicBezTo>
                    <a:pt x="0" y="12073"/>
                    <a:pt x="631" y="12716"/>
                    <a:pt x="1417" y="12716"/>
                  </a:cubicBezTo>
                  <a:lnTo>
                    <a:pt x="36517" y="12716"/>
                  </a:lnTo>
                  <a:cubicBezTo>
                    <a:pt x="37302" y="12716"/>
                    <a:pt x="37934" y="12073"/>
                    <a:pt x="37934" y="11300"/>
                  </a:cubicBezTo>
                  <a:lnTo>
                    <a:pt x="37934" y="7668"/>
                  </a:lnTo>
                  <a:lnTo>
                    <a:pt x="39243" y="6359"/>
                  </a:lnTo>
                  <a:lnTo>
                    <a:pt x="37934" y="5037"/>
                  </a:lnTo>
                  <a:lnTo>
                    <a:pt x="37934" y="1406"/>
                  </a:lnTo>
                  <a:cubicBezTo>
                    <a:pt x="37934" y="632"/>
                    <a:pt x="37302" y="1"/>
                    <a:pt x="36517" y="1"/>
                  </a:cubicBezTo>
                  <a:close/>
                </a:path>
              </a:pathLst>
            </a:custGeom>
            <a:solidFill>
              <a:srgbClr val="6A99AE"/>
            </a:solidFill>
            <a:ln>
              <a:noFill/>
            </a:ln>
          </p:spPr>
          <p:txBody>
            <a:bodyPr spcFirstLastPara="1" wrap="square" lIns="121900" tIns="121900" rIns="121900" bIns="121900" anchor="ctr" anchorCtr="0">
              <a:noAutofit/>
            </a:bodyPr>
            <a:lstStyle/>
            <a:p>
              <a:pPr algn="ctr"/>
              <a:r>
                <a:rPr lang="en-US" sz="1600" b="1" dirty="0"/>
                <a:t>Sensitivity to Fisher Weighting</a:t>
              </a:r>
              <a:endParaRPr lang="en-US" sz="1600" b="1" dirty="0">
                <a:solidFill>
                  <a:srgbClr val="FFFFFF"/>
                </a:solidFill>
                <a:latin typeface="Fira Sans Extra Condensed"/>
                <a:ea typeface="Fira Sans Extra Condensed"/>
                <a:cs typeface="Fira Sans Extra Condensed"/>
                <a:sym typeface="Fira Sans Extra Condensed"/>
              </a:endParaRPr>
            </a:p>
          </p:txBody>
        </p:sp>
        <p:sp>
          <p:nvSpPr>
            <p:cNvPr id="271" name="Google Shape;271;p17"/>
            <p:cNvSpPr txBox="1"/>
            <p:nvPr/>
          </p:nvSpPr>
          <p:spPr>
            <a:xfrm>
              <a:off x="1147775" y="3107903"/>
              <a:ext cx="1884600" cy="534900"/>
            </a:xfrm>
            <a:prstGeom prst="rect">
              <a:avLst/>
            </a:prstGeom>
            <a:noFill/>
            <a:ln>
              <a:noFill/>
            </a:ln>
          </p:spPr>
          <p:txBody>
            <a:bodyPr spcFirstLastPara="1" wrap="square" lIns="121900" tIns="121900" rIns="121900" bIns="121900" anchor="t" anchorCtr="0">
              <a:noAutofit/>
            </a:bodyPr>
            <a:lstStyle/>
            <a:p>
              <a:pPr algn="ctr"/>
              <a:r>
                <a:rPr lang="en-GB" sz="1600" dirty="0"/>
                <a:t>Replicated Figure 3 of the paper to </a:t>
              </a:r>
              <a:r>
                <a:rPr lang="en-GB" sz="1600" dirty="0" err="1"/>
                <a:t>analyze</a:t>
              </a:r>
              <a:r>
                <a:rPr lang="en-GB" sz="1600" dirty="0"/>
                <a:t> the effect of Fisher scaling parameter β on merged model performance.</a:t>
              </a:r>
              <a:endParaRPr sz="1600" dirty="0">
                <a:solidFill>
                  <a:srgbClr val="434343"/>
                </a:solidFill>
                <a:latin typeface="Roboto"/>
                <a:ea typeface="Roboto"/>
                <a:cs typeface="Roboto"/>
                <a:sym typeface="Roboto"/>
              </a:endParaRPr>
            </a:p>
          </p:txBody>
        </p:sp>
      </p:grpSp>
      <p:sp>
        <p:nvSpPr>
          <p:cNvPr id="2" name="Google Shape;1366;p31">
            <a:extLst>
              <a:ext uri="{FF2B5EF4-FFF2-40B4-BE49-F238E27FC236}">
                <a16:creationId xmlns:a16="http://schemas.microsoft.com/office/drawing/2014/main" id="{6CBF859B-EC93-1ACB-F668-BBA9B6C7EA4E}"/>
              </a:ext>
            </a:extLst>
          </p:cNvPr>
          <p:cNvSpPr txBox="1">
            <a:spLocks noGrp="1"/>
          </p:cNvSpPr>
          <p:nvPr>
            <p:ph type="title"/>
          </p:nvPr>
        </p:nvSpPr>
        <p:spPr>
          <a:xfrm>
            <a:off x="947033" y="715533"/>
            <a:ext cx="10298000" cy="641600"/>
          </a:xfrm>
          <a:prstGeom prst="rect">
            <a:avLst/>
          </a:prstGeom>
        </p:spPr>
        <p:txBody>
          <a:bodyPr spcFirstLastPara="1" vert="horz" wrap="square" lIns="121900" tIns="121900" rIns="121900" bIns="121900" rtlCol="0" anchor="ctr" anchorCtr="0">
            <a:noAutofit/>
          </a:bodyPr>
          <a:lstStyle/>
          <a:p>
            <a:pPr>
              <a:spcBef>
                <a:spcPts val="0"/>
              </a:spcBef>
            </a:pPr>
            <a:r>
              <a:rPr lang="en" b="1" dirty="0"/>
              <a:t>Timeline</a:t>
            </a:r>
            <a:endParaRPr b="1" dirty="0"/>
          </a:p>
        </p:txBody>
      </p:sp>
    </p:spTree>
    <p:extLst>
      <p:ext uri="{BB962C8B-B14F-4D97-AF65-F5344CB8AC3E}">
        <p14:creationId xmlns:p14="http://schemas.microsoft.com/office/powerpoint/2010/main" val="153739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E0C9E6CE-3BE4-A49B-D7FB-FE54902A4FF5}"/>
              </a:ext>
            </a:extLst>
          </p:cNvPr>
          <p:cNvSpPr txBox="1">
            <a:spLocks noGrp="1"/>
          </p:cNvSpPr>
          <p:nvPr>
            <p:ph type="title"/>
          </p:nvPr>
        </p:nvSpPr>
        <p:spPr>
          <a:xfrm>
            <a:off x="594790" y="678750"/>
            <a:ext cx="10298000" cy="641600"/>
          </a:xfrm>
          <a:prstGeom prst="rect">
            <a:avLst/>
          </a:prstGeom>
        </p:spPr>
        <p:txBody>
          <a:bodyPr spcFirstLastPara="1" vert="horz" wrap="square" lIns="121900" tIns="121900" rIns="121900" bIns="121900" rtlCol="0" anchor="ctr" anchorCtr="0">
            <a:noAutofit/>
          </a:bodyPr>
          <a:lstStyle/>
          <a:p>
            <a:pPr>
              <a:spcBef>
                <a:spcPts val="0"/>
              </a:spcBef>
            </a:pPr>
            <a:r>
              <a:rPr lang="en-US" sz="4000" b="1" dirty="0">
                <a:solidFill>
                  <a:schemeClr val="tx1"/>
                </a:solidFill>
                <a:latin typeface="Century Gothic (Headings)"/>
                <a:ea typeface="Roboto"/>
                <a:cs typeface="Roboto"/>
                <a:sym typeface="Roboto"/>
              </a:rPr>
              <a:t>Literature</a:t>
            </a:r>
            <a:endParaRPr sz="4000" b="1" dirty="0">
              <a:latin typeface="Century Gothic (Headings)"/>
            </a:endParaRPr>
          </a:p>
        </p:txBody>
      </p:sp>
      <p:sp>
        <p:nvSpPr>
          <p:cNvPr id="4" name="Content Placeholder 3">
            <a:extLst>
              <a:ext uri="{FF2B5EF4-FFF2-40B4-BE49-F238E27FC236}">
                <a16:creationId xmlns:a16="http://schemas.microsoft.com/office/drawing/2014/main" id="{D7036623-95A0-319B-1721-E6C9A94244D0}"/>
              </a:ext>
            </a:extLst>
          </p:cNvPr>
          <p:cNvSpPr>
            <a:spLocks noGrp="1"/>
          </p:cNvSpPr>
          <p:nvPr>
            <p:ph idx="1"/>
          </p:nvPr>
        </p:nvSpPr>
        <p:spPr/>
        <p:txBody>
          <a:bodyPr>
            <a:normAutofit lnSpcReduction="10000"/>
          </a:bodyPr>
          <a:lstStyle/>
          <a:p>
            <a:r>
              <a:rPr lang="en-GB" dirty="0"/>
              <a:t>What is Model Merging?</a:t>
            </a:r>
          </a:p>
          <a:p>
            <a:pPr lvl="1">
              <a:buFont typeface="Arial" panose="020B0604020202020204" pitchFamily="34" charset="0"/>
              <a:buChar char="•"/>
            </a:pPr>
            <a:r>
              <a:rPr lang="en-GB" dirty="0"/>
              <a:t>Combining multiple models' parameters to create a single model that retains their capabilities.</a:t>
            </a:r>
          </a:p>
          <a:p>
            <a:r>
              <a:rPr lang="en-GB" dirty="0"/>
              <a:t>Traditional Approach:</a:t>
            </a:r>
          </a:p>
          <a:p>
            <a:pPr lvl="1">
              <a:buFont typeface="Arial" panose="020B0604020202020204" pitchFamily="34" charset="0"/>
              <a:buChar char="•"/>
            </a:pPr>
            <a:r>
              <a:rPr lang="en-GB" dirty="0"/>
              <a:t>Isotropic merging: Averaging parameters with uniform weights.</a:t>
            </a:r>
          </a:p>
          <a:p>
            <a:r>
              <a:rPr lang="en-GB" dirty="0"/>
              <a:t>Motivation:</a:t>
            </a:r>
          </a:p>
          <a:p>
            <a:pPr lvl="1">
              <a:buFont typeface="Arial" panose="020B0604020202020204" pitchFamily="34" charset="0"/>
              <a:buChar char="•"/>
            </a:pPr>
            <a:r>
              <a:rPr lang="en-GB" dirty="0"/>
              <a:t>Efficient transfer of knowledge between models.</a:t>
            </a:r>
          </a:p>
          <a:p>
            <a:pPr lvl="1">
              <a:buFont typeface="Arial" panose="020B0604020202020204" pitchFamily="34" charset="0"/>
              <a:buChar char="•"/>
            </a:pPr>
            <a:r>
              <a:rPr lang="en-GB" dirty="0"/>
              <a:t>Overcoming limitations of traditional transfer learning (e.g., gradient-based fine-tuning).</a:t>
            </a:r>
          </a:p>
          <a:p>
            <a:r>
              <a:rPr lang="en-GB" dirty="0"/>
              <a:t>Applications:</a:t>
            </a:r>
          </a:p>
          <a:p>
            <a:pPr lvl="1">
              <a:buFont typeface="Arial" panose="020B0604020202020204" pitchFamily="34" charset="0"/>
              <a:buChar char="•"/>
            </a:pPr>
            <a:r>
              <a:rPr lang="en-GB" dirty="0"/>
              <a:t>Model </a:t>
            </a:r>
            <a:r>
              <a:rPr lang="en-GB" dirty="0" err="1"/>
              <a:t>ensembling</a:t>
            </a:r>
            <a:r>
              <a:rPr lang="en-GB" dirty="0"/>
              <a:t>, robust fine-tuning, intermediate-task transfer.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E0C9E6CE-3BE4-A49B-D7FB-FE54902A4FF5}"/>
              </a:ext>
            </a:extLst>
          </p:cNvPr>
          <p:cNvSpPr txBox="1">
            <a:spLocks noGrp="1"/>
          </p:cNvSpPr>
          <p:nvPr>
            <p:ph type="title"/>
          </p:nvPr>
        </p:nvSpPr>
        <p:spPr>
          <a:xfrm>
            <a:off x="594790" y="678750"/>
            <a:ext cx="10298000" cy="641600"/>
          </a:xfrm>
          <a:prstGeom prst="rect">
            <a:avLst/>
          </a:prstGeom>
        </p:spPr>
        <p:txBody>
          <a:bodyPr spcFirstLastPara="1" vert="horz" wrap="square" lIns="121900" tIns="121900" rIns="121900" bIns="121900" rtlCol="0" anchor="ctr" anchorCtr="0">
            <a:noAutofit/>
          </a:bodyPr>
          <a:lstStyle/>
          <a:p>
            <a:pPr>
              <a:spcBef>
                <a:spcPts val="0"/>
              </a:spcBef>
            </a:pPr>
            <a:r>
              <a:rPr lang="en-US" sz="4000" b="1" dirty="0">
                <a:solidFill>
                  <a:schemeClr val="tx1"/>
                </a:solidFill>
                <a:latin typeface="Century Gothic (Headings)"/>
                <a:ea typeface="Roboto"/>
                <a:cs typeface="Roboto"/>
                <a:sym typeface="Roboto"/>
              </a:rPr>
              <a:t>Literature</a:t>
            </a:r>
            <a:endParaRPr sz="4000" b="1" dirty="0">
              <a:latin typeface="Century Gothic (Headings)"/>
            </a:endParaRPr>
          </a:p>
        </p:txBody>
      </p:sp>
      <p:sp>
        <p:nvSpPr>
          <p:cNvPr id="4" name="Content Placeholder 3">
            <a:extLst>
              <a:ext uri="{FF2B5EF4-FFF2-40B4-BE49-F238E27FC236}">
                <a16:creationId xmlns:a16="http://schemas.microsoft.com/office/drawing/2014/main" id="{D7036623-95A0-319B-1721-E6C9A94244D0}"/>
              </a:ext>
            </a:extLst>
          </p:cNvPr>
          <p:cNvSpPr>
            <a:spLocks noGrp="1"/>
          </p:cNvSpPr>
          <p:nvPr>
            <p:ph idx="1"/>
          </p:nvPr>
        </p:nvSpPr>
        <p:spPr/>
        <p:txBody>
          <a:bodyPr>
            <a:normAutofit/>
          </a:bodyPr>
          <a:lstStyle/>
          <a:p>
            <a:r>
              <a:rPr lang="en-GB" dirty="0"/>
              <a:t>What is Fisher-Weighted Merging?</a:t>
            </a:r>
          </a:p>
          <a:p>
            <a:pPr lvl="1">
              <a:buFont typeface="Arial" panose="020B0604020202020204" pitchFamily="34" charset="0"/>
              <a:buChar char="•"/>
            </a:pPr>
            <a:r>
              <a:rPr lang="en-GB" dirty="0"/>
              <a:t>An advanced approach to model merging using the Fisher Information matrix.</a:t>
            </a:r>
          </a:p>
          <a:p>
            <a:r>
              <a:rPr lang="en-GB" dirty="0"/>
              <a:t>Key Idea:</a:t>
            </a:r>
          </a:p>
          <a:p>
            <a:pPr lvl="1">
              <a:buFont typeface="Arial" panose="020B0604020202020204" pitchFamily="34" charset="0"/>
              <a:buChar char="•"/>
            </a:pPr>
            <a:r>
              <a:rPr lang="en-GB" dirty="0"/>
              <a:t>Use Fisher Information to weight parameters based on their contribution to the model's performance.</a:t>
            </a:r>
          </a:p>
          <a:p>
            <a:r>
              <a:rPr lang="en-GB" dirty="0"/>
              <a:t>Advantages Over Isotropic Merging:</a:t>
            </a:r>
          </a:p>
          <a:p>
            <a:pPr lvl="1">
              <a:buFont typeface="Arial" panose="020B0604020202020204" pitchFamily="34" charset="0"/>
              <a:buChar char="•"/>
            </a:pPr>
            <a:r>
              <a:rPr lang="en-GB" dirty="0"/>
              <a:t>Better generalization by considering the importance of parameters.</a:t>
            </a:r>
          </a:p>
          <a:p>
            <a:pPr lvl="1">
              <a:buFont typeface="Arial" panose="020B0604020202020204" pitchFamily="34" charset="0"/>
              <a:buChar char="•"/>
            </a:pPr>
            <a:r>
              <a:rPr lang="en-GB" dirty="0"/>
              <a:t>Improved performance on tasks such as intermediate-task transfer learning.</a:t>
            </a:r>
          </a:p>
          <a:p>
            <a:r>
              <a:rPr lang="en-GB" dirty="0"/>
              <a:t>Core Equation:</a:t>
            </a: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8E0561A-5588-E96A-A4AC-D4707D8F4AD9}"/>
                  </a:ext>
                </a:extLst>
              </p:cNvPr>
              <p:cNvSpPr txBox="1"/>
              <p:nvPr/>
            </p:nvSpPr>
            <p:spPr>
              <a:xfrm>
                <a:off x="4012932" y="5674220"/>
                <a:ext cx="2370714" cy="75264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𝑖</m:t>
                                  </m:r>
                                </m:sub>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p>
                              </m:sSubSup>
                              <m:sSubSup>
                                <m:sSubSupPr>
                                  <m:ctrlPr>
                                    <a:rPr lang="en-US" b="0" i="1" smtClean="0">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𝑖</m:t>
                                  </m:r>
                                </m:sub>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p>
                              </m:sSubSup>
                            </m:e>
                          </m:nary>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𝑖</m:t>
                                  </m:r>
                                </m:sub>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sup>
                              </m:sSubSup>
                            </m:e>
                          </m:nary>
                        </m:den>
                      </m:f>
                    </m:oMath>
                  </m:oMathPara>
                </a14:m>
                <a:endParaRPr lang="en-US" dirty="0"/>
              </a:p>
            </p:txBody>
          </p:sp>
        </mc:Choice>
        <mc:Fallback>
          <p:sp>
            <p:nvSpPr>
              <p:cNvPr id="8" name="TextBox 7">
                <a:extLst>
                  <a:ext uri="{FF2B5EF4-FFF2-40B4-BE49-F238E27FC236}">
                    <a16:creationId xmlns:a16="http://schemas.microsoft.com/office/drawing/2014/main" id="{E8E0561A-5588-E96A-A4AC-D4707D8F4AD9}"/>
                  </a:ext>
                </a:extLst>
              </p:cNvPr>
              <p:cNvSpPr txBox="1">
                <a:spLocks noRot="1" noChangeAspect="1" noMove="1" noResize="1" noEditPoints="1" noAdjustHandles="1" noChangeArrowheads="1" noChangeShapeType="1" noTextEdit="1"/>
              </p:cNvSpPr>
              <p:nvPr/>
            </p:nvSpPr>
            <p:spPr>
              <a:xfrm>
                <a:off x="4012932" y="5674220"/>
                <a:ext cx="2370714" cy="752642"/>
              </a:xfrm>
              <a:prstGeom prst="rect">
                <a:avLst/>
              </a:prstGeom>
              <a:blipFill>
                <a:blip r:embed="rId3"/>
                <a:stretch>
                  <a:fillRect/>
                </a:stretch>
              </a:blipFill>
              <a:ln>
                <a:noFill/>
              </a:ln>
              <a:effectLst>
                <a:outerShdw blurRad="190500" dist="228600" dir="2700000" algn="ctr">
                  <a:srgbClr val="000000">
                    <a:alpha val="3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292369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E0C9E6CE-3BE4-A49B-D7FB-FE54902A4FF5}"/>
              </a:ext>
            </a:extLst>
          </p:cNvPr>
          <p:cNvSpPr txBox="1">
            <a:spLocks noGrp="1"/>
          </p:cNvSpPr>
          <p:nvPr>
            <p:ph type="title"/>
          </p:nvPr>
        </p:nvSpPr>
        <p:spPr>
          <a:xfrm>
            <a:off x="594790" y="678750"/>
            <a:ext cx="10298000" cy="641600"/>
          </a:xfrm>
          <a:prstGeom prst="rect">
            <a:avLst/>
          </a:prstGeom>
        </p:spPr>
        <p:txBody>
          <a:bodyPr spcFirstLastPara="1" vert="horz" wrap="square" lIns="121900" tIns="121900" rIns="121900" bIns="121900" rtlCol="0" anchor="ctr" anchorCtr="0">
            <a:noAutofit/>
          </a:bodyPr>
          <a:lstStyle/>
          <a:p>
            <a:pPr>
              <a:spcBef>
                <a:spcPts val="0"/>
              </a:spcBef>
            </a:pPr>
            <a:r>
              <a:rPr lang="en-US" sz="4000" b="1" dirty="0">
                <a:solidFill>
                  <a:schemeClr val="tx1"/>
                </a:solidFill>
                <a:latin typeface="Century Gothic (Headings)"/>
                <a:ea typeface="Roboto"/>
                <a:cs typeface="Roboto"/>
                <a:sym typeface="Roboto"/>
              </a:rPr>
              <a:t>Literature</a:t>
            </a:r>
            <a:endParaRPr sz="4000" b="1" dirty="0">
              <a:latin typeface="Century Gothic (Headings)"/>
            </a:endParaRPr>
          </a:p>
        </p:txBody>
      </p:sp>
      <p:sp>
        <p:nvSpPr>
          <p:cNvPr id="4" name="Content Placeholder 3">
            <a:extLst>
              <a:ext uri="{FF2B5EF4-FFF2-40B4-BE49-F238E27FC236}">
                <a16:creationId xmlns:a16="http://schemas.microsoft.com/office/drawing/2014/main" id="{D7036623-95A0-319B-1721-E6C9A94244D0}"/>
              </a:ext>
            </a:extLst>
          </p:cNvPr>
          <p:cNvSpPr>
            <a:spLocks noGrp="1"/>
          </p:cNvSpPr>
          <p:nvPr>
            <p:ph idx="1"/>
          </p:nvPr>
        </p:nvSpPr>
        <p:spPr>
          <a:xfrm>
            <a:off x="1103312" y="1984338"/>
            <a:ext cx="8946541" cy="4530762"/>
          </a:xfrm>
        </p:spPr>
        <p:txBody>
          <a:bodyPr>
            <a:normAutofit fontScale="92500" lnSpcReduction="20000"/>
          </a:bodyPr>
          <a:lstStyle/>
          <a:p>
            <a:r>
              <a:rPr lang="en-GB" dirty="0"/>
              <a:t>Applications:</a:t>
            </a:r>
          </a:p>
          <a:p>
            <a:pPr lvl="1">
              <a:buFont typeface="Arial" panose="020B0604020202020204" pitchFamily="34" charset="0"/>
              <a:buChar char="•"/>
            </a:pPr>
            <a:r>
              <a:rPr lang="en-GB" dirty="0" err="1"/>
              <a:t>Ensembling</a:t>
            </a:r>
            <a:r>
              <a:rPr lang="en-GB" dirty="0"/>
              <a:t>: Combining multiple models for better predictions.</a:t>
            </a:r>
          </a:p>
          <a:p>
            <a:pPr lvl="1">
              <a:buFont typeface="Arial" panose="020B0604020202020204" pitchFamily="34" charset="0"/>
              <a:buChar char="•"/>
            </a:pPr>
            <a:r>
              <a:rPr lang="en-GB" dirty="0"/>
              <a:t>Transfer Learning: Efficiently transferring knowledge across tasks and domains.</a:t>
            </a:r>
          </a:p>
          <a:p>
            <a:pPr lvl="1">
              <a:buFont typeface="Arial" panose="020B0604020202020204" pitchFamily="34" charset="0"/>
              <a:buChar char="•"/>
            </a:pPr>
            <a:r>
              <a:rPr lang="en-GB" dirty="0"/>
              <a:t>Robust Fine-Tuning: Balancing pre-trained and task-specific performance</a:t>
            </a:r>
          </a:p>
          <a:p>
            <a:r>
              <a:rPr lang="en-GB" dirty="0"/>
              <a:t>Challenges:</a:t>
            </a:r>
          </a:p>
          <a:p>
            <a:pPr lvl="1">
              <a:buFont typeface="Arial" panose="020B0604020202020204" pitchFamily="34" charset="0"/>
              <a:buChar char="•"/>
            </a:pPr>
            <a:r>
              <a:rPr lang="en-GB" dirty="0"/>
              <a:t>Computational Cost: Estimating the Fisher matrix is resource-intensive.</a:t>
            </a:r>
          </a:p>
          <a:p>
            <a:pPr lvl="1">
              <a:buFont typeface="Arial" panose="020B0604020202020204" pitchFamily="34" charset="0"/>
              <a:buChar char="•"/>
            </a:pPr>
            <a:r>
              <a:rPr lang="en-GB" dirty="0"/>
              <a:t>Divergent Models: Merging models trained on different datasets or with different architectures.</a:t>
            </a:r>
          </a:p>
          <a:p>
            <a:pPr lvl="1">
              <a:buFont typeface="Arial" panose="020B0604020202020204" pitchFamily="34" charset="0"/>
              <a:buChar char="•"/>
            </a:pPr>
            <a:r>
              <a:rPr lang="en-GB" dirty="0"/>
              <a:t>Unmergeable Parameters: Handling task-specific heads or incompatible layers.</a:t>
            </a:r>
          </a:p>
          <a:p>
            <a:r>
              <a:rPr lang="en-GB" dirty="0"/>
              <a:t>Future Directions:</a:t>
            </a:r>
          </a:p>
          <a:p>
            <a:pPr lvl="1">
              <a:buFont typeface="Arial" panose="020B0604020202020204" pitchFamily="34" charset="0"/>
              <a:buChar char="•"/>
            </a:pPr>
            <a:r>
              <a:rPr lang="en-GB" dirty="0"/>
              <a:t>Exploring better Fisher approximations (e.g., Kronecker-factorization).</a:t>
            </a:r>
          </a:p>
          <a:p>
            <a:pPr lvl="1">
              <a:buFont typeface="Arial" panose="020B0604020202020204" pitchFamily="34" charset="0"/>
              <a:buChar char="•"/>
            </a:pPr>
            <a:r>
              <a:rPr lang="en-GB" dirty="0"/>
              <a:t>Scaling to diverse architectures and datasets.</a:t>
            </a:r>
            <a:endParaRPr lang="en-US" dirty="0"/>
          </a:p>
        </p:txBody>
      </p:sp>
    </p:spTree>
    <p:extLst>
      <p:ext uri="{BB962C8B-B14F-4D97-AF65-F5344CB8AC3E}">
        <p14:creationId xmlns:p14="http://schemas.microsoft.com/office/powerpoint/2010/main" val="108211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9;p34">
            <a:extLst>
              <a:ext uri="{FF2B5EF4-FFF2-40B4-BE49-F238E27FC236}">
                <a16:creationId xmlns:a16="http://schemas.microsoft.com/office/drawing/2014/main" id="{5B3E1411-BA86-597D-8E73-3565D80F3224}"/>
              </a:ext>
            </a:extLst>
          </p:cNvPr>
          <p:cNvSpPr txBox="1">
            <a:spLocks/>
          </p:cNvSpPr>
          <p:nvPr/>
        </p:nvSpPr>
        <p:spPr>
          <a:xfrm>
            <a:off x="594790" y="693705"/>
            <a:ext cx="10298000" cy="641600"/>
          </a:xfrm>
          <a:prstGeom prst="rect">
            <a:avLst/>
          </a:prstGeom>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GB" sz="4000" b="1" dirty="0">
                <a:latin typeface="Century Gothic (Headings)"/>
              </a:rPr>
              <a:t>Model Merging CLI Tool</a:t>
            </a:r>
          </a:p>
        </p:txBody>
      </p:sp>
      <p:sp>
        <p:nvSpPr>
          <p:cNvPr id="15" name="Content Placeholder 2">
            <a:extLst>
              <a:ext uri="{FF2B5EF4-FFF2-40B4-BE49-F238E27FC236}">
                <a16:creationId xmlns:a16="http://schemas.microsoft.com/office/drawing/2014/main" id="{BCB93594-1193-14A0-C4C7-B7CAB2BA2B8D}"/>
              </a:ext>
            </a:extLst>
          </p:cNvPr>
          <p:cNvSpPr>
            <a:spLocks noGrp="1"/>
          </p:cNvSpPr>
          <p:nvPr>
            <p:ph idx="1"/>
          </p:nvPr>
        </p:nvSpPr>
        <p:spPr>
          <a:xfrm>
            <a:off x="1103313" y="2052918"/>
            <a:ext cx="9789477" cy="3993552"/>
          </a:xfrm>
        </p:spPr>
        <p:txBody>
          <a:bodyPr>
            <a:normAutofit/>
          </a:bodyPr>
          <a:lstStyle/>
          <a:p>
            <a:r>
              <a:rPr lang="en-GB" dirty="0"/>
              <a:t>A Python-based CLI tool for automating model merging workflows.</a:t>
            </a:r>
          </a:p>
          <a:p>
            <a:r>
              <a:rPr lang="en-US" dirty="0"/>
              <a:t>Key Features:</a:t>
            </a:r>
            <a:endParaRPr lang="en-GB" dirty="0"/>
          </a:p>
          <a:p>
            <a:pPr lvl="1">
              <a:buFont typeface="Arial" panose="020B0604020202020204" pitchFamily="34" charset="0"/>
              <a:buChar char="•"/>
            </a:pPr>
            <a:r>
              <a:rPr lang="en-GB" dirty="0"/>
              <a:t>Supports training, merging, evaluating, and fine-tuning models.</a:t>
            </a:r>
          </a:p>
          <a:p>
            <a:pPr lvl="1">
              <a:buFont typeface="Arial" panose="020B0604020202020204" pitchFamily="34" charset="0"/>
              <a:buChar char="•"/>
            </a:pPr>
            <a:r>
              <a:rPr lang="en-GB" dirty="0"/>
              <a:t>Implements Fisher-weighted merging and isotropic merging techniques.</a:t>
            </a:r>
          </a:p>
          <a:p>
            <a:pPr lvl="1">
              <a:buFont typeface="Arial" panose="020B0604020202020204" pitchFamily="34" charset="0"/>
              <a:buChar char="•"/>
            </a:pPr>
            <a:r>
              <a:rPr lang="en-US" dirty="0"/>
              <a:t>Handles diverse architectures and datasets (e.g., MLPs, CNNs, transformers).</a:t>
            </a:r>
            <a:endParaRPr lang="en-GB" dirty="0"/>
          </a:p>
          <a:p>
            <a:r>
              <a:rPr lang="en-GB" dirty="0"/>
              <a:t>Customization Options:</a:t>
            </a:r>
          </a:p>
          <a:p>
            <a:pPr lvl="1">
              <a:buFont typeface="Arial" panose="020B0604020202020204" pitchFamily="34" charset="0"/>
              <a:buChar char="•"/>
            </a:pPr>
            <a:r>
              <a:rPr lang="en-GB" dirty="0"/>
              <a:t>Adjustable parameters: Fisher weighting factor, learning rate, dataset selection.</a:t>
            </a:r>
          </a:p>
          <a:p>
            <a:pPr lvl="1">
              <a:buFont typeface="Arial" panose="020B0604020202020204" pitchFamily="34" charset="0"/>
              <a:buChar char="•"/>
            </a:pPr>
            <a:r>
              <a:rPr lang="en-GB" dirty="0"/>
              <a:t>Fine-tuning and evaluation on downstream tasks.</a:t>
            </a:r>
            <a:endParaRPr dirty="0"/>
          </a:p>
        </p:txBody>
      </p:sp>
      <p:sp>
        <p:nvSpPr>
          <p:cNvPr id="5" name="TextBox 4">
            <a:extLst>
              <a:ext uri="{FF2B5EF4-FFF2-40B4-BE49-F238E27FC236}">
                <a16:creationId xmlns:a16="http://schemas.microsoft.com/office/drawing/2014/main" id="{5218FDE0-0F60-2E7A-0BFD-DF0BD1938705}"/>
              </a:ext>
            </a:extLst>
          </p:cNvPr>
          <p:cNvSpPr txBox="1"/>
          <p:nvPr/>
        </p:nvSpPr>
        <p:spPr>
          <a:xfrm>
            <a:off x="-4" y="6264663"/>
            <a:ext cx="12191997" cy="612000"/>
          </a:xfrm>
          <a:prstGeom prst="rect">
            <a:avLst/>
          </a:prstGeom>
          <a:solidFill>
            <a:schemeClr val="bg1"/>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sz="1400">
                <a:solidFill>
                  <a:srgbClr val="FFFFFF"/>
                </a:solidFill>
                <a:latin typeface="Courier New"/>
              </a:defRPr>
            </a:pPr>
            <a:r>
              <a:rPr kumimoji="0" lang="en-GB" sz="1400" b="0" i="0" u="none" strike="noStrike" kern="1200" cap="none" spc="0" normalizeH="0" baseline="0" noProof="0" dirty="0">
                <a:ln>
                  <a:noFill/>
                </a:ln>
                <a:solidFill>
                  <a:srgbClr val="FFFFFF"/>
                </a:solidFill>
                <a:effectLst/>
                <a:uLnTx/>
                <a:uFillTx/>
                <a:latin typeface="Courier New"/>
                <a:ea typeface="+mn-ea"/>
                <a:cs typeface="+mn-cs"/>
              </a:rPr>
              <a:t>python main.py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model_type</a:t>
            </a:r>
            <a:r>
              <a:rPr kumimoji="0" lang="en-GB" sz="1400" b="0" i="0" u="none" strike="noStrike" kern="1200" cap="none" spc="0" normalizeH="0" baseline="0" noProof="0" dirty="0">
                <a:ln>
                  <a:noFill/>
                </a:ln>
                <a:solidFill>
                  <a:srgbClr val="FFFFFF"/>
                </a:solidFill>
                <a:effectLst/>
                <a:uLnTx/>
                <a:uFillTx/>
                <a:latin typeface="Courier New"/>
                <a:ea typeface="+mn-ea"/>
                <a:cs typeface="+mn-cs"/>
              </a:rPr>
              <a:t>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cnn</a:t>
            </a:r>
            <a:r>
              <a:rPr kumimoji="0" lang="en-GB" sz="1400" b="0" i="0" u="none" strike="noStrike" kern="1200" cap="none" spc="0" normalizeH="0" baseline="0" noProof="0" dirty="0">
                <a:ln>
                  <a:noFill/>
                </a:ln>
                <a:solidFill>
                  <a:srgbClr val="FFFFFF"/>
                </a:solidFill>
                <a:effectLst/>
                <a:uLnTx/>
                <a:uFillTx/>
                <a:latin typeface="Courier New"/>
                <a:ea typeface="+mn-ea"/>
                <a:cs typeface="+mn-cs"/>
              </a:rPr>
              <a:t> --dataset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mnist</a:t>
            </a:r>
            <a:r>
              <a:rPr kumimoji="0" lang="en-GB" sz="1400" b="0" i="0" u="none" strike="noStrike" kern="1200" cap="none" spc="0" normalizeH="0" baseline="0" noProof="0" dirty="0">
                <a:ln>
                  <a:noFill/>
                </a:ln>
                <a:solidFill>
                  <a:srgbClr val="FFFFFF"/>
                </a:solidFill>
                <a:effectLst/>
                <a:uLnTx/>
                <a:uFillTx/>
                <a:latin typeface="Courier New"/>
                <a:ea typeface="+mn-ea"/>
                <a:cs typeface="+mn-cs"/>
              </a:rPr>
              <a:t>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merge_type</a:t>
            </a:r>
            <a:r>
              <a:rPr kumimoji="0" lang="en-GB" sz="1400" b="0" i="0" u="none" strike="noStrike" kern="1200" cap="none" spc="0" normalizeH="0" baseline="0" noProof="0" dirty="0">
                <a:ln>
                  <a:noFill/>
                </a:ln>
                <a:solidFill>
                  <a:srgbClr val="FFFFFF"/>
                </a:solidFill>
                <a:effectLst/>
                <a:uLnTx/>
                <a:uFillTx/>
                <a:latin typeface="Courier New"/>
                <a:ea typeface="+mn-ea"/>
                <a:cs typeface="+mn-cs"/>
              </a:rPr>
              <a:t> fisher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fine_tune</a:t>
            </a:r>
            <a:r>
              <a:rPr kumimoji="0" lang="en-GB" sz="1400" b="0" i="0" u="none" strike="noStrike" kern="1200" cap="none" spc="0" normalizeH="0" baseline="0" noProof="0" dirty="0">
                <a:ln>
                  <a:noFill/>
                </a:ln>
                <a:solidFill>
                  <a:srgbClr val="FFFFFF"/>
                </a:solidFill>
                <a:effectLst/>
                <a:uLnTx/>
                <a:uFillTx/>
                <a:latin typeface="Courier New"/>
                <a:ea typeface="+mn-ea"/>
                <a:cs typeface="+mn-cs"/>
              </a:rPr>
              <a:t> True</a:t>
            </a:r>
            <a:endParaRPr kumimoji="0" lang="en-US" sz="1400" b="0" i="0" u="none" strike="noStrike" kern="1200" cap="none" spc="0" normalizeH="0" baseline="0" noProof="0" dirty="0">
              <a:ln>
                <a:noFill/>
              </a:ln>
              <a:solidFill>
                <a:srgbClr val="FFFFFF"/>
              </a:solidFill>
              <a:effectLst/>
              <a:uLnTx/>
              <a:uFillTx/>
              <a:latin typeface="Courier New"/>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FF8E11-4EB1-5C9F-D429-1424C125E463}"/>
              </a:ext>
            </a:extLst>
          </p:cNvPr>
          <p:cNvPicPr>
            <a:picLocks noChangeAspect="1"/>
          </p:cNvPicPr>
          <p:nvPr/>
        </p:nvPicPr>
        <p:blipFill>
          <a:blip r:embed="rId2"/>
          <a:stretch>
            <a:fillRect/>
          </a:stretch>
        </p:blipFill>
        <p:spPr>
          <a:xfrm>
            <a:off x="1883994" y="1709128"/>
            <a:ext cx="8423999" cy="4212000"/>
          </a:xfrm>
          <a:prstGeom prst="rect">
            <a:avLst/>
          </a:prstGeom>
        </p:spPr>
      </p:pic>
      <p:sp>
        <p:nvSpPr>
          <p:cNvPr id="6" name="Google Shape;1649;p34">
            <a:extLst>
              <a:ext uri="{FF2B5EF4-FFF2-40B4-BE49-F238E27FC236}">
                <a16:creationId xmlns:a16="http://schemas.microsoft.com/office/drawing/2014/main" id="{5B3E1411-BA86-597D-8E73-3565D80F3224}"/>
              </a:ext>
            </a:extLst>
          </p:cNvPr>
          <p:cNvSpPr txBox="1">
            <a:spLocks/>
          </p:cNvSpPr>
          <p:nvPr/>
        </p:nvSpPr>
        <p:spPr>
          <a:xfrm>
            <a:off x="594790" y="693705"/>
            <a:ext cx="10298000" cy="641600"/>
          </a:xfrm>
          <a:prstGeom prst="rect">
            <a:avLst/>
          </a:prstGeom>
        </p:spPr>
        <p:txBody>
          <a:bodyPr spcFirstLastPara="1" vert="horz" wrap="square" lIns="121900" tIns="121900" rIns="121900" bIns="121900" rtlCol="0" anchor="ctr"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t>Merging Two MLPs</a:t>
            </a:r>
            <a:endParaRPr lang="en-US" sz="4000" b="1" dirty="0">
              <a:solidFill>
                <a:srgbClr val="FFFFFF"/>
              </a:solidFill>
              <a:latin typeface="Fira Sans Extra Condensed"/>
              <a:ea typeface="Fira Sans Extra Condensed"/>
              <a:cs typeface="Fira Sans Extra Condensed"/>
              <a:sym typeface="Fira Sans Extra Condensed"/>
            </a:endParaRPr>
          </a:p>
        </p:txBody>
      </p:sp>
      <p:sp>
        <p:nvSpPr>
          <p:cNvPr id="2" name="TextBox 1">
            <a:extLst>
              <a:ext uri="{FF2B5EF4-FFF2-40B4-BE49-F238E27FC236}">
                <a16:creationId xmlns:a16="http://schemas.microsoft.com/office/drawing/2014/main" id="{EA45D356-8EEB-6BA5-725C-0D6274A90919}"/>
              </a:ext>
            </a:extLst>
          </p:cNvPr>
          <p:cNvSpPr txBox="1"/>
          <p:nvPr/>
        </p:nvSpPr>
        <p:spPr>
          <a:xfrm>
            <a:off x="-4" y="6264662"/>
            <a:ext cx="12191997" cy="612000"/>
          </a:xfrm>
          <a:prstGeom prst="rect">
            <a:avLst/>
          </a:prstGeom>
          <a:solidFill>
            <a:schemeClr val="bg1"/>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sz="1400">
                <a:solidFill>
                  <a:srgbClr val="FFFFFF"/>
                </a:solidFill>
                <a:latin typeface="Courier New"/>
              </a:defRPr>
            </a:pPr>
            <a:r>
              <a:rPr kumimoji="0" lang="en-GB" sz="1400" b="0" i="0" u="none" strike="noStrike" kern="1200" cap="none" spc="0" normalizeH="0" baseline="0" noProof="0" dirty="0">
                <a:ln>
                  <a:noFill/>
                </a:ln>
                <a:solidFill>
                  <a:srgbClr val="FFFFFF"/>
                </a:solidFill>
                <a:effectLst/>
                <a:uLnTx/>
                <a:uFillTx/>
                <a:latin typeface="Courier New"/>
                <a:ea typeface="+mn-ea"/>
                <a:cs typeface="+mn-cs"/>
              </a:rPr>
              <a:t>python main.py --command train merge validate visualize --dataset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mnist</a:t>
            </a:r>
            <a:r>
              <a:rPr kumimoji="0" lang="en-GB" sz="1400" b="0" i="0" u="none" strike="noStrike" kern="1200" cap="none" spc="0" normalizeH="0" baseline="0" noProof="0" dirty="0">
                <a:ln>
                  <a:noFill/>
                </a:ln>
                <a:solidFill>
                  <a:srgbClr val="FFFFFF"/>
                </a:solidFill>
                <a:effectLst/>
                <a:uLnTx/>
                <a:uFillTx/>
                <a:latin typeface="Courier New"/>
                <a:ea typeface="+mn-ea"/>
                <a:cs typeface="+mn-cs"/>
              </a:rPr>
              <a:t> --model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mlp</a:t>
            </a:r>
            <a:endParaRPr kumimoji="0" lang="en-US" sz="1400" b="0" i="0" u="none" strike="noStrike" kern="1200" cap="none" spc="0" normalizeH="0" baseline="0" noProof="0" dirty="0">
              <a:ln>
                <a:noFill/>
              </a:ln>
              <a:solidFill>
                <a:srgbClr val="FFFFFF"/>
              </a:solidFill>
              <a:effectLst/>
              <a:uLnTx/>
              <a:uFillTx/>
              <a:latin typeface="Courier New"/>
              <a:ea typeface="+mn-ea"/>
              <a:cs typeface="+mn-cs"/>
            </a:endParaRPr>
          </a:p>
        </p:txBody>
      </p:sp>
      <p:pic>
        <p:nvPicPr>
          <p:cNvPr id="14" name="Picture 13">
            <a:extLst>
              <a:ext uri="{FF2B5EF4-FFF2-40B4-BE49-F238E27FC236}">
                <a16:creationId xmlns:a16="http://schemas.microsoft.com/office/drawing/2014/main" id="{F68B5365-3863-2A00-C69B-8096921905A6}"/>
              </a:ext>
            </a:extLst>
          </p:cNvPr>
          <p:cNvPicPr>
            <a:picLocks noChangeAspect="1"/>
          </p:cNvPicPr>
          <p:nvPr/>
        </p:nvPicPr>
        <p:blipFill>
          <a:blip r:embed="rId3"/>
          <a:stretch>
            <a:fillRect/>
          </a:stretch>
        </p:blipFill>
        <p:spPr>
          <a:xfrm>
            <a:off x="2047303" y="1709128"/>
            <a:ext cx="8097380" cy="4296375"/>
          </a:xfrm>
          <a:prstGeom prst="rect">
            <a:avLst/>
          </a:prstGeom>
        </p:spPr>
      </p:pic>
      <p:graphicFrame>
        <p:nvGraphicFramePr>
          <p:cNvPr id="3" name="Table 3">
            <a:extLst>
              <a:ext uri="{FF2B5EF4-FFF2-40B4-BE49-F238E27FC236}">
                <a16:creationId xmlns:a16="http://schemas.microsoft.com/office/drawing/2014/main" id="{3C841104-E440-6BE3-8E1E-399B2891D567}"/>
              </a:ext>
            </a:extLst>
          </p:cNvPr>
          <p:cNvGraphicFramePr>
            <a:graphicFrameLocks noGrp="1"/>
          </p:cNvGraphicFramePr>
          <p:nvPr>
            <p:extLst>
              <p:ext uri="{D42A27DB-BD31-4B8C-83A1-F6EECF244321}">
                <p14:modId xmlns:p14="http://schemas.microsoft.com/office/powerpoint/2010/main" val="1842264500"/>
              </p:ext>
            </p:extLst>
          </p:nvPr>
        </p:nvGraphicFramePr>
        <p:xfrm>
          <a:off x="2646260" y="1983042"/>
          <a:ext cx="7103532" cy="3200120"/>
        </p:xfrm>
        <a:graphic>
          <a:graphicData uri="http://schemas.openxmlformats.org/drawingml/2006/table">
            <a:tbl>
              <a:tblPr firstRow="1" bandRow="1">
                <a:tableStyleId>{5C22544A-7EE6-4342-B048-85BDC9FD1C3A}</a:tableStyleId>
              </a:tblPr>
              <a:tblGrid>
                <a:gridCol w="1342810">
                  <a:extLst>
                    <a:ext uri="{9D8B030D-6E8A-4147-A177-3AD203B41FA5}">
                      <a16:colId xmlns:a16="http://schemas.microsoft.com/office/drawing/2014/main" val="1224475034"/>
                    </a:ext>
                  </a:extLst>
                </a:gridCol>
                <a:gridCol w="1154430">
                  <a:extLst>
                    <a:ext uri="{9D8B030D-6E8A-4147-A177-3AD203B41FA5}">
                      <a16:colId xmlns:a16="http://schemas.microsoft.com/office/drawing/2014/main" val="361299021"/>
                    </a:ext>
                  </a:extLst>
                </a:gridCol>
                <a:gridCol w="1054526">
                  <a:extLst>
                    <a:ext uri="{9D8B030D-6E8A-4147-A177-3AD203B41FA5}">
                      <a16:colId xmlns:a16="http://schemas.microsoft.com/office/drawing/2014/main" val="2428400019"/>
                    </a:ext>
                  </a:extLst>
                </a:gridCol>
                <a:gridCol w="922864">
                  <a:extLst>
                    <a:ext uri="{9D8B030D-6E8A-4147-A177-3AD203B41FA5}">
                      <a16:colId xmlns:a16="http://schemas.microsoft.com/office/drawing/2014/main" val="3106420210"/>
                    </a:ext>
                  </a:extLst>
                </a:gridCol>
                <a:gridCol w="1154430">
                  <a:extLst>
                    <a:ext uri="{9D8B030D-6E8A-4147-A177-3AD203B41FA5}">
                      <a16:colId xmlns:a16="http://schemas.microsoft.com/office/drawing/2014/main" val="2835987642"/>
                    </a:ext>
                  </a:extLst>
                </a:gridCol>
                <a:gridCol w="1474472">
                  <a:extLst>
                    <a:ext uri="{9D8B030D-6E8A-4147-A177-3AD203B41FA5}">
                      <a16:colId xmlns:a16="http://schemas.microsoft.com/office/drawing/2014/main" val="1461305306"/>
                    </a:ext>
                  </a:extLst>
                </a:gridCol>
              </a:tblGrid>
              <a:tr h="1040120">
                <a:tc>
                  <a:txBody>
                    <a:bodyPr/>
                    <a:lstStyle/>
                    <a:p>
                      <a:pPr algn="ctr"/>
                      <a:endParaRPr lang="en-US" sz="1800" b="1" dirty="0"/>
                    </a:p>
                  </a:txBody>
                  <a:tcPr marL="102300" marR="102300" marT="51156" marB="51156" anchor="ctr"/>
                </a:tc>
                <a:tc>
                  <a:txBody>
                    <a:bodyPr/>
                    <a:lstStyle/>
                    <a:p>
                      <a:pPr algn="ctr"/>
                      <a:r>
                        <a:rPr lang="en-US" sz="1800" b="1" dirty="0"/>
                        <a:t>Model1</a:t>
                      </a:r>
                    </a:p>
                  </a:txBody>
                  <a:tcPr marL="102300" marR="102300" marT="51156" marB="51156" anchor="ctr"/>
                </a:tc>
                <a:tc>
                  <a:txBody>
                    <a:bodyPr/>
                    <a:lstStyle/>
                    <a:p>
                      <a:pPr algn="ctr"/>
                      <a:r>
                        <a:rPr lang="en-US" sz="1800" b="1" dirty="0"/>
                        <a:t>Model2</a:t>
                      </a:r>
                    </a:p>
                  </a:txBody>
                  <a:tcPr marL="102300" marR="102300" marT="51156" marB="51156" anchor="ctr"/>
                </a:tc>
                <a:tc>
                  <a:txBody>
                    <a:bodyPr/>
                    <a:lstStyle/>
                    <a:p>
                      <a:pPr algn="ctr"/>
                      <a:r>
                        <a:rPr lang="en-US" sz="1800" b="1" dirty="0"/>
                        <a:t>Fisher</a:t>
                      </a:r>
                    </a:p>
                  </a:txBody>
                  <a:tcPr marL="102300" marR="102300" marT="51156" marB="51156" anchor="ctr"/>
                </a:tc>
                <a:tc>
                  <a:txBody>
                    <a:bodyPr/>
                    <a:lstStyle/>
                    <a:p>
                      <a:pPr algn="ctr"/>
                      <a:r>
                        <a:rPr lang="en-US" sz="1800" b="1" dirty="0"/>
                        <a:t>Isotropic</a:t>
                      </a:r>
                    </a:p>
                  </a:txBody>
                  <a:tcPr marL="102300" marR="102300" marT="51156" marB="51156" anchor="ctr"/>
                </a:tc>
                <a:tc>
                  <a:txBody>
                    <a:bodyPr/>
                    <a:lstStyle/>
                    <a:p>
                      <a:pPr algn="ctr"/>
                      <a:r>
                        <a:rPr lang="en-US" sz="1800" b="1" dirty="0" err="1"/>
                        <a:t>Ensembling</a:t>
                      </a:r>
                      <a:endParaRPr lang="en-US" sz="1800" b="1" dirty="0"/>
                    </a:p>
                  </a:txBody>
                  <a:tcPr marL="102300" marR="102300" marT="51156" marB="51156" anchor="ctr"/>
                </a:tc>
                <a:extLst>
                  <a:ext uri="{0D108BD9-81ED-4DB2-BD59-A6C34878D82A}">
                    <a16:rowId xmlns:a16="http://schemas.microsoft.com/office/drawing/2014/main" val="3724699570"/>
                  </a:ext>
                </a:extLst>
              </a:tr>
              <a:tr h="432000">
                <a:tc>
                  <a:txBody>
                    <a:bodyPr/>
                    <a:lstStyle/>
                    <a:p>
                      <a:pPr algn="ctr"/>
                      <a:r>
                        <a:rPr lang="en-US" sz="1800" b="1" dirty="0"/>
                        <a:t>loss</a:t>
                      </a:r>
                    </a:p>
                  </a:txBody>
                  <a:tcPr marL="102300" marR="102300" marT="51156" marB="51156" anchor="ctr"/>
                </a:tc>
                <a:tc>
                  <a:txBody>
                    <a:bodyPr/>
                    <a:lstStyle/>
                    <a:p>
                      <a:pPr algn="ctr"/>
                      <a:r>
                        <a:rPr lang="en-US" sz="1800" dirty="0"/>
                        <a:t>0.0877</a:t>
                      </a:r>
                    </a:p>
                  </a:txBody>
                  <a:tcPr marL="102300" marR="102300" marT="51156" marB="51156" anchor="ctr"/>
                </a:tc>
                <a:tc>
                  <a:txBody>
                    <a:bodyPr/>
                    <a:lstStyle/>
                    <a:p>
                      <a:pPr algn="ctr"/>
                      <a:r>
                        <a:rPr lang="en-US" sz="1800" dirty="0"/>
                        <a:t>0.0831</a:t>
                      </a:r>
                    </a:p>
                  </a:txBody>
                  <a:tcPr marL="102300" marR="102300" marT="51156" marB="51156" anchor="ctr"/>
                </a:tc>
                <a:tc>
                  <a:txBody>
                    <a:bodyPr/>
                    <a:lstStyle/>
                    <a:p>
                      <a:pPr algn="ctr"/>
                      <a:r>
                        <a:rPr lang="en-US" sz="1800" dirty="0"/>
                        <a:t>1.2159</a:t>
                      </a:r>
                    </a:p>
                  </a:txBody>
                  <a:tcPr marL="102300" marR="102300" marT="51156" marB="51156" anchor="ctr"/>
                </a:tc>
                <a:tc>
                  <a:txBody>
                    <a:bodyPr/>
                    <a:lstStyle/>
                    <a:p>
                      <a:pPr algn="ctr"/>
                      <a:r>
                        <a:rPr lang="en-US" sz="1800" dirty="0"/>
                        <a:t>0.9213</a:t>
                      </a:r>
                    </a:p>
                  </a:txBody>
                  <a:tcPr marL="102300" marR="102300" marT="51156" marB="51156" anchor="ctr"/>
                </a:tc>
                <a:tc>
                  <a:txBody>
                    <a:bodyPr/>
                    <a:lstStyle/>
                    <a:p>
                      <a:pPr algn="ctr"/>
                      <a:r>
                        <a:rPr lang="en-US" sz="1800" dirty="0"/>
                        <a:t> 0.0668</a:t>
                      </a:r>
                    </a:p>
                  </a:txBody>
                  <a:tcPr marL="102300" marR="102300" marT="51156" marB="51156" anchor="ctr"/>
                </a:tc>
                <a:extLst>
                  <a:ext uri="{0D108BD9-81ED-4DB2-BD59-A6C34878D82A}">
                    <a16:rowId xmlns:a16="http://schemas.microsoft.com/office/drawing/2014/main" val="3799421570"/>
                  </a:ext>
                </a:extLst>
              </a:tr>
              <a:tr h="432000">
                <a:tc>
                  <a:txBody>
                    <a:bodyPr/>
                    <a:lstStyle/>
                    <a:p>
                      <a:pPr algn="ctr"/>
                      <a:r>
                        <a:rPr lang="en-US" sz="1800" b="1" dirty="0"/>
                        <a:t>accuracy</a:t>
                      </a:r>
                    </a:p>
                  </a:txBody>
                  <a:tcPr marL="102300" marR="102300" marT="51156" marB="51156" anchor="ctr"/>
                </a:tc>
                <a:tc>
                  <a:txBody>
                    <a:bodyPr/>
                    <a:lstStyle/>
                    <a:p>
                      <a:pPr algn="ctr"/>
                      <a:r>
                        <a:rPr lang="en-US" sz="1800" dirty="0"/>
                        <a:t>0.9724</a:t>
                      </a:r>
                    </a:p>
                  </a:txBody>
                  <a:tcPr marL="102300" marR="102300" marT="51156" marB="51156" anchor="ctr"/>
                </a:tc>
                <a:tc>
                  <a:txBody>
                    <a:bodyPr/>
                    <a:lstStyle/>
                    <a:p>
                      <a:pPr algn="ctr"/>
                      <a:r>
                        <a:rPr lang="en-US" sz="1800" dirty="0"/>
                        <a:t>0.9746</a:t>
                      </a:r>
                    </a:p>
                  </a:txBody>
                  <a:tcPr marL="102300" marR="102300" marT="51156" marB="51156" anchor="ctr"/>
                </a:tc>
                <a:tc>
                  <a:txBody>
                    <a:bodyPr/>
                    <a:lstStyle/>
                    <a:p>
                      <a:pPr algn="ctr"/>
                      <a:r>
                        <a:rPr lang="en-US" sz="1800" dirty="0"/>
                        <a:t>0.9169</a:t>
                      </a:r>
                    </a:p>
                  </a:txBody>
                  <a:tcPr marL="102300" marR="102300" marT="51156" marB="51156" anchor="ctr"/>
                </a:tc>
                <a:tc>
                  <a:txBody>
                    <a:bodyPr/>
                    <a:lstStyle/>
                    <a:p>
                      <a:pPr algn="ctr"/>
                      <a:r>
                        <a:rPr lang="en-US" sz="1800" dirty="0"/>
                        <a:t> 0.7221</a:t>
                      </a:r>
                    </a:p>
                  </a:txBody>
                  <a:tcPr marL="102300" marR="102300" marT="51156" marB="51156" anchor="ctr"/>
                </a:tc>
                <a:tc>
                  <a:txBody>
                    <a:bodyPr/>
                    <a:lstStyle/>
                    <a:p>
                      <a:pPr algn="ctr"/>
                      <a:r>
                        <a:rPr lang="en-US" sz="1800" dirty="0"/>
                        <a:t>0.9788</a:t>
                      </a:r>
                    </a:p>
                  </a:txBody>
                  <a:tcPr marL="102300" marR="102300" marT="51156" marB="51156" anchor="ctr"/>
                </a:tc>
                <a:extLst>
                  <a:ext uri="{0D108BD9-81ED-4DB2-BD59-A6C34878D82A}">
                    <a16:rowId xmlns:a16="http://schemas.microsoft.com/office/drawing/2014/main" val="1312294167"/>
                  </a:ext>
                </a:extLst>
              </a:tr>
              <a:tr h="432000">
                <a:tc>
                  <a:txBody>
                    <a:bodyPr/>
                    <a:lstStyle/>
                    <a:p>
                      <a:pPr algn="ctr"/>
                      <a:r>
                        <a:rPr lang="en-US" sz="1800" b="1" dirty="0"/>
                        <a:t>f1_score</a:t>
                      </a:r>
                    </a:p>
                  </a:txBody>
                  <a:tcPr marL="102300" marR="102300" marT="51156" marB="51156" anchor="ctr"/>
                </a:tc>
                <a:tc>
                  <a:txBody>
                    <a:bodyPr/>
                    <a:lstStyle/>
                    <a:p>
                      <a:pPr algn="ctr"/>
                      <a:r>
                        <a:rPr lang="en-US" sz="1800" dirty="0"/>
                        <a:t>0.9723</a:t>
                      </a:r>
                    </a:p>
                  </a:txBody>
                  <a:tcPr marL="102300" marR="102300" marT="51156" marB="51156" anchor="ctr"/>
                </a:tc>
                <a:tc>
                  <a:txBody>
                    <a:bodyPr/>
                    <a:lstStyle/>
                    <a:p>
                      <a:pPr algn="ctr"/>
                      <a:r>
                        <a:rPr lang="en-US" sz="1800" dirty="0"/>
                        <a:t>0.9746</a:t>
                      </a:r>
                    </a:p>
                  </a:txBody>
                  <a:tcPr marL="102300" marR="102300" marT="51156" marB="51156" anchor="ctr"/>
                </a:tc>
                <a:tc>
                  <a:txBody>
                    <a:bodyPr/>
                    <a:lstStyle/>
                    <a:p>
                      <a:pPr algn="ctr"/>
                      <a:r>
                        <a:rPr lang="en-US" sz="1800" dirty="0"/>
                        <a:t>0.9180</a:t>
                      </a:r>
                    </a:p>
                  </a:txBody>
                  <a:tcPr marL="102300" marR="102300" marT="51156" marB="51156" anchor="ctr"/>
                </a:tc>
                <a:tc>
                  <a:txBody>
                    <a:bodyPr/>
                    <a:lstStyle/>
                    <a:p>
                      <a:pPr algn="ctr"/>
                      <a:r>
                        <a:rPr lang="en-US" sz="1800" dirty="0"/>
                        <a:t>0.7181</a:t>
                      </a:r>
                    </a:p>
                  </a:txBody>
                  <a:tcPr marL="102300" marR="102300" marT="51156" marB="51156" anchor="ctr"/>
                </a:tc>
                <a:tc>
                  <a:txBody>
                    <a:bodyPr/>
                    <a:lstStyle/>
                    <a:p>
                      <a:pPr algn="ctr"/>
                      <a:r>
                        <a:rPr lang="en-US" sz="1800" dirty="0"/>
                        <a:t>0.9788</a:t>
                      </a:r>
                    </a:p>
                  </a:txBody>
                  <a:tcPr marL="102300" marR="102300" marT="51156" marB="51156" anchor="ctr"/>
                </a:tc>
                <a:extLst>
                  <a:ext uri="{0D108BD9-81ED-4DB2-BD59-A6C34878D82A}">
                    <a16:rowId xmlns:a16="http://schemas.microsoft.com/office/drawing/2014/main" val="859210782"/>
                  </a:ext>
                </a:extLst>
              </a:tr>
              <a:tr h="432000">
                <a:tc>
                  <a:txBody>
                    <a:bodyPr/>
                    <a:lstStyle/>
                    <a:p>
                      <a:pPr algn="ctr"/>
                      <a:r>
                        <a:rPr lang="en-US" sz="1800" b="1" dirty="0"/>
                        <a:t>precision</a:t>
                      </a:r>
                    </a:p>
                  </a:txBody>
                  <a:tcPr marL="102300" marR="102300" marT="51156" marB="51156" anchor="ctr"/>
                </a:tc>
                <a:tc>
                  <a:txBody>
                    <a:bodyPr/>
                    <a:lstStyle/>
                    <a:p>
                      <a:pPr algn="ctr"/>
                      <a:r>
                        <a:rPr lang="en-US" sz="1800" dirty="0"/>
                        <a:t>0.9726</a:t>
                      </a:r>
                    </a:p>
                  </a:txBody>
                  <a:tcPr marL="102300" marR="102300" marT="51156" marB="51156" anchor="ctr"/>
                </a:tc>
                <a:tc>
                  <a:txBody>
                    <a:bodyPr/>
                    <a:lstStyle/>
                    <a:p>
                      <a:pPr algn="ctr"/>
                      <a:r>
                        <a:rPr lang="en-US" sz="1800" dirty="0"/>
                        <a:t>0.9748</a:t>
                      </a:r>
                    </a:p>
                  </a:txBody>
                  <a:tcPr marL="102300" marR="102300" marT="51156" marB="51156" anchor="ctr"/>
                </a:tc>
                <a:tc>
                  <a:txBody>
                    <a:bodyPr/>
                    <a:lstStyle/>
                    <a:p>
                      <a:pPr algn="ctr"/>
                      <a:r>
                        <a:rPr lang="en-US" sz="1800" dirty="0"/>
                        <a:t>0.9252</a:t>
                      </a:r>
                    </a:p>
                  </a:txBody>
                  <a:tcPr marL="102300" marR="102300" marT="51156" marB="51156" anchor="ctr"/>
                </a:tc>
                <a:tc>
                  <a:txBody>
                    <a:bodyPr/>
                    <a:lstStyle/>
                    <a:p>
                      <a:pPr algn="ctr"/>
                      <a:r>
                        <a:rPr lang="en-US" sz="1800" dirty="0"/>
                        <a:t>0.7977</a:t>
                      </a:r>
                    </a:p>
                  </a:txBody>
                  <a:tcPr marL="102300" marR="102300" marT="51156" marB="51156" anchor="ctr"/>
                </a:tc>
                <a:tc>
                  <a:txBody>
                    <a:bodyPr/>
                    <a:lstStyle/>
                    <a:p>
                      <a:pPr algn="ctr"/>
                      <a:r>
                        <a:rPr lang="en-US" sz="1800" dirty="0"/>
                        <a:t>0.9789</a:t>
                      </a:r>
                    </a:p>
                  </a:txBody>
                  <a:tcPr marL="102300" marR="102300" marT="51156" marB="51156" anchor="ctr"/>
                </a:tc>
                <a:extLst>
                  <a:ext uri="{0D108BD9-81ED-4DB2-BD59-A6C34878D82A}">
                    <a16:rowId xmlns:a16="http://schemas.microsoft.com/office/drawing/2014/main" val="813765754"/>
                  </a:ext>
                </a:extLst>
              </a:tr>
              <a:tr h="432000">
                <a:tc>
                  <a:txBody>
                    <a:bodyPr/>
                    <a:lstStyle/>
                    <a:p>
                      <a:pPr algn="ctr"/>
                      <a:r>
                        <a:rPr lang="en-US" sz="1800" b="1" dirty="0"/>
                        <a:t>recall</a:t>
                      </a:r>
                    </a:p>
                  </a:txBody>
                  <a:tcPr marL="102300" marR="102300" marT="51156" marB="51156" anchor="ctr"/>
                </a:tc>
                <a:tc>
                  <a:txBody>
                    <a:bodyPr/>
                    <a:lstStyle/>
                    <a:p>
                      <a:pPr algn="ctr"/>
                      <a:r>
                        <a:rPr lang="en-US" sz="1800" dirty="0"/>
                        <a:t>0.9724</a:t>
                      </a:r>
                    </a:p>
                  </a:txBody>
                  <a:tcPr marL="102300" marR="102300" marT="51156" marB="51156" anchor="ctr"/>
                </a:tc>
                <a:tc>
                  <a:txBody>
                    <a:bodyPr/>
                    <a:lstStyle/>
                    <a:p>
                      <a:pPr algn="ctr"/>
                      <a:r>
                        <a:rPr lang="en-US" sz="1800" dirty="0"/>
                        <a:t>0.9746</a:t>
                      </a:r>
                    </a:p>
                  </a:txBody>
                  <a:tcPr marL="102300" marR="102300" marT="51156" marB="51156" anchor="ctr"/>
                </a:tc>
                <a:tc>
                  <a:txBody>
                    <a:bodyPr/>
                    <a:lstStyle/>
                    <a:p>
                      <a:pPr algn="ctr"/>
                      <a:r>
                        <a:rPr lang="en-US" sz="1800" dirty="0"/>
                        <a:t>0.9169</a:t>
                      </a:r>
                    </a:p>
                  </a:txBody>
                  <a:tcPr marL="102300" marR="102300" marT="51156" marB="51156" anchor="ctr"/>
                </a:tc>
                <a:tc>
                  <a:txBody>
                    <a:bodyPr/>
                    <a:lstStyle/>
                    <a:p>
                      <a:pPr algn="ctr"/>
                      <a:r>
                        <a:rPr lang="en-US" sz="1800" dirty="0"/>
                        <a:t>0.7221</a:t>
                      </a:r>
                    </a:p>
                  </a:txBody>
                  <a:tcPr marL="102300" marR="102300" marT="51156" marB="51156" anchor="ctr"/>
                </a:tc>
                <a:tc>
                  <a:txBody>
                    <a:bodyPr/>
                    <a:lstStyle/>
                    <a:p>
                      <a:pPr algn="ctr"/>
                      <a:r>
                        <a:rPr lang="en-US" sz="1800" dirty="0"/>
                        <a:t>0.9788</a:t>
                      </a:r>
                    </a:p>
                  </a:txBody>
                  <a:tcPr marL="102300" marR="102300" marT="51156" marB="51156" anchor="ctr"/>
                </a:tc>
                <a:extLst>
                  <a:ext uri="{0D108BD9-81ED-4DB2-BD59-A6C34878D82A}">
                    <a16:rowId xmlns:a16="http://schemas.microsoft.com/office/drawing/2014/main" val="4235038626"/>
                  </a:ext>
                </a:extLst>
              </a:tr>
            </a:tbl>
          </a:graphicData>
        </a:graphic>
      </p:graphicFrame>
    </p:spTree>
    <p:extLst>
      <p:ext uri="{BB962C8B-B14F-4D97-AF65-F5344CB8AC3E}">
        <p14:creationId xmlns:p14="http://schemas.microsoft.com/office/powerpoint/2010/main" val="419214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34"/>
          <p:cNvSpPr txBox="1">
            <a:spLocks noGrp="1"/>
          </p:cNvSpPr>
          <p:nvPr>
            <p:ph type="title"/>
          </p:nvPr>
        </p:nvSpPr>
        <p:spPr>
          <a:xfrm>
            <a:off x="594790" y="693705"/>
            <a:ext cx="10298000" cy="641600"/>
          </a:xfrm>
          <a:prstGeom prst="rect">
            <a:avLst/>
          </a:prstGeom>
        </p:spPr>
        <p:txBody>
          <a:bodyPr spcFirstLastPara="1" vert="horz" wrap="square" lIns="121900" tIns="121900" rIns="121900" bIns="121900" rtlCol="0" anchor="ctr" anchorCtr="0">
            <a:noAutofit/>
          </a:bodyPr>
          <a:lstStyle/>
          <a:p>
            <a:r>
              <a:rPr lang="en-US" sz="4000" b="1" dirty="0"/>
              <a:t>Merging Two CNNs</a:t>
            </a:r>
            <a:endParaRPr lang="en-US" sz="4000" b="1" dirty="0">
              <a:solidFill>
                <a:srgbClr val="FFFFFF"/>
              </a:solidFill>
              <a:latin typeface="Fira Sans Extra Condensed"/>
              <a:ea typeface="Fira Sans Extra Condensed"/>
              <a:cs typeface="Fira Sans Extra Condensed"/>
              <a:sym typeface="Fira Sans Extra Condensed"/>
            </a:endParaRPr>
          </a:p>
        </p:txBody>
      </p:sp>
      <p:graphicFrame>
        <p:nvGraphicFramePr>
          <p:cNvPr id="2" name="Table 3">
            <a:extLst>
              <a:ext uri="{FF2B5EF4-FFF2-40B4-BE49-F238E27FC236}">
                <a16:creationId xmlns:a16="http://schemas.microsoft.com/office/drawing/2014/main" id="{6A2FF891-44D0-462E-E8D2-D9211836A941}"/>
              </a:ext>
            </a:extLst>
          </p:cNvPr>
          <p:cNvGraphicFramePr>
            <a:graphicFrameLocks noGrp="1"/>
          </p:cNvGraphicFramePr>
          <p:nvPr>
            <p:extLst>
              <p:ext uri="{D42A27DB-BD31-4B8C-83A1-F6EECF244321}">
                <p14:modId xmlns:p14="http://schemas.microsoft.com/office/powerpoint/2010/main" val="1335650640"/>
              </p:ext>
            </p:extLst>
          </p:nvPr>
        </p:nvGraphicFramePr>
        <p:xfrm>
          <a:off x="2646260" y="1983042"/>
          <a:ext cx="7103532" cy="3200120"/>
        </p:xfrm>
        <a:graphic>
          <a:graphicData uri="http://schemas.openxmlformats.org/drawingml/2006/table">
            <a:tbl>
              <a:tblPr firstRow="1" bandRow="1">
                <a:tableStyleId>{5C22544A-7EE6-4342-B048-85BDC9FD1C3A}</a:tableStyleId>
              </a:tblPr>
              <a:tblGrid>
                <a:gridCol w="1342810">
                  <a:extLst>
                    <a:ext uri="{9D8B030D-6E8A-4147-A177-3AD203B41FA5}">
                      <a16:colId xmlns:a16="http://schemas.microsoft.com/office/drawing/2014/main" val="1224475034"/>
                    </a:ext>
                  </a:extLst>
                </a:gridCol>
                <a:gridCol w="1154430">
                  <a:extLst>
                    <a:ext uri="{9D8B030D-6E8A-4147-A177-3AD203B41FA5}">
                      <a16:colId xmlns:a16="http://schemas.microsoft.com/office/drawing/2014/main" val="361299021"/>
                    </a:ext>
                  </a:extLst>
                </a:gridCol>
                <a:gridCol w="1054526">
                  <a:extLst>
                    <a:ext uri="{9D8B030D-6E8A-4147-A177-3AD203B41FA5}">
                      <a16:colId xmlns:a16="http://schemas.microsoft.com/office/drawing/2014/main" val="2428400019"/>
                    </a:ext>
                  </a:extLst>
                </a:gridCol>
                <a:gridCol w="922864">
                  <a:extLst>
                    <a:ext uri="{9D8B030D-6E8A-4147-A177-3AD203B41FA5}">
                      <a16:colId xmlns:a16="http://schemas.microsoft.com/office/drawing/2014/main" val="3106420210"/>
                    </a:ext>
                  </a:extLst>
                </a:gridCol>
                <a:gridCol w="1154430">
                  <a:extLst>
                    <a:ext uri="{9D8B030D-6E8A-4147-A177-3AD203B41FA5}">
                      <a16:colId xmlns:a16="http://schemas.microsoft.com/office/drawing/2014/main" val="2835987642"/>
                    </a:ext>
                  </a:extLst>
                </a:gridCol>
                <a:gridCol w="1474472">
                  <a:extLst>
                    <a:ext uri="{9D8B030D-6E8A-4147-A177-3AD203B41FA5}">
                      <a16:colId xmlns:a16="http://schemas.microsoft.com/office/drawing/2014/main" val="1461305306"/>
                    </a:ext>
                  </a:extLst>
                </a:gridCol>
              </a:tblGrid>
              <a:tr h="1040120">
                <a:tc>
                  <a:txBody>
                    <a:bodyPr/>
                    <a:lstStyle/>
                    <a:p>
                      <a:pPr algn="ctr"/>
                      <a:endParaRPr lang="en-US" sz="1800" b="1" dirty="0"/>
                    </a:p>
                  </a:txBody>
                  <a:tcPr marL="102300" marR="102300" marT="51156" marB="51156" anchor="ctr"/>
                </a:tc>
                <a:tc>
                  <a:txBody>
                    <a:bodyPr/>
                    <a:lstStyle/>
                    <a:p>
                      <a:pPr algn="ctr"/>
                      <a:r>
                        <a:rPr lang="en-US" sz="1800" b="1" dirty="0"/>
                        <a:t>Model1</a:t>
                      </a:r>
                    </a:p>
                  </a:txBody>
                  <a:tcPr marL="102300" marR="102300" marT="51156" marB="51156" anchor="ctr"/>
                </a:tc>
                <a:tc>
                  <a:txBody>
                    <a:bodyPr/>
                    <a:lstStyle/>
                    <a:p>
                      <a:pPr algn="ctr"/>
                      <a:r>
                        <a:rPr lang="en-US" sz="1800" b="1" dirty="0"/>
                        <a:t>Model2</a:t>
                      </a:r>
                    </a:p>
                  </a:txBody>
                  <a:tcPr marL="102300" marR="102300" marT="51156" marB="51156" anchor="ctr"/>
                </a:tc>
                <a:tc>
                  <a:txBody>
                    <a:bodyPr/>
                    <a:lstStyle/>
                    <a:p>
                      <a:pPr algn="ctr"/>
                      <a:r>
                        <a:rPr lang="en-US" sz="1800" b="1" dirty="0"/>
                        <a:t>Fisher</a:t>
                      </a:r>
                    </a:p>
                  </a:txBody>
                  <a:tcPr marL="102300" marR="102300" marT="51156" marB="51156" anchor="ctr"/>
                </a:tc>
                <a:tc>
                  <a:txBody>
                    <a:bodyPr/>
                    <a:lstStyle/>
                    <a:p>
                      <a:pPr algn="ctr"/>
                      <a:r>
                        <a:rPr lang="en-US" sz="1800" b="1" dirty="0"/>
                        <a:t>Isotropic</a:t>
                      </a:r>
                    </a:p>
                  </a:txBody>
                  <a:tcPr marL="102300" marR="102300" marT="51156" marB="51156" anchor="ctr"/>
                </a:tc>
                <a:tc>
                  <a:txBody>
                    <a:bodyPr/>
                    <a:lstStyle/>
                    <a:p>
                      <a:pPr algn="ctr"/>
                      <a:r>
                        <a:rPr lang="en-US" sz="1800" b="1" dirty="0" err="1"/>
                        <a:t>Ensembling</a:t>
                      </a:r>
                      <a:endParaRPr lang="en-US" sz="1800" b="1" dirty="0"/>
                    </a:p>
                  </a:txBody>
                  <a:tcPr marL="102300" marR="102300" marT="51156" marB="51156" anchor="ctr"/>
                </a:tc>
                <a:extLst>
                  <a:ext uri="{0D108BD9-81ED-4DB2-BD59-A6C34878D82A}">
                    <a16:rowId xmlns:a16="http://schemas.microsoft.com/office/drawing/2014/main" val="3724699570"/>
                  </a:ext>
                </a:extLst>
              </a:tr>
              <a:tr h="432000">
                <a:tc>
                  <a:txBody>
                    <a:bodyPr/>
                    <a:lstStyle/>
                    <a:p>
                      <a:pPr algn="ctr"/>
                      <a:r>
                        <a:rPr lang="en-US" sz="1800" b="1" dirty="0"/>
                        <a:t>loss</a:t>
                      </a:r>
                    </a:p>
                  </a:txBody>
                  <a:tcPr marL="102300" marR="102300" marT="51156" marB="51156" anchor="ctr"/>
                </a:tc>
                <a:tc>
                  <a:txBody>
                    <a:bodyPr/>
                    <a:lstStyle/>
                    <a:p>
                      <a:pPr algn="ctr"/>
                      <a:r>
                        <a:rPr lang="en-US" sz="1800" dirty="0"/>
                        <a:t>0.0373</a:t>
                      </a:r>
                    </a:p>
                  </a:txBody>
                  <a:tcPr marL="102300" marR="102300" marT="51156" marB="51156" anchor="ctr"/>
                </a:tc>
                <a:tc>
                  <a:txBody>
                    <a:bodyPr/>
                    <a:lstStyle/>
                    <a:p>
                      <a:pPr algn="ctr"/>
                      <a:r>
                        <a:rPr lang="en-US" sz="1800" dirty="0"/>
                        <a:t>0.0402</a:t>
                      </a:r>
                    </a:p>
                  </a:txBody>
                  <a:tcPr marL="102300" marR="102300" marT="51156" marB="51156" anchor="ctr"/>
                </a:tc>
                <a:tc>
                  <a:txBody>
                    <a:bodyPr/>
                    <a:lstStyle/>
                    <a:p>
                      <a:pPr algn="ctr"/>
                      <a:r>
                        <a:rPr lang="en-US" sz="1800" dirty="0"/>
                        <a:t>1.3938</a:t>
                      </a:r>
                    </a:p>
                  </a:txBody>
                  <a:tcPr marL="102300" marR="102300" marT="51156" marB="51156" anchor="ctr"/>
                </a:tc>
                <a:tc>
                  <a:txBody>
                    <a:bodyPr/>
                    <a:lstStyle/>
                    <a:p>
                      <a:pPr algn="ctr"/>
                      <a:r>
                        <a:rPr lang="en-US" sz="1800" dirty="0"/>
                        <a:t>1.7843</a:t>
                      </a:r>
                    </a:p>
                  </a:txBody>
                  <a:tcPr marL="102300" marR="102300" marT="51156" marB="51156" anchor="ctr"/>
                </a:tc>
                <a:tc>
                  <a:txBody>
                    <a:bodyPr/>
                    <a:lstStyle/>
                    <a:p>
                      <a:pPr algn="ctr"/>
                      <a:r>
                        <a:rPr lang="en-US" sz="1800" dirty="0"/>
                        <a:t> 0.02967</a:t>
                      </a:r>
                    </a:p>
                  </a:txBody>
                  <a:tcPr marL="102300" marR="102300" marT="51156" marB="51156" anchor="ctr"/>
                </a:tc>
                <a:extLst>
                  <a:ext uri="{0D108BD9-81ED-4DB2-BD59-A6C34878D82A}">
                    <a16:rowId xmlns:a16="http://schemas.microsoft.com/office/drawing/2014/main" val="3799421570"/>
                  </a:ext>
                </a:extLst>
              </a:tr>
              <a:tr h="432000">
                <a:tc>
                  <a:txBody>
                    <a:bodyPr/>
                    <a:lstStyle/>
                    <a:p>
                      <a:pPr algn="ctr"/>
                      <a:r>
                        <a:rPr lang="en-US" sz="1800" b="1" dirty="0"/>
                        <a:t>accuracy</a:t>
                      </a:r>
                    </a:p>
                  </a:txBody>
                  <a:tcPr marL="102300" marR="102300" marT="51156" marB="51156" anchor="ctr"/>
                </a:tc>
                <a:tc>
                  <a:txBody>
                    <a:bodyPr/>
                    <a:lstStyle/>
                    <a:p>
                      <a:pPr algn="ctr"/>
                      <a:r>
                        <a:rPr lang="en-US" sz="1800" dirty="0"/>
                        <a:t>0.9913</a:t>
                      </a:r>
                    </a:p>
                  </a:txBody>
                  <a:tcPr marL="102300" marR="102300" marT="51156" marB="51156" anchor="ctr"/>
                </a:tc>
                <a:tc>
                  <a:txBody>
                    <a:bodyPr/>
                    <a:lstStyle/>
                    <a:p>
                      <a:pPr algn="ctr"/>
                      <a:r>
                        <a:rPr lang="en-US" sz="1800" dirty="0"/>
                        <a:t>0.9913</a:t>
                      </a:r>
                    </a:p>
                  </a:txBody>
                  <a:tcPr marL="102300" marR="102300" marT="51156" marB="51156" anchor="ctr"/>
                </a:tc>
                <a:tc>
                  <a:txBody>
                    <a:bodyPr/>
                    <a:lstStyle/>
                    <a:p>
                      <a:pPr algn="ctr"/>
                      <a:r>
                        <a:rPr lang="en-US" sz="1800" dirty="0"/>
                        <a:t>0.9436</a:t>
                      </a:r>
                    </a:p>
                  </a:txBody>
                  <a:tcPr marL="102300" marR="102300" marT="51156" marB="51156" anchor="ctr"/>
                </a:tc>
                <a:tc>
                  <a:txBody>
                    <a:bodyPr/>
                    <a:lstStyle/>
                    <a:p>
                      <a:pPr algn="ctr"/>
                      <a:r>
                        <a:rPr lang="en-US" sz="1800" dirty="0"/>
                        <a:t> 0.8079</a:t>
                      </a:r>
                    </a:p>
                  </a:txBody>
                  <a:tcPr marL="102300" marR="102300" marT="51156" marB="51156" anchor="ctr"/>
                </a:tc>
                <a:tc>
                  <a:txBody>
                    <a:bodyPr/>
                    <a:lstStyle/>
                    <a:p>
                      <a:pPr algn="ctr"/>
                      <a:r>
                        <a:rPr lang="en-US" sz="1800" dirty="0"/>
                        <a:t>0.9926</a:t>
                      </a:r>
                    </a:p>
                  </a:txBody>
                  <a:tcPr marL="102300" marR="102300" marT="51156" marB="51156" anchor="ctr"/>
                </a:tc>
                <a:extLst>
                  <a:ext uri="{0D108BD9-81ED-4DB2-BD59-A6C34878D82A}">
                    <a16:rowId xmlns:a16="http://schemas.microsoft.com/office/drawing/2014/main" val="1312294167"/>
                  </a:ext>
                </a:extLst>
              </a:tr>
              <a:tr h="432000">
                <a:tc>
                  <a:txBody>
                    <a:bodyPr/>
                    <a:lstStyle/>
                    <a:p>
                      <a:pPr algn="ctr"/>
                      <a:r>
                        <a:rPr lang="en-US" sz="1800" b="1" dirty="0"/>
                        <a:t>f1_score</a:t>
                      </a:r>
                    </a:p>
                  </a:txBody>
                  <a:tcPr marL="102300" marR="102300" marT="51156" marB="51156" anchor="ctr"/>
                </a:tc>
                <a:tc>
                  <a:txBody>
                    <a:bodyPr/>
                    <a:lstStyle/>
                    <a:p>
                      <a:pPr algn="ctr"/>
                      <a:r>
                        <a:rPr lang="en-US" sz="1800" dirty="0"/>
                        <a:t>0.9912</a:t>
                      </a:r>
                    </a:p>
                  </a:txBody>
                  <a:tcPr marL="102300" marR="102300" marT="51156" marB="51156" anchor="ctr"/>
                </a:tc>
                <a:tc>
                  <a:txBody>
                    <a:bodyPr/>
                    <a:lstStyle/>
                    <a:p>
                      <a:pPr algn="ctr"/>
                      <a:r>
                        <a:rPr lang="en-US" sz="1800" dirty="0"/>
                        <a:t>0.9912</a:t>
                      </a:r>
                    </a:p>
                  </a:txBody>
                  <a:tcPr marL="102300" marR="102300" marT="51156" marB="51156" anchor="ctr"/>
                </a:tc>
                <a:tc>
                  <a:txBody>
                    <a:bodyPr/>
                    <a:lstStyle/>
                    <a:p>
                      <a:pPr algn="ctr"/>
                      <a:r>
                        <a:rPr lang="en-US" sz="1800" dirty="0"/>
                        <a:t>0.9434</a:t>
                      </a:r>
                    </a:p>
                  </a:txBody>
                  <a:tcPr marL="102300" marR="102300" marT="51156" marB="51156" anchor="ctr"/>
                </a:tc>
                <a:tc>
                  <a:txBody>
                    <a:bodyPr/>
                    <a:lstStyle/>
                    <a:p>
                      <a:pPr algn="ctr"/>
                      <a:r>
                        <a:rPr lang="en-US" sz="1800" dirty="0"/>
                        <a:t>0.7977</a:t>
                      </a:r>
                    </a:p>
                  </a:txBody>
                  <a:tcPr marL="102300" marR="102300" marT="51156" marB="51156" anchor="ctr"/>
                </a:tc>
                <a:tc>
                  <a:txBody>
                    <a:bodyPr/>
                    <a:lstStyle/>
                    <a:p>
                      <a:pPr algn="ctr"/>
                      <a:r>
                        <a:rPr lang="en-US" sz="1800" dirty="0"/>
                        <a:t>0.9925</a:t>
                      </a:r>
                    </a:p>
                  </a:txBody>
                  <a:tcPr marL="102300" marR="102300" marT="51156" marB="51156" anchor="ctr"/>
                </a:tc>
                <a:extLst>
                  <a:ext uri="{0D108BD9-81ED-4DB2-BD59-A6C34878D82A}">
                    <a16:rowId xmlns:a16="http://schemas.microsoft.com/office/drawing/2014/main" val="859210782"/>
                  </a:ext>
                </a:extLst>
              </a:tr>
              <a:tr h="432000">
                <a:tc>
                  <a:txBody>
                    <a:bodyPr/>
                    <a:lstStyle/>
                    <a:p>
                      <a:pPr algn="ctr"/>
                      <a:r>
                        <a:rPr lang="en-US" sz="1800" b="1" dirty="0"/>
                        <a:t>precision</a:t>
                      </a:r>
                    </a:p>
                  </a:txBody>
                  <a:tcPr marL="102300" marR="102300" marT="51156" marB="51156" anchor="ctr"/>
                </a:tc>
                <a:tc>
                  <a:txBody>
                    <a:bodyPr/>
                    <a:lstStyle/>
                    <a:p>
                      <a:pPr algn="ctr"/>
                      <a:r>
                        <a:rPr lang="en-US" sz="1800" dirty="0"/>
                        <a:t>0.9913</a:t>
                      </a:r>
                    </a:p>
                  </a:txBody>
                  <a:tcPr marL="102300" marR="102300" marT="51156" marB="51156" anchor="ctr"/>
                </a:tc>
                <a:tc>
                  <a:txBody>
                    <a:bodyPr/>
                    <a:lstStyle/>
                    <a:p>
                      <a:pPr algn="ctr"/>
                      <a:r>
                        <a:rPr lang="en-US" sz="1800" dirty="0"/>
                        <a:t>0.9913</a:t>
                      </a:r>
                    </a:p>
                  </a:txBody>
                  <a:tcPr marL="102300" marR="102300" marT="51156" marB="51156" anchor="ctr"/>
                </a:tc>
                <a:tc>
                  <a:txBody>
                    <a:bodyPr/>
                    <a:lstStyle/>
                    <a:p>
                      <a:pPr algn="ctr"/>
                      <a:r>
                        <a:rPr lang="en-US" sz="1800" dirty="0"/>
                        <a:t>0.9483</a:t>
                      </a:r>
                    </a:p>
                  </a:txBody>
                  <a:tcPr marL="102300" marR="102300" marT="51156" marB="51156" anchor="ctr"/>
                </a:tc>
                <a:tc>
                  <a:txBody>
                    <a:bodyPr/>
                    <a:lstStyle/>
                    <a:p>
                      <a:pPr algn="ctr"/>
                      <a:r>
                        <a:rPr lang="en-US" sz="1800" dirty="0"/>
                        <a:t>0.8356</a:t>
                      </a:r>
                    </a:p>
                  </a:txBody>
                  <a:tcPr marL="102300" marR="102300" marT="51156" marB="51156" anchor="ctr"/>
                </a:tc>
                <a:tc>
                  <a:txBody>
                    <a:bodyPr/>
                    <a:lstStyle/>
                    <a:p>
                      <a:pPr algn="ctr"/>
                      <a:r>
                        <a:rPr lang="en-US" sz="1800" dirty="0"/>
                        <a:t>0.9926</a:t>
                      </a:r>
                    </a:p>
                  </a:txBody>
                  <a:tcPr marL="102300" marR="102300" marT="51156" marB="51156" anchor="ctr"/>
                </a:tc>
                <a:extLst>
                  <a:ext uri="{0D108BD9-81ED-4DB2-BD59-A6C34878D82A}">
                    <a16:rowId xmlns:a16="http://schemas.microsoft.com/office/drawing/2014/main" val="813765754"/>
                  </a:ext>
                </a:extLst>
              </a:tr>
              <a:tr h="432000">
                <a:tc>
                  <a:txBody>
                    <a:bodyPr/>
                    <a:lstStyle/>
                    <a:p>
                      <a:pPr algn="ctr"/>
                      <a:r>
                        <a:rPr lang="en-US" sz="1800" b="1" dirty="0"/>
                        <a:t>recall</a:t>
                      </a:r>
                    </a:p>
                  </a:txBody>
                  <a:tcPr marL="102300" marR="102300" marT="51156" marB="51156" anchor="ctr"/>
                </a:tc>
                <a:tc>
                  <a:txBody>
                    <a:bodyPr/>
                    <a:lstStyle/>
                    <a:p>
                      <a:pPr algn="ctr"/>
                      <a:r>
                        <a:rPr lang="en-US" sz="1800" dirty="0"/>
                        <a:t>0.9913</a:t>
                      </a:r>
                    </a:p>
                  </a:txBody>
                  <a:tcPr marL="102300" marR="102300" marT="51156" marB="51156" anchor="ctr"/>
                </a:tc>
                <a:tc>
                  <a:txBody>
                    <a:bodyPr/>
                    <a:lstStyle/>
                    <a:p>
                      <a:pPr algn="ctr"/>
                      <a:r>
                        <a:rPr lang="en-US" sz="1800" dirty="0"/>
                        <a:t>0.9913</a:t>
                      </a:r>
                    </a:p>
                  </a:txBody>
                  <a:tcPr marL="102300" marR="102300" marT="51156" marB="51156" anchor="ctr"/>
                </a:tc>
                <a:tc>
                  <a:txBody>
                    <a:bodyPr/>
                    <a:lstStyle/>
                    <a:p>
                      <a:pPr algn="ctr"/>
                      <a:r>
                        <a:rPr lang="en-US" sz="1800" dirty="0"/>
                        <a:t>0.9436</a:t>
                      </a:r>
                    </a:p>
                  </a:txBody>
                  <a:tcPr marL="102300" marR="102300" marT="51156" marB="51156" anchor="ctr"/>
                </a:tc>
                <a:tc>
                  <a:txBody>
                    <a:bodyPr/>
                    <a:lstStyle/>
                    <a:p>
                      <a:pPr algn="ctr"/>
                      <a:r>
                        <a:rPr lang="en-US" sz="1800" dirty="0"/>
                        <a:t>0.8079</a:t>
                      </a:r>
                    </a:p>
                  </a:txBody>
                  <a:tcPr marL="102300" marR="102300" marT="51156" marB="51156" anchor="ctr"/>
                </a:tc>
                <a:tc>
                  <a:txBody>
                    <a:bodyPr/>
                    <a:lstStyle/>
                    <a:p>
                      <a:pPr algn="ctr"/>
                      <a:r>
                        <a:rPr lang="en-US" sz="1800" dirty="0"/>
                        <a:t>0.9926</a:t>
                      </a:r>
                    </a:p>
                  </a:txBody>
                  <a:tcPr marL="102300" marR="102300" marT="51156" marB="51156" anchor="ctr"/>
                </a:tc>
                <a:extLst>
                  <a:ext uri="{0D108BD9-81ED-4DB2-BD59-A6C34878D82A}">
                    <a16:rowId xmlns:a16="http://schemas.microsoft.com/office/drawing/2014/main" val="4235038626"/>
                  </a:ext>
                </a:extLst>
              </a:tr>
            </a:tbl>
          </a:graphicData>
        </a:graphic>
      </p:graphicFrame>
      <p:sp>
        <p:nvSpPr>
          <p:cNvPr id="3" name="TextBox 2">
            <a:extLst>
              <a:ext uri="{FF2B5EF4-FFF2-40B4-BE49-F238E27FC236}">
                <a16:creationId xmlns:a16="http://schemas.microsoft.com/office/drawing/2014/main" id="{76DF5655-1B0A-8B66-4DD7-1A08CAD37064}"/>
              </a:ext>
            </a:extLst>
          </p:cNvPr>
          <p:cNvSpPr txBox="1"/>
          <p:nvPr/>
        </p:nvSpPr>
        <p:spPr>
          <a:xfrm>
            <a:off x="-4" y="6264661"/>
            <a:ext cx="12191997" cy="612000"/>
          </a:xfrm>
          <a:prstGeom prst="rect">
            <a:avLst/>
          </a:prstGeom>
          <a:solidFill>
            <a:schemeClr val="bg1"/>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sz="1400">
                <a:solidFill>
                  <a:srgbClr val="FFFFFF"/>
                </a:solidFill>
                <a:latin typeface="Courier New"/>
              </a:defRPr>
            </a:pPr>
            <a:r>
              <a:rPr kumimoji="0" lang="en-GB" sz="1400" b="0" i="0" u="none" strike="noStrike" kern="1200" cap="none" spc="0" normalizeH="0" baseline="0" noProof="0" dirty="0">
                <a:ln>
                  <a:noFill/>
                </a:ln>
                <a:solidFill>
                  <a:srgbClr val="FFFFFF"/>
                </a:solidFill>
                <a:effectLst/>
                <a:uLnTx/>
                <a:uFillTx/>
                <a:latin typeface="Courier New"/>
                <a:ea typeface="+mn-ea"/>
                <a:cs typeface="+mn-cs"/>
              </a:rPr>
              <a:t>python main.py --command train merge validate visualize --dataset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mnist</a:t>
            </a:r>
            <a:r>
              <a:rPr kumimoji="0" lang="en-GB" sz="1400" b="0" i="0" u="none" strike="noStrike" kern="1200" cap="none" spc="0" normalizeH="0" baseline="0" noProof="0" dirty="0">
                <a:ln>
                  <a:noFill/>
                </a:ln>
                <a:solidFill>
                  <a:srgbClr val="FFFFFF"/>
                </a:solidFill>
                <a:effectLst/>
                <a:uLnTx/>
                <a:uFillTx/>
                <a:latin typeface="Courier New"/>
                <a:ea typeface="+mn-ea"/>
                <a:cs typeface="+mn-cs"/>
              </a:rPr>
              <a:t> --model </a:t>
            </a:r>
            <a:r>
              <a:rPr kumimoji="0" lang="en-GB" sz="1400" b="0" i="0" u="none" strike="noStrike" kern="1200" cap="none" spc="0" normalizeH="0" baseline="0" noProof="0" dirty="0" err="1">
                <a:ln>
                  <a:noFill/>
                </a:ln>
                <a:solidFill>
                  <a:srgbClr val="FFFFFF"/>
                </a:solidFill>
                <a:effectLst/>
                <a:uLnTx/>
                <a:uFillTx/>
                <a:latin typeface="Courier New"/>
                <a:ea typeface="+mn-ea"/>
                <a:cs typeface="+mn-cs"/>
              </a:rPr>
              <a:t>cnn</a:t>
            </a:r>
            <a:endParaRPr kumimoji="0" lang="en-US" sz="1400" b="0" i="0" u="none" strike="noStrike" kern="1200" cap="none" spc="0" normalizeH="0" baseline="0" noProof="0" dirty="0">
              <a:ln>
                <a:noFill/>
              </a:ln>
              <a:solidFill>
                <a:srgbClr val="FFFFFF"/>
              </a:solidFill>
              <a:effectLst/>
              <a:uLnTx/>
              <a:uFillTx/>
              <a:latin typeface="Courier New"/>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2237</TotalTime>
  <Words>1055</Words>
  <Application>Microsoft Office PowerPoint</Application>
  <PresentationFormat>Widescreen</PresentationFormat>
  <Paragraphs>189</Paragraphs>
  <Slides>16</Slides>
  <Notes>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Cambria Math</vt:lpstr>
      <vt:lpstr>Century Gothic</vt:lpstr>
      <vt:lpstr>Century Gothic (Headings)</vt:lpstr>
      <vt:lpstr>Courier New</vt:lpstr>
      <vt:lpstr>Fira Sans Extra Condensed</vt:lpstr>
      <vt:lpstr>Roboto</vt:lpstr>
      <vt:lpstr>Wingdings 3</vt:lpstr>
      <vt:lpstr>Ion</vt:lpstr>
      <vt:lpstr>A Comprehensive Evaluation of Fisher-Weighted Model Merging Methods</vt:lpstr>
      <vt:lpstr>Timeline</vt:lpstr>
      <vt:lpstr>Timeline</vt:lpstr>
      <vt:lpstr>Literature</vt:lpstr>
      <vt:lpstr>Literature</vt:lpstr>
      <vt:lpstr>Literature</vt:lpstr>
      <vt:lpstr>PowerPoint Presentation</vt:lpstr>
      <vt:lpstr>PowerPoint Presentation</vt:lpstr>
      <vt:lpstr>Merging Two CNNs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Comparison of MongoDB and PostgreSQL</dc:title>
  <dc:subject/>
  <dc:creator>Ashkan Ansarifard</dc:creator>
  <cp:keywords/>
  <dc:description>generated using python-pptx</dc:description>
  <cp:lastModifiedBy>Ashkan</cp:lastModifiedBy>
  <cp:revision>14</cp:revision>
  <dcterms:created xsi:type="dcterms:W3CDTF">2013-01-27T09:14:16Z</dcterms:created>
  <dcterms:modified xsi:type="dcterms:W3CDTF">2025-01-09T22:45:38Z</dcterms:modified>
  <cp:category/>
</cp:coreProperties>
</file>