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18C-098E-DD8F-393A-AF2F19DB6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0D2E3-5AA1-BB1D-F7F3-30671F962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4D7A-136C-8642-9BB1-0C1A155D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FDEA-A375-EE24-9F31-D344E484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C901-F81E-71DE-3F60-B14FC05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6664-48B7-CDFA-E39A-13EBA4D8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DD089-226E-0915-5F13-B0517EE0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57F1-BD61-718C-82E2-D9A38579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08F5-2750-DFDA-C7D6-7493F717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552D-DFA3-081F-BBD8-27E655CD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C586-DBF2-EA61-9039-93544B94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AB3AF-B83B-23E4-DFD8-942F8843D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98E49-0391-6C48-BC9E-58AE53E5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2517-6D19-6A1F-AE57-068E0DDB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ACEA5-2EF7-C584-CA33-E3C38625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C623-94A1-851C-46E7-9C86BCB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C74E-1B23-22D3-9866-B906A01D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CFEA3-A8C4-AF15-7B50-CE28B62B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E21C7-4B62-CEE6-1595-2A94F66D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B2C9-00F5-1300-7C78-011B5ED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EB3E-771C-7446-AE1D-5A5D3508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145E1-1845-654C-9908-EFF1665E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498C-F3CC-B341-141F-1425FCE3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8C383-92D0-294E-B5B5-C9B921AA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074A-516D-57C8-9582-788CE0B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8E8A-9DB7-67C9-30F6-EED2765A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AA1A-7030-BE78-CF2B-69D4079E5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90A36-04A3-EE16-E100-94596420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887C1-D848-576B-57A3-3B23DD75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88670-16E4-D5AD-0DB7-7ED46C7A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B2867-4B65-97D9-5D4F-F804B198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7F19-4D33-CD9D-26FC-9F3ED448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2630-758E-3716-6E92-556BC4AF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32400-7CBA-E2AB-8656-31E11392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C6010-123E-4E0E-D993-B1B603648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8D802-6819-C1C3-612F-F05201A7C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95E62-939A-2C2E-A1C2-1A7836CA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E8E4A-C4E7-5B23-12D8-2B20484C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CCE37-3681-4D27-5B80-CC98FFA9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7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C587-2ECE-4C03-D475-FCF1922B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92B01-B248-6960-31B0-B79176D4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0250E-6EC2-837E-3A69-579CA76C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DB119-BF7D-24C6-6DC8-4ABCBCF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2EFF0-8164-07AE-74CB-5F1B6471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3A89B-244F-81A2-A768-0485DC8E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98E4-B19B-7AE4-C0D5-2E6600EC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7CAF-5654-6933-33C6-978BEDB9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BEF2-0E6F-0C3D-BBFC-710FF46A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7FE61-9A89-8C87-742B-F0A848BF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AD9E-3920-7E80-9605-F68BF055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E8C2A-17BC-FC8D-F39C-4CDAAF64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8C62-FE71-2CF4-E041-E6EC22A6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4E70-0A18-0FA3-50D8-310FB0EA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C6EC8-B9DB-95B8-32C5-193EB2482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F722-7700-094C-BD8E-B4CD1F0B1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4BFCF-0A78-B784-3062-7ED12135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7AEF-651A-7A26-A825-0ED5D239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9BE4-4FD4-F73E-8901-CA54C407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3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1BFC6-215C-F8A8-325C-1E07ABCB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9F11-0424-D32F-6C8B-6FBF52A0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E749-B40B-0FA7-6D67-0C81E0A72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CC3C-8AAC-4A5F-9A8B-010A12BEF01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2F1A-AEBC-92FF-9A7D-52089AF16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90CB3-7D32-774E-24EE-31F8130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797B-43D6-4242-8B36-2B3C839B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A99B-C47F-9B7B-E438-D5ABD89B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vs 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8069A-A506-207A-0C26-E8421159F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Detailed Comparison of MongoDB and 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20347-E806-2FB0-EA44-E8DF45B42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9" y="2212729"/>
            <a:ext cx="2432541" cy="24325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99BC5-77F8-5FB8-2E3D-3F8A80CE07A4}"/>
              </a:ext>
            </a:extLst>
          </p:cNvPr>
          <p:cNvSpPr txBox="1"/>
          <p:nvPr/>
        </p:nvSpPr>
        <p:spPr>
          <a:xfrm>
            <a:off x="5048473" y="1009431"/>
            <a:ext cx="2095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65354-8BA0-54CD-B680-F69CCC942CC3}"/>
              </a:ext>
            </a:extLst>
          </p:cNvPr>
          <p:cNvSpPr txBox="1"/>
          <p:nvPr/>
        </p:nvSpPr>
        <p:spPr>
          <a:xfrm>
            <a:off x="2427089" y="2441727"/>
            <a:ext cx="1827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unit of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B90E-BE3A-9459-E9FD-33361598525C}"/>
              </a:ext>
            </a:extLst>
          </p:cNvPr>
          <p:cNvSpPr txBox="1"/>
          <p:nvPr/>
        </p:nvSpPr>
        <p:spPr>
          <a:xfrm>
            <a:off x="2427089" y="3714359"/>
            <a:ext cx="1288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972CD-0FF0-CCA6-B6FF-8E96CAC0544C}"/>
              </a:ext>
            </a:extLst>
          </p:cNvPr>
          <p:cNvSpPr txBox="1"/>
          <p:nvPr/>
        </p:nvSpPr>
        <p:spPr>
          <a:xfrm>
            <a:off x="5004081" y="5386904"/>
            <a:ext cx="2308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12A4C-E840-E8BF-6CCD-5E208C963769}"/>
              </a:ext>
            </a:extLst>
          </p:cNvPr>
          <p:cNvSpPr txBox="1"/>
          <p:nvPr/>
        </p:nvSpPr>
        <p:spPr>
          <a:xfrm>
            <a:off x="7937126" y="4356994"/>
            <a:ext cx="1793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09B3D-3C4B-5CA8-99CC-26F6E13D28D9}"/>
              </a:ext>
            </a:extLst>
          </p:cNvPr>
          <p:cNvSpPr txBox="1"/>
          <p:nvPr/>
        </p:nvSpPr>
        <p:spPr>
          <a:xfrm>
            <a:off x="7937126" y="3272724"/>
            <a:ext cx="1590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15FA3-F4A8-2C62-2999-930AC810FAD4}"/>
              </a:ext>
            </a:extLst>
          </p:cNvPr>
          <p:cNvSpPr txBox="1"/>
          <p:nvPr/>
        </p:nvSpPr>
        <p:spPr>
          <a:xfrm>
            <a:off x="7937126" y="2188455"/>
            <a:ext cx="1590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52172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20347-E806-2FB0-EA44-E8DF45B42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9" y="2212729"/>
            <a:ext cx="2432541" cy="24325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99BC5-77F8-5FB8-2E3D-3F8A80CE07A4}"/>
              </a:ext>
            </a:extLst>
          </p:cNvPr>
          <p:cNvSpPr txBox="1"/>
          <p:nvPr/>
        </p:nvSpPr>
        <p:spPr>
          <a:xfrm>
            <a:off x="5048473" y="1009431"/>
            <a:ext cx="2095050" cy="46166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B90E-BE3A-9459-E9FD-33361598525C}"/>
              </a:ext>
            </a:extLst>
          </p:cNvPr>
          <p:cNvSpPr txBox="1"/>
          <p:nvPr/>
        </p:nvSpPr>
        <p:spPr>
          <a:xfrm>
            <a:off x="2421605" y="3607716"/>
            <a:ext cx="1288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972CD-0FF0-CCA6-B6FF-8E96CAC0544C}"/>
              </a:ext>
            </a:extLst>
          </p:cNvPr>
          <p:cNvSpPr txBox="1"/>
          <p:nvPr/>
        </p:nvSpPr>
        <p:spPr>
          <a:xfrm>
            <a:off x="5004081" y="5386904"/>
            <a:ext cx="2308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12A4C-E840-E8BF-6CCD-5E208C963769}"/>
              </a:ext>
            </a:extLst>
          </p:cNvPr>
          <p:cNvSpPr txBox="1"/>
          <p:nvPr/>
        </p:nvSpPr>
        <p:spPr>
          <a:xfrm>
            <a:off x="7937126" y="4356994"/>
            <a:ext cx="1793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09B3D-3C4B-5CA8-99CC-26F6E13D28D9}"/>
              </a:ext>
            </a:extLst>
          </p:cNvPr>
          <p:cNvSpPr txBox="1"/>
          <p:nvPr/>
        </p:nvSpPr>
        <p:spPr>
          <a:xfrm>
            <a:off x="7937126" y="3272724"/>
            <a:ext cx="1590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15FA3-F4A8-2C62-2999-930AC810FAD4}"/>
              </a:ext>
            </a:extLst>
          </p:cNvPr>
          <p:cNvSpPr txBox="1"/>
          <p:nvPr/>
        </p:nvSpPr>
        <p:spPr>
          <a:xfrm>
            <a:off x="7937126" y="2188455"/>
            <a:ext cx="1590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BE94-AF0A-D2D5-68F8-3DD05B70E1B6}"/>
              </a:ext>
            </a:extLst>
          </p:cNvPr>
          <p:cNvSpPr txBox="1"/>
          <p:nvPr/>
        </p:nvSpPr>
        <p:spPr>
          <a:xfrm>
            <a:off x="2421605" y="2188455"/>
            <a:ext cx="1752362" cy="83099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unit of storage</a:t>
            </a:r>
          </a:p>
        </p:txBody>
      </p:sp>
    </p:spTree>
    <p:extLst>
      <p:ext uri="{BB962C8B-B14F-4D97-AF65-F5344CB8AC3E}">
        <p14:creationId xmlns:p14="http://schemas.microsoft.com/office/powerpoint/2010/main" val="176383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27E5-063C-54F0-68E1-BD72513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AF7665-22C2-3908-7A5C-D2FF46485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559162"/>
              </p:ext>
            </p:extLst>
          </p:nvPr>
        </p:nvGraphicFramePr>
        <p:xfrm>
          <a:off x="2244313" y="2428053"/>
          <a:ext cx="7703373" cy="1559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67791">
                  <a:extLst>
                    <a:ext uri="{9D8B030D-6E8A-4147-A177-3AD203B41FA5}">
                      <a16:colId xmlns:a16="http://schemas.microsoft.com/office/drawing/2014/main" val="3449911515"/>
                    </a:ext>
                  </a:extLst>
                </a:gridCol>
                <a:gridCol w="2567791">
                  <a:extLst>
                    <a:ext uri="{9D8B030D-6E8A-4147-A177-3AD203B41FA5}">
                      <a16:colId xmlns:a16="http://schemas.microsoft.com/office/drawing/2014/main" val="1625610324"/>
                    </a:ext>
                  </a:extLst>
                </a:gridCol>
                <a:gridCol w="2567791">
                  <a:extLst>
                    <a:ext uri="{9D8B030D-6E8A-4147-A177-3AD203B41FA5}">
                      <a16:colId xmlns:a16="http://schemas.microsoft.com/office/drawing/2014/main" val="274064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32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model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  <a:p>
                      <a:pPr algn="ctr"/>
                      <a:r>
                        <a:rPr lang="en-US" dirty="0"/>
                        <a:t>Collections</a:t>
                      </a:r>
                    </a:p>
                    <a:p>
                      <a:pPr algn="ctr"/>
                      <a:r>
                        <a:rPr lang="en-US" dirty="0"/>
                        <a:t>Documents</a:t>
                      </a:r>
                    </a:p>
                    <a:p>
                      <a:pPr algn="ctr"/>
                      <a:r>
                        <a:rPr lang="en-US" dirty="0"/>
                        <a:t>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  <a:p>
                      <a:pPr algn="ctr"/>
                      <a:r>
                        <a:rPr lang="en-US" dirty="0"/>
                        <a:t>Table</a:t>
                      </a:r>
                    </a:p>
                    <a:p>
                      <a:pPr algn="ctr"/>
                      <a:r>
                        <a:rPr lang="en-US" dirty="0"/>
                        <a:t>Rows</a:t>
                      </a:r>
                    </a:p>
                    <a:p>
                      <a:pPr algn="ctr"/>
                      <a:r>
                        <a:rPr lang="en-US" dirty="0"/>
                        <a:t>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709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5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3627-685D-C91A-93CA-9007A895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Differences Between MongoDB and PostgreSQL Data Types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C9C950-CD79-8C8E-5160-000ABA1B1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171388"/>
              </p:ext>
            </p:extLst>
          </p:nvPr>
        </p:nvGraphicFramePr>
        <p:xfrm>
          <a:off x="1097057" y="2385023"/>
          <a:ext cx="9997885" cy="3606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97885">
                  <a:extLst>
                    <a:ext uri="{9D8B030D-6E8A-4147-A177-3AD203B41FA5}">
                      <a16:colId xmlns:a16="http://schemas.microsoft.com/office/drawing/2014/main" val="1765097779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21704632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665254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MongoDB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PostgreSQL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7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 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Dynamic schema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Fixed schema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Native support for arrays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Supports arrays, but!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5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Nested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Deeply nested documents.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Using JSON or JSONB columns.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Binary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BinData</a:t>
                      </a:r>
                      <a:r>
                        <a:rPr lang="en-US" dirty="0"/>
                        <a:t> for binary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Uses BYTEA for binary data.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JSON Support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BSON with additional types.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Supports JSON and JSONB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97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 Identifiers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Uses </a:t>
                      </a:r>
                      <a:r>
                        <a:rPr lang="en-US" dirty="0" err="1"/>
                        <a:t>ObjectId</a:t>
                      </a:r>
                      <a:r>
                        <a:rPr lang="en-US" dirty="0"/>
                        <a:t> as a default unique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Uses UUID for unique identifiers.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23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Regular Expressions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Supports regular expressions as field types.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Regular expressions used within queries.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0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Custom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native support for custom types.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Supports user-defined types.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356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02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20347-E806-2FB0-EA44-E8DF45B42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9" y="2212729"/>
            <a:ext cx="2432541" cy="24325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99BC5-77F8-5FB8-2E3D-3F8A80CE07A4}"/>
              </a:ext>
            </a:extLst>
          </p:cNvPr>
          <p:cNvSpPr txBox="1"/>
          <p:nvPr/>
        </p:nvSpPr>
        <p:spPr>
          <a:xfrm>
            <a:off x="5048473" y="1009431"/>
            <a:ext cx="2095050" cy="461665"/>
          </a:xfrm>
          <a:prstGeom prst="rect">
            <a:avLst/>
          </a:prstGeom>
          <a:noFill/>
          <a:ln w="38100">
            <a:noFill/>
            <a:prstDash val="lgDash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972CD-0FF0-CCA6-B6FF-8E96CAC0544C}"/>
              </a:ext>
            </a:extLst>
          </p:cNvPr>
          <p:cNvSpPr txBox="1"/>
          <p:nvPr/>
        </p:nvSpPr>
        <p:spPr>
          <a:xfrm>
            <a:off x="5004081" y="5386904"/>
            <a:ext cx="2308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12A4C-E840-E8BF-6CCD-5E208C963769}"/>
              </a:ext>
            </a:extLst>
          </p:cNvPr>
          <p:cNvSpPr txBox="1"/>
          <p:nvPr/>
        </p:nvSpPr>
        <p:spPr>
          <a:xfrm>
            <a:off x="7937126" y="4356994"/>
            <a:ext cx="1793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09B3D-3C4B-5CA8-99CC-26F6E13D28D9}"/>
              </a:ext>
            </a:extLst>
          </p:cNvPr>
          <p:cNvSpPr txBox="1"/>
          <p:nvPr/>
        </p:nvSpPr>
        <p:spPr>
          <a:xfrm>
            <a:off x="7937126" y="3272724"/>
            <a:ext cx="1590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E15FA3-F4A8-2C62-2999-930AC810FAD4}"/>
              </a:ext>
            </a:extLst>
          </p:cNvPr>
          <p:cNvSpPr txBox="1"/>
          <p:nvPr/>
        </p:nvSpPr>
        <p:spPr>
          <a:xfrm>
            <a:off x="7937126" y="2188455"/>
            <a:ext cx="1590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7BE94-AF0A-D2D5-68F8-3DD05B70E1B6}"/>
              </a:ext>
            </a:extLst>
          </p:cNvPr>
          <p:cNvSpPr txBox="1"/>
          <p:nvPr/>
        </p:nvSpPr>
        <p:spPr>
          <a:xfrm>
            <a:off x="2421605" y="2188455"/>
            <a:ext cx="1752362" cy="830997"/>
          </a:xfrm>
          <a:prstGeom prst="rect">
            <a:avLst/>
          </a:prstGeom>
          <a:noFill/>
          <a:ln w="38100">
            <a:noFill/>
            <a:prstDash val="lgDash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unit of storage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23DA9-C894-171D-2B81-69EBF1E17212}"/>
              </a:ext>
            </a:extLst>
          </p:cNvPr>
          <p:cNvSpPr txBox="1"/>
          <p:nvPr/>
        </p:nvSpPr>
        <p:spPr>
          <a:xfrm>
            <a:off x="2421605" y="3838549"/>
            <a:ext cx="1279026" cy="461665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233945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3627-685D-C91A-93CA-9007A895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in MongoDB vs. PostgreSQL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4C9C950-CD79-8C8E-5160-000ABA1B1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14428"/>
              </p:ext>
            </p:extLst>
          </p:nvPr>
        </p:nvGraphicFramePr>
        <p:xfrm>
          <a:off x="1097057" y="1690688"/>
          <a:ext cx="9997885" cy="4307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97885">
                  <a:extLst>
                    <a:ext uri="{9D8B030D-6E8A-4147-A177-3AD203B41FA5}">
                      <a16:colId xmlns:a16="http://schemas.microsoft.com/office/drawing/2014/main" val="1765097779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21704632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665254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PostgreSQL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7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Default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 on the _id field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B-tree index on the primary key.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Index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B-tree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Compound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Multikey Index</a:t>
                      </a:r>
                      <a:endParaRPr lang="en-GB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Text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Geospatial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Hashed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Wildcard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Clustered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dirty="0"/>
                        <a:t>B-tree 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Hash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Compound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/>
                        <a:t>GIN (Generalized Inverted Index)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dirty="0" err="1"/>
                        <a:t>GiST</a:t>
                      </a:r>
                      <a:r>
                        <a:rPr lang="en-GB" dirty="0"/>
                        <a:t> (Generalized Search Tree) Geospatial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dirty="0"/>
                        <a:t>SP-</a:t>
                      </a:r>
                      <a:r>
                        <a:rPr lang="en-GB" dirty="0" err="1"/>
                        <a:t>GiST</a:t>
                      </a:r>
                      <a:r>
                        <a:rPr lang="en-GB" dirty="0"/>
                        <a:t> (Space-Partitioned </a:t>
                      </a:r>
                      <a:r>
                        <a:rPr lang="en-GB" dirty="0" err="1"/>
                        <a:t>GiST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dirty="0"/>
                        <a:t>BRIN (Block Range Index)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5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Compound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Supports compound indexes (multiple fields in one index).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Supports multi-column indexes.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Multikey Index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Supports multikey indexes for indexing arrays.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direct equivalent for indexing arrays.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20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51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A774-8BAB-CEE6-E5D5-A205A1B2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Column/Row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A85EFBD-2D43-A2B2-A0E4-BD09C5E3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266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MongoDB vs PostgreSQL</vt:lpstr>
      <vt:lpstr>PowerPoint Presentation</vt:lpstr>
      <vt:lpstr>PowerPoint Presentation</vt:lpstr>
      <vt:lpstr>Data Modeling</vt:lpstr>
      <vt:lpstr>Key Differences Between MongoDB and PostgreSQL Data Types</vt:lpstr>
      <vt:lpstr>PowerPoint Presentation</vt:lpstr>
      <vt:lpstr>Indexing in MongoDB vs. PostgreSQL</vt:lpstr>
      <vt:lpstr>Table Column/Row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PostgreSQL</dc:title>
  <dc:creator>Ashkan</dc:creator>
  <cp:lastModifiedBy>Ashkan</cp:lastModifiedBy>
  <cp:revision>1</cp:revision>
  <dcterms:created xsi:type="dcterms:W3CDTF">2024-12-12T10:15:07Z</dcterms:created>
  <dcterms:modified xsi:type="dcterms:W3CDTF">2024-12-12T12:48:55Z</dcterms:modified>
</cp:coreProperties>
</file>