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11"/>
  </p:notesMasterIdLst>
  <p:sldIdLst>
    <p:sldId id="256" r:id="rId2"/>
    <p:sldId id="259" r:id="rId3"/>
    <p:sldId id="264" r:id="rId4"/>
    <p:sldId id="257" r:id="rId5"/>
    <p:sldId id="261" r:id="rId6"/>
    <p:sldId id="265" r:id="rId7"/>
    <p:sldId id="260" r:id="rId8"/>
    <p:sldId id="258" r:id="rId9"/>
    <p:sldId id="263" r:id="rId10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/>
    <p:restoredTop sz="92573" autoAdjust="0"/>
  </p:normalViewPr>
  <p:slideViewPr>
    <p:cSldViewPr snapToGrid="0">
      <p:cViewPr varScale="1">
        <p:scale>
          <a:sx n="63" d="100"/>
          <a:sy n="63" d="100"/>
        </p:scale>
        <p:origin x="7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05F1D-E3E9-4524-91C6-E692C1223DA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685F-72AA-49F2-BB70-055EAC3C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AB5C-AE68-4061-9DEB-727F6FD1E333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696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0265-C0F2-4230-B5A4-F860BE28C733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5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BB5A-496D-4D04-8C39-57368E1F51ED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03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67CD02C-BD90-48CA-880C-528494C99AF6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5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7EF-9D40-4AB0-9DE0-6F6B37A542BE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8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4011-53F7-4F02-AAD9-472B44F30D61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4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0D1D-73B2-4303-ADEB-8D394807EB75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79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0B4-EB0F-408D-B571-BDE6850CD974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0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3DB4-2A73-4A13-AAED-F9A14FA49FD6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8726-1D02-445F-AAAA-F6B3E2B2312E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15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56BD327-1E8F-4E1A-A611-160020BFFE50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25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A37F-99D4-416E-88D0-35D424BBF36C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64720" y="356400"/>
            <a:ext cx="10112400" cy="177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0" anchor="b"/>
          <a:lstStyle/>
          <a:p>
            <a:pPr algn="ctr">
              <a:lnSpc>
                <a:spcPct val="100000"/>
              </a:lnSpc>
            </a:pPr>
            <a:r>
              <a:rPr lang="en-US" sz="6600" dirty="0">
                <a:solidFill>
                  <a:srgbClr val="000000"/>
                </a:solidFill>
                <a:latin typeface="Century Gothic"/>
              </a:rPr>
              <a:t>LAB #3</a:t>
            </a: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1128240" y="3564360"/>
            <a:ext cx="8636400" cy="107028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3"/>
          <p:cNvSpPr/>
          <p:nvPr/>
        </p:nvSpPr>
        <p:spPr>
          <a:xfrm>
            <a:off x="3984840" y="6281640"/>
            <a:ext cx="3893760" cy="5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 Gothic"/>
              </a:rPr>
              <a:t>Autonomous Mobile Robots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5975" y="3430823"/>
            <a:ext cx="794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NICOLA BEZZO, MASOUD BASHIRI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4051" y="4102391"/>
            <a:ext cx="129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Fall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1038035"/>
          </a:xfrm>
        </p:spPr>
        <p:txBody>
          <a:bodyPr>
            <a:normAutofit fontScale="90000"/>
          </a:bodyPr>
          <a:lstStyle/>
          <a:p>
            <a:r>
              <a:rPr lang="en-US" dirty="0"/>
              <a:t>Asus </a:t>
            </a:r>
            <a:r>
              <a:rPr lang="en-US" dirty="0" err="1"/>
              <a:t>Xtion</a:t>
            </a:r>
            <a:r>
              <a:rPr lang="en-US" dirty="0"/>
              <a:t> PRO LIVE</a:t>
            </a:r>
            <a:br>
              <a:rPr lang="en-US" b="1" dirty="0"/>
            </a:br>
            <a:br>
              <a:rPr lang="en-US" b="1" dirty="0"/>
            </a:br>
            <a:r>
              <a:rPr lang="en-US" sz="1800" b="1" dirty="0"/>
              <a:t>RGB, Depth and Microphones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Depth Image Size </a:t>
                </a:r>
              </a:p>
              <a:p>
                <a:pPr lvl="1"/>
                <a:r>
                  <a:rPr lang="en-US" dirty="0"/>
                  <a:t>(640x480) : 30 fps</a:t>
                </a:r>
              </a:p>
              <a:p>
                <a:r>
                  <a:rPr lang="en-US" dirty="0"/>
                  <a:t>Field of View</a:t>
                </a:r>
              </a:p>
              <a:p>
                <a:pPr lvl="1"/>
                <a:r>
                  <a:rPr lang="en-US" b="1" dirty="0"/>
                  <a:t>Horizontal: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𝟓𝟖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Vertical: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Diagonal: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s://www.asus.com/websites/global/products/hahEFPMWY9UVDL7z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0" y="2171769"/>
            <a:ext cx="4166235" cy="22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7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70675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Sensing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65" y="2062480"/>
            <a:ext cx="9603275" cy="3294576"/>
          </a:xfrm>
        </p:spPr>
        <p:txBody>
          <a:bodyPr/>
          <a:lstStyle/>
          <a:p>
            <a:r>
              <a:rPr lang="en-US" dirty="0"/>
              <a:t>Structured Light (Active Depth Sensing)</a:t>
            </a:r>
          </a:p>
          <a:p>
            <a:pPr lvl="1"/>
            <a:r>
              <a:rPr lang="en-US" dirty="0"/>
              <a:t>Project a speckle pattern of infra red laser light (Transmitter)</a:t>
            </a:r>
          </a:p>
          <a:p>
            <a:pPr lvl="1"/>
            <a:r>
              <a:rPr lang="en-US" dirty="0"/>
              <a:t>Capture and Analyze the results (Depth Camera) </a:t>
            </a:r>
          </a:p>
          <a:p>
            <a:r>
              <a:rPr lang="en-US" dirty="0"/>
              <a:t>Depth from Blur and Stereo Vision (Passive Sensing)</a:t>
            </a:r>
          </a:p>
          <a:p>
            <a:pPr lvl="1"/>
            <a:r>
              <a:rPr lang="en-US" dirty="0"/>
              <a:t>Blur: Things further away – Astigmatic Lens</a:t>
            </a:r>
          </a:p>
          <a:p>
            <a:pPr lvl="1"/>
            <a:r>
              <a:rPr lang="en-US" dirty="0"/>
              <a:t>Stereo Vision: Thing viewed from two vantage points, </a:t>
            </a:r>
          </a:p>
          <a:p>
            <a:pPr lvl="1"/>
            <a:r>
              <a:rPr lang="en-US" dirty="0"/>
              <a:t>Look different based on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s://www.asus.com/websites/global/products/hahEFPMWY9UVDL7z/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60" y="2446089"/>
            <a:ext cx="4166235" cy="22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235440" y="1981200"/>
            <a:ext cx="10160" cy="843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820400" y="2062480"/>
            <a:ext cx="10160" cy="121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42960" y="1533610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IR Transmitter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44480" y="1416149"/>
            <a:ext cx="172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Depth Camera</a:t>
            </a:r>
          </a:p>
        </p:txBody>
      </p:sp>
    </p:spTree>
    <p:extLst>
      <p:ext uri="{BB962C8B-B14F-4D97-AF65-F5344CB8AC3E}">
        <p14:creationId xmlns:p14="http://schemas.microsoft.com/office/powerpoint/2010/main" val="28091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3dSensor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ssh</a:t>
            </a:r>
            <a:r>
              <a:rPr lang="en-US" dirty="0"/>
              <a:t> into your </a:t>
            </a:r>
            <a:r>
              <a:rPr lang="en-US" dirty="0" err="1"/>
              <a:t>turtlebot</a:t>
            </a:r>
            <a:endParaRPr lang="en-US" dirty="0"/>
          </a:p>
          <a:p>
            <a:r>
              <a:rPr lang="en-US" b="1" i="1" dirty="0" err="1"/>
              <a:t>roslaunch</a:t>
            </a:r>
            <a:r>
              <a:rPr lang="en-US" b="1" i="1" dirty="0"/>
              <a:t> </a:t>
            </a:r>
            <a:r>
              <a:rPr lang="en-US" b="1" i="1" dirty="0" err="1"/>
              <a:t>turtlebot_bringup</a:t>
            </a:r>
            <a:r>
              <a:rPr lang="en-US" b="1" i="1" dirty="0"/>
              <a:t> </a:t>
            </a:r>
            <a:r>
              <a:rPr lang="en-US" b="1" i="1" dirty="0" err="1"/>
              <a:t>minimal.launch</a:t>
            </a:r>
            <a:endParaRPr lang="en-US" b="1" i="1" dirty="0"/>
          </a:p>
          <a:p>
            <a:r>
              <a:rPr lang="en-US" b="1" i="1" dirty="0" err="1"/>
              <a:t>roslaunch</a:t>
            </a:r>
            <a:r>
              <a:rPr lang="en-US" b="1" i="1" dirty="0"/>
              <a:t> </a:t>
            </a:r>
            <a:r>
              <a:rPr lang="en-US" b="1" i="1" dirty="0" err="1"/>
              <a:t>turtlebot_bringup</a:t>
            </a:r>
            <a:r>
              <a:rPr lang="en-US" b="1" i="1" dirty="0"/>
              <a:t> 3dsensor.launch</a:t>
            </a:r>
          </a:p>
          <a:p>
            <a:r>
              <a:rPr lang="en-US" b="1" i="1" dirty="0" err="1"/>
              <a:t>rostopic</a:t>
            </a:r>
            <a:r>
              <a:rPr lang="en-US" b="1" i="1" dirty="0"/>
              <a:t> list</a:t>
            </a:r>
          </a:p>
          <a:p>
            <a:pPr lvl="1"/>
            <a:r>
              <a:rPr lang="en-US" dirty="0"/>
              <a:t>You should see a number of new topics being published</a:t>
            </a:r>
          </a:p>
          <a:p>
            <a:pPr lvl="1"/>
            <a:r>
              <a:rPr lang="en-US" b="1" dirty="0" err="1"/>
              <a:t>rostopic</a:t>
            </a:r>
            <a:r>
              <a:rPr lang="en-US" b="1" dirty="0"/>
              <a:t> echo /scan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6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Kinect data in </a:t>
            </a:r>
            <a:r>
              <a:rPr lang="en-US" dirty="0" err="1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88160"/>
            <a:ext cx="9603275" cy="4043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your Lenovo Laptop, open a terminal</a:t>
            </a:r>
          </a:p>
          <a:p>
            <a:r>
              <a:rPr lang="en-US" b="1" i="1" dirty="0" err="1"/>
              <a:t>Rosrun</a:t>
            </a:r>
            <a:r>
              <a:rPr lang="en-US" b="1" i="1" dirty="0"/>
              <a:t> </a:t>
            </a:r>
            <a:r>
              <a:rPr lang="en-US" b="1" i="1" dirty="0" err="1"/>
              <a:t>rviz</a:t>
            </a:r>
            <a:r>
              <a:rPr lang="en-US" b="1" i="1" dirty="0"/>
              <a:t> </a:t>
            </a:r>
            <a:r>
              <a:rPr lang="en-US" b="1" i="1" dirty="0" err="1"/>
              <a:t>rviz</a:t>
            </a:r>
            <a:endParaRPr lang="en-US" b="1" i="1" dirty="0"/>
          </a:p>
          <a:p>
            <a:r>
              <a:rPr lang="en-US" b="1" i="1" dirty="0"/>
              <a:t>Global Options-&gt;Fixed Frame = </a:t>
            </a:r>
            <a:r>
              <a:rPr lang="en-US" b="1" i="1" dirty="0" err="1"/>
              <a:t>base_footprint</a:t>
            </a:r>
            <a:endParaRPr lang="en-US" b="1" i="1" dirty="0"/>
          </a:p>
          <a:p>
            <a:r>
              <a:rPr lang="en-US" b="1" i="1" dirty="0"/>
              <a:t>Grid-&gt;Reference Frame = </a:t>
            </a:r>
            <a:r>
              <a:rPr lang="en-US" b="1" i="1" dirty="0" err="1"/>
              <a:t>odom</a:t>
            </a:r>
            <a:endParaRPr lang="en-US" b="1" i="1" dirty="0"/>
          </a:p>
          <a:p>
            <a:r>
              <a:rPr lang="en-US" i="1" dirty="0"/>
              <a:t>Click on the </a:t>
            </a:r>
            <a:r>
              <a:rPr lang="en-US" b="1" i="1" dirty="0"/>
              <a:t>‘Add’ </a:t>
            </a:r>
            <a:r>
              <a:rPr lang="en-US" i="1" dirty="0"/>
              <a:t>button, from the </a:t>
            </a:r>
            <a:r>
              <a:rPr lang="en-US" b="1" i="1" dirty="0"/>
              <a:t>‘By Display Type’ </a:t>
            </a:r>
            <a:r>
              <a:rPr lang="en-US" i="1" dirty="0"/>
              <a:t>tab select </a:t>
            </a:r>
            <a:r>
              <a:rPr lang="en-US" b="1" i="1" dirty="0" err="1"/>
              <a:t>DepthCloud</a:t>
            </a:r>
            <a:r>
              <a:rPr lang="en-US" b="1" i="1" dirty="0"/>
              <a:t>, </a:t>
            </a:r>
            <a:r>
              <a:rPr lang="en-US" b="1" i="1" dirty="0" err="1"/>
              <a:t>RobotModel</a:t>
            </a:r>
            <a:r>
              <a:rPr lang="en-US" b="1" i="1" dirty="0"/>
              <a:t> and </a:t>
            </a:r>
            <a:r>
              <a:rPr lang="en-US" b="1" i="1" dirty="0" err="1"/>
              <a:t>LaserScan</a:t>
            </a:r>
            <a:endParaRPr lang="en-US" b="1" i="1" dirty="0"/>
          </a:p>
          <a:p>
            <a:pPr lvl="1"/>
            <a:r>
              <a:rPr lang="en-US" dirty="0"/>
              <a:t>Color Image Topic</a:t>
            </a:r>
          </a:p>
          <a:p>
            <a:pPr lvl="2"/>
            <a:r>
              <a:rPr lang="en-US" dirty="0"/>
              <a:t>Select </a:t>
            </a:r>
            <a:r>
              <a:rPr lang="en-US" b="1" i="1" dirty="0"/>
              <a:t>camera/</a:t>
            </a:r>
            <a:r>
              <a:rPr lang="en-US" b="1" i="1" dirty="0" err="1"/>
              <a:t>rgb</a:t>
            </a:r>
            <a:r>
              <a:rPr lang="en-US" b="1" i="1" dirty="0"/>
              <a:t>/</a:t>
            </a:r>
            <a:r>
              <a:rPr lang="en-US" b="1" i="1" dirty="0" err="1"/>
              <a:t>image_raw</a:t>
            </a:r>
            <a:endParaRPr lang="en-US" b="1" i="1" dirty="0"/>
          </a:p>
          <a:p>
            <a:pPr lvl="1"/>
            <a:r>
              <a:rPr lang="en-US" i="1" dirty="0"/>
              <a:t>Depth Map Topic</a:t>
            </a:r>
          </a:p>
          <a:p>
            <a:pPr lvl="2"/>
            <a:r>
              <a:rPr lang="en-US" dirty="0"/>
              <a:t>Select </a:t>
            </a:r>
            <a:r>
              <a:rPr lang="en-US" b="1" i="1" dirty="0"/>
              <a:t>camera/</a:t>
            </a:r>
            <a:r>
              <a:rPr lang="en-US" b="1" i="1" dirty="0" err="1"/>
              <a:t>depth_registered</a:t>
            </a:r>
            <a:r>
              <a:rPr lang="en-US" b="1" i="1" dirty="0"/>
              <a:t>/</a:t>
            </a:r>
            <a:r>
              <a:rPr lang="en-US" b="1" i="1" dirty="0" err="1"/>
              <a:t>image_raw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9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964389"/>
            <a:ext cx="9700290" cy="55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Kinect data in </a:t>
            </a:r>
            <a:r>
              <a:rPr lang="en-US" dirty="0" err="1"/>
              <a:t>Rviz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90" y="1633219"/>
            <a:ext cx="7747190" cy="44102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subscribe to </a:t>
            </a:r>
            <a:r>
              <a:rPr lang="en-US"/>
              <a:t>the virtual(fake) </a:t>
            </a:r>
            <a:r>
              <a:rPr lang="en-US" dirty="0"/>
              <a:t>laser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Type:</a:t>
            </a:r>
          </a:p>
          <a:p>
            <a:pPr lvl="1"/>
            <a:r>
              <a:rPr lang="en-US" b="1" dirty="0"/>
              <a:t>#include &lt;</a:t>
            </a:r>
            <a:r>
              <a:rPr lang="en-US" b="1" dirty="0" err="1"/>
              <a:t>sensor_msgs</a:t>
            </a:r>
            <a:r>
              <a:rPr lang="en-US" b="1" dirty="0"/>
              <a:t>/</a:t>
            </a:r>
            <a:r>
              <a:rPr lang="en-US" b="1" dirty="0" err="1"/>
              <a:t>LaserScan.h</a:t>
            </a:r>
            <a:r>
              <a:rPr lang="en-US" b="1" dirty="0"/>
              <a:t>&gt;</a:t>
            </a:r>
          </a:p>
          <a:p>
            <a:pPr lvl="1"/>
            <a:r>
              <a:rPr lang="en-US" dirty="0"/>
              <a:t>In python: </a:t>
            </a:r>
            <a:r>
              <a:rPr lang="en-US" b="1" dirty="0"/>
              <a:t>from sensor_msgs.msg import </a:t>
            </a:r>
            <a:r>
              <a:rPr lang="en-US" b="1" dirty="0" err="1"/>
              <a:t>LaserScan</a:t>
            </a:r>
            <a:endParaRPr lang="en-US" b="1" dirty="0"/>
          </a:p>
          <a:p>
            <a:r>
              <a:rPr lang="en-US" dirty="0"/>
              <a:t>Subscribe:</a:t>
            </a:r>
          </a:p>
          <a:p>
            <a:pPr lvl="1"/>
            <a:r>
              <a:rPr lang="en-US" dirty="0"/>
              <a:t>/scan topic</a:t>
            </a:r>
          </a:p>
          <a:p>
            <a:pPr lvl="1"/>
            <a:r>
              <a:rPr lang="en-US" dirty="0"/>
              <a:t>Read </a:t>
            </a:r>
            <a:r>
              <a:rPr lang="en-US" b="1" i="1" dirty="0"/>
              <a:t>ranges[0-639]</a:t>
            </a:r>
          </a:p>
          <a:p>
            <a:pPr lvl="1"/>
            <a:r>
              <a:rPr lang="en-US" i="1" dirty="0"/>
              <a:t>Values range from 0.44 to 10 (meters), some will be </a:t>
            </a:r>
            <a:r>
              <a:rPr lang="en-US" i="1" dirty="0" err="1"/>
              <a:t>NaN</a:t>
            </a:r>
            <a:r>
              <a:rPr lang="en-US" i="1" dirty="0"/>
              <a:t> (not a number)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461276"/>
            <a:ext cx="101295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AMR Lab #3 – Due Thu 10/27/2016 during Lab hours </a:t>
            </a:r>
          </a:p>
          <a:p>
            <a:endParaRPr lang="en-US" sz="2400" b="1" dirty="0"/>
          </a:p>
          <a:p>
            <a:pPr lvl="0"/>
            <a:r>
              <a:rPr lang="en-US" sz="2400" dirty="0"/>
              <a:t>Use the Asus </a:t>
            </a:r>
            <a:r>
              <a:rPr lang="en-US" sz="2400" dirty="0" err="1"/>
              <a:t>Xtion</a:t>
            </a:r>
            <a:r>
              <a:rPr lang="en-US" sz="2400" dirty="0"/>
              <a:t> Pro (</a:t>
            </a:r>
            <a:r>
              <a:rPr lang="en-US" sz="2400" dirty="0" err="1"/>
              <a:t>kinect</a:t>
            </a:r>
            <a:r>
              <a:rPr lang="en-US" sz="2400" dirty="0"/>
              <a:t>) sensor for the following behaviors: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cruise controller developed in the first lab assignments, set a speed and make the robot stop at 1m from any obstacle in front of the </a:t>
            </a:r>
            <a:r>
              <a:rPr lang="en-US" sz="2400" dirty="0" err="1"/>
              <a:t>turtlebot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an obstacle avoidance behavior. Use the </a:t>
            </a:r>
            <a:r>
              <a:rPr lang="en-US" sz="2400" dirty="0" err="1"/>
              <a:t>turtlebot</a:t>
            </a:r>
            <a:r>
              <a:rPr lang="en-US" sz="2400" dirty="0"/>
              <a:t> box as the obstacle to avoid. Implement a go-to-goal behavior making the robot move 4m ahead while avoiding the obstacle.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a follow-me behavior. Make the </a:t>
            </a:r>
            <a:r>
              <a:rPr lang="en-US" sz="2400" dirty="0" err="1"/>
              <a:t>turtlebot</a:t>
            </a:r>
            <a:r>
              <a:rPr lang="en-US" sz="2400" dirty="0"/>
              <a:t> follow you around the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extra: use the camera on the </a:t>
            </a:r>
            <a:r>
              <a:rPr lang="en-US" sz="2400" dirty="0" err="1"/>
              <a:t>xtion</a:t>
            </a:r>
            <a:r>
              <a:rPr lang="en-US" sz="2400" dirty="0"/>
              <a:t> sensor to recognize and follow a specific object (e.g., a red ball, your face, your backpack, a drawing on a piece of paper, etc.)</a:t>
            </a:r>
          </a:p>
        </p:txBody>
      </p:sp>
    </p:spTree>
    <p:extLst>
      <p:ext uri="{BB962C8B-B14F-4D97-AF65-F5344CB8AC3E}">
        <p14:creationId xmlns:p14="http://schemas.microsoft.com/office/powerpoint/2010/main" val="32330992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3408</TotalTime>
  <Words>389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Gallery</vt:lpstr>
      <vt:lpstr>PowerPoint Presentation</vt:lpstr>
      <vt:lpstr>Asus Xtion PRO LIVE  RGB, Depth and Microphones</vt:lpstr>
      <vt:lpstr>Depth Sensing </vt:lpstr>
      <vt:lpstr>Launch 3dSensor</vt:lpstr>
      <vt:lpstr>Visualize Kinect data in Rviz</vt:lpstr>
      <vt:lpstr>PowerPoint Presentation</vt:lpstr>
      <vt:lpstr>Visualize Kinect data in Rviz</vt:lpstr>
      <vt:lpstr>How to subscribe to the virtual(fake) laser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Ashkan Bashiri</dc:creator>
  <cp:lastModifiedBy>Masoud Bashiri</cp:lastModifiedBy>
  <cp:revision>107</cp:revision>
  <dcterms:modified xsi:type="dcterms:W3CDTF">2016-10-13T20:40:14Z</dcterms:modified>
</cp:coreProperties>
</file>