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kan Farahani" initials="AF" lastIdx="1" clrIdx="0">
    <p:extLst>
      <p:ext uri="{19B8F6BF-5375-455C-9EA6-DF929625EA0E}">
        <p15:presenceInfo xmlns:p15="http://schemas.microsoft.com/office/powerpoint/2012/main" userId="b5ecc8b6283d89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coronavirus/2019-ncov/cases-updates/forecasts-cases.html" TargetMode="External"/><Relationship Id="rId7" Type="http://schemas.openxmlformats.org/officeDocument/2006/relationships/hyperlink" Target="https://news.gallup.com/poll/309059/adults-divided-status-covid-situation.aspx" TargetMode="External"/><Relationship Id="rId2" Type="http://schemas.openxmlformats.org/officeDocument/2006/relationships/hyperlink" Target="https://www.cdc.gov/coronavirus/2019-ncov/covid-data/covid-net/purpose-methods.html" TargetMode="External"/><Relationship Id="rId1" Type="http://schemas.openxmlformats.org/officeDocument/2006/relationships/hyperlink" Target="https://aws.amazon.com/marketplace/pp/prodview-yivxd2owkloha#overview" TargetMode="External"/><Relationship Id="rId6" Type="http://schemas.openxmlformats.org/officeDocument/2006/relationships/hyperlink" Target="https://aws.amazon.com/marketplace/pp/prodview-ypf5vcmijpcbm?qid=1597332672603&amp;sr=0-13&amp;ref_=srh_res_product_title" TargetMode="External"/><Relationship Id="rId5" Type="http://schemas.openxmlformats.org/officeDocument/2006/relationships/hyperlink" Target="https://www.ahrq.gov/data/resources/index.html" TargetMode="External"/><Relationship Id="rId4" Type="http://schemas.openxmlformats.org/officeDocument/2006/relationships/hyperlink" Target="https://covidtracking.com/data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hrq.gov/data/resources/index.html" TargetMode="External"/><Relationship Id="rId7" Type="http://schemas.openxmlformats.org/officeDocument/2006/relationships/hyperlink" Target="https://news.gallup.com/poll/309059/adults-divided-status-covid-situation.aspx" TargetMode="External"/><Relationship Id="rId2" Type="http://schemas.openxmlformats.org/officeDocument/2006/relationships/hyperlink" Target="https://aws.amazon.com/marketplace/pp/prodview-yivxd2owkloha#overview" TargetMode="External"/><Relationship Id="rId1" Type="http://schemas.openxmlformats.org/officeDocument/2006/relationships/hyperlink" Target="https://www.cdc.gov/coronavirus/2019-ncov/cases-updates/forecasts-cases.html" TargetMode="External"/><Relationship Id="rId6" Type="http://schemas.openxmlformats.org/officeDocument/2006/relationships/hyperlink" Target="https://aws.amazon.com/marketplace/pp/prodview-ypf5vcmijpcbm?qid=1597332672603&amp;sr=0-13&amp;ref_=srh_res_product_title" TargetMode="External"/><Relationship Id="rId5" Type="http://schemas.openxmlformats.org/officeDocument/2006/relationships/hyperlink" Target="https://www.cdc.gov/coronavirus/2019-ncov/covid-data/covid-net/purpose-methods.html" TargetMode="External"/><Relationship Id="rId4" Type="http://schemas.openxmlformats.org/officeDocument/2006/relationships/hyperlink" Target="https://covidtracking.com/dat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9AD66C-4AB6-4556-B928-E84AE36D5ACC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E6B9-D6F0-4C14-9D08-E80773ACD100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1800" b="1" dirty="0"/>
            <a:t>Dynamic CCVI</a:t>
          </a:r>
        </a:p>
      </dgm:t>
    </dgm:pt>
    <dgm:pt modelId="{396165BD-345D-4629-BE10-A8DA4AAAC65E}" type="parTrans" cxnId="{226FE50A-6C32-40A1-9497-DD983683FD52}">
      <dgm:prSet/>
      <dgm:spPr/>
      <dgm:t>
        <a:bodyPr/>
        <a:lstStyle/>
        <a:p>
          <a:endParaRPr lang="en-US"/>
        </a:p>
      </dgm:t>
    </dgm:pt>
    <dgm:pt modelId="{7AF47955-CC40-4942-821E-BAC4A496D925}" type="sibTrans" cxnId="{226FE50A-6C32-40A1-9497-DD983683FD52}">
      <dgm:prSet/>
      <dgm:spPr/>
      <dgm:t>
        <a:bodyPr/>
        <a:lstStyle/>
        <a:p>
          <a:endParaRPr lang="en-US"/>
        </a:p>
      </dgm:t>
    </dgm:pt>
    <dgm:pt modelId="{6C70F4F5-68AC-4ADC-B632-8E50885E910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Controlled Ventilation Utilization Prediction</a:t>
          </a:r>
        </a:p>
      </dgm:t>
    </dgm:pt>
    <dgm:pt modelId="{9EAD561D-DF52-41C8-BEFF-8F2A0E313200}" type="parTrans" cxnId="{730F4BBA-2789-4F52-861A-0E3AB49D4DB1}">
      <dgm:prSet/>
      <dgm:spPr/>
      <dgm:t>
        <a:bodyPr/>
        <a:lstStyle/>
        <a:p>
          <a:endParaRPr lang="en-US"/>
        </a:p>
      </dgm:t>
    </dgm:pt>
    <dgm:pt modelId="{10ED79AC-D9B3-49A6-B959-AE5A2D69FC8C}" type="sibTrans" cxnId="{730F4BBA-2789-4F52-861A-0E3AB49D4DB1}">
      <dgm:prSet/>
      <dgm:spPr/>
      <dgm:t>
        <a:bodyPr/>
        <a:lstStyle/>
        <a:p>
          <a:endParaRPr lang="en-US"/>
        </a:p>
      </dgm:t>
    </dgm:pt>
    <dgm:pt modelId="{5AB90661-0A44-4B36-84FD-6239FC35D60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ICU beds Utilization Prediction</a:t>
          </a:r>
        </a:p>
      </dgm:t>
    </dgm:pt>
    <dgm:pt modelId="{9A2E5A33-4AD4-4D26-A1A6-4DB7F4D9781B}" type="parTrans" cxnId="{FBB1672C-73D8-4E63-B236-54B32E08CCEA}">
      <dgm:prSet/>
      <dgm:spPr/>
      <dgm:t>
        <a:bodyPr/>
        <a:lstStyle/>
        <a:p>
          <a:endParaRPr lang="en-US"/>
        </a:p>
      </dgm:t>
    </dgm:pt>
    <dgm:pt modelId="{E6087B0D-0E46-4BAB-8E79-26A70F585502}" type="sibTrans" cxnId="{FBB1672C-73D8-4E63-B236-54B32E08CCEA}">
      <dgm:prSet/>
      <dgm:spPr/>
      <dgm:t>
        <a:bodyPr/>
        <a:lstStyle/>
        <a:p>
          <a:endParaRPr lang="en-US"/>
        </a:p>
      </dgm:t>
    </dgm:pt>
    <dgm:pt modelId="{91C3E88E-FF84-45CC-82A1-119BC763A00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200" dirty="0"/>
            <a:t>Hospital bed utilization prediction</a:t>
          </a:r>
        </a:p>
      </dgm:t>
    </dgm:pt>
    <dgm:pt modelId="{295747A3-31DF-4C2B-BF86-E96D9AE2D9CE}" type="parTrans" cxnId="{CE04B381-5748-4743-AA4A-8A9C50EB32FC}">
      <dgm:prSet/>
      <dgm:spPr/>
      <dgm:t>
        <a:bodyPr/>
        <a:lstStyle/>
        <a:p>
          <a:endParaRPr lang="en-US"/>
        </a:p>
      </dgm:t>
    </dgm:pt>
    <dgm:pt modelId="{A3796D3C-0C23-410E-9A85-64153710DDD8}" type="sibTrans" cxnId="{CE04B381-5748-4743-AA4A-8A9C50EB32FC}">
      <dgm:prSet/>
      <dgm:spPr/>
      <dgm:t>
        <a:bodyPr/>
        <a:lstStyle/>
        <a:p>
          <a:endParaRPr lang="en-US"/>
        </a:p>
      </dgm:t>
    </dgm:pt>
    <dgm:pt modelId="{E4F99190-6F7E-447A-858D-6613549E2B5B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400" b="1" dirty="0"/>
            <a:t>Fixed CCVI</a:t>
          </a:r>
        </a:p>
      </dgm:t>
    </dgm:pt>
    <dgm:pt modelId="{21C1B9FA-CE02-4B8F-9BAD-1AD1BFDD5D77}" type="parTrans" cxnId="{38B1868E-DCEE-43B8-9F33-B36E9E6949C5}">
      <dgm:prSet/>
      <dgm:spPr/>
      <dgm:t>
        <a:bodyPr/>
        <a:lstStyle/>
        <a:p>
          <a:endParaRPr lang="en-US"/>
        </a:p>
      </dgm:t>
    </dgm:pt>
    <dgm:pt modelId="{1012DC36-09BD-4027-A5EB-0019BD26FB79}" type="sibTrans" cxnId="{38B1868E-DCEE-43B8-9F33-B36E9E6949C5}">
      <dgm:prSet/>
      <dgm:spPr/>
      <dgm:t>
        <a:bodyPr/>
        <a:lstStyle/>
        <a:p>
          <a:endParaRPr lang="en-US"/>
        </a:p>
      </dgm:t>
    </dgm:pt>
    <dgm:pt modelId="{25F5FA8F-DFA6-41CD-B9F6-7B4BC189657C}" type="pres">
      <dgm:prSet presAssocID="{8B9AD66C-4AB6-4556-B928-E84AE36D5ACC}" presName="Name0" presStyleCnt="0">
        <dgm:presLayoutVars>
          <dgm:chMax val="7"/>
          <dgm:resizeHandles val="exact"/>
        </dgm:presLayoutVars>
      </dgm:prSet>
      <dgm:spPr/>
    </dgm:pt>
    <dgm:pt modelId="{8DB5A7B5-A798-4787-950D-5246DA522E8B}" type="pres">
      <dgm:prSet presAssocID="{8B9AD66C-4AB6-4556-B928-E84AE36D5ACC}" presName="comp1" presStyleCnt="0"/>
      <dgm:spPr/>
    </dgm:pt>
    <dgm:pt modelId="{E413414A-CA6F-4D69-B674-2F840874B155}" type="pres">
      <dgm:prSet presAssocID="{8B9AD66C-4AB6-4556-B928-E84AE36D5ACC}" presName="circle1" presStyleLbl="node1" presStyleIdx="0" presStyleCnt="5" custLinFactNeighborX="2252" custLinFactNeighborY="1126"/>
      <dgm:spPr/>
    </dgm:pt>
    <dgm:pt modelId="{BD0B0452-09F1-47F8-BEA1-D39E532DE2E8}" type="pres">
      <dgm:prSet presAssocID="{8B9AD66C-4AB6-4556-B928-E84AE36D5ACC}" presName="c1text" presStyleLbl="node1" presStyleIdx="0" presStyleCnt="5">
        <dgm:presLayoutVars>
          <dgm:bulletEnabled val="1"/>
        </dgm:presLayoutVars>
      </dgm:prSet>
      <dgm:spPr/>
    </dgm:pt>
    <dgm:pt modelId="{F056C805-918F-47B3-9983-28C77F97F3DE}" type="pres">
      <dgm:prSet presAssocID="{8B9AD66C-4AB6-4556-B928-E84AE36D5ACC}" presName="comp2" presStyleCnt="0"/>
      <dgm:spPr/>
    </dgm:pt>
    <dgm:pt modelId="{74B39725-C3DE-46DA-A93B-AAC050DC38C8}" type="pres">
      <dgm:prSet presAssocID="{8B9AD66C-4AB6-4556-B928-E84AE36D5ACC}" presName="circle2" presStyleLbl="node1" presStyleIdx="1" presStyleCnt="5"/>
      <dgm:spPr/>
    </dgm:pt>
    <dgm:pt modelId="{66FE64D6-6097-42C6-9B84-D3624F5E8D50}" type="pres">
      <dgm:prSet presAssocID="{8B9AD66C-4AB6-4556-B928-E84AE36D5ACC}" presName="c2text" presStyleLbl="node1" presStyleIdx="1" presStyleCnt="5">
        <dgm:presLayoutVars>
          <dgm:bulletEnabled val="1"/>
        </dgm:presLayoutVars>
      </dgm:prSet>
      <dgm:spPr/>
    </dgm:pt>
    <dgm:pt modelId="{543B9290-FBFD-4D96-9E63-AF9D0D9573C9}" type="pres">
      <dgm:prSet presAssocID="{8B9AD66C-4AB6-4556-B928-E84AE36D5ACC}" presName="comp3" presStyleCnt="0"/>
      <dgm:spPr/>
    </dgm:pt>
    <dgm:pt modelId="{DE7D6AF7-68F2-41EC-8077-FA1D3AB8BA34}" type="pres">
      <dgm:prSet presAssocID="{8B9AD66C-4AB6-4556-B928-E84AE36D5ACC}" presName="circle3" presStyleLbl="node1" presStyleIdx="2" presStyleCnt="5"/>
      <dgm:spPr/>
    </dgm:pt>
    <dgm:pt modelId="{5903DDF0-9E87-44FD-B87C-9A5859ADF5CA}" type="pres">
      <dgm:prSet presAssocID="{8B9AD66C-4AB6-4556-B928-E84AE36D5ACC}" presName="c3text" presStyleLbl="node1" presStyleIdx="2" presStyleCnt="5">
        <dgm:presLayoutVars>
          <dgm:bulletEnabled val="1"/>
        </dgm:presLayoutVars>
      </dgm:prSet>
      <dgm:spPr/>
    </dgm:pt>
    <dgm:pt modelId="{738458A8-B181-4B0D-8228-F07456B301B5}" type="pres">
      <dgm:prSet presAssocID="{8B9AD66C-4AB6-4556-B928-E84AE36D5ACC}" presName="comp4" presStyleCnt="0"/>
      <dgm:spPr/>
    </dgm:pt>
    <dgm:pt modelId="{DD9F1407-A322-41AA-A9BC-5AE91D8FD662}" type="pres">
      <dgm:prSet presAssocID="{8B9AD66C-4AB6-4556-B928-E84AE36D5ACC}" presName="circle4" presStyleLbl="node1" presStyleIdx="3" presStyleCnt="5"/>
      <dgm:spPr/>
    </dgm:pt>
    <dgm:pt modelId="{677EBBA8-323E-429E-A711-6BE61C803780}" type="pres">
      <dgm:prSet presAssocID="{8B9AD66C-4AB6-4556-B928-E84AE36D5ACC}" presName="c4text" presStyleLbl="node1" presStyleIdx="3" presStyleCnt="5">
        <dgm:presLayoutVars>
          <dgm:bulletEnabled val="1"/>
        </dgm:presLayoutVars>
      </dgm:prSet>
      <dgm:spPr/>
    </dgm:pt>
    <dgm:pt modelId="{9FD20759-F33D-4479-9E15-0D8048471C12}" type="pres">
      <dgm:prSet presAssocID="{8B9AD66C-4AB6-4556-B928-E84AE36D5ACC}" presName="comp5" presStyleCnt="0"/>
      <dgm:spPr/>
    </dgm:pt>
    <dgm:pt modelId="{651CF186-CE3D-4CF9-8DDA-83377CF737A0}" type="pres">
      <dgm:prSet presAssocID="{8B9AD66C-4AB6-4556-B928-E84AE36D5ACC}" presName="circle5" presStyleLbl="node1" presStyleIdx="4" presStyleCnt="5"/>
      <dgm:spPr/>
    </dgm:pt>
    <dgm:pt modelId="{DEAC54E4-4A5B-4E50-AF28-A913BFCD5F9D}" type="pres">
      <dgm:prSet presAssocID="{8B9AD66C-4AB6-4556-B928-E84AE36D5ACC}" presName="c5text" presStyleLbl="node1" presStyleIdx="4" presStyleCnt="5">
        <dgm:presLayoutVars>
          <dgm:bulletEnabled val="1"/>
        </dgm:presLayoutVars>
      </dgm:prSet>
      <dgm:spPr/>
    </dgm:pt>
  </dgm:ptLst>
  <dgm:cxnLst>
    <dgm:cxn modelId="{226FE50A-6C32-40A1-9497-DD983683FD52}" srcId="{8B9AD66C-4AB6-4556-B928-E84AE36D5ACC}" destId="{DAB7E6B9-D6F0-4C14-9D08-E80773ACD100}" srcOrd="0" destOrd="0" parTransId="{396165BD-345D-4629-BE10-A8DA4AAAC65E}" sibTransId="{7AF47955-CC40-4942-821E-BAC4A496D925}"/>
    <dgm:cxn modelId="{3180510D-AFB7-4617-9DEA-E5E5F14C56B4}" type="presOf" srcId="{8B9AD66C-4AB6-4556-B928-E84AE36D5ACC}" destId="{25F5FA8F-DFA6-41CD-B9F6-7B4BC189657C}" srcOrd="0" destOrd="0" presId="urn:microsoft.com/office/officeart/2005/8/layout/venn2"/>
    <dgm:cxn modelId="{5012B021-584B-4A7F-8270-18E3C8BFE582}" type="presOf" srcId="{E4F99190-6F7E-447A-858D-6613549E2B5B}" destId="{DEAC54E4-4A5B-4E50-AF28-A913BFCD5F9D}" srcOrd="1" destOrd="0" presId="urn:microsoft.com/office/officeart/2005/8/layout/venn2"/>
    <dgm:cxn modelId="{FBB1672C-73D8-4E63-B236-54B32E08CCEA}" srcId="{8B9AD66C-4AB6-4556-B928-E84AE36D5ACC}" destId="{5AB90661-0A44-4B36-84FD-6239FC35D607}" srcOrd="2" destOrd="0" parTransId="{9A2E5A33-4AD4-4D26-A1A6-4DB7F4D9781B}" sibTransId="{E6087B0D-0E46-4BAB-8E79-26A70F585502}"/>
    <dgm:cxn modelId="{90B3943F-324D-4675-AB70-1D35EEED0770}" type="presOf" srcId="{E4F99190-6F7E-447A-858D-6613549E2B5B}" destId="{651CF186-CE3D-4CF9-8DDA-83377CF737A0}" srcOrd="0" destOrd="0" presId="urn:microsoft.com/office/officeart/2005/8/layout/venn2"/>
    <dgm:cxn modelId="{719EFD67-9394-4C0C-A8FD-F2E8B01B2841}" type="presOf" srcId="{6C70F4F5-68AC-4ADC-B632-8E50885E9106}" destId="{66FE64D6-6097-42C6-9B84-D3624F5E8D50}" srcOrd="1" destOrd="0" presId="urn:microsoft.com/office/officeart/2005/8/layout/venn2"/>
    <dgm:cxn modelId="{39747268-0B32-49DB-8F89-421C64036F49}" type="presOf" srcId="{5AB90661-0A44-4B36-84FD-6239FC35D607}" destId="{DE7D6AF7-68F2-41EC-8077-FA1D3AB8BA34}" srcOrd="0" destOrd="0" presId="urn:microsoft.com/office/officeart/2005/8/layout/venn2"/>
    <dgm:cxn modelId="{CE04B381-5748-4743-AA4A-8A9C50EB32FC}" srcId="{8B9AD66C-4AB6-4556-B928-E84AE36D5ACC}" destId="{91C3E88E-FF84-45CC-82A1-119BC763A00F}" srcOrd="3" destOrd="0" parTransId="{295747A3-31DF-4C2B-BF86-E96D9AE2D9CE}" sibTransId="{A3796D3C-0C23-410E-9A85-64153710DDD8}"/>
    <dgm:cxn modelId="{661A4786-BD8A-4D54-A0CB-B08866C16DD8}" type="presOf" srcId="{91C3E88E-FF84-45CC-82A1-119BC763A00F}" destId="{677EBBA8-323E-429E-A711-6BE61C803780}" srcOrd="1" destOrd="0" presId="urn:microsoft.com/office/officeart/2005/8/layout/venn2"/>
    <dgm:cxn modelId="{38B1868E-DCEE-43B8-9F33-B36E9E6949C5}" srcId="{8B9AD66C-4AB6-4556-B928-E84AE36D5ACC}" destId="{E4F99190-6F7E-447A-858D-6613549E2B5B}" srcOrd="4" destOrd="0" parTransId="{21C1B9FA-CE02-4B8F-9BAD-1AD1BFDD5D77}" sibTransId="{1012DC36-09BD-4027-A5EB-0019BD26FB79}"/>
    <dgm:cxn modelId="{FFA3C192-E6F4-4839-AA1B-BD2218C12BF9}" type="presOf" srcId="{DAB7E6B9-D6F0-4C14-9D08-E80773ACD100}" destId="{E413414A-CA6F-4D69-B674-2F840874B155}" srcOrd="0" destOrd="0" presId="urn:microsoft.com/office/officeart/2005/8/layout/venn2"/>
    <dgm:cxn modelId="{09D05094-1205-489F-A208-A4F041E1852D}" type="presOf" srcId="{5AB90661-0A44-4B36-84FD-6239FC35D607}" destId="{5903DDF0-9E87-44FD-B87C-9A5859ADF5CA}" srcOrd="1" destOrd="0" presId="urn:microsoft.com/office/officeart/2005/8/layout/venn2"/>
    <dgm:cxn modelId="{49998AA0-3B28-45AB-9FC2-1B18162380C9}" type="presOf" srcId="{6C70F4F5-68AC-4ADC-B632-8E50885E9106}" destId="{74B39725-C3DE-46DA-A93B-AAC050DC38C8}" srcOrd="0" destOrd="0" presId="urn:microsoft.com/office/officeart/2005/8/layout/venn2"/>
    <dgm:cxn modelId="{34999FA3-AAE2-4785-BD34-7DF5A2B147F0}" type="presOf" srcId="{91C3E88E-FF84-45CC-82A1-119BC763A00F}" destId="{DD9F1407-A322-41AA-A9BC-5AE91D8FD662}" srcOrd="0" destOrd="0" presId="urn:microsoft.com/office/officeart/2005/8/layout/venn2"/>
    <dgm:cxn modelId="{730F4BBA-2789-4F52-861A-0E3AB49D4DB1}" srcId="{8B9AD66C-4AB6-4556-B928-E84AE36D5ACC}" destId="{6C70F4F5-68AC-4ADC-B632-8E50885E9106}" srcOrd="1" destOrd="0" parTransId="{9EAD561D-DF52-41C8-BEFF-8F2A0E313200}" sibTransId="{10ED79AC-D9B3-49A6-B959-AE5A2D69FC8C}"/>
    <dgm:cxn modelId="{99D07BEF-15CD-4419-9671-762100BBD2CE}" type="presOf" srcId="{DAB7E6B9-D6F0-4C14-9D08-E80773ACD100}" destId="{BD0B0452-09F1-47F8-BEA1-D39E532DE2E8}" srcOrd="1" destOrd="0" presId="urn:microsoft.com/office/officeart/2005/8/layout/venn2"/>
    <dgm:cxn modelId="{67CC9FDB-2BC4-4A2F-BE7D-673F6A5AEB6C}" type="presParOf" srcId="{25F5FA8F-DFA6-41CD-B9F6-7B4BC189657C}" destId="{8DB5A7B5-A798-4787-950D-5246DA522E8B}" srcOrd="0" destOrd="0" presId="urn:microsoft.com/office/officeart/2005/8/layout/venn2"/>
    <dgm:cxn modelId="{8E3B9C1B-EE2D-48BA-8B51-765FFBF18248}" type="presParOf" srcId="{8DB5A7B5-A798-4787-950D-5246DA522E8B}" destId="{E413414A-CA6F-4D69-B674-2F840874B155}" srcOrd="0" destOrd="0" presId="urn:microsoft.com/office/officeart/2005/8/layout/venn2"/>
    <dgm:cxn modelId="{6C590D6D-02F3-4772-9575-60AA9AD5717D}" type="presParOf" srcId="{8DB5A7B5-A798-4787-950D-5246DA522E8B}" destId="{BD0B0452-09F1-47F8-BEA1-D39E532DE2E8}" srcOrd="1" destOrd="0" presId="urn:microsoft.com/office/officeart/2005/8/layout/venn2"/>
    <dgm:cxn modelId="{4C03143A-FA9C-444C-844C-13732B79FDCC}" type="presParOf" srcId="{25F5FA8F-DFA6-41CD-B9F6-7B4BC189657C}" destId="{F056C805-918F-47B3-9983-28C77F97F3DE}" srcOrd="1" destOrd="0" presId="urn:microsoft.com/office/officeart/2005/8/layout/venn2"/>
    <dgm:cxn modelId="{9A65A6E1-A837-4811-873C-963BF6ADE988}" type="presParOf" srcId="{F056C805-918F-47B3-9983-28C77F97F3DE}" destId="{74B39725-C3DE-46DA-A93B-AAC050DC38C8}" srcOrd="0" destOrd="0" presId="urn:microsoft.com/office/officeart/2005/8/layout/venn2"/>
    <dgm:cxn modelId="{174170B1-C9E0-442F-913A-2EC2DEB73117}" type="presParOf" srcId="{F056C805-918F-47B3-9983-28C77F97F3DE}" destId="{66FE64D6-6097-42C6-9B84-D3624F5E8D50}" srcOrd="1" destOrd="0" presId="urn:microsoft.com/office/officeart/2005/8/layout/venn2"/>
    <dgm:cxn modelId="{EDB3F7E0-BA01-465A-A65B-4FE138704AF3}" type="presParOf" srcId="{25F5FA8F-DFA6-41CD-B9F6-7B4BC189657C}" destId="{543B9290-FBFD-4D96-9E63-AF9D0D9573C9}" srcOrd="2" destOrd="0" presId="urn:microsoft.com/office/officeart/2005/8/layout/venn2"/>
    <dgm:cxn modelId="{98F285BF-3F95-4979-98CA-5ACF814C78FA}" type="presParOf" srcId="{543B9290-FBFD-4D96-9E63-AF9D0D9573C9}" destId="{DE7D6AF7-68F2-41EC-8077-FA1D3AB8BA34}" srcOrd="0" destOrd="0" presId="urn:microsoft.com/office/officeart/2005/8/layout/venn2"/>
    <dgm:cxn modelId="{31CC4F70-B4CE-4655-8786-F1D3580929A4}" type="presParOf" srcId="{543B9290-FBFD-4D96-9E63-AF9D0D9573C9}" destId="{5903DDF0-9E87-44FD-B87C-9A5859ADF5CA}" srcOrd="1" destOrd="0" presId="urn:microsoft.com/office/officeart/2005/8/layout/venn2"/>
    <dgm:cxn modelId="{954E47A2-CDA5-4F20-A3D5-DC5FD8814654}" type="presParOf" srcId="{25F5FA8F-DFA6-41CD-B9F6-7B4BC189657C}" destId="{738458A8-B181-4B0D-8228-F07456B301B5}" srcOrd="3" destOrd="0" presId="urn:microsoft.com/office/officeart/2005/8/layout/venn2"/>
    <dgm:cxn modelId="{CF170F67-7089-4F1D-8E7E-1B7481A1B4CE}" type="presParOf" srcId="{738458A8-B181-4B0D-8228-F07456B301B5}" destId="{DD9F1407-A322-41AA-A9BC-5AE91D8FD662}" srcOrd="0" destOrd="0" presId="urn:microsoft.com/office/officeart/2005/8/layout/venn2"/>
    <dgm:cxn modelId="{7A1536E5-3DDA-45A5-8E2E-A8DEDB5B16AE}" type="presParOf" srcId="{738458A8-B181-4B0D-8228-F07456B301B5}" destId="{677EBBA8-323E-429E-A711-6BE61C803780}" srcOrd="1" destOrd="0" presId="urn:microsoft.com/office/officeart/2005/8/layout/venn2"/>
    <dgm:cxn modelId="{C8790DFB-1371-4650-A147-4035FE15EB9E}" type="presParOf" srcId="{25F5FA8F-DFA6-41CD-B9F6-7B4BC189657C}" destId="{9FD20759-F33D-4479-9E15-0D8048471C12}" srcOrd="4" destOrd="0" presId="urn:microsoft.com/office/officeart/2005/8/layout/venn2"/>
    <dgm:cxn modelId="{736FE748-85AD-4C58-B812-9D1CBF4B40ED}" type="presParOf" srcId="{9FD20759-F33D-4479-9E15-0D8048471C12}" destId="{651CF186-CE3D-4CF9-8DDA-83377CF737A0}" srcOrd="0" destOrd="0" presId="urn:microsoft.com/office/officeart/2005/8/layout/venn2"/>
    <dgm:cxn modelId="{9ECFE019-BB2A-4613-B567-347D2DD40F2B}" type="presParOf" srcId="{9FD20759-F33D-4479-9E15-0D8048471C12}" destId="{DEAC54E4-4A5B-4E50-AF28-A913BFCD5F9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DDB5BB-3047-42B4-AA50-A55755D6904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CB2EC-EDFF-4D92-B3E7-E9EB80552BF7}">
      <dgm:prSet phldrT="[Text]"/>
      <dgm:spPr/>
      <dgm:t>
        <a:bodyPr/>
        <a:lstStyle/>
        <a:p>
          <a:r>
            <a:rPr lang="en-US" dirty="0"/>
            <a:t>Cases Prediction</a:t>
          </a:r>
        </a:p>
      </dgm:t>
    </dgm:pt>
    <dgm:pt modelId="{7D6F0415-33D0-402D-8985-60F15D418CF6}" type="parTrans" cxnId="{4588E910-A93B-4D74-B1C0-99957985C5C4}">
      <dgm:prSet/>
      <dgm:spPr/>
      <dgm:t>
        <a:bodyPr/>
        <a:lstStyle/>
        <a:p>
          <a:endParaRPr lang="en-US"/>
        </a:p>
      </dgm:t>
    </dgm:pt>
    <dgm:pt modelId="{FFDC3FA2-9707-4BC4-B25E-45232AD783CA}" type="sibTrans" cxnId="{4588E910-A93B-4D74-B1C0-99957985C5C4}">
      <dgm:prSet/>
      <dgm:spPr/>
      <dgm:t>
        <a:bodyPr/>
        <a:lstStyle/>
        <a:p>
          <a:endParaRPr lang="en-US"/>
        </a:p>
      </dgm:t>
    </dgm:pt>
    <dgm:pt modelId="{3B1798A3-AAC5-4291-A6E1-F419BBCD5141}">
      <dgm:prSet phldrT="[Text]"/>
      <dgm:spPr/>
      <dgm:t>
        <a:bodyPr/>
        <a:lstStyle/>
        <a:p>
          <a:r>
            <a:rPr lang="en-US" dirty="0"/>
            <a:t>Hospitalization Prediction</a:t>
          </a:r>
        </a:p>
      </dgm:t>
    </dgm:pt>
    <dgm:pt modelId="{65677782-9A29-4E2F-9838-F9C014DA9B83}" type="parTrans" cxnId="{F4A6C11B-2B66-46EA-B6EF-A7ECAE6B5D1A}">
      <dgm:prSet/>
      <dgm:spPr/>
      <dgm:t>
        <a:bodyPr/>
        <a:lstStyle/>
        <a:p>
          <a:endParaRPr lang="en-US"/>
        </a:p>
      </dgm:t>
    </dgm:pt>
    <dgm:pt modelId="{768C5701-9AC5-48B2-9944-1DBEF39428EE}" type="sibTrans" cxnId="{F4A6C11B-2B66-46EA-B6EF-A7ECAE6B5D1A}">
      <dgm:prSet/>
      <dgm:spPr/>
      <dgm:t>
        <a:bodyPr/>
        <a:lstStyle/>
        <a:p>
          <a:endParaRPr lang="en-US"/>
        </a:p>
      </dgm:t>
    </dgm:pt>
    <dgm:pt modelId="{FBB2A232-35DC-428D-B899-448B10296A2E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</a:rPr>
            <a:t>Baseline hospitalization utilization</a:t>
          </a:r>
          <a:r>
            <a:rPr lang="en-US" dirty="0"/>
            <a:t> for non-COVID patients</a:t>
          </a:r>
        </a:p>
      </dgm:t>
    </dgm:pt>
    <dgm:pt modelId="{04694D63-06BF-495D-9575-58B8FFB2F780}" type="parTrans" cxnId="{1F2D45A0-9005-498B-A0E9-13635857DC44}">
      <dgm:prSet/>
      <dgm:spPr/>
      <dgm:t>
        <a:bodyPr/>
        <a:lstStyle/>
        <a:p>
          <a:endParaRPr lang="en-US"/>
        </a:p>
      </dgm:t>
    </dgm:pt>
    <dgm:pt modelId="{4106F0CF-193A-48FB-BA5F-0A8D9EE460E5}" type="sibTrans" cxnId="{1F2D45A0-9005-498B-A0E9-13635857DC44}">
      <dgm:prSet/>
      <dgm:spPr/>
      <dgm:t>
        <a:bodyPr/>
        <a:lstStyle/>
        <a:p>
          <a:endParaRPr lang="en-US"/>
        </a:p>
      </dgm:t>
    </dgm:pt>
    <dgm:pt modelId="{76CDE897-63B2-46EA-9E7E-DCC39103A3B9}">
      <dgm:prSet phldrT="[Text]" phldr="1"/>
      <dgm:spPr/>
      <dgm:t>
        <a:bodyPr/>
        <a:lstStyle/>
        <a:p>
          <a:endParaRPr lang="en-US" dirty="0"/>
        </a:p>
      </dgm:t>
    </dgm:pt>
    <dgm:pt modelId="{2F07B648-75BF-4EB7-8DAE-1F90DF20CC2A}" type="parTrans" cxnId="{F4AC61B5-9FFC-42A4-8D4F-A3EEB8EE97F2}">
      <dgm:prSet/>
      <dgm:spPr/>
      <dgm:t>
        <a:bodyPr/>
        <a:lstStyle/>
        <a:p>
          <a:endParaRPr lang="en-US"/>
        </a:p>
      </dgm:t>
    </dgm:pt>
    <dgm:pt modelId="{E7AAFC03-4DCE-4419-931B-1DA40A13EFF2}" type="sibTrans" cxnId="{F4AC61B5-9FFC-42A4-8D4F-A3EEB8EE97F2}">
      <dgm:prSet/>
      <dgm:spPr/>
      <dgm:t>
        <a:bodyPr/>
        <a:lstStyle/>
        <a:p>
          <a:endParaRPr lang="en-US"/>
        </a:p>
      </dgm:t>
    </dgm:pt>
    <dgm:pt modelId="{1D18BF78-D49E-46EA-962C-412C205FA805}">
      <dgm:prSet phldrT="[Text]"/>
      <dgm:spPr/>
      <dgm:t>
        <a:bodyPr/>
        <a:lstStyle/>
        <a:p>
          <a:r>
            <a:rPr lang="en-US" dirty="0"/>
            <a:t>Compartment Epidemic Models</a:t>
          </a:r>
        </a:p>
      </dgm:t>
    </dgm:pt>
    <dgm:pt modelId="{D5835AFC-7D60-47BC-B8B2-F3B78B9B0274}" type="sibTrans" cxnId="{D23DB606-C9AF-4E31-8B5B-2D0FADC5145D}">
      <dgm:prSet/>
      <dgm:spPr/>
      <dgm:t>
        <a:bodyPr/>
        <a:lstStyle/>
        <a:p>
          <a:endParaRPr lang="en-US"/>
        </a:p>
      </dgm:t>
    </dgm:pt>
    <dgm:pt modelId="{ACECAB08-E91B-4318-BF60-4777585F1E01}" type="parTrans" cxnId="{D23DB606-C9AF-4E31-8B5B-2D0FADC5145D}">
      <dgm:prSet/>
      <dgm:spPr/>
      <dgm:t>
        <a:bodyPr/>
        <a:lstStyle/>
        <a:p>
          <a:endParaRPr lang="en-US"/>
        </a:p>
      </dgm:t>
    </dgm:pt>
    <dgm:pt modelId="{93DD3905-18FC-428E-8F6F-12C0A7FC044E}">
      <dgm:prSet phldrT="[Text]"/>
      <dgm:spPr/>
      <dgm:t>
        <a:bodyPr/>
        <a:lstStyle/>
        <a:p>
          <a:r>
            <a:rPr lang="en-US" dirty="0"/>
            <a:t>Different Versions are developed for COVID and established by CDC for competition</a:t>
          </a:r>
        </a:p>
      </dgm:t>
    </dgm:pt>
    <dgm:pt modelId="{D1296251-E825-448B-93C2-4CF3DF245AAC}" type="sibTrans" cxnId="{B32AAC12-F7CA-4849-B2A9-120C3E7F264C}">
      <dgm:prSet/>
      <dgm:spPr/>
      <dgm:t>
        <a:bodyPr/>
        <a:lstStyle/>
        <a:p>
          <a:endParaRPr lang="en-US"/>
        </a:p>
      </dgm:t>
    </dgm:pt>
    <dgm:pt modelId="{0D82A7C5-4F33-4A4C-81AF-52D45A34ECBD}" type="parTrans" cxnId="{B32AAC12-F7CA-4849-B2A9-120C3E7F264C}">
      <dgm:prSet/>
      <dgm:spPr/>
      <dgm:t>
        <a:bodyPr/>
        <a:lstStyle/>
        <a:p>
          <a:endParaRPr lang="en-US"/>
        </a:p>
      </dgm:t>
    </dgm:pt>
    <dgm:pt modelId="{425973FF-2BB1-412E-BB4A-74C0F5D074DD}">
      <dgm:prSet phldrT="[Text]"/>
      <dgm:spPr/>
      <dgm:t>
        <a:bodyPr/>
        <a:lstStyle/>
        <a:p>
          <a:r>
            <a:rPr lang="en-US" dirty="0"/>
            <a:t>Machine Learning Approach: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Multi-model Ensemble approach </a:t>
          </a:r>
          <a:r>
            <a:rPr lang="en-US" dirty="0"/>
            <a:t>out of available models</a:t>
          </a:r>
        </a:p>
      </dgm:t>
    </dgm:pt>
    <dgm:pt modelId="{BF650DBA-052D-4EFF-A2B5-B4F3DF57350F}" type="sibTrans" cxnId="{8B283111-9DE7-43B3-B219-E51C46FF10A3}">
      <dgm:prSet/>
      <dgm:spPr/>
      <dgm:t>
        <a:bodyPr/>
        <a:lstStyle/>
        <a:p>
          <a:endParaRPr lang="en-US"/>
        </a:p>
      </dgm:t>
    </dgm:pt>
    <dgm:pt modelId="{46A8F753-0599-4B57-92D3-A898D34402DB}" type="parTrans" cxnId="{8B283111-9DE7-43B3-B219-E51C46FF10A3}">
      <dgm:prSet/>
      <dgm:spPr/>
      <dgm:t>
        <a:bodyPr/>
        <a:lstStyle/>
        <a:p>
          <a:endParaRPr lang="en-US"/>
        </a:p>
      </dgm:t>
    </dgm:pt>
    <dgm:pt modelId="{8B0F3507-50F7-48EB-B91F-64CA2AD15707}">
      <dgm:prSet phldrT="[Text]"/>
      <dgm:spPr/>
      <dgm:t>
        <a:bodyPr/>
        <a:lstStyle/>
        <a:p>
          <a:r>
            <a:rPr lang="en-US" dirty="0"/>
            <a:t> Use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demographic</a:t>
          </a:r>
          <a:r>
            <a:rPr lang="en-US" dirty="0"/>
            <a:t> and </a:t>
          </a:r>
          <a:r>
            <a:rPr lang="en-US" dirty="0">
              <a:solidFill>
                <a:schemeClr val="accent2">
                  <a:lumMod val="75000"/>
                </a:schemeClr>
              </a:solidFill>
            </a:rPr>
            <a:t>epidemiological</a:t>
          </a:r>
          <a:r>
            <a:rPr lang="en-US" dirty="0"/>
            <a:t> factors to predict hospitalization </a:t>
          </a:r>
        </a:p>
      </dgm:t>
    </dgm:pt>
    <dgm:pt modelId="{72F6E106-CD22-49B1-816F-F9348293E339}" type="parTrans" cxnId="{B778D980-7701-4E20-843F-D09415668658}">
      <dgm:prSet/>
      <dgm:spPr/>
      <dgm:t>
        <a:bodyPr/>
        <a:lstStyle/>
        <a:p>
          <a:endParaRPr lang="en-US"/>
        </a:p>
      </dgm:t>
    </dgm:pt>
    <dgm:pt modelId="{3009460E-060A-451D-8AD2-3D4213499B47}" type="sibTrans" cxnId="{B778D980-7701-4E20-843F-D09415668658}">
      <dgm:prSet/>
      <dgm:spPr/>
      <dgm:t>
        <a:bodyPr/>
        <a:lstStyle/>
        <a:p>
          <a:endParaRPr lang="en-US"/>
        </a:p>
      </dgm:t>
    </dgm:pt>
    <dgm:pt modelId="{002136FB-94A3-4142-B7F0-20347A9F0A3A}" type="pres">
      <dgm:prSet presAssocID="{18DDB5BB-3047-42B4-AA50-A55755D6904E}" presName="linearFlow" presStyleCnt="0">
        <dgm:presLayoutVars>
          <dgm:dir/>
          <dgm:animLvl val="lvl"/>
          <dgm:resizeHandles val="exact"/>
        </dgm:presLayoutVars>
      </dgm:prSet>
      <dgm:spPr/>
    </dgm:pt>
    <dgm:pt modelId="{13C1C021-116F-43E7-90FE-DB3E663526A3}" type="pres">
      <dgm:prSet presAssocID="{34DCB2EC-EDFF-4D92-B3E7-E9EB80552BF7}" presName="composite" presStyleCnt="0"/>
      <dgm:spPr/>
    </dgm:pt>
    <dgm:pt modelId="{382038AC-CC00-4EBA-B3F8-54C80961800E}" type="pres">
      <dgm:prSet presAssocID="{34DCB2EC-EDFF-4D92-B3E7-E9EB80552BF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672D5B01-1737-4110-8091-7EE9A5B53D55}" type="pres">
      <dgm:prSet presAssocID="{34DCB2EC-EDFF-4D92-B3E7-E9EB80552BF7}" presName="descendantText" presStyleLbl="alignAcc1" presStyleIdx="0" presStyleCnt="2">
        <dgm:presLayoutVars>
          <dgm:bulletEnabled val="1"/>
        </dgm:presLayoutVars>
      </dgm:prSet>
      <dgm:spPr/>
    </dgm:pt>
    <dgm:pt modelId="{2F0B0017-DA6C-4125-A245-D0D22492D08E}" type="pres">
      <dgm:prSet presAssocID="{FFDC3FA2-9707-4BC4-B25E-45232AD783CA}" presName="sp" presStyleCnt="0"/>
      <dgm:spPr/>
    </dgm:pt>
    <dgm:pt modelId="{74358F7E-F174-4B90-970F-42FDC23DE5A2}" type="pres">
      <dgm:prSet presAssocID="{3B1798A3-AAC5-4291-A6E1-F419BBCD5141}" presName="composite" presStyleCnt="0"/>
      <dgm:spPr/>
    </dgm:pt>
    <dgm:pt modelId="{F9E71CAA-394A-4B80-897D-7B7FC46ADA71}" type="pres">
      <dgm:prSet presAssocID="{3B1798A3-AAC5-4291-A6E1-F419BBCD51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FFE1507A-58A7-4E28-808C-CEAC27594B2F}" type="pres">
      <dgm:prSet presAssocID="{3B1798A3-AAC5-4291-A6E1-F419BBCD514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D23DB606-C9AF-4E31-8B5B-2D0FADC5145D}" srcId="{34DCB2EC-EDFF-4D92-B3E7-E9EB80552BF7}" destId="{1D18BF78-D49E-46EA-962C-412C205FA805}" srcOrd="0" destOrd="0" parTransId="{ACECAB08-E91B-4318-BF60-4777585F1E01}" sibTransId="{D5835AFC-7D60-47BC-B8B2-F3B78B9B0274}"/>
    <dgm:cxn modelId="{4588E910-A93B-4D74-B1C0-99957985C5C4}" srcId="{18DDB5BB-3047-42B4-AA50-A55755D6904E}" destId="{34DCB2EC-EDFF-4D92-B3E7-E9EB80552BF7}" srcOrd="0" destOrd="0" parTransId="{7D6F0415-33D0-402D-8985-60F15D418CF6}" sibTransId="{FFDC3FA2-9707-4BC4-B25E-45232AD783CA}"/>
    <dgm:cxn modelId="{8B283111-9DE7-43B3-B219-E51C46FF10A3}" srcId="{34DCB2EC-EDFF-4D92-B3E7-E9EB80552BF7}" destId="{425973FF-2BB1-412E-BB4A-74C0F5D074DD}" srcOrd="2" destOrd="0" parTransId="{46A8F753-0599-4B57-92D3-A898D34402DB}" sibTransId="{BF650DBA-052D-4EFF-A2B5-B4F3DF57350F}"/>
    <dgm:cxn modelId="{B32AAC12-F7CA-4849-B2A9-120C3E7F264C}" srcId="{34DCB2EC-EDFF-4D92-B3E7-E9EB80552BF7}" destId="{93DD3905-18FC-428E-8F6F-12C0A7FC044E}" srcOrd="1" destOrd="0" parTransId="{0D82A7C5-4F33-4A4C-81AF-52D45A34ECBD}" sibTransId="{D1296251-E825-448B-93C2-4CF3DF245AAC}"/>
    <dgm:cxn modelId="{F4A6C11B-2B66-46EA-B6EF-A7ECAE6B5D1A}" srcId="{18DDB5BB-3047-42B4-AA50-A55755D6904E}" destId="{3B1798A3-AAC5-4291-A6E1-F419BBCD5141}" srcOrd="1" destOrd="0" parTransId="{65677782-9A29-4E2F-9838-F9C014DA9B83}" sibTransId="{768C5701-9AC5-48B2-9944-1DBEF39428EE}"/>
    <dgm:cxn modelId="{55C6C72A-26C6-4B27-B7C5-02E71418195C}" type="presOf" srcId="{3B1798A3-AAC5-4291-A6E1-F419BBCD5141}" destId="{F9E71CAA-394A-4B80-897D-7B7FC46ADA71}" srcOrd="0" destOrd="0" presId="urn:microsoft.com/office/officeart/2005/8/layout/chevron2"/>
    <dgm:cxn modelId="{0594464A-86DF-4FDB-8672-5BC2C079C812}" type="presOf" srcId="{425973FF-2BB1-412E-BB4A-74C0F5D074DD}" destId="{672D5B01-1737-4110-8091-7EE9A5B53D55}" srcOrd="0" destOrd="2" presId="urn:microsoft.com/office/officeart/2005/8/layout/chevron2"/>
    <dgm:cxn modelId="{C93D9759-4C47-4BE9-B2F8-AC723F778EC4}" type="presOf" srcId="{93DD3905-18FC-428E-8F6F-12C0A7FC044E}" destId="{672D5B01-1737-4110-8091-7EE9A5B53D55}" srcOrd="0" destOrd="1" presId="urn:microsoft.com/office/officeart/2005/8/layout/chevron2"/>
    <dgm:cxn modelId="{B778D980-7701-4E20-843F-D09415668658}" srcId="{3B1798A3-AAC5-4291-A6E1-F419BBCD5141}" destId="{8B0F3507-50F7-48EB-B91F-64CA2AD15707}" srcOrd="1" destOrd="0" parTransId="{72F6E106-CD22-49B1-816F-F9348293E339}" sibTransId="{3009460E-060A-451D-8AD2-3D4213499B47}"/>
    <dgm:cxn modelId="{649C3487-F387-44CF-A26B-10BC611BBB42}" type="presOf" srcId="{8B0F3507-50F7-48EB-B91F-64CA2AD15707}" destId="{FFE1507A-58A7-4E28-808C-CEAC27594B2F}" srcOrd="0" destOrd="1" presId="urn:microsoft.com/office/officeart/2005/8/layout/chevron2"/>
    <dgm:cxn modelId="{0A380691-FE84-4AED-9E16-0124476C18B5}" type="presOf" srcId="{FBB2A232-35DC-428D-B899-448B10296A2E}" destId="{FFE1507A-58A7-4E28-808C-CEAC27594B2F}" srcOrd="0" destOrd="0" presId="urn:microsoft.com/office/officeart/2005/8/layout/chevron2"/>
    <dgm:cxn modelId="{F2028F9B-01D0-45C9-A323-E3B7C01E62E8}" type="presOf" srcId="{18DDB5BB-3047-42B4-AA50-A55755D6904E}" destId="{002136FB-94A3-4142-B7F0-20347A9F0A3A}" srcOrd="0" destOrd="0" presId="urn:microsoft.com/office/officeart/2005/8/layout/chevron2"/>
    <dgm:cxn modelId="{1F2D45A0-9005-498B-A0E9-13635857DC44}" srcId="{3B1798A3-AAC5-4291-A6E1-F419BBCD5141}" destId="{FBB2A232-35DC-428D-B899-448B10296A2E}" srcOrd="0" destOrd="0" parTransId="{04694D63-06BF-495D-9575-58B8FFB2F780}" sibTransId="{4106F0CF-193A-48FB-BA5F-0A8D9EE460E5}"/>
    <dgm:cxn modelId="{09E0F0A9-21D4-44BA-ACC2-1BA92B44872E}" type="presOf" srcId="{76CDE897-63B2-46EA-9E7E-DCC39103A3B9}" destId="{FFE1507A-58A7-4E28-808C-CEAC27594B2F}" srcOrd="0" destOrd="2" presId="urn:microsoft.com/office/officeart/2005/8/layout/chevron2"/>
    <dgm:cxn modelId="{F4AC61B5-9FFC-42A4-8D4F-A3EEB8EE97F2}" srcId="{3B1798A3-AAC5-4291-A6E1-F419BBCD5141}" destId="{76CDE897-63B2-46EA-9E7E-DCC39103A3B9}" srcOrd="2" destOrd="0" parTransId="{2F07B648-75BF-4EB7-8DAE-1F90DF20CC2A}" sibTransId="{E7AAFC03-4DCE-4419-931B-1DA40A13EFF2}"/>
    <dgm:cxn modelId="{1C31D0EB-BBFF-4BD7-A28D-D235504F422B}" type="presOf" srcId="{1D18BF78-D49E-46EA-962C-412C205FA805}" destId="{672D5B01-1737-4110-8091-7EE9A5B53D55}" srcOrd="0" destOrd="0" presId="urn:microsoft.com/office/officeart/2005/8/layout/chevron2"/>
    <dgm:cxn modelId="{39AE4FEF-04D2-47AE-B36B-387206432B65}" type="presOf" srcId="{34DCB2EC-EDFF-4D92-B3E7-E9EB80552BF7}" destId="{382038AC-CC00-4EBA-B3F8-54C80961800E}" srcOrd="0" destOrd="0" presId="urn:microsoft.com/office/officeart/2005/8/layout/chevron2"/>
    <dgm:cxn modelId="{8F38A423-2F8E-48F6-8B34-A05066A9DAA4}" type="presParOf" srcId="{002136FB-94A3-4142-B7F0-20347A9F0A3A}" destId="{13C1C021-116F-43E7-90FE-DB3E663526A3}" srcOrd="0" destOrd="0" presId="urn:microsoft.com/office/officeart/2005/8/layout/chevron2"/>
    <dgm:cxn modelId="{2887856E-5B32-4DDC-B887-24DC34445183}" type="presParOf" srcId="{13C1C021-116F-43E7-90FE-DB3E663526A3}" destId="{382038AC-CC00-4EBA-B3F8-54C80961800E}" srcOrd="0" destOrd="0" presId="urn:microsoft.com/office/officeart/2005/8/layout/chevron2"/>
    <dgm:cxn modelId="{0726BBCB-4D0A-4FA8-BFED-DB66A8DDB575}" type="presParOf" srcId="{13C1C021-116F-43E7-90FE-DB3E663526A3}" destId="{672D5B01-1737-4110-8091-7EE9A5B53D55}" srcOrd="1" destOrd="0" presId="urn:microsoft.com/office/officeart/2005/8/layout/chevron2"/>
    <dgm:cxn modelId="{2B1DE998-2A88-4078-B1DE-8EFC3D260A75}" type="presParOf" srcId="{002136FB-94A3-4142-B7F0-20347A9F0A3A}" destId="{2F0B0017-DA6C-4125-A245-D0D22492D08E}" srcOrd="1" destOrd="0" presId="urn:microsoft.com/office/officeart/2005/8/layout/chevron2"/>
    <dgm:cxn modelId="{D30F64E1-D85E-4661-AF50-7873ADF7FA2C}" type="presParOf" srcId="{002136FB-94A3-4142-B7F0-20347A9F0A3A}" destId="{74358F7E-F174-4B90-970F-42FDC23DE5A2}" srcOrd="2" destOrd="0" presId="urn:microsoft.com/office/officeart/2005/8/layout/chevron2"/>
    <dgm:cxn modelId="{D824F24B-123B-4BC8-AA3F-D2934D38E67C}" type="presParOf" srcId="{74358F7E-F174-4B90-970F-42FDC23DE5A2}" destId="{F9E71CAA-394A-4B80-897D-7B7FC46ADA71}" srcOrd="0" destOrd="0" presId="urn:microsoft.com/office/officeart/2005/8/layout/chevron2"/>
    <dgm:cxn modelId="{A975BD2B-F1B3-4D82-94B7-BAF8DA11C165}" type="presParOf" srcId="{74358F7E-F174-4B90-970F-42FDC23DE5A2}" destId="{FFE1507A-58A7-4E28-808C-CEAC27594B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DDB5BB-3047-42B4-AA50-A55755D6904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CB2EC-EDFF-4D92-B3E7-E9EB80552BF7}">
      <dgm:prSet phldrT="[Text]"/>
      <dgm:spPr/>
      <dgm:t>
        <a:bodyPr/>
        <a:lstStyle/>
        <a:p>
          <a:r>
            <a:rPr lang="en-US" dirty="0"/>
            <a:t>Cases Prediction</a:t>
          </a:r>
        </a:p>
      </dgm:t>
    </dgm:pt>
    <dgm:pt modelId="{7D6F0415-33D0-402D-8985-60F15D418CF6}" type="parTrans" cxnId="{4588E910-A93B-4D74-B1C0-99957985C5C4}">
      <dgm:prSet/>
      <dgm:spPr/>
      <dgm:t>
        <a:bodyPr/>
        <a:lstStyle/>
        <a:p>
          <a:endParaRPr lang="en-US"/>
        </a:p>
      </dgm:t>
    </dgm:pt>
    <dgm:pt modelId="{FFDC3FA2-9707-4BC4-B25E-45232AD783CA}" type="sibTrans" cxnId="{4588E910-A93B-4D74-B1C0-99957985C5C4}">
      <dgm:prSet/>
      <dgm:spPr/>
      <dgm:t>
        <a:bodyPr/>
        <a:lstStyle/>
        <a:p>
          <a:endParaRPr lang="en-US"/>
        </a:p>
      </dgm:t>
    </dgm:pt>
    <dgm:pt modelId="{3B1798A3-AAC5-4291-A6E1-F419BBCD5141}">
      <dgm:prSet phldrT="[Text]"/>
      <dgm:spPr/>
      <dgm:t>
        <a:bodyPr/>
        <a:lstStyle/>
        <a:p>
          <a:r>
            <a:rPr lang="en-US" dirty="0"/>
            <a:t>Hospitalization Prediction</a:t>
          </a:r>
        </a:p>
      </dgm:t>
    </dgm:pt>
    <dgm:pt modelId="{65677782-9A29-4E2F-9838-F9C014DA9B83}" type="parTrans" cxnId="{F4A6C11B-2B66-46EA-B6EF-A7ECAE6B5D1A}">
      <dgm:prSet/>
      <dgm:spPr/>
      <dgm:t>
        <a:bodyPr/>
        <a:lstStyle/>
        <a:p>
          <a:endParaRPr lang="en-US"/>
        </a:p>
      </dgm:t>
    </dgm:pt>
    <dgm:pt modelId="{768C5701-9AC5-48B2-9944-1DBEF39428EE}" type="sibTrans" cxnId="{F4A6C11B-2B66-46EA-B6EF-A7ECAE6B5D1A}">
      <dgm:prSet/>
      <dgm:spPr/>
      <dgm:t>
        <a:bodyPr/>
        <a:lstStyle/>
        <a:p>
          <a:endParaRPr lang="en-US"/>
        </a:p>
      </dgm:t>
    </dgm:pt>
    <dgm:pt modelId="{FBB2A232-35DC-428D-B899-448B10296A2E}">
      <dgm:prSet phldrT="[Text]"/>
      <dgm:spPr/>
      <dgm:t>
        <a:bodyPr/>
        <a:lstStyle/>
        <a:p>
          <a:r>
            <a:rPr lang="en-US" b="1" i="0" u="none" dirty="0">
              <a:hlinkClick xmlns:r="http://schemas.openxmlformats.org/officeDocument/2006/relationships" r:id="rId1"/>
            </a:rPr>
            <a:t>USA Hospital Beds - Definitive Healthcare</a:t>
          </a:r>
          <a:endParaRPr lang="en-US" dirty="0"/>
        </a:p>
      </dgm:t>
    </dgm:pt>
    <dgm:pt modelId="{04694D63-06BF-495D-9575-58B8FFB2F780}" type="parTrans" cxnId="{1F2D45A0-9005-498B-A0E9-13635857DC44}">
      <dgm:prSet/>
      <dgm:spPr/>
      <dgm:t>
        <a:bodyPr/>
        <a:lstStyle/>
        <a:p>
          <a:endParaRPr lang="en-US"/>
        </a:p>
      </dgm:t>
    </dgm:pt>
    <dgm:pt modelId="{4106F0CF-193A-48FB-BA5F-0A8D9EE460E5}" type="sibTrans" cxnId="{1F2D45A0-9005-498B-A0E9-13635857DC44}">
      <dgm:prSet/>
      <dgm:spPr/>
      <dgm:t>
        <a:bodyPr/>
        <a:lstStyle/>
        <a:p>
          <a:endParaRPr lang="en-US"/>
        </a:p>
      </dgm:t>
    </dgm:pt>
    <dgm:pt modelId="{76CDE897-63B2-46EA-9E7E-DCC39103A3B9}">
      <dgm:prSet phldrT="[Text]"/>
      <dgm:spPr/>
      <dgm:t>
        <a:bodyPr/>
        <a:lstStyle/>
        <a:p>
          <a:r>
            <a:rPr lang="en-US" b="0" i="0" dirty="0">
              <a:hlinkClick xmlns:r="http://schemas.openxmlformats.org/officeDocument/2006/relationships" r:id="rId2"/>
            </a:rPr>
            <a:t>Hospitalization Surveillance Network (COVID-NET) by CDC</a:t>
          </a:r>
          <a:endParaRPr lang="en-US" dirty="0"/>
        </a:p>
      </dgm:t>
    </dgm:pt>
    <dgm:pt modelId="{2F07B648-75BF-4EB7-8DAE-1F90DF20CC2A}" type="parTrans" cxnId="{F4AC61B5-9FFC-42A4-8D4F-A3EEB8EE97F2}">
      <dgm:prSet/>
      <dgm:spPr/>
      <dgm:t>
        <a:bodyPr/>
        <a:lstStyle/>
        <a:p>
          <a:endParaRPr lang="en-US"/>
        </a:p>
      </dgm:t>
    </dgm:pt>
    <dgm:pt modelId="{E7AAFC03-4DCE-4419-931B-1DA40A13EFF2}" type="sibTrans" cxnId="{F4AC61B5-9FFC-42A4-8D4F-A3EEB8EE97F2}">
      <dgm:prSet/>
      <dgm:spPr/>
      <dgm:t>
        <a:bodyPr/>
        <a:lstStyle/>
        <a:p>
          <a:endParaRPr lang="en-US"/>
        </a:p>
      </dgm:t>
    </dgm:pt>
    <dgm:pt modelId="{1D18BF78-D49E-46EA-962C-412C205FA805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Modeling Groups</a:t>
          </a:r>
          <a:r>
            <a:rPr lang="en-US" dirty="0"/>
            <a:t> identified by CDC forecast tracking</a:t>
          </a:r>
        </a:p>
      </dgm:t>
    </dgm:pt>
    <dgm:pt modelId="{D5835AFC-7D60-47BC-B8B2-F3B78B9B0274}" type="sibTrans" cxnId="{D23DB606-C9AF-4E31-8B5B-2D0FADC5145D}">
      <dgm:prSet/>
      <dgm:spPr/>
      <dgm:t>
        <a:bodyPr/>
        <a:lstStyle/>
        <a:p>
          <a:endParaRPr lang="en-US"/>
        </a:p>
      </dgm:t>
    </dgm:pt>
    <dgm:pt modelId="{ACECAB08-E91B-4318-BF60-4777585F1E01}" type="parTrans" cxnId="{D23DB606-C9AF-4E31-8B5B-2D0FADC5145D}">
      <dgm:prSet/>
      <dgm:spPr/>
      <dgm:t>
        <a:bodyPr/>
        <a:lstStyle/>
        <a:p>
          <a:endParaRPr lang="en-US"/>
        </a:p>
      </dgm:t>
    </dgm:pt>
    <dgm:pt modelId="{8B0F3507-50F7-48EB-B91F-64CA2AD15707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>
              <a:hlinkClick xmlns:r="http://schemas.openxmlformats.org/officeDocument/2006/relationships" r:id="rId4"/>
            </a:rPr>
            <a:t>The COVID TRACKING PROJECT – COVID HOSPITALIUZATION DATA  </a:t>
          </a:r>
          <a:endParaRPr lang="en-US" dirty="0"/>
        </a:p>
      </dgm:t>
    </dgm:pt>
    <dgm:pt modelId="{72F6E106-CD22-49B1-816F-F9348293E339}" type="parTrans" cxnId="{B778D980-7701-4E20-843F-D09415668658}">
      <dgm:prSet/>
      <dgm:spPr/>
      <dgm:t>
        <a:bodyPr/>
        <a:lstStyle/>
        <a:p>
          <a:endParaRPr lang="en-US"/>
        </a:p>
      </dgm:t>
    </dgm:pt>
    <dgm:pt modelId="{3009460E-060A-451D-8AD2-3D4213499B47}" type="sibTrans" cxnId="{B778D980-7701-4E20-843F-D09415668658}">
      <dgm:prSet/>
      <dgm:spPr/>
      <dgm:t>
        <a:bodyPr/>
        <a:lstStyle/>
        <a:p>
          <a:endParaRPr lang="en-US"/>
        </a:p>
      </dgm:t>
    </dgm:pt>
    <dgm:pt modelId="{5F1FA6CC-A7E2-4CA3-987C-D88B8EAF4337}">
      <dgm:prSet phldrT="[Text]"/>
      <dgm:spPr/>
      <dgm:t>
        <a:bodyPr/>
        <a:lstStyle/>
        <a:p>
          <a:r>
            <a:rPr lang="en-US" b="0" i="1" dirty="0"/>
            <a:t>Johns Hopkins Coronavirus Resource Center</a:t>
          </a:r>
          <a:endParaRPr lang="en-US" dirty="0"/>
        </a:p>
      </dgm:t>
    </dgm:pt>
    <dgm:pt modelId="{D6658C94-1427-438F-921C-2C7C0297472B}" type="parTrans" cxnId="{B26D0FA5-687A-4527-8825-DF66A7D21DD1}">
      <dgm:prSet/>
      <dgm:spPr/>
      <dgm:t>
        <a:bodyPr/>
        <a:lstStyle/>
        <a:p>
          <a:endParaRPr lang="en-US"/>
        </a:p>
      </dgm:t>
    </dgm:pt>
    <dgm:pt modelId="{33C87AB5-34BF-4ED3-B159-4D6AB9363FDD}" type="sibTrans" cxnId="{B26D0FA5-687A-4527-8825-DF66A7D21DD1}">
      <dgm:prSet/>
      <dgm:spPr/>
      <dgm:t>
        <a:bodyPr/>
        <a:lstStyle/>
        <a:p>
          <a:endParaRPr lang="en-US"/>
        </a:p>
      </dgm:t>
    </dgm:pt>
    <dgm:pt modelId="{9BB8C66C-462B-4A6E-90A3-B359CD1A0F1E}">
      <dgm:prSet phldrT="[Text]"/>
      <dgm:spPr/>
      <dgm:t>
        <a:bodyPr/>
        <a:lstStyle/>
        <a:p>
          <a:r>
            <a:rPr lang="en-US" b="0" i="0" u="none" dirty="0"/>
            <a:t>ICU beds - Kaiser Health News, Centers for Medicare, &amp; Medicaid Services (CMS)</a:t>
          </a:r>
          <a:endParaRPr lang="en-US" dirty="0"/>
        </a:p>
      </dgm:t>
    </dgm:pt>
    <dgm:pt modelId="{C7B78DA9-87AD-4367-B769-6558CF8E3DBD}" type="parTrans" cxnId="{710CA52A-70E8-4673-9B57-FE183343DA22}">
      <dgm:prSet/>
      <dgm:spPr/>
      <dgm:t>
        <a:bodyPr/>
        <a:lstStyle/>
        <a:p>
          <a:endParaRPr lang="en-US"/>
        </a:p>
      </dgm:t>
    </dgm:pt>
    <dgm:pt modelId="{5D1DF05F-1A51-4FAC-9EF9-175BEAFD1F60}" type="sibTrans" cxnId="{710CA52A-70E8-4673-9B57-FE183343DA22}">
      <dgm:prSet/>
      <dgm:spPr/>
      <dgm:t>
        <a:bodyPr/>
        <a:lstStyle/>
        <a:p>
          <a:endParaRPr lang="en-US"/>
        </a:p>
      </dgm:t>
    </dgm:pt>
    <dgm:pt modelId="{1D253A36-6916-4C3B-AF6A-E29CC5E8D983}">
      <dgm:prSet phldrT="[Text]"/>
      <dgm:spPr/>
      <dgm:t>
        <a:bodyPr/>
        <a:lstStyle/>
        <a:p>
          <a:r>
            <a:rPr lang="en-US" b="0" i="0" dirty="0">
              <a:hlinkClick xmlns:r="http://schemas.openxmlformats.org/officeDocument/2006/relationships" r:id="rId5"/>
            </a:rPr>
            <a:t>The Agency for Healthcare Research and Quality (AHRQ)</a:t>
          </a:r>
          <a:endParaRPr lang="en-US" dirty="0"/>
        </a:p>
      </dgm:t>
    </dgm:pt>
    <dgm:pt modelId="{EB6C865B-2FED-4AF5-84F7-A2790F63ADCD}" type="parTrans" cxnId="{FB43821D-F83B-41BD-AE4E-EFB984663709}">
      <dgm:prSet/>
      <dgm:spPr/>
      <dgm:t>
        <a:bodyPr/>
        <a:lstStyle/>
        <a:p>
          <a:endParaRPr lang="en-US"/>
        </a:p>
      </dgm:t>
    </dgm:pt>
    <dgm:pt modelId="{88BCDCBA-0CA0-4BE4-A185-7156D5F1BFFF}" type="sibTrans" cxnId="{FB43821D-F83B-41BD-AE4E-EFB984663709}">
      <dgm:prSet/>
      <dgm:spPr/>
      <dgm:t>
        <a:bodyPr/>
        <a:lstStyle/>
        <a:p>
          <a:endParaRPr lang="en-US"/>
        </a:p>
      </dgm:t>
    </dgm:pt>
    <dgm:pt modelId="{197AF917-0E4B-4FA4-BA99-0EE4999B85BD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6"/>
            </a:rPr>
            <a:t>Change Healthcare - </a:t>
          </a:r>
          <a:r>
            <a:rPr lang="en-US" b="0" i="0" u="none" dirty="0">
              <a:hlinkClick xmlns:r="http://schemas.openxmlformats.org/officeDocument/2006/relationships" r:id="rId6"/>
            </a:rPr>
            <a:t>2020 COVID-19 Claims</a:t>
          </a:r>
          <a:endParaRPr lang="en-US" b="0" dirty="0"/>
        </a:p>
      </dgm:t>
    </dgm:pt>
    <dgm:pt modelId="{08DB8CE2-B0DB-449E-BF97-DF59312F2257}" type="parTrans" cxnId="{DFC420D1-661D-4694-80B4-200489899DFC}">
      <dgm:prSet/>
      <dgm:spPr/>
      <dgm:t>
        <a:bodyPr/>
        <a:lstStyle/>
        <a:p>
          <a:endParaRPr lang="en-US"/>
        </a:p>
      </dgm:t>
    </dgm:pt>
    <dgm:pt modelId="{05191F68-7DFC-4A34-873F-416473C55F9D}" type="sibTrans" cxnId="{DFC420D1-661D-4694-80B4-200489899DFC}">
      <dgm:prSet/>
      <dgm:spPr/>
      <dgm:t>
        <a:bodyPr/>
        <a:lstStyle/>
        <a:p>
          <a:endParaRPr lang="en-US"/>
        </a:p>
      </dgm:t>
    </dgm:pt>
    <dgm:pt modelId="{960B8D80-81E8-4A3F-8B75-7B2BBAF5A4F0}">
      <dgm:prSet phldrT="[Text]"/>
      <dgm:spPr/>
      <dgm:t>
        <a:bodyPr/>
        <a:lstStyle/>
        <a:p>
          <a:r>
            <a:rPr lang="en-US" b="0" dirty="0">
              <a:hlinkClick xmlns:r="http://schemas.openxmlformats.org/officeDocument/2006/relationships" r:id="rId7"/>
            </a:rPr>
            <a:t>Gallup poll</a:t>
          </a:r>
          <a:r>
            <a:rPr lang="en-US" b="0" dirty="0"/>
            <a:t> – </a:t>
          </a:r>
          <a:r>
            <a:rPr lang="en-US" b="0" i="0" dirty="0"/>
            <a:t>Adults Divided on Status of COVID-19 Situation</a:t>
          </a:r>
          <a:endParaRPr lang="en-US" b="0" dirty="0"/>
        </a:p>
      </dgm:t>
    </dgm:pt>
    <dgm:pt modelId="{2B93C018-EA24-468E-AA67-3666494548D3}" type="parTrans" cxnId="{09D91005-D874-49B5-853C-FBD5F1F305E2}">
      <dgm:prSet/>
      <dgm:spPr/>
      <dgm:t>
        <a:bodyPr/>
        <a:lstStyle/>
        <a:p>
          <a:endParaRPr lang="en-US"/>
        </a:p>
      </dgm:t>
    </dgm:pt>
    <dgm:pt modelId="{55CB89AC-35BD-4C2E-88D7-9C3265D8A07B}" type="sibTrans" cxnId="{09D91005-D874-49B5-853C-FBD5F1F305E2}">
      <dgm:prSet/>
      <dgm:spPr/>
      <dgm:t>
        <a:bodyPr/>
        <a:lstStyle/>
        <a:p>
          <a:endParaRPr lang="en-US"/>
        </a:p>
      </dgm:t>
    </dgm:pt>
    <dgm:pt modelId="{002136FB-94A3-4142-B7F0-20347A9F0A3A}" type="pres">
      <dgm:prSet presAssocID="{18DDB5BB-3047-42B4-AA50-A55755D6904E}" presName="linearFlow" presStyleCnt="0">
        <dgm:presLayoutVars>
          <dgm:dir/>
          <dgm:animLvl val="lvl"/>
          <dgm:resizeHandles val="exact"/>
        </dgm:presLayoutVars>
      </dgm:prSet>
      <dgm:spPr/>
    </dgm:pt>
    <dgm:pt modelId="{13C1C021-116F-43E7-90FE-DB3E663526A3}" type="pres">
      <dgm:prSet presAssocID="{34DCB2EC-EDFF-4D92-B3E7-E9EB80552BF7}" presName="composite" presStyleCnt="0"/>
      <dgm:spPr/>
    </dgm:pt>
    <dgm:pt modelId="{382038AC-CC00-4EBA-B3F8-54C80961800E}" type="pres">
      <dgm:prSet presAssocID="{34DCB2EC-EDFF-4D92-B3E7-E9EB80552BF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672D5B01-1737-4110-8091-7EE9A5B53D55}" type="pres">
      <dgm:prSet presAssocID="{34DCB2EC-EDFF-4D92-B3E7-E9EB80552BF7}" presName="descendantText" presStyleLbl="alignAcc1" presStyleIdx="0" presStyleCnt="2">
        <dgm:presLayoutVars>
          <dgm:bulletEnabled val="1"/>
        </dgm:presLayoutVars>
      </dgm:prSet>
      <dgm:spPr/>
    </dgm:pt>
    <dgm:pt modelId="{2F0B0017-DA6C-4125-A245-D0D22492D08E}" type="pres">
      <dgm:prSet presAssocID="{FFDC3FA2-9707-4BC4-B25E-45232AD783CA}" presName="sp" presStyleCnt="0"/>
      <dgm:spPr/>
    </dgm:pt>
    <dgm:pt modelId="{74358F7E-F174-4B90-970F-42FDC23DE5A2}" type="pres">
      <dgm:prSet presAssocID="{3B1798A3-AAC5-4291-A6E1-F419BBCD5141}" presName="composite" presStyleCnt="0"/>
      <dgm:spPr/>
    </dgm:pt>
    <dgm:pt modelId="{F9E71CAA-394A-4B80-897D-7B7FC46ADA71}" type="pres">
      <dgm:prSet presAssocID="{3B1798A3-AAC5-4291-A6E1-F419BBCD51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FFE1507A-58A7-4E28-808C-CEAC27594B2F}" type="pres">
      <dgm:prSet presAssocID="{3B1798A3-AAC5-4291-A6E1-F419BBCD514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09D91005-D874-49B5-853C-FBD5F1F305E2}" srcId="{3B1798A3-AAC5-4291-A6E1-F419BBCD5141}" destId="{960B8D80-81E8-4A3F-8B75-7B2BBAF5A4F0}" srcOrd="6" destOrd="0" parTransId="{2B93C018-EA24-468E-AA67-3666494548D3}" sibTransId="{55CB89AC-35BD-4C2E-88D7-9C3265D8A07B}"/>
    <dgm:cxn modelId="{D23DB606-C9AF-4E31-8B5B-2D0FADC5145D}" srcId="{34DCB2EC-EDFF-4D92-B3E7-E9EB80552BF7}" destId="{1D18BF78-D49E-46EA-962C-412C205FA805}" srcOrd="0" destOrd="0" parTransId="{ACECAB08-E91B-4318-BF60-4777585F1E01}" sibTransId="{D5835AFC-7D60-47BC-B8B2-F3B78B9B0274}"/>
    <dgm:cxn modelId="{AEF73F0E-FCF9-4597-B441-0C9FB9AA776D}" type="presOf" srcId="{1D253A36-6916-4C3B-AF6A-E29CC5E8D983}" destId="{FFE1507A-58A7-4E28-808C-CEAC27594B2F}" srcOrd="0" destOrd="1" presId="urn:microsoft.com/office/officeart/2005/8/layout/chevron2"/>
    <dgm:cxn modelId="{4588E910-A93B-4D74-B1C0-99957985C5C4}" srcId="{18DDB5BB-3047-42B4-AA50-A55755D6904E}" destId="{34DCB2EC-EDFF-4D92-B3E7-E9EB80552BF7}" srcOrd="0" destOrd="0" parTransId="{7D6F0415-33D0-402D-8985-60F15D418CF6}" sibTransId="{FFDC3FA2-9707-4BC4-B25E-45232AD783CA}"/>
    <dgm:cxn modelId="{F4A6C11B-2B66-46EA-B6EF-A7ECAE6B5D1A}" srcId="{18DDB5BB-3047-42B4-AA50-A55755D6904E}" destId="{3B1798A3-AAC5-4291-A6E1-F419BBCD5141}" srcOrd="1" destOrd="0" parTransId="{65677782-9A29-4E2F-9838-F9C014DA9B83}" sibTransId="{768C5701-9AC5-48B2-9944-1DBEF39428EE}"/>
    <dgm:cxn modelId="{FB43821D-F83B-41BD-AE4E-EFB984663709}" srcId="{3B1798A3-AAC5-4291-A6E1-F419BBCD5141}" destId="{1D253A36-6916-4C3B-AF6A-E29CC5E8D983}" srcOrd="1" destOrd="0" parTransId="{EB6C865B-2FED-4AF5-84F7-A2790F63ADCD}" sibTransId="{88BCDCBA-0CA0-4BE4-A185-7156D5F1BFFF}"/>
    <dgm:cxn modelId="{710CA52A-70E8-4673-9B57-FE183343DA22}" srcId="{3B1798A3-AAC5-4291-A6E1-F419BBCD5141}" destId="{9BB8C66C-462B-4A6E-90A3-B359CD1A0F1E}" srcOrd="2" destOrd="0" parTransId="{C7B78DA9-87AD-4367-B769-6558CF8E3DBD}" sibTransId="{5D1DF05F-1A51-4FAC-9EF9-175BEAFD1F60}"/>
    <dgm:cxn modelId="{55C6C72A-26C6-4B27-B7C5-02E71418195C}" type="presOf" srcId="{3B1798A3-AAC5-4291-A6E1-F419BBCD5141}" destId="{F9E71CAA-394A-4B80-897D-7B7FC46ADA71}" srcOrd="0" destOrd="0" presId="urn:microsoft.com/office/officeart/2005/8/layout/chevron2"/>
    <dgm:cxn modelId="{AB214F3C-76E7-4A99-8E9C-19C210503B45}" type="presOf" srcId="{960B8D80-81E8-4A3F-8B75-7B2BBAF5A4F0}" destId="{FFE1507A-58A7-4E28-808C-CEAC27594B2F}" srcOrd="0" destOrd="6" presId="urn:microsoft.com/office/officeart/2005/8/layout/chevron2"/>
    <dgm:cxn modelId="{23B7F45C-DEDA-4593-9906-6BE20EB78A8F}" type="presOf" srcId="{197AF917-0E4B-4FA4-BA99-0EE4999B85BD}" destId="{FFE1507A-58A7-4E28-808C-CEAC27594B2F}" srcOrd="0" destOrd="5" presId="urn:microsoft.com/office/officeart/2005/8/layout/chevron2"/>
    <dgm:cxn modelId="{CBA1B44D-EDCD-4C18-B907-40EAB5D3C126}" type="presOf" srcId="{9BB8C66C-462B-4A6E-90A3-B359CD1A0F1E}" destId="{FFE1507A-58A7-4E28-808C-CEAC27594B2F}" srcOrd="0" destOrd="2" presId="urn:microsoft.com/office/officeart/2005/8/layout/chevron2"/>
    <dgm:cxn modelId="{B778D980-7701-4E20-843F-D09415668658}" srcId="{3B1798A3-AAC5-4291-A6E1-F419BBCD5141}" destId="{8B0F3507-50F7-48EB-B91F-64CA2AD15707}" srcOrd="3" destOrd="0" parTransId="{72F6E106-CD22-49B1-816F-F9348293E339}" sibTransId="{3009460E-060A-451D-8AD2-3D4213499B47}"/>
    <dgm:cxn modelId="{649C3487-F387-44CF-A26B-10BC611BBB42}" type="presOf" srcId="{8B0F3507-50F7-48EB-B91F-64CA2AD15707}" destId="{FFE1507A-58A7-4E28-808C-CEAC27594B2F}" srcOrd="0" destOrd="3" presId="urn:microsoft.com/office/officeart/2005/8/layout/chevron2"/>
    <dgm:cxn modelId="{0A380691-FE84-4AED-9E16-0124476C18B5}" type="presOf" srcId="{FBB2A232-35DC-428D-B899-448B10296A2E}" destId="{FFE1507A-58A7-4E28-808C-CEAC27594B2F}" srcOrd="0" destOrd="0" presId="urn:microsoft.com/office/officeart/2005/8/layout/chevron2"/>
    <dgm:cxn modelId="{F2028F9B-01D0-45C9-A323-E3B7C01E62E8}" type="presOf" srcId="{18DDB5BB-3047-42B4-AA50-A55755D6904E}" destId="{002136FB-94A3-4142-B7F0-20347A9F0A3A}" srcOrd="0" destOrd="0" presId="urn:microsoft.com/office/officeart/2005/8/layout/chevron2"/>
    <dgm:cxn modelId="{1F2D45A0-9005-498B-A0E9-13635857DC44}" srcId="{3B1798A3-AAC5-4291-A6E1-F419BBCD5141}" destId="{FBB2A232-35DC-428D-B899-448B10296A2E}" srcOrd="0" destOrd="0" parTransId="{04694D63-06BF-495D-9575-58B8FFB2F780}" sibTransId="{4106F0CF-193A-48FB-BA5F-0A8D9EE460E5}"/>
    <dgm:cxn modelId="{B26D0FA5-687A-4527-8825-DF66A7D21DD1}" srcId="{34DCB2EC-EDFF-4D92-B3E7-E9EB80552BF7}" destId="{5F1FA6CC-A7E2-4CA3-987C-D88B8EAF4337}" srcOrd="1" destOrd="0" parTransId="{D6658C94-1427-438F-921C-2C7C0297472B}" sibTransId="{33C87AB5-34BF-4ED3-B159-4D6AB9363FDD}"/>
    <dgm:cxn modelId="{09E0F0A9-21D4-44BA-ACC2-1BA92B44872E}" type="presOf" srcId="{76CDE897-63B2-46EA-9E7E-DCC39103A3B9}" destId="{FFE1507A-58A7-4E28-808C-CEAC27594B2F}" srcOrd="0" destOrd="4" presId="urn:microsoft.com/office/officeart/2005/8/layout/chevron2"/>
    <dgm:cxn modelId="{F4AC61B5-9FFC-42A4-8D4F-A3EEB8EE97F2}" srcId="{3B1798A3-AAC5-4291-A6E1-F419BBCD5141}" destId="{76CDE897-63B2-46EA-9E7E-DCC39103A3B9}" srcOrd="4" destOrd="0" parTransId="{2F07B648-75BF-4EB7-8DAE-1F90DF20CC2A}" sibTransId="{E7AAFC03-4DCE-4419-931B-1DA40A13EFF2}"/>
    <dgm:cxn modelId="{6D810ABF-05CC-46A1-B9A4-AE785DB09CB8}" type="presOf" srcId="{5F1FA6CC-A7E2-4CA3-987C-D88B8EAF4337}" destId="{672D5B01-1737-4110-8091-7EE9A5B53D55}" srcOrd="0" destOrd="1" presId="urn:microsoft.com/office/officeart/2005/8/layout/chevron2"/>
    <dgm:cxn modelId="{DFC420D1-661D-4694-80B4-200489899DFC}" srcId="{3B1798A3-AAC5-4291-A6E1-F419BBCD5141}" destId="{197AF917-0E4B-4FA4-BA99-0EE4999B85BD}" srcOrd="5" destOrd="0" parTransId="{08DB8CE2-B0DB-449E-BF97-DF59312F2257}" sibTransId="{05191F68-7DFC-4A34-873F-416473C55F9D}"/>
    <dgm:cxn modelId="{1C31D0EB-BBFF-4BD7-A28D-D235504F422B}" type="presOf" srcId="{1D18BF78-D49E-46EA-962C-412C205FA805}" destId="{672D5B01-1737-4110-8091-7EE9A5B53D55}" srcOrd="0" destOrd="0" presId="urn:microsoft.com/office/officeart/2005/8/layout/chevron2"/>
    <dgm:cxn modelId="{39AE4FEF-04D2-47AE-B36B-387206432B65}" type="presOf" srcId="{34DCB2EC-EDFF-4D92-B3E7-E9EB80552BF7}" destId="{382038AC-CC00-4EBA-B3F8-54C80961800E}" srcOrd="0" destOrd="0" presId="urn:microsoft.com/office/officeart/2005/8/layout/chevron2"/>
    <dgm:cxn modelId="{8F38A423-2F8E-48F6-8B34-A05066A9DAA4}" type="presParOf" srcId="{002136FB-94A3-4142-B7F0-20347A9F0A3A}" destId="{13C1C021-116F-43E7-90FE-DB3E663526A3}" srcOrd="0" destOrd="0" presId="urn:microsoft.com/office/officeart/2005/8/layout/chevron2"/>
    <dgm:cxn modelId="{2887856E-5B32-4DDC-B887-24DC34445183}" type="presParOf" srcId="{13C1C021-116F-43E7-90FE-DB3E663526A3}" destId="{382038AC-CC00-4EBA-B3F8-54C80961800E}" srcOrd="0" destOrd="0" presId="urn:microsoft.com/office/officeart/2005/8/layout/chevron2"/>
    <dgm:cxn modelId="{0726BBCB-4D0A-4FA8-BFED-DB66A8DDB575}" type="presParOf" srcId="{13C1C021-116F-43E7-90FE-DB3E663526A3}" destId="{672D5B01-1737-4110-8091-7EE9A5B53D55}" srcOrd="1" destOrd="0" presId="urn:microsoft.com/office/officeart/2005/8/layout/chevron2"/>
    <dgm:cxn modelId="{2B1DE998-2A88-4078-B1DE-8EFC3D260A75}" type="presParOf" srcId="{002136FB-94A3-4142-B7F0-20347A9F0A3A}" destId="{2F0B0017-DA6C-4125-A245-D0D22492D08E}" srcOrd="1" destOrd="0" presId="urn:microsoft.com/office/officeart/2005/8/layout/chevron2"/>
    <dgm:cxn modelId="{D30F64E1-D85E-4661-AF50-7873ADF7FA2C}" type="presParOf" srcId="{002136FB-94A3-4142-B7F0-20347A9F0A3A}" destId="{74358F7E-F174-4B90-970F-42FDC23DE5A2}" srcOrd="2" destOrd="0" presId="urn:microsoft.com/office/officeart/2005/8/layout/chevron2"/>
    <dgm:cxn modelId="{D824F24B-123B-4BC8-AA3F-D2934D38E67C}" type="presParOf" srcId="{74358F7E-F174-4B90-970F-42FDC23DE5A2}" destId="{F9E71CAA-394A-4B80-897D-7B7FC46ADA71}" srcOrd="0" destOrd="0" presId="urn:microsoft.com/office/officeart/2005/8/layout/chevron2"/>
    <dgm:cxn modelId="{A975BD2B-F1B3-4D82-94B7-BAF8DA11C165}" type="presParOf" srcId="{74358F7E-F174-4B90-970F-42FDC23DE5A2}" destId="{FFE1507A-58A7-4E28-808C-CEAC27594B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DDB5BB-3047-42B4-AA50-A55755D6904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DCB2EC-EDFF-4D92-B3E7-E9EB80552BF7}">
      <dgm:prSet phldrT="[Text]"/>
      <dgm:spPr/>
      <dgm:t>
        <a:bodyPr/>
        <a:lstStyle/>
        <a:p>
          <a:r>
            <a:rPr lang="en-US" dirty="0"/>
            <a:t>Cases Prediction</a:t>
          </a:r>
        </a:p>
      </dgm:t>
    </dgm:pt>
    <dgm:pt modelId="{7D6F0415-33D0-402D-8985-60F15D418CF6}" type="parTrans" cxnId="{4588E910-A93B-4D74-B1C0-99957985C5C4}">
      <dgm:prSet/>
      <dgm:spPr/>
      <dgm:t>
        <a:bodyPr/>
        <a:lstStyle/>
        <a:p>
          <a:endParaRPr lang="en-US"/>
        </a:p>
      </dgm:t>
    </dgm:pt>
    <dgm:pt modelId="{FFDC3FA2-9707-4BC4-B25E-45232AD783CA}" type="sibTrans" cxnId="{4588E910-A93B-4D74-B1C0-99957985C5C4}">
      <dgm:prSet/>
      <dgm:spPr/>
      <dgm:t>
        <a:bodyPr/>
        <a:lstStyle/>
        <a:p>
          <a:endParaRPr lang="en-US"/>
        </a:p>
      </dgm:t>
    </dgm:pt>
    <dgm:pt modelId="{3B1798A3-AAC5-4291-A6E1-F419BBCD5141}">
      <dgm:prSet phldrT="[Text]"/>
      <dgm:spPr/>
      <dgm:t>
        <a:bodyPr/>
        <a:lstStyle/>
        <a:p>
          <a:r>
            <a:rPr lang="en-US" dirty="0"/>
            <a:t>Hospitalization Prediction</a:t>
          </a:r>
        </a:p>
      </dgm:t>
    </dgm:pt>
    <dgm:pt modelId="{65677782-9A29-4E2F-9838-F9C014DA9B83}" type="parTrans" cxnId="{F4A6C11B-2B66-46EA-B6EF-A7ECAE6B5D1A}">
      <dgm:prSet/>
      <dgm:spPr/>
      <dgm:t>
        <a:bodyPr/>
        <a:lstStyle/>
        <a:p>
          <a:endParaRPr lang="en-US"/>
        </a:p>
      </dgm:t>
    </dgm:pt>
    <dgm:pt modelId="{768C5701-9AC5-48B2-9944-1DBEF39428EE}" type="sibTrans" cxnId="{F4A6C11B-2B66-46EA-B6EF-A7ECAE6B5D1A}">
      <dgm:prSet/>
      <dgm:spPr/>
      <dgm:t>
        <a:bodyPr/>
        <a:lstStyle/>
        <a:p>
          <a:endParaRPr lang="en-US"/>
        </a:p>
      </dgm:t>
    </dgm:pt>
    <dgm:pt modelId="{FBB2A232-35DC-428D-B899-448B10296A2E}">
      <dgm:prSet phldrT="[Text]" custT="1"/>
      <dgm:spPr/>
      <dgm:t>
        <a:bodyPr/>
        <a:lstStyle/>
        <a:p>
          <a:r>
            <a:rPr lang="en-US" sz="1600" dirty="0"/>
            <a:t>Do not assume fixed hospitalization rate out of new cases</a:t>
          </a:r>
        </a:p>
      </dgm:t>
    </dgm:pt>
    <dgm:pt modelId="{04694D63-06BF-495D-9575-58B8FFB2F780}" type="parTrans" cxnId="{1F2D45A0-9005-498B-A0E9-13635857DC44}">
      <dgm:prSet/>
      <dgm:spPr/>
      <dgm:t>
        <a:bodyPr/>
        <a:lstStyle/>
        <a:p>
          <a:endParaRPr lang="en-US"/>
        </a:p>
      </dgm:t>
    </dgm:pt>
    <dgm:pt modelId="{4106F0CF-193A-48FB-BA5F-0A8D9EE460E5}" type="sibTrans" cxnId="{1F2D45A0-9005-498B-A0E9-13635857DC44}">
      <dgm:prSet/>
      <dgm:spPr/>
      <dgm:t>
        <a:bodyPr/>
        <a:lstStyle/>
        <a:p>
          <a:endParaRPr lang="en-US"/>
        </a:p>
      </dgm:t>
    </dgm:pt>
    <dgm:pt modelId="{1D18BF78-D49E-46EA-962C-412C205FA805}">
      <dgm:prSet phldrT="[Text]" custT="1"/>
      <dgm:spPr/>
      <dgm:t>
        <a:bodyPr/>
        <a:lstStyle/>
        <a:p>
          <a:r>
            <a:rPr lang="en-US" sz="1600" dirty="0"/>
            <a:t>Single epidemiology models suffer faster with their assumptions</a:t>
          </a:r>
        </a:p>
      </dgm:t>
    </dgm:pt>
    <dgm:pt modelId="{D5835AFC-7D60-47BC-B8B2-F3B78B9B0274}" type="sibTrans" cxnId="{D23DB606-C9AF-4E31-8B5B-2D0FADC5145D}">
      <dgm:prSet/>
      <dgm:spPr/>
      <dgm:t>
        <a:bodyPr/>
        <a:lstStyle/>
        <a:p>
          <a:endParaRPr lang="en-US"/>
        </a:p>
      </dgm:t>
    </dgm:pt>
    <dgm:pt modelId="{ACECAB08-E91B-4318-BF60-4777585F1E01}" type="parTrans" cxnId="{D23DB606-C9AF-4E31-8B5B-2D0FADC5145D}">
      <dgm:prSet/>
      <dgm:spPr/>
      <dgm:t>
        <a:bodyPr/>
        <a:lstStyle/>
        <a:p>
          <a:endParaRPr lang="en-US"/>
        </a:p>
      </dgm:t>
    </dgm:pt>
    <dgm:pt modelId="{6B3D390C-2F2E-41A4-BF65-D3D4CAB8F206}">
      <dgm:prSet phldrT="[Text]" custT="1"/>
      <dgm:spPr/>
      <dgm:t>
        <a:bodyPr/>
        <a:lstStyle/>
        <a:p>
          <a:r>
            <a:rPr lang="en-US" sz="1600" dirty="0"/>
            <a:t>Use of Multi-model Ensemble approach can provide a more consistent prediction under different scenarios</a:t>
          </a:r>
        </a:p>
      </dgm:t>
    </dgm:pt>
    <dgm:pt modelId="{FFAA2F11-31B3-4FEF-A283-3B657B861B26}" type="parTrans" cxnId="{D24643D1-D7F2-46AA-A37B-B424E29AF61F}">
      <dgm:prSet/>
      <dgm:spPr/>
      <dgm:t>
        <a:bodyPr/>
        <a:lstStyle/>
        <a:p>
          <a:endParaRPr lang="en-US"/>
        </a:p>
      </dgm:t>
    </dgm:pt>
    <dgm:pt modelId="{CD9E60A6-D25C-4DB5-AE08-4AF0E703945F}" type="sibTrans" cxnId="{D24643D1-D7F2-46AA-A37B-B424E29AF61F}">
      <dgm:prSet/>
      <dgm:spPr/>
      <dgm:t>
        <a:bodyPr/>
        <a:lstStyle/>
        <a:p>
          <a:endParaRPr lang="en-US"/>
        </a:p>
      </dgm:t>
    </dgm:pt>
    <dgm:pt modelId="{A3B895B6-DC16-43A0-80E1-120B47CCC322}">
      <dgm:prSet phldrT="[Text]" custT="1"/>
      <dgm:spPr/>
      <dgm:t>
        <a:bodyPr/>
        <a:lstStyle/>
        <a:p>
          <a:r>
            <a:rPr lang="en-US" sz="1600" dirty="0"/>
            <a:t>Use of epidemiological risk factors ( e.g. Age, health conditions – immune-compromised) for more accurate estimation of the kind and rate of hospitalization rate in each county. </a:t>
          </a:r>
        </a:p>
      </dgm:t>
    </dgm:pt>
    <dgm:pt modelId="{87F7B031-2BB0-4086-A905-3481198EC82F}" type="parTrans" cxnId="{9611646D-ED80-4EA6-ACAB-1BD12DDA9A86}">
      <dgm:prSet/>
      <dgm:spPr/>
      <dgm:t>
        <a:bodyPr/>
        <a:lstStyle/>
        <a:p>
          <a:endParaRPr lang="en-US"/>
        </a:p>
      </dgm:t>
    </dgm:pt>
    <dgm:pt modelId="{988A725A-BE8D-4DC0-ACD3-6EA391277288}" type="sibTrans" cxnId="{9611646D-ED80-4EA6-ACAB-1BD12DDA9A86}">
      <dgm:prSet/>
      <dgm:spPr/>
      <dgm:t>
        <a:bodyPr/>
        <a:lstStyle/>
        <a:p>
          <a:endParaRPr lang="en-US"/>
        </a:p>
      </dgm:t>
    </dgm:pt>
    <dgm:pt modelId="{002136FB-94A3-4142-B7F0-20347A9F0A3A}" type="pres">
      <dgm:prSet presAssocID="{18DDB5BB-3047-42B4-AA50-A55755D6904E}" presName="linearFlow" presStyleCnt="0">
        <dgm:presLayoutVars>
          <dgm:dir/>
          <dgm:animLvl val="lvl"/>
          <dgm:resizeHandles val="exact"/>
        </dgm:presLayoutVars>
      </dgm:prSet>
      <dgm:spPr/>
    </dgm:pt>
    <dgm:pt modelId="{13C1C021-116F-43E7-90FE-DB3E663526A3}" type="pres">
      <dgm:prSet presAssocID="{34DCB2EC-EDFF-4D92-B3E7-E9EB80552BF7}" presName="composite" presStyleCnt="0"/>
      <dgm:spPr/>
    </dgm:pt>
    <dgm:pt modelId="{382038AC-CC00-4EBA-B3F8-54C80961800E}" type="pres">
      <dgm:prSet presAssocID="{34DCB2EC-EDFF-4D92-B3E7-E9EB80552BF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672D5B01-1737-4110-8091-7EE9A5B53D55}" type="pres">
      <dgm:prSet presAssocID="{34DCB2EC-EDFF-4D92-B3E7-E9EB80552BF7}" presName="descendantText" presStyleLbl="alignAcc1" presStyleIdx="0" presStyleCnt="2">
        <dgm:presLayoutVars>
          <dgm:bulletEnabled val="1"/>
        </dgm:presLayoutVars>
      </dgm:prSet>
      <dgm:spPr/>
    </dgm:pt>
    <dgm:pt modelId="{2F0B0017-DA6C-4125-A245-D0D22492D08E}" type="pres">
      <dgm:prSet presAssocID="{FFDC3FA2-9707-4BC4-B25E-45232AD783CA}" presName="sp" presStyleCnt="0"/>
      <dgm:spPr/>
    </dgm:pt>
    <dgm:pt modelId="{74358F7E-F174-4B90-970F-42FDC23DE5A2}" type="pres">
      <dgm:prSet presAssocID="{3B1798A3-AAC5-4291-A6E1-F419BBCD5141}" presName="composite" presStyleCnt="0"/>
      <dgm:spPr/>
    </dgm:pt>
    <dgm:pt modelId="{F9E71CAA-394A-4B80-897D-7B7FC46ADA71}" type="pres">
      <dgm:prSet presAssocID="{3B1798A3-AAC5-4291-A6E1-F419BBCD514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FFE1507A-58A7-4E28-808C-CEAC27594B2F}" type="pres">
      <dgm:prSet presAssocID="{3B1798A3-AAC5-4291-A6E1-F419BBCD5141}" presName="descendantText" presStyleLbl="alignAcc1" presStyleIdx="1" presStyleCnt="2" custLinFactNeighborX="0" custLinFactNeighborY="1761">
        <dgm:presLayoutVars>
          <dgm:bulletEnabled val="1"/>
        </dgm:presLayoutVars>
      </dgm:prSet>
      <dgm:spPr/>
    </dgm:pt>
  </dgm:ptLst>
  <dgm:cxnLst>
    <dgm:cxn modelId="{D23DB606-C9AF-4E31-8B5B-2D0FADC5145D}" srcId="{34DCB2EC-EDFF-4D92-B3E7-E9EB80552BF7}" destId="{1D18BF78-D49E-46EA-962C-412C205FA805}" srcOrd="0" destOrd="0" parTransId="{ACECAB08-E91B-4318-BF60-4777585F1E01}" sibTransId="{D5835AFC-7D60-47BC-B8B2-F3B78B9B0274}"/>
    <dgm:cxn modelId="{4588E910-A93B-4D74-B1C0-99957985C5C4}" srcId="{18DDB5BB-3047-42B4-AA50-A55755D6904E}" destId="{34DCB2EC-EDFF-4D92-B3E7-E9EB80552BF7}" srcOrd="0" destOrd="0" parTransId="{7D6F0415-33D0-402D-8985-60F15D418CF6}" sibTransId="{FFDC3FA2-9707-4BC4-B25E-45232AD783CA}"/>
    <dgm:cxn modelId="{F4A6C11B-2B66-46EA-B6EF-A7ECAE6B5D1A}" srcId="{18DDB5BB-3047-42B4-AA50-A55755D6904E}" destId="{3B1798A3-AAC5-4291-A6E1-F419BBCD5141}" srcOrd="1" destOrd="0" parTransId="{65677782-9A29-4E2F-9838-F9C014DA9B83}" sibTransId="{768C5701-9AC5-48B2-9944-1DBEF39428EE}"/>
    <dgm:cxn modelId="{55C6C72A-26C6-4B27-B7C5-02E71418195C}" type="presOf" srcId="{3B1798A3-AAC5-4291-A6E1-F419BBCD5141}" destId="{F9E71CAA-394A-4B80-897D-7B7FC46ADA71}" srcOrd="0" destOrd="0" presId="urn:microsoft.com/office/officeart/2005/8/layout/chevron2"/>
    <dgm:cxn modelId="{9611646D-ED80-4EA6-ACAB-1BD12DDA9A86}" srcId="{3B1798A3-AAC5-4291-A6E1-F419BBCD5141}" destId="{A3B895B6-DC16-43A0-80E1-120B47CCC322}" srcOrd="1" destOrd="0" parTransId="{87F7B031-2BB0-4086-A905-3481198EC82F}" sibTransId="{988A725A-BE8D-4DC0-ACD3-6EA391277288}"/>
    <dgm:cxn modelId="{A863F156-CD2B-42A7-A3F9-434D4EBCEA21}" type="presOf" srcId="{6B3D390C-2F2E-41A4-BF65-D3D4CAB8F206}" destId="{672D5B01-1737-4110-8091-7EE9A5B53D55}" srcOrd="0" destOrd="1" presId="urn:microsoft.com/office/officeart/2005/8/layout/chevron2"/>
    <dgm:cxn modelId="{0A380691-FE84-4AED-9E16-0124476C18B5}" type="presOf" srcId="{FBB2A232-35DC-428D-B899-448B10296A2E}" destId="{FFE1507A-58A7-4E28-808C-CEAC27594B2F}" srcOrd="0" destOrd="0" presId="urn:microsoft.com/office/officeart/2005/8/layout/chevron2"/>
    <dgm:cxn modelId="{F2028F9B-01D0-45C9-A323-E3B7C01E62E8}" type="presOf" srcId="{18DDB5BB-3047-42B4-AA50-A55755D6904E}" destId="{002136FB-94A3-4142-B7F0-20347A9F0A3A}" srcOrd="0" destOrd="0" presId="urn:microsoft.com/office/officeart/2005/8/layout/chevron2"/>
    <dgm:cxn modelId="{1F2D45A0-9005-498B-A0E9-13635857DC44}" srcId="{3B1798A3-AAC5-4291-A6E1-F419BBCD5141}" destId="{FBB2A232-35DC-428D-B899-448B10296A2E}" srcOrd="0" destOrd="0" parTransId="{04694D63-06BF-495D-9575-58B8FFB2F780}" sibTransId="{4106F0CF-193A-48FB-BA5F-0A8D9EE460E5}"/>
    <dgm:cxn modelId="{D24643D1-D7F2-46AA-A37B-B424E29AF61F}" srcId="{34DCB2EC-EDFF-4D92-B3E7-E9EB80552BF7}" destId="{6B3D390C-2F2E-41A4-BF65-D3D4CAB8F206}" srcOrd="1" destOrd="0" parTransId="{FFAA2F11-31B3-4FEF-A283-3B657B861B26}" sibTransId="{CD9E60A6-D25C-4DB5-AE08-4AF0E703945F}"/>
    <dgm:cxn modelId="{1C31D0EB-BBFF-4BD7-A28D-D235504F422B}" type="presOf" srcId="{1D18BF78-D49E-46EA-962C-412C205FA805}" destId="{672D5B01-1737-4110-8091-7EE9A5B53D55}" srcOrd="0" destOrd="0" presId="urn:microsoft.com/office/officeart/2005/8/layout/chevron2"/>
    <dgm:cxn modelId="{39AE4FEF-04D2-47AE-B36B-387206432B65}" type="presOf" srcId="{34DCB2EC-EDFF-4D92-B3E7-E9EB80552BF7}" destId="{382038AC-CC00-4EBA-B3F8-54C80961800E}" srcOrd="0" destOrd="0" presId="urn:microsoft.com/office/officeart/2005/8/layout/chevron2"/>
    <dgm:cxn modelId="{DB1872F9-A158-449B-A294-578523EB5534}" type="presOf" srcId="{A3B895B6-DC16-43A0-80E1-120B47CCC322}" destId="{FFE1507A-58A7-4E28-808C-CEAC27594B2F}" srcOrd="0" destOrd="1" presId="urn:microsoft.com/office/officeart/2005/8/layout/chevron2"/>
    <dgm:cxn modelId="{8F38A423-2F8E-48F6-8B34-A05066A9DAA4}" type="presParOf" srcId="{002136FB-94A3-4142-B7F0-20347A9F0A3A}" destId="{13C1C021-116F-43E7-90FE-DB3E663526A3}" srcOrd="0" destOrd="0" presId="urn:microsoft.com/office/officeart/2005/8/layout/chevron2"/>
    <dgm:cxn modelId="{2887856E-5B32-4DDC-B887-24DC34445183}" type="presParOf" srcId="{13C1C021-116F-43E7-90FE-DB3E663526A3}" destId="{382038AC-CC00-4EBA-B3F8-54C80961800E}" srcOrd="0" destOrd="0" presId="urn:microsoft.com/office/officeart/2005/8/layout/chevron2"/>
    <dgm:cxn modelId="{0726BBCB-4D0A-4FA8-BFED-DB66A8DDB575}" type="presParOf" srcId="{13C1C021-116F-43E7-90FE-DB3E663526A3}" destId="{672D5B01-1737-4110-8091-7EE9A5B53D55}" srcOrd="1" destOrd="0" presId="urn:microsoft.com/office/officeart/2005/8/layout/chevron2"/>
    <dgm:cxn modelId="{2B1DE998-2A88-4078-B1DE-8EFC3D260A75}" type="presParOf" srcId="{002136FB-94A3-4142-B7F0-20347A9F0A3A}" destId="{2F0B0017-DA6C-4125-A245-D0D22492D08E}" srcOrd="1" destOrd="0" presId="urn:microsoft.com/office/officeart/2005/8/layout/chevron2"/>
    <dgm:cxn modelId="{D30F64E1-D85E-4661-AF50-7873ADF7FA2C}" type="presParOf" srcId="{002136FB-94A3-4142-B7F0-20347A9F0A3A}" destId="{74358F7E-F174-4B90-970F-42FDC23DE5A2}" srcOrd="2" destOrd="0" presId="urn:microsoft.com/office/officeart/2005/8/layout/chevron2"/>
    <dgm:cxn modelId="{D824F24B-123B-4BC8-AA3F-D2934D38E67C}" type="presParOf" srcId="{74358F7E-F174-4B90-970F-42FDC23DE5A2}" destId="{F9E71CAA-394A-4B80-897D-7B7FC46ADA71}" srcOrd="0" destOrd="0" presId="urn:microsoft.com/office/officeart/2005/8/layout/chevron2"/>
    <dgm:cxn modelId="{A975BD2B-F1B3-4D82-94B7-BAF8DA11C165}" type="presParOf" srcId="{74358F7E-F174-4B90-970F-42FDC23DE5A2}" destId="{FFE1507A-58A7-4E28-808C-CEAC27594B2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3414A-CA6F-4D69-B674-2F840874B155}">
      <dsp:nvSpPr>
        <dsp:cNvPr id="0" name=""/>
        <dsp:cNvSpPr/>
      </dsp:nvSpPr>
      <dsp:spPr>
        <a:xfrm>
          <a:off x="882527" y="0"/>
          <a:ext cx="4351338" cy="435133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Dynamic CCVI</a:t>
          </a:r>
        </a:p>
      </dsp:txBody>
      <dsp:txXfrm>
        <a:off x="2242320" y="217566"/>
        <a:ext cx="1631751" cy="435133"/>
      </dsp:txXfrm>
    </dsp:sp>
    <dsp:sp modelId="{74B39725-C3DE-46DA-A93B-AAC050DC38C8}">
      <dsp:nvSpPr>
        <dsp:cNvPr id="0" name=""/>
        <dsp:cNvSpPr/>
      </dsp:nvSpPr>
      <dsp:spPr>
        <a:xfrm>
          <a:off x="1110885" y="652700"/>
          <a:ext cx="3698637" cy="3698637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Controlled Ventilation Utilization Prediction</a:t>
          </a:r>
        </a:p>
      </dsp:txBody>
      <dsp:txXfrm>
        <a:off x="2162685" y="865372"/>
        <a:ext cx="1595037" cy="425343"/>
      </dsp:txXfrm>
    </dsp:sp>
    <dsp:sp modelId="{DE7D6AF7-68F2-41EC-8077-FA1D3AB8BA34}">
      <dsp:nvSpPr>
        <dsp:cNvPr id="0" name=""/>
        <dsp:cNvSpPr/>
      </dsp:nvSpPr>
      <dsp:spPr>
        <a:xfrm>
          <a:off x="1437236" y="1305401"/>
          <a:ext cx="3045936" cy="3045936"/>
        </a:xfrm>
        <a:prstGeom prst="ellips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ICU beds Utilization Prediction</a:t>
          </a:r>
        </a:p>
      </dsp:txBody>
      <dsp:txXfrm>
        <a:off x="2172068" y="1515571"/>
        <a:ext cx="1576272" cy="420339"/>
      </dsp:txXfrm>
    </dsp:sp>
    <dsp:sp modelId="{DD9F1407-A322-41AA-A9BC-5AE91D8FD662}">
      <dsp:nvSpPr>
        <dsp:cNvPr id="0" name=""/>
        <dsp:cNvSpPr/>
      </dsp:nvSpPr>
      <dsp:spPr>
        <a:xfrm>
          <a:off x="1763586" y="1958102"/>
          <a:ext cx="2393235" cy="2393235"/>
        </a:xfrm>
        <a:prstGeom prst="ellips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Hospital bed utilization prediction</a:t>
          </a:r>
        </a:p>
      </dsp:txBody>
      <dsp:txXfrm>
        <a:off x="2314030" y="2173493"/>
        <a:ext cx="1292347" cy="430782"/>
      </dsp:txXfrm>
    </dsp:sp>
    <dsp:sp modelId="{651CF186-CE3D-4CF9-8DDA-83377CF737A0}">
      <dsp:nvSpPr>
        <dsp:cNvPr id="0" name=""/>
        <dsp:cNvSpPr/>
      </dsp:nvSpPr>
      <dsp:spPr>
        <a:xfrm>
          <a:off x="2089936" y="2610802"/>
          <a:ext cx="1740535" cy="1740535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Fixed CCVI</a:t>
          </a:r>
        </a:p>
      </dsp:txBody>
      <dsp:txXfrm>
        <a:off x="2344832" y="3045936"/>
        <a:ext cx="1230744" cy="870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038AC-CC00-4EBA-B3F8-54C80961800E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Cases Prediction</a:t>
          </a:r>
        </a:p>
      </dsp:txBody>
      <dsp:txXfrm rot="-5400000">
        <a:off x="1" y="812886"/>
        <a:ext cx="1621128" cy="694769"/>
      </dsp:txXfrm>
    </dsp:sp>
    <dsp:sp modelId="{672D5B01-1737-4110-8091-7EE9A5B53D55}">
      <dsp:nvSpPr>
        <dsp:cNvPr id="0" name=""/>
        <dsp:cNvSpPr/>
      </dsp:nvSpPr>
      <dsp:spPr>
        <a:xfrm rot="5400000">
          <a:off x="5315697" y="-3692246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Compartment Epidemic Models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Different Versions are developed for COVID and established by CDC for competition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Machine Learning Approach: </a:t>
          </a:r>
          <a:r>
            <a:rPr lang="en-US" sz="1900" kern="1200" dirty="0">
              <a:solidFill>
                <a:schemeClr val="accent2">
                  <a:lumMod val="75000"/>
                </a:schemeClr>
              </a:solidFill>
            </a:rPr>
            <a:t>Multi-model Ensemble approach </a:t>
          </a:r>
          <a:r>
            <a:rPr lang="en-US" sz="1900" kern="1200" dirty="0"/>
            <a:t>out of available models</a:t>
          </a:r>
        </a:p>
      </dsp:txBody>
      <dsp:txXfrm rot="-5400000">
        <a:off x="1621128" y="75807"/>
        <a:ext cx="8820987" cy="1358365"/>
      </dsp:txXfrm>
    </dsp:sp>
    <dsp:sp modelId="{F9E71CAA-394A-4B80-897D-7B7FC46ADA71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Hospitalization Prediction</a:t>
          </a:r>
        </a:p>
      </dsp:txBody>
      <dsp:txXfrm rot="-5400000">
        <a:off x="1" y="2843681"/>
        <a:ext cx="1621128" cy="694769"/>
      </dsp:txXfrm>
    </dsp:sp>
    <dsp:sp modelId="{FFE1507A-58A7-4E28-808C-CEAC27594B2F}">
      <dsp:nvSpPr>
        <dsp:cNvPr id="0" name=""/>
        <dsp:cNvSpPr/>
      </dsp:nvSpPr>
      <dsp:spPr>
        <a:xfrm rot="5400000">
          <a:off x="5315697" y="-1661451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2">
                  <a:lumMod val="75000"/>
                </a:schemeClr>
              </a:solidFill>
            </a:rPr>
            <a:t>Baseline hospitalization utilization</a:t>
          </a:r>
          <a:r>
            <a:rPr lang="en-US" sz="1900" kern="1200" dirty="0"/>
            <a:t> for non-COVID patients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Use </a:t>
          </a:r>
          <a:r>
            <a:rPr lang="en-US" sz="1900" kern="1200" dirty="0">
              <a:solidFill>
                <a:schemeClr val="accent2">
                  <a:lumMod val="75000"/>
                </a:schemeClr>
              </a:solidFill>
            </a:rPr>
            <a:t>demographic</a:t>
          </a:r>
          <a:r>
            <a:rPr lang="en-US" sz="1900" kern="1200" dirty="0"/>
            <a:t> and </a:t>
          </a:r>
          <a:r>
            <a:rPr lang="en-US" sz="1900" kern="1200" dirty="0">
              <a:solidFill>
                <a:schemeClr val="accent2">
                  <a:lumMod val="75000"/>
                </a:schemeClr>
              </a:solidFill>
            </a:rPr>
            <a:t>epidemiological</a:t>
          </a:r>
          <a:r>
            <a:rPr lang="en-US" sz="1900" kern="1200" dirty="0"/>
            <a:t> factors to predict hospitalization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 rot="-5400000">
        <a:off x="1621128" y="2106602"/>
        <a:ext cx="8820987" cy="13583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038AC-CC00-4EBA-B3F8-54C80961800E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Cases Prediction</a:t>
          </a:r>
        </a:p>
      </dsp:txBody>
      <dsp:txXfrm rot="-5400000">
        <a:off x="1" y="812886"/>
        <a:ext cx="1621128" cy="694769"/>
      </dsp:txXfrm>
    </dsp:sp>
    <dsp:sp modelId="{672D5B01-1737-4110-8091-7EE9A5B53D55}">
      <dsp:nvSpPr>
        <dsp:cNvPr id="0" name=""/>
        <dsp:cNvSpPr/>
      </dsp:nvSpPr>
      <dsp:spPr>
        <a:xfrm rot="5400000">
          <a:off x="5315697" y="-3692246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hlinkClick xmlns:r="http://schemas.openxmlformats.org/officeDocument/2006/relationships" r:id="rId1"/>
            </a:rPr>
            <a:t>Modeling Groups</a:t>
          </a:r>
          <a:r>
            <a:rPr lang="en-US" sz="1200" kern="1200" dirty="0"/>
            <a:t> identified by CDC forecast tracking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1" kern="1200" dirty="0"/>
            <a:t>Johns Hopkins Coronavirus Resource Center</a:t>
          </a:r>
          <a:endParaRPr lang="en-US" sz="1200" kern="1200" dirty="0"/>
        </a:p>
      </dsp:txBody>
      <dsp:txXfrm rot="-5400000">
        <a:off x="1621128" y="75807"/>
        <a:ext cx="8820987" cy="1358365"/>
      </dsp:txXfrm>
    </dsp:sp>
    <dsp:sp modelId="{F9E71CAA-394A-4B80-897D-7B7FC46ADA71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Hospitalization Prediction</a:t>
          </a:r>
        </a:p>
      </dsp:txBody>
      <dsp:txXfrm rot="-5400000">
        <a:off x="1" y="2843681"/>
        <a:ext cx="1621128" cy="694769"/>
      </dsp:txXfrm>
    </dsp:sp>
    <dsp:sp modelId="{FFE1507A-58A7-4E28-808C-CEAC27594B2F}">
      <dsp:nvSpPr>
        <dsp:cNvPr id="0" name=""/>
        <dsp:cNvSpPr/>
      </dsp:nvSpPr>
      <dsp:spPr>
        <a:xfrm rot="5400000">
          <a:off x="5315697" y="-1661451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u="none" kern="1200" dirty="0">
              <a:hlinkClick xmlns:r="http://schemas.openxmlformats.org/officeDocument/2006/relationships" r:id="rId2"/>
            </a:rPr>
            <a:t>USA Hospital Beds - Definitive Healthcare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hlinkClick xmlns:r="http://schemas.openxmlformats.org/officeDocument/2006/relationships" r:id="rId3"/>
            </a:rPr>
            <a:t>The Agency for Healthcare Research and Quality (AHRQ)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/>
            <a:t>ICU beds - Kaiser Health News, Centers for Medicare, &amp; Medicaid Services (CMS)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</a:t>
          </a:r>
          <a:r>
            <a:rPr lang="en-US" sz="1200" kern="1200" dirty="0">
              <a:hlinkClick xmlns:r="http://schemas.openxmlformats.org/officeDocument/2006/relationships" r:id="rId4"/>
            </a:rPr>
            <a:t>The COVID TRACKING PROJECT – COVID HOSPITALIUZATION DATA 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hlinkClick xmlns:r="http://schemas.openxmlformats.org/officeDocument/2006/relationships" r:id="rId5"/>
            </a:rPr>
            <a:t>Hospitalization Surveillance Network (COVID-NET) by CDC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hlinkClick xmlns:r="http://schemas.openxmlformats.org/officeDocument/2006/relationships" r:id="rId6"/>
            </a:rPr>
            <a:t>Change Healthcare - </a:t>
          </a:r>
          <a:r>
            <a:rPr lang="en-US" sz="1200" b="0" i="0" u="none" kern="1200" dirty="0">
              <a:hlinkClick xmlns:r="http://schemas.openxmlformats.org/officeDocument/2006/relationships" r:id="rId6"/>
            </a:rPr>
            <a:t>2020 COVID-19 Claims</a:t>
          </a:r>
          <a:endParaRPr lang="en-US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hlinkClick xmlns:r="http://schemas.openxmlformats.org/officeDocument/2006/relationships" r:id="rId7"/>
            </a:rPr>
            <a:t>Gallup poll</a:t>
          </a:r>
          <a:r>
            <a:rPr lang="en-US" sz="1200" b="0" kern="1200" dirty="0"/>
            <a:t> – </a:t>
          </a:r>
          <a:r>
            <a:rPr lang="en-US" sz="1200" b="0" i="0" kern="1200" dirty="0"/>
            <a:t>Adults Divided on Status of COVID-19 Situation</a:t>
          </a:r>
          <a:endParaRPr lang="en-US" sz="1200" b="0" kern="1200" dirty="0"/>
        </a:p>
      </dsp:txBody>
      <dsp:txXfrm rot="-5400000">
        <a:off x="1621128" y="2106602"/>
        <a:ext cx="8820987" cy="13583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038AC-CC00-4EBA-B3F8-54C80961800E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Cases Prediction</a:t>
          </a:r>
        </a:p>
      </dsp:txBody>
      <dsp:txXfrm rot="-5400000">
        <a:off x="1" y="812886"/>
        <a:ext cx="1621128" cy="694769"/>
      </dsp:txXfrm>
    </dsp:sp>
    <dsp:sp modelId="{672D5B01-1737-4110-8091-7EE9A5B53D55}">
      <dsp:nvSpPr>
        <dsp:cNvPr id="0" name=""/>
        <dsp:cNvSpPr/>
      </dsp:nvSpPr>
      <dsp:spPr>
        <a:xfrm rot="5400000">
          <a:off x="5315697" y="-3692246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Single epidemiology models suffer faster with their assumptions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of Multi-model Ensemble approach can provide a more consistent prediction under different scenarios</a:t>
          </a:r>
        </a:p>
      </dsp:txBody>
      <dsp:txXfrm rot="-5400000">
        <a:off x="1621128" y="75807"/>
        <a:ext cx="8820987" cy="1358365"/>
      </dsp:txXfrm>
    </dsp:sp>
    <dsp:sp modelId="{F9E71CAA-394A-4B80-897D-7B7FC46ADA71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Hospitalization Prediction</a:t>
          </a:r>
        </a:p>
      </dsp:txBody>
      <dsp:txXfrm rot="-5400000">
        <a:off x="1" y="2843681"/>
        <a:ext cx="1621128" cy="694769"/>
      </dsp:txXfrm>
    </dsp:sp>
    <dsp:sp modelId="{FFE1507A-58A7-4E28-808C-CEAC27594B2F}">
      <dsp:nvSpPr>
        <dsp:cNvPr id="0" name=""/>
        <dsp:cNvSpPr/>
      </dsp:nvSpPr>
      <dsp:spPr>
        <a:xfrm rot="5400000">
          <a:off x="5315697" y="-1634942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 not assume fixed hospitalization rate out of new cases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 of epidemiological risk factors ( e.g. Age, health conditions – immune-compromised) for more accurate estimation of the kind and rate of hospitalization rate in each county. </a:t>
          </a:r>
        </a:p>
      </dsp:txBody>
      <dsp:txXfrm rot="-5400000">
        <a:off x="1621128" y="2133111"/>
        <a:ext cx="8820987" cy="1358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24C0-1460-4FAB-A539-3BE3629D4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8B7A9-FA7A-4430-8A37-0F313D774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5132-3160-4505-8CB5-FDB72E5A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CC60B-27B2-419A-8215-AC311AE6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6E33-A519-4BFE-8D3F-E7E8E771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1BA0-99C6-443B-AE40-E88C66DA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537F7-039F-4635-B832-66BAFE381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3944-F22B-4B8F-8E7A-C3297998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3C394-3BDB-4E8F-8711-CF71F2F2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B177-28B7-4A2C-AB70-8262B319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0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BDD51-77E7-44BD-A71D-B90461FE0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F63C8-DBB2-4704-B273-618C86A51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6902-3521-43E0-8023-2037D0AA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2A723-4B8D-4AA4-8548-A7E91BC2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62D2C-9EAA-4BFD-882D-24346C30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9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4771-1B11-490B-9BA7-0E33FD53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9C1A-78DC-4D3C-8581-D1D46DF7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DAA16-FA40-4835-AA2D-948F2592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31A7-C094-455A-8526-55AB9FB2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DBBE-8193-4C59-B391-630A00BF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5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BE9C-46BA-4EF3-898D-9B8079C3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69600-9FDD-460A-9667-7895458D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E0D7-187B-434E-91B9-1A74A7EF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6F59-4606-4647-8014-F7E4CF3A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1BA-3456-4F44-A451-4EC4B706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7FE8-86E7-4A14-9EDA-44EF27BB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7D30-A5DA-4E67-8BE1-5CC165750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5EFF1-568C-4EC7-B4F0-AD7669AB5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440A6-A144-488C-8623-482F6DEB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0667A-CC05-40BE-9310-70B721D3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67DC9-4C96-405A-A868-CE7A5287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6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D8B7-0FC1-495D-91AA-6C4A85E6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CD796-EDE3-4051-ADCA-FB6205B2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4BCA1-3566-424E-9760-16967912C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4ABE8-88EB-4DD0-A5CD-CFF5D24BC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FBB3A-A678-4247-8556-BFD28FE33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6C33C-0539-4361-96D8-1595656C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F5FA6-1D5E-41DB-AB8D-98091186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6904B-C010-46D7-BABA-3A53EF3D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3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8105-84CD-4562-B28E-19A35DC4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01A8F-CB76-48FC-9F95-0EE8B3CD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95803-E16C-4291-B6D2-7F178CD4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7CEC7-10AB-4C1D-A2C3-27D651F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FC692-3BFD-404B-8433-5232D438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D2688-A9B6-4DBD-8AEC-AE136BBA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E192E-0883-4593-B1AD-22D7A5F9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6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FA67-8A24-4BF5-9030-54D083A8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9C05-61CA-46A6-A85E-E000FA9D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07434-167F-4356-A4C0-2D38AD073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0D33-1CC7-495E-8895-D4F953FA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DA1E1-2E90-460D-B2C2-0D698583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83CBD-835B-4F3C-A766-0BA1C3E6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7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2E87-0329-41D8-A707-C0558B19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D22E6-6B21-4231-9B07-19271C482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9CAC5-3F07-47FF-AA1F-190F25D5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2F706-959C-43C5-847A-8EDEB551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4574B-143A-4043-B3E6-9D9AA357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F1E9-7B0B-4AE2-93D2-2D65BB99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229D0-FDF9-4B93-8FD7-C45FB340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E0E15-9FDE-4298-B0D7-ED8E888A1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32FB-F9E6-4DEE-9C97-C57650B0B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370C4-78BA-4AE5-ADFB-8E478E9A60D5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5EF99-3A49-41CC-AA2E-FEEFF9B32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F56D-45EB-471E-80BF-ED389738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FEBA-498B-4E4E-9208-3562B662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2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27A8-BC7F-4A91-BEC7-570E8A21D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COVID Community Vulnerability Index(DCCVI)</a:t>
            </a:r>
            <a:br>
              <a:rPr lang="en-US" dirty="0"/>
            </a:br>
            <a:r>
              <a:rPr lang="en-US" dirty="0"/>
              <a:t>and Hospital Utilization Forecast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70BC1-64FD-4CCC-864C-41C1CEE08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Ashkan Farahani</a:t>
            </a:r>
          </a:p>
        </p:txBody>
      </p:sp>
    </p:spTree>
    <p:extLst>
      <p:ext uri="{BB962C8B-B14F-4D97-AF65-F5344CB8AC3E}">
        <p14:creationId xmlns:p14="http://schemas.microsoft.com/office/powerpoint/2010/main" val="318611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A65D-4AFD-4986-A38F-5E792844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Static COVID Community Vulnerability Index (CCVI)</a:t>
            </a:r>
            <a:br>
              <a:rPr lang="en-US" b="1" dirty="0"/>
            </a:br>
            <a:r>
              <a:rPr lang="en-US" b="1" dirty="0"/>
              <a:t>                         </a:t>
            </a:r>
            <a:r>
              <a:rPr lang="en-US" dirty="0"/>
              <a:t>at the county 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CFD797-0421-4706-A528-88EEA9E27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912" y="1569843"/>
            <a:ext cx="7823913" cy="3856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DA5F-472F-4FE8-AF84-7EB8379EDB62}"/>
              </a:ext>
            </a:extLst>
          </p:cNvPr>
          <p:cNvSpPr txBox="1"/>
          <p:nvPr/>
        </p:nvSpPr>
        <p:spPr>
          <a:xfrm>
            <a:off x="972589" y="1787236"/>
            <a:ext cx="271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92161-2EFE-453E-B97B-E10FFB98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26" y="1654905"/>
            <a:ext cx="2286966" cy="469109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293A295-AB12-49E1-8AB5-E7AD8FC9CCCE}"/>
              </a:ext>
            </a:extLst>
          </p:cNvPr>
          <p:cNvSpPr/>
          <p:nvPr/>
        </p:nvSpPr>
        <p:spPr>
          <a:xfrm>
            <a:off x="817868" y="5801584"/>
            <a:ext cx="1714988" cy="691291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D13B6-6F0C-4934-A962-1B458A22B6D3}"/>
              </a:ext>
            </a:extLst>
          </p:cNvPr>
          <p:cNvSpPr txBox="1"/>
          <p:nvPr/>
        </p:nvSpPr>
        <p:spPr>
          <a:xfrm rot="16200000">
            <a:off x="1601432" y="3177263"/>
            <a:ext cx="34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strike="noStrike" dirty="0">
                <a:effectLst/>
                <a:latin typeface="Arial" panose="020B0604020202020204" pitchFamily="34" charset="0"/>
              </a:rPr>
              <a:t>Social Vulnerability Index (</a:t>
            </a:r>
            <a:r>
              <a:rPr lang="en-US" dirty="0"/>
              <a:t>SVI)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931C889-5CCA-42BA-9AC4-3D327E8E365B}"/>
              </a:ext>
            </a:extLst>
          </p:cNvPr>
          <p:cNvSpPr/>
          <p:nvPr/>
        </p:nvSpPr>
        <p:spPr>
          <a:xfrm>
            <a:off x="3426253" y="1652183"/>
            <a:ext cx="314992" cy="4684420"/>
          </a:xfrm>
          <a:prstGeom prst="rightBrace">
            <a:avLst>
              <a:gd name="adj1" fmla="val 98786"/>
              <a:gd name="adj2" fmla="val 47313"/>
            </a:avLst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61AAF94-EDDE-4349-A175-51509550C0B5}"/>
              </a:ext>
            </a:extLst>
          </p:cNvPr>
          <p:cNvSpPr/>
          <p:nvPr/>
        </p:nvSpPr>
        <p:spPr>
          <a:xfrm>
            <a:off x="2702102" y="1654905"/>
            <a:ext cx="314992" cy="3145730"/>
          </a:xfrm>
          <a:prstGeom prst="rightBrace">
            <a:avLst>
              <a:gd name="adj1" fmla="val 98786"/>
              <a:gd name="adj2" fmla="val 473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ADF268-EB45-4AAC-9824-0AA6B66C3BFB}"/>
              </a:ext>
            </a:extLst>
          </p:cNvPr>
          <p:cNvSpPr txBox="1"/>
          <p:nvPr/>
        </p:nvSpPr>
        <p:spPr>
          <a:xfrm rot="16200000">
            <a:off x="3664891" y="3633287"/>
            <a:ext cx="69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CCVI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C7F82747-C991-4A85-AC65-AD9FE26513A4}"/>
              </a:ext>
            </a:extLst>
          </p:cNvPr>
          <p:cNvSpPr/>
          <p:nvPr/>
        </p:nvSpPr>
        <p:spPr>
          <a:xfrm>
            <a:off x="4150404" y="5945218"/>
            <a:ext cx="4300353" cy="499399"/>
          </a:xfrm>
          <a:prstGeom prst="borderCallout1">
            <a:avLst>
              <a:gd name="adj1" fmla="val 43959"/>
              <a:gd name="adj2" fmla="val -340"/>
              <a:gd name="adj3" fmla="val 40853"/>
              <a:gd name="adj4" fmla="val -374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Hospital Beds per 100,000                                   </a:t>
            </a:r>
            <a:r>
              <a:rPr lang="en-US" b="1" dirty="0">
                <a:solidFill>
                  <a:srgbClr val="C00000"/>
                </a:solidFill>
              </a:rPr>
              <a:t>Fixed</a:t>
            </a:r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dirty="0"/>
              <a:t>Intensive Care Unit (ICU) Beds per 100,000</a:t>
            </a:r>
          </a:p>
        </p:txBody>
      </p:sp>
    </p:spTree>
    <p:extLst>
      <p:ext uri="{BB962C8B-B14F-4D97-AF65-F5344CB8AC3E}">
        <p14:creationId xmlns:p14="http://schemas.microsoft.com/office/powerpoint/2010/main" val="349684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EEF22E7-C7EB-4303-91B7-B38A2A46C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00BAD-211B-457E-9FCA-695B7445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3"/>
            <a:ext cx="10515600" cy="1481133"/>
          </a:xfrm>
        </p:spPr>
        <p:txBody>
          <a:bodyPr>
            <a:normAutofit/>
          </a:bodyPr>
          <a:lstStyle/>
          <a:p>
            <a:r>
              <a:rPr lang="en-US" sz="4000"/>
              <a:t>Spread of Cases at Vulnerable 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7BA6DC-D668-4A76-A0A0-918F64007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1" r="8543" b="-1"/>
          <a:stretch/>
        </p:blipFill>
        <p:spPr>
          <a:xfrm>
            <a:off x="838200" y="1849440"/>
            <a:ext cx="6186485" cy="427037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73E7D7-85CA-4A13-9C56-FAA7E0AC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635" y="1849440"/>
            <a:ext cx="3967165" cy="427037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Cases are growing faster in vulnerable highly vulnerable counties</a:t>
            </a:r>
          </a:p>
          <a:p>
            <a:r>
              <a:rPr lang="en-US" sz="2000" dirty="0"/>
              <a:t>Vulnerable counties are more likely short on health system capacity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Solution: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Forecasting Health system capacity for the next 4 weeks</a:t>
            </a:r>
          </a:p>
          <a:p>
            <a:r>
              <a:rPr lang="en-US" sz="2000" dirty="0"/>
              <a:t>Hospital bed utilization</a:t>
            </a:r>
          </a:p>
          <a:p>
            <a:r>
              <a:rPr lang="en-US" sz="2000" dirty="0"/>
              <a:t>ICU beds Utilization</a:t>
            </a:r>
          </a:p>
          <a:p>
            <a:r>
              <a:rPr lang="en-US" sz="2000" dirty="0"/>
              <a:t>Controlled Ventilation Utilization</a:t>
            </a:r>
          </a:p>
        </p:txBody>
      </p:sp>
    </p:spTree>
    <p:extLst>
      <p:ext uri="{BB962C8B-B14F-4D97-AF65-F5344CB8AC3E}">
        <p14:creationId xmlns:p14="http://schemas.microsoft.com/office/powerpoint/2010/main" val="5564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7EDD-F4F0-422F-A29C-8438B61B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Product: Dynamic CCVI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207F24-8708-4AE0-A66E-78C2B606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0265"/>
              </p:ext>
            </p:extLst>
          </p:nvPr>
        </p:nvGraphicFramePr>
        <p:xfrm>
          <a:off x="838200" y="1825625"/>
          <a:ext cx="592040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456A04-B51A-4105-80D4-1081112D3BC4}"/>
              </a:ext>
            </a:extLst>
          </p:cNvPr>
          <p:cNvSpPr txBox="1"/>
          <p:nvPr/>
        </p:nvSpPr>
        <p:spPr>
          <a:xfrm>
            <a:off x="6758609" y="3423410"/>
            <a:ext cx="475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 User</a:t>
            </a:r>
          </a:p>
          <a:p>
            <a:r>
              <a:rPr lang="en-US" dirty="0"/>
              <a:t>Health System Decision Makers at County Level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4F03-06E0-48AF-B249-91124ADB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38840D-536B-4EB5-9A4E-BDC8B98A5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344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DD660D6-4FDA-4B09-81DE-8F37559735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8648" y="2069144"/>
            <a:ext cx="5347630" cy="3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6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9EBA-6921-461E-9B6A-B1EA1830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334CFC-286A-48BD-9B2F-967E11E52FF3}"/>
              </a:ext>
            </a:extLst>
          </p:cNvPr>
          <p:cNvSpPr/>
          <p:nvPr/>
        </p:nvSpPr>
        <p:spPr>
          <a:xfrm>
            <a:off x="2696817" y="4068417"/>
            <a:ext cx="5102087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484D42-5283-4317-9867-0D936D48E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22582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A7BF655-D57C-48CE-B04D-95D1C71ECDC8}"/>
              </a:ext>
            </a:extLst>
          </p:cNvPr>
          <p:cNvSpPr/>
          <p:nvPr/>
        </p:nvSpPr>
        <p:spPr>
          <a:xfrm>
            <a:off x="2696817" y="4664765"/>
            <a:ext cx="5102087" cy="205409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5362F-6D46-4B9C-8733-0D2DC6E634E5}"/>
              </a:ext>
            </a:extLst>
          </p:cNvPr>
          <p:cNvSpPr/>
          <p:nvPr/>
        </p:nvSpPr>
        <p:spPr>
          <a:xfrm>
            <a:off x="2703442" y="4892468"/>
            <a:ext cx="5102087" cy="59634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95024-4FA6-4377-BE01-BAF869417470}"/>
              </a:ext>
            </a:extLst>
          </p:cNvPr>
          <p:cNvSpPr txBox="1"/>
          <p:nvPr/>
        </p:nvSpPr>
        <p:spPr>
          <a:xfrm>
            <a:off x="7870135" y="4105749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Hospital Capacity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Current COVID Hospitalization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Demographic and epidemiological risk factors in COVID hospitalization</a:t>
            </a:r>
          </a:p>
        </p:txBody>
      </p:sp>
    </p:spTree>
    <p:extLst>
      <p:ext uri="{BB962C8B-B14F-4D97-AF65-F5344CB8AC3E}">
        <p14:creationId xmlns:p14="http://schemas.microsoft.com/office/powerpoint/2010/main" val="132668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E84D-3FF5-4501-8F95-405F66BE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Dynamic CCVI is different?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E4DE7A5-98F4-4981-B853-E188952C2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575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64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2238-2920-4057-B90C-1C8B83D8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CCVI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EF0F42-5EA2-45A1-851C-DA0F5009D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490" y="1800686"/>
            <a:ext cx="8991020" cy="44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7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DAA7E3-CEA9-4333-A63B-43732292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248A1-BA13-48B5-BA80-1469151DD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350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Dynamic COVID Community Vulnerability Index(DCCVI) and Hospital Utilization Forecast  </vt:lpstr>
      <vt:lpstr>Static COVID Community Vulnerability Index (CCVI)                          at the county level</vt:lpstr>
      <vt:lpstr>Spread of Cases at Vulnerable Level</vt:lpstr>
      <vt:lpstr>Data Product: Dynamic CCVI </vt:lpstr>
      <vt:lpstr>Approach</vt:lpstr>
      <vt:lpstr>Input Data Resources</vt:lpstr>
      <vt:lpstr>How Dynamic CCVI is different?</vt:lpstr>
      <vt:lpstr>Dynamic CCVI Dashboard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COVID Community Vulnerability Index(DCCVI) and Hospital Utilization Forecast  </dc:title>
  <dc:creator>Ashkan Farahani</dc:creator>
  <cp:lastModifiedBy>Ashkan Farahani</cp:lastModifiedBy>
  <cp:revision>17</cp:revision>
  <dcterms:created xsi:type="dcterms:W3CDTF">2020-08-13T13:37:54Z</dcterms:created>
  <dcterms:modified xsi:type="dcterms:W3CDTF">2020-08-13T16:44:07Z</dcterms:modified>
</cp:coreProperties>
</file>