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6" r:id="rId12"/>
    <p:sldId id="267" r:id="rId13"/>
    <p:sldId id="269" r:id="rId14"/>
    <p:sldId id="270" r:id="rId15"/>
    <p:sldId id="271" r:id="rId16"/>
    <p:sldId id="272" r:id="rId17"/>
    <p:sldId id="273" r:id="rId18"/>
    <p:sldId id="274" r:id="rId19"/>
    <p:sldId id="277" r:id="rId20"/>
    <p:sldId id="279" r:id="rId21"/>
    <p:sldId id="283" r:id="rId22"/>
    <p:sldId id="28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ora" panose="020B0604020202020204" charset="0"/>
      <p:regular r:id="rId29"/>
      <p:bold r:id="rId30"/>
      <p:italic r:id="rId31"/>
      <p:boldItalic r:id="rId32"/>
    </p:embeddedFont>
    <p:embeddedFont>
      <p:font typeface="Quattrocento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1515" y="-3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10</a:t>
            </a:fld>
            <a:endParaRPr lang="e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30" name="Shape 230"/>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11</a:t>
            </a:fld>
            <a:endParaRPr lang="e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58" name="Shape 258"/>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Clr>
                <a:srgbClr val="000000"/>
              </a:buClr>
              <a:buFont typeface="Arial"/>
              <a:buNone/>
            </a:pPr>
            <a:fld id="{00000000-1234-1234-1234-123412341234}" type="slidenum">
              <a:rPr lang="en"/>
              <a:t>13</a:t>
            </a:fld>
            <a:endParaRPr lang="e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 sz="1200">
                <a:latin typeface="Lora"/>
                <a:ea typeface="Lora"/>
                <a:cs typeface="Lora"/>
                <a:sym typeface="Lora"/>
              </a:rPr>
              <a:t>But check this out. Why is this so interesting? Because it shows a potentially causal relationship. </a:t>
            </a:r>
          </a:p>
          <a:p>
            <a:pPr marL="0" lvl="0" indent="0" rtl="0">
              <a:spcBef>
                <a:spcPts val="0"/>
              </a:spcBef>
              <a:buNone/>
            </a:pPr>
            <a:endParaRPr sz="1200">
              <a:latin typeface="Lora"/>
              <a:ea typeface="Lora"/>
              <a:cs typeface="Lora"/>
              <a:sym typeface="Lora"/>
            </a:endParaRPr>
          </a:p>
          <a:p>
            <a:pPr marL="0" lvl="0" indent="-69850" rtl="0">
              <a:spcBef>
                <a:spcPts val="0"/>
              </a:spcBef>
              <a:buClr>
                <a:schemeClr val="dk1"/>
              </a:buClr>
              <a:buSzPts val="1100"/>
              <a:buFont typeface="Arial"/>
              <a:buNone/>
            </a:pPr>
            <a:r>
              <a:rPr lang="en" sz="1200">
                <a:latin typeface="Lora"/>
                <a:ea typeface="Lora"/>
                <a:cs typeface="Lora"/>
                <a:sym typeface="Lora"/>
              </a:rPr>
              <a:t>From a macroeconomics perspective, renewables are not well-established like Oil, Coal, or Gas, all of which have thousands of non-quantifiable factors that come into play when determining price. It turns out that the main driver behind production and consumption of renewable energy is still people. Renewable production/consumption more or less goes up when people want it, and down when people don’t want it. </a:t>
            </a:r>
          </a:p>
          <a:p>
            <a:pPr marL="0" lvl="0" indent="0" rtl="0">
              <a:spcBef>
                <a:spcPts val="0"/>
              </a:spcBef>
              <a:buNone/>
            </a:pPr>
            <a:endParaRPr sz="1200">
              <a:latin typeface="Lora"/>
              <a:ea typeface="Lora"/>
              <a:cs typeface="Lora"/>
              <a:sym typeface="Lora"/>
            </a:endParaRPr>
          </a:p>
          <a:p>
            <a:pPr marL="0" lvl="0" indent="0" rtl="0">
              <a:spcBef>
                <a:spcPts val="0"/>
              </a:spcBef>
              <a:buNone/>
            </a:pPr>
            <a:r>
              <a:rPr lang="en" sz="1200">
                <a:latin typeface="Lora"/>
                <a:ea typeface="Lora"/>
                <a:cs typeface="Lora"/>
                <a:sym typeface="Lora"/>
              </a:rPr>
              <a:t>When electricity is cheap, there is no incentive for people to incur the heavy startup costs of buying $10,000+ solar solutions. And when electricity gets more and more expensive and solar adoption is the best in the country, then people feel comfortable switching to renewables because the math checks out, they save money. </a:t>
            </a:r>
          </a:p>
          <a:p>
            <a:pPr marL="0" lvl="0" indent="0" rtl="0">
              <a:spcBef>
                <a:spcPts val="0"/>
              </a:spcBef>
              <a:buNone/>
            </a:pPr>
            <a:endParaRPr sz="1200">
              <a:latin typeface="Lora"/>
              <a:ea typeface="Lora"/>
              <a:cs typeface="Lora"/>
              <a:sym typeface="Lora"/>
            </a:endParaRPr>
          </a:p>
          <a:p>
            <a:pPr marL="0" lvl="0" indent="0" rtl="0">
              <a:spcBef>
                <a:spcPts val="0"/>
              </a:spcBef>
              <a:buNone/>
            </a:pPr>
            <a:r>
              <a:rPr lang="en" sz="1200">
                <a:latin typeface="Lora"/>
                <a:ea typeface="Lora"/>
                <a:cs typeface="Lora"/>
                <a:sym typeface="Lora"/>
              </a:rPr>
              <a:t>There’s a behavioral economics angle to this, but it basically boils down to whether or not it’s worth it for people. </a:t>
            </a:r>
          </a:p>
          <a:p>
            <a:pPr marL="0" lvl="0" indent="0" rtl="0">
              <a:spcBef>
                <a:spcPts val="0"/>
              </a:spcBef>
              <a:buNone/>
            </a:pPr>
            <a:endParaRPr sz="1200">
              <a:latin typeface="Lora"/>
              <a:ea typeface="Lora"/>
              <a:cs typeface="Lora"/>
              <a:sym typeface="Lora"/>
            </a:endParaRPr>
          </a:p>
          <a:p>
            <a:pPr marL="0" lvl="0" indent="0" rtl="0">
              <a:spcBef>
                <a:spcPts val="0"/>
              </a:spcBef>
              <a:buNone/>
            </a:pPr>
            <a:r>
              <a:rPr lang="en" sz="1200">
                <a:latin typeface="Lora"/>
                <a:ea typeface="Lora"/>
                <a:cs typeface="Lora"/>
                <a:sym typeface="Lora"/>
              </a:rPr>
              <a:t>This shows that there is a quantifiable relationship between adoption of renewable energy and the price of electricity, and that is great news for our model! It basically means that, because of its relatively renewable-friendly climate, California energy prices can be a lot more predictable than probably the rest of the country. </a:t>
            </a:r>
          </a:p>
          <a:p>
            <a:pPr marL="0" lvl="0" indent="0" rtl="0">
              <a:spcBef>
                <a:spcPts val="0"/>
              </a:spcBef>
              <a:buNone/>
            </a:pPr>
            <a:endParaRPr sz="1200">
              <a:latin typeface="Lora"/>
              <a:ea typeface="Lora"/>
              <a:cs typeface="Lora"/>
              <a:sym typeface="Lora"/>
            </a:endParaRPr>
          </a:p>
          <a:p>
            <a:pPr marL="0" lvl="0" indent="0" rtl="0">
              <a:spcBef>
                <a:spcPts val="0"/>
              </a:spcBef>
              <a:buNone/>
            </a:pPr>
            <a:r>
              <a:rPr lang="en" sz="1200">
                <a:latin typeface="Lora"/>
                <a:ea typeface="Lora"/>
                <a:cs typeface="Lora"/>
                <a:sym typeface="Lora"/>
              </a:rPr>
              <a:t>Huge finding. More than a third of our features were renewables, so this really made prices in California much more predictable, and it’s definitely something that we can’t rely on for the rest of the country, so our model is really tuned for California. </a:t>
            </a:r>
          </a:p>
        </p:txBody>
      </p:sp>
      <p:sp>
        <p:nvSpPr>
          <p:cNvPr id="268" name="Shape 268"/>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Clr>
                <a:srgbClr val="000000"/>
              </a:buClr>
              <a:buFont typeface="Arial"/>
              <a:buNone/>
            </a:pPr>
            <a:fld id="{00000000-1234-1234-1234-123412341234}" type="slidenum">
              <a:rPr lang="en"/>
              <a:t>14</a:t>
            </a:fld>
            <a:endParaRPr lang="e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200">
                <a:latin typeface="Lora"/>
                <a:ea typeface="Lora"/>
                <a:cs typeface="Lora"/>
                <a:sym typeface="Lora"/>
              </a:rPr>
              <a:t>So here was the plan for prediction. After trying tens of different ideas up until literally the last second (Alex knows what we’re talking about), we started with a relatively simple time series prediction. </a:t>
            </a:r>
          </a:p>
          <a:p>
            <a:pPr marL="0" lvl="0" indent="-69850">
              <a:spcBef>
                <a:spcPts val="0"/>
              </a:spcBef>
              <a:buClr>
                <a:schemeClr val="dk1"/>
              </a:buClr>
              <a:buSzPts val="1100"/>
              <a:buFont typeface="Arial"/>
              <a:buNone/>
            </a:pPr>
            <a:endParaRPr sz="1200">
              <a:latin typeface="Lora"/>
              <a:ea typeface="Lora"/>
              <a:cs typeface="Lora"/>
              <a:sym typeface="Lora"/>
            </a:endParaRPr>
          </a:p>
          <a:p>
            <a:pPr marL="0" lvl="0" indent="0" rtl="0">
              <a:spcBef>
                <a:spcPts val="0"/>
              </a:spcBef>
              <a:buNone/>
            </a:pPr>
            <a:endParaRPr sz="1200">
              <a:latin typeface="Lora"/>
              <a:ea typeface="Lora"/>
              <a:cs typeface="Lora"/>
              <a:sym typeface="Lor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a:spcBef>
                <a:spcPts val="0"/>
              </a:spcBef>
              <a:buNone/>
            </a:pPr>
            <a:r>
              <a:rPr lang="en" sz="1200">
                <a:latin typeface="Lora"/>
                <a:ea typeface="Lora"/>
                <a:cs typeface="Lora"/>
                <a:sym typeface="Lora"/>
              </a:rPr>
              <a:t>Always within 1 Cent from True Values. These are, on average, off by .38 cents.</a:t>
            </a:r>
          </a:p>
          <a:p>
            <a:pPr marL="0" lvl="0" indent="0" rtl="0">
              <a:spcBef>
                <a:spcPts val="0"/>
              </a:spcBef>
              <a:buNone/>
            </a:pPr>
            <a:r>
              <a:rPr lang="en" sz="1200">
                <a:latin typeface="Lora"/>
                <a:ea typeface="Lora"/>
                <a:cs typeface="Lora"/>
                <a:sym typeface="Lora"/>
              </a:rPr>
              <a:t>For 5 years, it works bad with an MSE of  4.972</a:t>
            </a:r>
          </a:p>
        </p:txBody>
      </p:sp>
      <p:sp>
        <p:nvSpPr>
          <p:cNvPr id="363" name="Shape 363"/>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18</a:t>
            </a:fld>
            <a:endParaRPr lang="e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sz="1200">
              <a:latin typeface="Lora"/>
              <a:ea typeface="Lora"/>
              <a:cs typeface="Lora"/>
              <a:sym typeface="Lora"/>
            </a:endParaRPr>
          </a:p>
          <a:p>
            <a:pPr marL="0" lvl="0" indent="-69850">
              <a:spcBef>
                <a:spcPts val="0"/>
              </a:spcBef>
              <a:buClr>
                <a:schemeClr val="dk1"/>
              </a:buClr>
              <a:buSzPts val="1100"/>
              <a:buFont typeface="Arial"/>
              <a:buNone/>
            </a:pPr>
            <a:r>
              <a:rPr lang="en" sz="1200">
                <a:latin typeface="Lora"/>
                <a:ea typeface="Lora"/>
                <a:cs typeface="Lora"/>
                <a:sym typeface="Lora"/>
              </a:rPr>
              <a:t>Treat Time Series prediction of feature data as synthetic data augmentation, train predictor on current features, predict based on projected features. Beat the 5 year. </a:t>
            </a:r>
          </a:p>
          <a:p>
            <a:pPr marL="0" lvl="0" indent="-69850">
              <a:spcBef>
                <a:spcPts val="0"/>
              </a:spcBef>
              <a:buClr>
                <a:schemeClr val="dk1"/>
              </a:buClr>
              <a:buSzPts val="1100"/>
              <a:buFont typeface="Arial"/>
              <a:buNone/>
            </a:pPr>
            <a:endParaRPr sz="1200">
              <a:latin typeface="Lora"/>
              <a:ea typeface="Lora"/>
              <a:cs typeface="Lora"/>
              <a:sym typeface="Lora"/>
            </a:endParaRPr>
          </a:p>
          <a:p>
            <a:pPr marL="0" lvl="0" indent="0">
              <a:spcBef>
                <a:spcPts val="0"/>
              </a:spcBef>
              <a:buNone/>
            </a:pPr>
            <a:r>
              <a:rPr lang="en" sz="1200">
                <a:latin typeface="Lora"/>
                <a:ea typeface="Lora"/>
                <a:cs typeface="Lora"/>
                <a:sym typeface="Lora"/>
              </a:rPr>
              <a:t>SRIMA Model</a:t>
            </a:r>
          </a:p>
          <a:p>
            <a:pPr marL="0" lvl="0" indent="0">
              <a:spcBef>
                <a:spcPts val="0"/>
              </a:spcBef>
              <a:buNone/>
            </a:pPr>
            <a:r>
              <a:rPr lang="en" sz="1200">
                <a:latin typeface="Lora"/>
                <a:ea typeface="Lora"/>
                <a:cs typeface="Lora"/>
                <a:sym typeface="Lora"/>
              </a:rPr>
              <a:t>GDP and Oil Supplies</a:t>
            </a:r>
          </a:p>
          <a:p>
            <a:pPr marL="0" lvl="0" indent="0">
              <a:spcBef>
                <a:spcPts val="0"/>
              </a:spcBef>
              <a:buNone/>
            </a:pPr>
            <a:endParaRPr sz="1200">
              <a:latin typeface="Lora"/>
              <a:ea typeface="Lora"/>
              <a:cs typeface="Lora"/>
              <a:sym typeface="Lor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2" name="Shape 4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200">
                <a:latin typeface="Lora"/>
                <a:ea typeface="Lora"/>
                <a:cs typeface="Lora"/>
                <a:sym typeface="Lora"/>
              </a:rPr>
              <a:t>Of course, despite all this, these are things that our model cannot capture explicitly right now, other than the trends being built into the last years’ data and being picked up automatically. </a:t>
            </a:r>
          </a:p>
          <a:p>
            <a:pPr marL="0" lvl="0" indent="-69850">
              <a:spcBef>
                <a:spcPts val="0"/>
              </a:spcBef>
              <a:buClr>
                <a:schemeClr val="dk1"/>
              </a:buClr>
              <a:buSzPts val="1100"/>
              <a:buFont typeface="Arial"/>
              <a:buNone/>
            </a:pPr>
            <a:endParaRPr sz="1200">
              <a:latin typeface="Lora"/>
              <a:ea typeface="Lora"/>
              <a:cs typeface="Lora"/>
              <a:sym typeface="Lora"/>
            </a:endParaRPr>
          </a:p>
          <a:p>
            <a:pPr marL="0" lvl="0" indent="-69850">
              <a:spcBef>
                <a:spcPts val="0"/>
              </a:spcBef>
              <a:buClr>
                <a:schemeClr val="dk1"/>
              </a:buClr>
              <a:buSzPts val="1100"/>
              <a:buFont typeface="Arial"/>
              <a:buNone/>
            </a:pPr>
            <a:r>
              <a:rPr lang="en" sz="1200">
                <a:latin typeface="Lora"/>
                <a:ea typeface="Lora"/>
                <a:cs typeface="Lora"/>
                <a:sym typeface="Lora"/>
              </a:rPr>
              <a:t>One thing we would like to do in the future, given more time and resources, is to look at a way to provide several estimates to be tuned with domain knowledge and perturbances. </a:t>
            </a:r>
          </a:p>
          <a:p>
            <a:pPr marL="0" lvl="0" indent="0">
              <a:spcBef>
                <a:spcPts val="0"/>
              </a:spcBef>
              <a:buNone/>
            </a:pPr>
            <a:r>
              <a:rPr lang="en" sz="1200">
                <a:latin typeface="Lora"/>
                <a:ea typeface="Lora"/>
                <a:cs typeface="Lora"/>
                <a:sym typeface="Lora"/>
              </a:rPr>
              <a:t>Publication. Contact Iklhaq for help. </a:t>
            </a:r>
          </a:p>
          <a:p>
            <a:pPr marL="0" lvl="0" indent="0">
              <a:spcBef>
                <a:spcPts val="0"/>
              </a:spcBef>
              <a:buNone/>
            </a:pPr>
            <a:endParaRPr sz="1200">
              <a:latin typeface="Lora"/>
              <a:ea typeface="Lora"/>
              <a:cs typeface="Lora"/>
              <a:sym typeface="Lora"/>
            </a:endParaRPr>
          </a:p>
          <a:p>
            <a:pPr marL="0" lvl="0" indent="0">
              <a:spcBef>
                <a:spcPts val="0"/>
              </a:spcBef>
              <a:buNone/>
            </a:pPr>
            <a:r>
              <a:rPr lang="en" sz="1200">
                <a:latin typeface="Lora"/>
                <a:ea typeface="Lora"/>
                <a:cs typeface="Lora"/>
                <a:sym typeface="Lora"/>
              </a:rPr>
              <a:t>Common Filter</a:t>
            </a:r>
          </a:p>
          <a:p>
            <a:pPr marL="0" lvl="0" indent="0">
              <a:spcBef>
                <a:spcPts val="0"/>
              </a:spcBef>
              <a:buNone/>
            </a:pPr>
            <a:r>
              <a:rPr lang="en" sz="1200">
                <a:latin typeface="Lora"/>
                <a:ea typeface="Lora"/>
                <a:cs typeface="Lora"/>
                <a:sym typeface="Lora"/>
              </a:rPr>
              <a:t>Rannaissance Technlogies - Weather in France for Stock prices in China (Importance of huge correlation matrix for finding seemingly unrelated data that ends up being really correlated). </a:t>
            </a:r>
          </a:p>
          <a:p>
            <a:pPr marL="0" lvl="0" indent="0">
              <a:spcBef>
                <a:spcPts val="0"/>
              </a:spcBef>
              <a:buNone/>
            </a:pPr>
            <a:endParaRPr sz="1200">
              <a:latin typeface="Lora"/>
              <a:ea typeface="Lora"/>
              <a:cs typeface="Lora"/>
              <a:sym typeface="Lora"/>
            </a:endParaRPr>
          </a:p>
          <a:p>
            <a:pPr marL="0" lvl="0" indent="0">
              <a:spcBef>
                <a:spcPts val="0"/>
              </a:spcBef>
              <a:buNone/>
            </a:pPr>
            <a:endParaRPr sz="1200">
              <a:latin typeface="Lora"/>
              <a:ea typeface="Lora"/>
              <a:cs typeface="Lora"/>
              <a:sym typeface="Lora"/>
            </a:endParaRPr>
          </a:p>
          <a:p>
            <a:pPr marL="0" lvl="0" indent="0">
              <a:spcBef>
                <a:spcPts val="0"/>
              </a:spcBef>
              <a:buNone/>
            </a:pPr>
            <a:r>
              <a:rPr lang="en" sz="1200">
                <a:latin typeface="Lora"/>
                <a:ea typeface="Lora"/>
                <a:cs typeface="Lora"/>
                <a:sym typeface="Lora"/>
              </a:rPr>
              <a:t>ICO as a liquid representation of energy assets</a:t>
            </a:r>
          </a:p>
          <a:p>
            <a:pPr marL="0" lvl="0" indent="0">
              <a:spcBef>
                <a:spcPts val="0"/>
              </a:spcBef>
              <a:buNone/>
            </a:pPr>
            <a:r>
              <a:rPr lang="en" sz="1200">
                <a:latin typeface="Lora"/>
                <a:ea typeface="Lora"/>
                <a:cs typeface="Lora"/>
                <a:sym typeface="Lora"/>
              </a:rPr>
              <a:t>Virtual Balance Sheet-less banking platform with self-enforcing contracts</a:t>
            </a:r>
          </a:p>
          <a:p>
            <a:pPr marL="0" lvl="0" indent="0">
              <a:spcBef>
                <a:spcPts val="0"/>
              </a:spcBef>
              <a:buNone/>
            </a:pPr>
            <a:r>
              <a:rPr lang="en" sz="1200">
                <a:latin typeface="Lora"/>
                <a:ea typeface="Lora"/>
                <a:cs typeface="Lora"/>
                <a:sym typeface="Lora"/>
              </a:rPr>
              <a:t>Enhanced trust and security from blockchain</a:t>
            </a:r>
          </a:p>
          <a:p>
            <a:pPr marL="0" lvl="0" indent="0">
              <a:spcBef>
                <a:spcPts val="0"/>
              </a:spcBef>
              <a:buNone/>
            </a:pPr>
            <a:r>
              <a:rPr lang="en" sz="1200">
                <a:latin typeface="Lora"/>
                <a:ea typeface="Lora"/>
                <a:cs typeface="Lora"/>
                <a:sym typeface="Lora"/>
              </a:rPr>
              <a:t>Backed by actual assets, anonymity</a:t>
            </a:r>
          </a:p>
          <a:p>
            <a:pPr marL="0" lvl="0" indent="0">
              <a:spcBef>
                <a:spcPts val="0"/>
              </a:spcBef>
              <a:buNone/>
            </a:pPr>
            <a:endParaRPr sz="1200">
              <a:latin typeface="Lora"/>
              <a:ea typeface="Lora"/>
              <a:cs typeface="Lora"/>
              <a:sym typeface="Lora"/>
            </a:endParaRPr>
          </a:p>
          <a:p>
            <a:pPr marL="0" lvl="0" indent="0">
              <a:spcBef>
                <a:spcPts val="0"/>
              </a:spcBef>
              <a:buNone/>
            </a:pPr>
            <a:endParaRPr sz="1200">
              <a:latin typeface="Lora"/>
              <a:ea typeface="Lora"/>
              <a:cs typeface="Lora"/>
              <a:sym typeface="Lora"/>
            </a:endParaRPr>
          </a:p>
          <a:p>
            <a:pPr marL="0" lvl="0" indent="0">
              <a:spcBef>
                <a:spcPts val="0"/>
              </a:spcBef>
              <a:buNone/>
            </a:pPr>
            <a:r>
              <a:rPr lang="en" sz="1200">
                <a:latin typeface="Lora"/>
                <a:ea typeface="Lora"/>
                <a:cs typeface="Lora"/>
                <a:sym typeface="Lora"/>
              </a:rPr>
              <a:t>Courses:</a:t>
            </a:r>
          </a:p>
          <a:p>
            <a:pPr marL="0" lvl="0" indent="0">
              <a:spcBef>
                <a:spcPts val="0"/>
              </a:spcBef>
              <a:buNone/>
            </a:pPr>
            <a:r>
              <a:rPr lang="en" sz="1200">
                <a:latin typeface="Lora"/>
                <a:ea typeface="Lora"/>
                <a:cs typeface="Lora"/>
                <a:sym typeface="Lora"/>
              </a:rPr>
              <a:t>Haas Energy Technology Course</a:t>
            </a:r>
          </a:p>
          <a:p>
            <a:pPr marL="0" lvl="0" indent="0">
              <a:spcBef>
                <a:spcPts val="0"/>
              </a:spcBef>
              <a:buNone/>
            </a:pPr>
            <a:r>
              <a:rPr lang="en" sz="1200">
                <a:latin typeface="Lora"/>
                <a:ea typeface="Lora"/>
                <a:cs typeface="Lora"/>
                <a:sym typeface="Lora"/>
              </a:rPr>
              <a:t>Goldman School of Public Policy Energy Prediction Course</a:t>
            </a:r>
          </a:p>
          <a:p>
            <a:pPr marL="0" lvl="0" indent="0">
              <a:spcBef>
                <a:spcPts val="0"/>
              </a:spcBef>
              <a:buNone/>
            </a:pPr>
            <a:endParaRPr sz="1200">
              <a:latin typeface="Lora"/>
              <a:ea typeface="Lora"/>
              <a:cs typeface="Lora"/>
              <a:sym typeface="Lora"/>
            </a:endParaRPr>
          </a:p>
          <a:p>
            <a:pPr marL="0" lvl="0" indent="0" rtl="0">
              <a:spcBef>
                <a:spcPts val="0"/>
              </a:spcBef>
              <a:buNone/>
            </a:pPr>
            <a:endParaRPr sz="1200">
              <a:latin typeface="Lora"/>
              <a:ea typeface="Lora"/>
              <a:cs typeface="Lora"/>
              <a:sym typeface="Lor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sz="1200">
                <a:solidFill>
                  <a:schemeClr val="dk1"/>
                </a:solidFill>
                <a:latin typeface="Calibri"/>
                <a:ea typeface="Calibri"/>
                <a:cs typeface="Calibri"/>
                <a:sym typeface="Calibri"/>
              </a:rPr>
              <a:t>API - application programming interface</a:t>
            </a:r>
          </a:p>
          <a:p>
            <a:pPr marL="0" lvl="0" indent="-69850" rtl="0">
              <a:spcBef>
                <a:spcPts val="0"/>
              </a:spcBef>
              <a:buClr>
                <a:schemeClr val="dk1"/>
              </a:buClr>
              <a:buSzPts val="1100"/>
              <a:buFont typeface="Arial"/>
              <a:buNone/>
            </a:pPr>
            <a:r>
              <a:rPr lang="en" sz="1200">
                <a:solidFill>
                  <a:schemeClr val="dk1"/>
                </a:solidFill>
                <a:latin typeface="Calibri"/>
                <a:ea typeface="Calibri"/>
                <a:cs typeface="Calibri"/>
                <a:sym typeface="Calibri"/>
              </a:rPr>
              <a:t>But thankfully, we found a database provided by the Department of Energy, constantly updated, with a nice API and accurate information. </a:t>
            </a:r>
          </a:p>
          <a:p>
            <a:pPr marL="0" lvl="0" indent="-69850" rtl="0">
              <a:spcBef>
                <a:spcPts val="0"/>
              </a:spcBef>
              <a:buClr>
                <a:srgbClr val="000000"/>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
              <a:t>This is looking at all sorts of energy production and usage statistics in different sectors, GDP, imports/exports, etc. </a:t>
            </a:r>
          </a:p>
        </p:txBody>
      </p:sp>
      <p:sp>
        <p:nvSpPr>
          <p:cNvPr id="169" name="Shape 169"/>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5</a:t>
            </a:fld>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176" name="Shape 176"/>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6</a:t>
            </a:fld>
            <a:endParaRPr lang="e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185" name="Shape 185"/>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Clr>
                <a:srgbClr val="000000"/>
              </a:buClr>
              <a:buFont typeface="Arial"/>
              <a:buNone/>
            </a:pPr>
            <a:fld id="{00000000-1234-1234-1234-123412341234}" type="slidenum">
              <a:rPr lang="en"/>
              <a:t>7</a:t>
            </a:fld>
            <a:endParaRPr lang="e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194" name="Shape 194"/>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8</a:t>
            </a:fld>
            <a:endParaRPr lang="e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
              <a:t>Correlated because in wintertime, as generation peaks, then consumption peaks and prices rise. </a:t>
            </a:r>
          </a:p>
        </p:txBody>
      </p:sp>
      <p:sp>
        <p:nvSpPr>
          <p:cNvPr id="203" name="Shape 203"/>
          <p:cNvSpPr txBox="1">
            <a:spLocks noGrp="1"/>
          </p:cNvSpPr>
          <p:nvPr>
            <p:ph type="sldNum" idx="12"/>
          </p:nvPr>
        </p:nvSpPr>
        <p:spPr>
          <a:xfrm>
            <a:off x="3884613" y="8685213"/>
            <a:ext cx="2971800" cy="4587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9</a:t>
            </a:fld>
            <a:endParaRPr lang="e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wrap="square" lIns="91425" tIns="91425" rIns="91425" bIns="91425" anchor="b" anchorCtr="0"/>
          <a:lstStyle>
            <a:lvl1pPr lvl="0" rtl="0">
              <a:spcBef>
                <a:spcPts val="0"/>
              </a:spcBef>
              <a:buSzPts val="3600"/>
              <a:buNone/>
              <a:defRPr sz="3600"/>
            </a:lvl1pPr>
            <a:lvl2pPr lvl="1" rtl="0">
              <a:spcBef>
                <a:spcPts val="0"/>
              </a:spcBef>
              <a:buSzPts val="3600"/>
              <a:buNone/>
              <a:defRPr sz="3600"/>
            </a:lvl2pPr>
            <a:lvl3pPr lvl="2" rtl="0">
              <a:spcBef>
                <a:spcPts val="0"/>
              </a:spcBef>
              <a:buSzPts val="3600"/>
              <a:buNone/>
              <a:defRPr sz="3600"/>
            </a:lvl3pPr>
            <a:lvl4pPr lvl="3" rtl="0">
              <a:spcBef>
                <a:spcPts val="0"/>
              </a:spcBef>
              <a:buSzPts val="3600"/>
              <a:buNone/>
              <a:defRPr sz="3600"/>
            </a:lvl4pPr>
            <a:lvl5pPr lvl="4" rtl="0">
              <a:spcBef>
                <a:spcPts val="0"/>
              </a:spcBef>
              <a:buSzPts val="3600"/>
              <a:buNone/>
              <a:defRPr sz="3600"/>
            </a:lvl5pPr>
            <a:lvl6pPr lvl="5" rtl="0">
              <a:spcBef>
                <a:spcPts val="0"/>
              </a:spcBef>
              <a:buSzPts val="3600"/>
              <a:buNone/>
              <a:defRPr sz="3600"/>
            </a:lvl6pPr>
            <a:lvl7pPr lvl="6" rtl="0">
              <a:spcBef>
                <a:spcPts val="0"/>
              </a:spcBef>
              <a:buSzPts val="3600"/>
              <a:buNone/>
              <a:defRPr sz="3600"/>
            </a:lvl7pPr>
            <a:lvl8pPr lvl="7" rtl="0">
              <a:spcBef>
                <a:spcPts val="0"/>
              </a:spcBef>
              <a:buSzPts val="3600"/>
              <a:buNone/>
              <a:defRPr sz="3600"/>
            </a:lvl8pPr>
            <a:lvl9pPr lvl="8" rtl="0">
              <a:spcBef>
                <a:spcPts val="0"/>
              </a:spcBef>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7000" cy="567000"/>
          </a:xfrm>
          <a:prstGeom prst="ellipse">
            <a:avLst/>
          </a:prstGeom>
          <a:solidFill>
            <a:srgbClr val="FFCD00"/>
          </a:solidFill>
          <a:ln>
            <a:noFill/>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rtl="0">
              <a:spcBef>
                <a:spcPts val="0"/>
              </a:spcBef>
              <a:buSzPts val="3600"/>
              <a:buNone/>
              <a:defRPr sz="3600"/>
            </a:lvl1pPr>
            <a:lvl2pPr lvl="1" algn="ctr" rtl="0">
              <a:spcBef>
                <a:spcPts val="0"/>
              </a:spcBef>
              <a:buSzPts val="3600"/>
              <a:buNone/>
              <a:defRPr sz="3600"/>
            </a:lvl2pPr>
            <a:lvl3pPr lvl="2" algn="ctr" rtl="0">
              <a:spcBef>
                <a:spcPts val="0"/>
              </a:spcBef>
              <a:buSzPts val="3600"/>
              <a:buNone/>
              <a:defRPr sz="3600"/>
            </a:lvl3pPr>
            <a:lvl4pPr lvl="3" algn="ctr" rtl="0">
              <a:spcBef>
                <a:spcPts val="0"/>
              </a:spcBef>
              <a:buSzPts val="3600"/>
              <a:buNone/>
              <a:defRPr sz="3600"/>
            </a:lvl4pPr>
            <a:lvl5pPr lvl="4" algn="ctr" rtl="0">
              <a:spcBef>
                <a:spcPts val="0"/>
              </a:spcBef>
              <a:buSzPts val="3600"/>
              <a:buNone/>
              <a:defRPr sz="3600"/>
            </a:lvl5pPr>
            <a:lvl6pPr lvl="5" algn="ctr" rtl="0">
              <a:spcBef>
                <a:spcPts val="0"/>
              </a:spcBef>
              <a:buSzPts val="3600"/>
              <a:buNone/>
              <a:defRPr sz="3600"/>
            </a:lvl6pPr>
            <a:lvl7pPr lvl="6" algn="ctr" rtl="0">
              <a:spcBef>
                <a:spcPts val="0"/>
              </a:spcBef>
              <a:buSzPts val="3600"/>
              <a:buNone/>
              <a:defRPr sz="3600"/>
            </a:lvl7pPr>
            <a:lvl8pPr lvl="7" algn="ctr" rtl="0">
              <a:spcBef>
                <a:spcPts val="0"/>
              </a:spcBef>
              <a:buSzPts val="3600"/>
              <a:buNone/>
              <a:defRPr sz="3600"/>
            </a:lvl8pPr>
            <a:lvl9pPr lvl="8" algn="ctr" rtl="0">
              <a:spcBef>
                <a:spcPts val="0"/>
              </a:spcBef>
              <a:buSzPts val="3600"/>
              <a:buNone/>
              <a:defRPr sz="3600"/>
            </a:lvl9pPr>
          </a:lstStyle>
          <a:p>
            <a:endParaRPr/>
          </a:p>
        </p:txBody>
      </p:sp>
      <p:sp>
        <p:nvSpPr>
          <p:cNvPr id="67" name="Shape 6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70" name="Shape 70"/>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71" name="Shape 7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74" name="Shape 74"/>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
        <p:nvSpPr>
          <p:cNvPr id="75" name="Shape 75"/>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
        <p:nvSpPr>
          <p:cNvPr id="76" name="Shape 7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79" name="Shape 7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a:endParaRPr/>
          </a:p>
        </p:txBody>
      </p:sp>
      <p:sp>
        <p:nvSpPr>
          <p:cNvPr id="82" name="Shape 82"/>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
        <p:nvSpPr>
          <p:cNvPr id="83" name="Shape 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ain poi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a:endParaRPr/>
          </a:p>
        </p:txBody>
      </p:sp>
      <p:sp>
        <p:nvSpPr>
          <p:cNvPr id="86" name="Shape 8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7"/>
        <p:cNvGrpSpPr/>
        <p:nvPr/>
      </p:nvGrpSpPr>
      <p:grpSpPr>
        <a:xfrm>
          <a:off x="0" y="0"/>
          <a:ext cx="0" cy="0"/>
          <a:chOff x="0" y="0"/>
          <a:chExt cx="0" cy="0"/>
        </a:xfrm>
      </p:grpSpPr>
      <p:sp>
        <p:nvSpPr>
          <p:cNvPr id="88" name="Shape 88"/>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89" name="Shape 89"/>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rtl="0">
              <a:spcBef>
                <a:spcPts val="0"/>
              </a:spcBef>
              <a:buSzPts val="4200"/>
              <a:buNone/>
              <a:defRPr sz="4200"/>
            </a:lvl1pPr>
            <a:lvl2pPr lvl="1" algn="ctr" rtl="0">
              <a:spcBef>
                <a:spcPts val="0"/>
              </a:spcBef>
              <a:buSzPts val="4200"/>
              <a:buNone/>
              <a:defRPr sz="4200"/>
            </a:lvl2pPr>
            <a:lvl3pPr lvl="2" algn="ctr" rtl="0">
              <a:spcBef>
                <a:spcPts val="0"/>
              </a:spcBef>
              <a:buSzPts val="4200"/>
              <a:buNone/>
              <a:defRPr sz="4200"/>
            </a:lvl3pPr>
            <a:lvl4pPr lvl="3" algn="ctr" rtl="0">
              <a:spcBef>
                <a:spcPts val="0"/>
              </a:spcBef>
              <a:buSzPts val="4200"/>
              <a:buNone/>
              <a:defRPr sz="4200"/>
            </a:lvl4pPr>
            <a:lvl5pPr lvl="4" algn="ctr" rtl="0">
              <a:spcBef>
                <a:spcPts val="0"/>
              </a:spcBef>
              <a:buSzPts val="4200"/>
              <a:buNone/>
              <a:defRPr sz="4200"/>
            </a:lvl5pPr>
            <a:lvl6pPr lvl="5" algn="ctr" rtl="0">
              <a:spcBef>
                <a:spcPts val="0"/>
              </a:spcBef>
              <a:buSzPts val="4200"/>
              <a:buNone/>
              <a:defRPr sz="4200"/>
            </a:lvl6pPr>
            <a:lvl7pPr lvl="6" algn="ctr" rtl="0">
              <a:spcBef>
                <a:spcPts val="0"/>
              </a:spcBef>
              <a:buSzPts val="4200"/>
              <a:buNone/>
              <a:defRPr sz="4200"/>
            </a:lvl7pPr>
            <a:lvl8pPr lvl="7" algn="ctr" rtl="0">
              <a:spcBef>
                <a:spcPts val="0"/>
              </a:spcBef>
              <a:buSzPts val="4200"/>
              <a:buNone/>
              <a:defRPr sz="4200"/>
            </a:lvl8pPr>
            <a:lvl9pPr lvl="8" algn="ctr" rtl="0">
              <a:spcBef>
                <a:spcPts val="0"/>
              </a:spcBef>
              <a:buSzPts val="4200"/>
              <a:buNone/>
              <a:defRPr sz="4200"/>
            </a:lvl9pPr>
          </a:lstStyle>
          <a:p>
            <a:endParaRPr/>
          </a:p>
        </p:txBody>
      </p:sp>
      <p:sp>
        <p:nvSpPr>
          <p:cNvPr id="90" name="Shape 90"/>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Shape 91"/>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92" name="Shape 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rtl="0">
              <a:lnSpc>
                <a:spcPct val="100000"/>
              </a:lnSpc>
              <a:spcBef>
                <a:spcPts val="0"/>
              </a:spcBef>
              <a:spcAft>
                <a:spcPts val="0"/>
              </a:spcAft>
              <a:buSzPts val="1800"/>
              <a:buNone/>
              <a:defRPr/>
            </a:lvl1pPr>
          </a:lstStyle>
          <a:p>
            <a:endParaRPr/>
          </a:p>
        </p:txBody>
      </p:sp>
      <p:sp>
        <p:nvSpPr>
          <p:cNvPr id="95" name="Shape 9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rtl="0">
              <a:spcBef>
                <a:spcPts val="0"/>
              </a:spcBef>
              <a:buSzPts val="12000"/>
              <a:buNone/>
              <a:defRPr sz="12000"/>
            </a:lvl1pPr>
            <a:lvl2pPr lvl="1" algn="ctr" rtl="0">
              <a:spcBef>
                <a:spcPts val="0"/>
              </a:spcBef>
              <a:buSzPts val="12000"/>
              <a:buNone/>
              <a:defRPr sz="12000"/>
            </a:lvl2pPr>
            <a:lvl3pPr lvl="2" algn="ctr" rtl="0">
              <a:spcBef>
                <a:spcPts val="0"/>
              </a:spcBef>
              <a:buSzPts val="12000"/>
              <a:buNone/>
              <a:defRPr sz="12000"/>
            </a:lvl3pPr>
            <a:lvl4pPr lvl="3" algn="ctr" rtl="0">
              <a:spcBef>
                <a:spcPts val="0"/>
              </a:spcBef>
              <a:buSzPts val="12000"/>
              <a:buNone/>
              <a:defRPr sz="12000"/>
            </a:lvl4pPr>
            <a:lvl5pPr lvl="4" algn="ctr" rtl="0">
              <a:spcBef>
                <a:spcPts val="0"/>
              </a:spcBef>
              <a:buSzPts val="12000"/>
              <a:buNone/>
              <a:defRPr sz="12000"/>
            </a:lvl5pPr>
            <a:lvl6pPr lvl="5" algn="ctr" rtl="0">
              <a:spcBef>
                <a:spcPts val="0"/>
              </a:spcBef>
              <a:buSzPts val="12000"/>
              <a:buNone/>
              <a:defRPr sz="12000"/>
            </a:lvl6pPr>
            <a:lvl7pPr lvl="6" algn="ctr" rtl="0">
              <a:spcBef>
                <a:spcPts val="0"/>
              </a:spcBef>
              <a:buSzPts val="12000"/>
              <a:buNone/>
              <a:defRPr sz="12000"/>
            </a:lvl7pPr>
            <a:lvl8pPr lvl="7" algn="ctr" rtl="0">
              <a:spcBef>
                <a:spcPts val="0"/>
              </a:spcBef>
              <a:buSzPts val="12000"/>
              <a:buNone/>
              <a:defRPr sz="12000"/>
            </a:lvl8pPr>
            <a:lvl9pPr lvl="8" algn="ctr" rtl="0">
              <a:spcBef>
                <a:spcPts val="0"/>
              </a:spcBef>
              <a:buSzPts val="12000"/>
              <a:buNone/>
              <a:defRPr sz="12000"/>
            </a:lvl9pPr>
          </a:lstStyle>
          <a:p>
            <a:endParaRPr/>
          </a:p>
        </p:txBody>
      </p:sp>
      <p:sp>
        <p:nvSpPr>
          <p:cNvPr id="98" name="Shape 98"/>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rtl="0">
              <a:spcBef>
                <a:spcPts val="0"/>
              </a:spcBef>
              <a:buSzPts val="1800"/>
              <a:buChar char="●"/>
              <a:defRPr/>
            </a:lvl1pPr>
            <a:lvl2pPr lvl="1" algn="ctr" rtl="0">
              <a:spcBef>
                <a:spcPts val="0"/>
              </a:spcBef>
              <a:buSzPts val="1400"/>
              <a:buChar char="○"/>
              <a:defRPr/>
            </a:lvl2pPr>
            <a:lvl3pPr lvl="2" algn="ctr" rtl="0">
              <a:spcBef>
                <a:spcPts val="0"/>
              </a:spcBef>
              <a:buSzPts val="1400"/>
              <a:buChar char="■"/>
              <a:defRPr/>
            </a:lvl3pPr>
            <a:lvl4pPr lvl="3" algn="ctr" rtl="0">
              <a:spcBef>
                <a:spcPts val="0"/>
              </a:spcBef>
              <a:buSzPts val="1400"/>
              <a:buChar char="●"/>
              <a:defRPr/>
            </a:lvl4pPr>
            <a:lvl5pPr lvl="4" algn="ctr" rtl="0">
              <a:spcBef>
                <a:spcPts val="0"/>
              </a:spcBef>
              <a:buSzPts val="1400"/>
              <a:buChar char="○"/>
              <a:defRPr/>
            </a:lvl5pPr>
            <a:lvl6pPr lvl="5" algn="ctr" rtl="0">
              <a:spcBef>
                <a:spcPts val="0"/>
              </a:spcBef>
              <a:buSzPts val="1400"/>
              <a:buChar char="■"/>
              <a:defRPr/>
            </a:lvl6pPr>
            <a:lvl7pPr lvl="6" algn="ctr" rtl="0">
              <a:spcBef>
                <a:spcPts val="0"/>
              </a:spcBef>
              <a:buSzPts val="1400"/>
              <a:buChar char="●"/>
              <a:defRPr/>
            </a:lvl7pPr>
            <a:lvl8pPr lvl="7" algn="ctr" rtl="0">
              <a:spcBef>
                <a:spcPts val="0"/>
              </a:spcBef>
              <a:buSzPts val="1400"/>
              <a:buChar char="○"/>
              <a:defRPr/>
            </a:lvl8pPr>
            <a:lvl9pPr lvl="8" algn="ctr" rtl="0">
              <a:spcBef>
                <a:spcPts val="0"/>
              </a:spcBef>
              <a:buSzPts val="1400"/>
              <a:buChar char="■"/>
              <a:defRPr/>
            </a:lvl9pPr>
          </a:lstStyle>
          <a:p>
            <a:endParaRPr/>
          </a:p>
        </p:txBody>
      </p:sp>
      <p:sp>
        <p:nvSpPr>
          <p:cNvPr id="99" name="Shape 9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wrap="square" lIns="91425" tIns="91425" rIns="91425" bIns="91425" anchor="t" anchorCtr="0"/>
          <a:lstStyle>
            <a:lvl1pPr lvl="0" rtl="0">
              <a:spcBef>
                <a:spcPts val="0"/>
              </a:spcBef>
              <a:buClr>
                <a:srgbClr val="000000"/>
              </a:buClr>
              <a:buSzPts val="1400"/>
              <a:buNone/>
              <a:defRPr sz="1400">
                <a:highlight>
                  <a:srgbClr val="FFCD00"/>
                </a:highlight>
              </a:defRPr>
            </a:lvl1pPr>
            <a:lvl2pPr lvl="1" rtl="0">
              <a:spcBef>
                <a:spcPts val="0"/>
              </a:spcBef>
              <a:buClr>
                <a:schemeClr val="dk2"/>
              </a:buClr>
              <a:buSzPts val="1400"/>
              <a:buNone/>
              <a:defRPr sz="1400">
                <a:solidFill>
                  <a:schemeClr val="dk2"/>
                </a:solidFill>
                <a:highlight>
                  <a:srgbClr val="FFCD00"/>
                </a:highlight>
              </a:defRPr>
            </a:lvl2pPr>
            <a:lvl3pPr lvl="2" rtl="0">
              <a:spcBef>
                <a:spcPts val="0"/>
              </a:spcBef>
              <a:buClr>
                <a:schemeClr val="dk2"/>
              </a:buClr>
              <a:buSzPts val="1400"/>
              <a:buNone/>
              <a:defRPr sz="1400">
                <a:solidFill>
                  <a:schemeClr val="dk2"/>
                </a:solidFill>
                <a:highlight>
                  <a:srgbClr val="FFCD00"/>
                </a:highlight>
              </a:defRPr>
            </a:lvl3pPr>
            <a:lvl4pPr lvl="3" rtl="0">
              <a:spcBef>
                <a:spcPts val="0"/>
              </a:spcBef>
              <a:buClr>
                <a:schemeClr val="dk2"/>
              </a:buClr>
              <a:buSzPts val="1400"/>
              <a:buNone/>
              <a:defRPr sz="1400">
                <a:solidFill>
                  <a:schemeClr val="dk2"/>
                </a:solidFill>
                <a:highlight>
                  <a:srgbClr val="FFCD00"/>
                </a:highlight>
              </a:defRPr>
            </a:lvl4pPr>
            <a:lvl5pPr lvl="4" rtl="0">
              <a:spcBef>
                <a:spcPts val="0"/>
              </a:spcBef>
              <a:buClr>
                <a:schemeClr val="dk2"/>
              </a:buClr>
              <a:buSzPts val="1400"/>
              <a:buNone/>
              <a:defRPr sz="1400">
                <a:solidFill>
                  <a:schemeClr val="dk2"/>
                </a:solidFill>
                <a:highlight>
                  <a:srgbClr val="FFCD00"/>
                </a:highlight>
              </a:defRPr>
            </a:lvl5pPr>
            <a:lvl6pPr lvl="5" rtl="0">
              <a:spcBef>
                <a:spcPts val="0"/>
              </a:spcBef>
              <a:buClr>
                <a:schemeClr val="dk2"/>
              </a:buClr>
              <a:buSzPts val="1400"/>
              <a:buNone/>
              <a:defRPr sz="1400">
                <a:solidFill>
                  <a:schemeClr val="dk2"/>
                </a:solidFill>
                <a:highlight>
                  <a:srgbClr val="FFCD00"/>
                </a:highlight>
              </a:defRPr>
            </a:lvl6pPr>
            <a:lvl7pPr lvl="6" rtl="0">
              <a:spcBef>
                <a:spcPts val="0"/>
              </a:spcBef>
              <a:buClr>
                <a:schemeClr val="dk2"/>
              </a:buClr>
              <a:buSzPts val="1400"/>
              <a:buNone/>
              <a:defRPr sz="1400">
                <a:solidFill>
                  <a:schemeClr val="dk2"/>
                </a:solidFill>
                <a:highlight>
                  <a:srgbClr val="FFCD00"/>
                </a:highlight>
              </a:defRPr>
            </a:lvl7pPr>
            <a:lvl8pPr lvl="7" rtl="0">
              <a:spcBef>
                <a:spcPts val="0"/>
              </a:spcBef>
              <a:buClr>
                <a:schemeClr val="dk2"/>
              </a:buClr>
              <a:buSzPts val="1400"/>
              <a:buNone/>
              <a:defRPr sz="1400">
                <a:solidFill>
                  <a:schemeClr val="dk2"/>
                </a:solidFill>
                <a:highlight>
                  <a:srgbClr val="FFCD00"/>
                </a:highlight>
              </a:defRPr>
            </a:lvl8pPr>
            <a:lvl9pPr lvl="8" rtl="0">
              <a:spcBef>
                <a:spcPts val="0"/>
              </a:spcBef>
              <a:buClr>
                <a:schemeClr val="dk2"/>
              </a:buClr>
              <a:buSzPts val="14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7000" cy="5670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wrap="square" lIns="91425" tIns="91425" rIns="91425" bIns="91425" anchor="b" anchorCtr="0"/>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28650" y="273844"/>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SzPts val="2800"/>
              <a:buNone/>
              <a:defRPr sz="1800"/>
            </a:lvl2pPr>
            <a:lvl3pPr lvl="2" indent="0" rtl="0">
              <a:spcBef>
                <a:spcPts val="0"/>
              </a:spcBef>
              <a:buSzPts val="2800"/>
              <a:buNone/>
              <a:defRPr sz="1800"/>
            </a:lvl3pPr>
            <a:lvl4pPr lvl="3" indent="0" rtl="0">
              <a:spcBef>
                <a:spcPts val="0"/>
              </a:spcBef>
              <a:buSzPts val="2800"/>
              <a:buNone/>
              <a:defRPr sz="1800"/>
            </a:lvl4pPr>
            <a:lvl5pPr lvl="4" indent="0" rtl="0">
              <a:spcBef>
                <a:spcPts val="0"/>
              </a:spcBef>
              <a:buSzPts val="2800"/>
              <a:buNone/>
              <a:defRPr sz="1800"/>
            </a:lvl5pPr>
            <a:lvl6pPr lvl="5" indent="0" rtl="0">
              <a:spcBef>
                <a:spcPts val="0"/>
              </a:spcBef>
              <a:buSzPts val="2800"/>
              <a:buNone/>
              <a:defRPr sz="1800"/>
            </a:lvl6pPr>
            <a:lvl7pPr lvl="6" indent="0" rtl="0">
              <a:spcBef>
                <a:spcPts val="0"/>
              </a:spcBef>
              <a:buSzPts val="2800"/>
              <a:buNone/>
              <a:defRPr sz="1800"/>
            </a:lvl7pPr>
            <a:lvl8pPr lvl="7" indent="0" rtl="0">
              <a:spcBef>
                <a:spcPts val="0"/>
              </a:spcBef>
              <a:buSzPts val="2800"/>
              <a:buNone/>
              <a:defRPr sz="1800"/>
            </a:lvl8pPr>
            <a:lvl9pPr lvl="8" indent="0" rtl="0">
              <a:spcBef>
                <a:spcPts val="0"/>
              </a:spcBef>
              <a:buSzPts val="2800"/>
              <a:buNone/>
              <a:defRPr sz="1800"/>
            </a:lvl9pPr>
          </a:lstStyle>
          <a:p>
            <a:endParaRPr/>
          </a:p>
        </p:txBody>
      </p:sp>
      <p:sp>
        <p:nvSpPr>
          <p:cNvPr id="104" name="Shape 104"/>
          <p:cNvSpPr txBox="1">
            <a:spLocks noGrp="1"/>
          </p:cNvSpPr>
          <p:nvPr>
            <p:ph type="body" idx="1"/>
          </p:nvPr>
        </p:nvSpPr>
        <p:spPr>
          <a:xfrm>
            <a:off x="628650" y="1369219"/>
            <a:ext cx="7886700" cy="3263400"/>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dt" idx="10"/>
          </p:nvPr>
        </p:nvSpPr>
        <p:spPr>
          <a:xfrm>
            <a:off x="628650" y="4767263"/>
            <a:ext cx="2057400" cy="2739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3028950" y="4767263"/>
            <a:ext cx="3086100" cy="2739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9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6457950" y="4767263"/>
            <a:ext cx="2057400" cy="273900"/>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wrap="square" lIns="91425" tIns="91425" rIns="91425" bIns="91425" anchor="b" anchorCtr="0"/>
          <a:lstStyle>
            <a:lvl1pPr lvl="0" algn="ctr" rtl="0">
              <a:spcBef>
                <a:spcPts val="0"/>
              </a:spcBef>
              <a:buSzPts val="2400"/>
              <a:buFont typeface="Lora"/>
              <a:buChar char="◉"/>
              <a:defRPr sz="2400" i="1">
                <a:latin typeface="Lora"/>
                <a:ea typeface="Lora"/>
                <a:cs typeface="Lora"/>
                <a:sym typeface="Lora"/>
              </a:defRPr>
            </a:lvl1pPr>
            <a:lvl2pPr lvl="1" algn="ctr" rtl="0">
              <a:spcBef>
                <a:spcPts val="0"/>
              </a:spcBef>
              <a:buSzPts val="2000"/>
              <a:buFont typeface="Lora"/>
              <a:buChar char="○"/>
              <a:defRPr i="1">
                <a:latin typeface="Lora"/>
                <a:ea typeface="Lora"/>
                <a:cs typeface="Lora"/>
                <a:sym typeface="Lora"/>
              </a:defRPr>
            </a:lvl2pPr>
            <a:lvl3pPr lvl="2" algn="ctr" rtl="0">
              <a:spcBef>
                <a:spcPts val="0"/>
              </a:spcBef>
              <a:buSzPts val="2000"/>
              <a:buFont typeface="Lora"/>
              <a:buChar char="■"/>
              <a:defRPr i="1">
                <a:latin typeface="Lora"/>
                <a:ea typeface="Lora"/>
                <a:cs typeface="Lora"/>
                <a:sym typeface="Lora"/>
              </a:defRPr>
            </a:lvl3pPr>
            <a:lvl4pPr lvl="3" algn="ctr" rtl="0">
              <a:spcBef>
                <a:spcPts val="0"/>
              </a:spcBef>
              <a:buSzPts val="2400"/>
              <a:buFont typeface="Lora"/>
              <a:buChar char="●"/>
              <a:defRPr sz="2400" i="1">
                <a:latin typeface="Lora"/>
                <a:ea typeface="Lora"/>
                <a:cs typeface="Lora"/>
                <a:sym typeface="Lora"/>
              </a:defRPr>
            </a:lvl4pPr>
            <a:lvl5pPr lvl="4" algn="ctr" rtl="0">
              <a:spcBef>
                <a:spcPts val="0"/>
              </a:spcBef>
              <a:buSzPts val="2400"/>
              <a:buFont typeface="Lora"/>
              <a:buChar char="○"/>
              <a:defRPr sz="2400" i="1">
                <a:latin typeface="Lora"/>
                <a:ea typeface="Lora"/>
                <a:cs typeface="Lora"/>
                <a:sym typeface="Lora"/>
              </a:defRPr>
            </a:lvl5pPr>
            <a:lvl6pPr lvl="5" algn="ctr" rtl="0">
              <a:spcBef>
                <a:spcPts val="0"/>
              </a:spcBef>
              <a:buSzPts val="2400"/>
              <a:buFont typeface="Lora"/>
              <a:buChar char="■"/>
              <a:defRPr sz="2400" i="1">
                <a:latin typeface="Lora"/>
                <a:ea typeface="Lora"/>
                <a:cs typeface="Lora"/>
                <a:sym typeface="Lora"/>
              </a:defRPr>
            </a:lvl6pPr>
            <a:lvl7pPr lvl="6" algn="ctr" rtl="0">
              <a:spcBef>
                <a:spcPts val="0"/>
              </a:spcBef>
              <a:buSzPts val="2400"/>
              <a:buFont typeface="Lora"/>
              <a:buChar char="●"/>
              <a:defRPr sz="2400" i="1">
                <a:latin typeface="Lora"/>
                <a:ea typeface="Lora"/>
                <a:cs typeface="Lora"/>
                <a:sym typeface="Lora"/>
              </a:defRPr>
            </a:lvl7pPr>
            <a:lvl8pPr lvl="7" algn="ctr" rtl="0">
              <a:spcBef>
                <a:spcPts val="0"/>
              </a:spcBef>
              <a:buSzPts val="2400"/>
              <a:buFont typeface="Lora"/>
              <a:buChar char="○"/>
              <a:defRPr sz="2400" i="1">
                <a:latin typeface="Lora"/>
                <a:ea typeface="Lora"/>
                <a:cs typeface="Lora"/>
                <a:sym typeface="Lora"/>
              </a:defRPr>
            </a:lvl8pPr>
            <a:lvl9pPr lvl="8" algn="ctr" rtl="0">
              <a:spcBef>
                <a:spcPts val="0"/>
              </a:spcBef>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7000" cy="5670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
        <p:nvSpPr>
          <p:cNvPr id="22" name="Shape 22"/>
          <p:cNvSpPr txBox="1"/>
          <p:nvPr/>
        </p:nvSpPr>
        <p:spPr>
          <a:xfrm>
            <a:off x="3593400" y="3412652"/>
            <a:ext cx="1957200" cy="653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
        <p:nvSpPr>
          <p:cNvPr id="26" name="Shape 26"/>
          <p:cNvSpPr txBox="1">
            <a:spLocks noGrp="1"/>
          </p:cNvSpPr>
          <p:nvPr>
            <p:ph type="title"/>
          </p:nvPr>
        </p:nvSpPr>
        <p:spPr>
          <a:xfrm>
            <a:off x="1381250" y="922668"/>
            <a:ext cx="3878400" cy="435600"/>
          </a:xfrm>
          <a:prstGeom prst="rect">
            <a:avLst/>
          </a:prstGeom>
        </p:spPr>
        <p:txBody>
          <a:bodyPr wrap="square" lIns="91425" tIns="91425" rIns="91425" bIns="91425" anchor="ctr" anchorCtr="0"/>
          <a:lstStyle>
            <a:lvl1pPr lvl="0" rtl="0">
              <a:spcBef>
                <a:spcPts val="0"/>
              </a:spcBef>
              <a:buSzPts val="2000"/>
              <a:buFont typeface="Lora"/>
              <a:buNone/>
              <a:defRPr sz="2000" b="1">
                <a:latin typeface="Lora"/>
                <a:ea typeface="Lora"/>
                <a:cs typeface="Lora"/>
                <a:sym typeface="Lora"/>
              </a:defRPr>
            </a:lvl1pPr>
            <a:lvl2pPr lvl="1" rtl="0">
              <a:spcBef>
                <a:spcPts val="0"/>
              </a:spcBef>
              <a:buSzPts val="2000"/>
              <a:buFont typeface="Lora"/>
              <a:buNone/>
              <a:defRPr sz="2000" b="1">
                <a:highlight>
                  <a:srgbClr val="FFFFFF"/>
                </a:highlight>
                <a:latin typeface="Lora"/>
                <a:ea typeface="Lora"/>
                <a:cs typeface="Lora"/>
                <a:sym typeface="Lora"/>
              </a:defRPr>
            </a:lvl2pPr>
            <a:lvl3pPr lvl="2" rtl="0">
              <a:spcBef>
                <a:spcPts val="0"/>
              </a:spcBef>
              <a:buSzPts val="2000"/>
              <a:buFont typeface="Lora"/>
              <a:buNone/>
              <a:defRPr sz="2000" b="1">
                <a:highlight>
                  <a:srgbClr val="FFFFFF"/>
                </a:highlight>
                <a:latin typeface="Lora"/>
                <a:ea typeface="Lora"/>
                <a:cs typeface="Lora"/>
                <a:sym typeface="Lora"/>
              </a:defRPr>
            </a:lvl3pPr>
            <a:lvl4pPr lvl="3" rtl="0">
              <a:spcBef>
                <a:spcPts val="0"/>
              </a:spcBef>
              <a:buSzPts val="2000"/>
              <a:buFont typeface="Lora"/>
              <a:buNone/>
              <a:defRPr sz="2000" b="1">
                <a:highlight>
                  <a:srgbClr val="FFFFFF"/>
                </a:highlight>
                <a:latin typeface="Lora"/>
                <a:ea typeface="Lora"/>
                <a:cs typeface="Lora"/>
                <a:sym typeface="Lora"/>
              </a:defRPr>
            </a:lvl4pPr>
            <a:lvl5pPr lvl="4" rtl="0">
              <a:spcBef>
                <a:spcPts val="0"/>
              </a:spcBef>
              <a:buSzPts val="2000"/>
              <a:buFont typeface="Lora"/>
              <a:buNone/>
              <a:defRPr sz="2000" b="1">
                <a:highlight>
                  <a:srgbClr val="FFFFFF"/>
                </a:highlight>
                <a:latin typeface="Lora"/>
                <a:ea typeface="Lora"/>
                <a:cs typeface="Lora"/>
                <a:sym typeface="Lora"/>
              </a:defRPr>
            </a:lvl5pPr>
            <a:lvl6pPr lvl="5" rtl="0">
              <a:spcBef>
                <a:spcPts val="0"/>
              </a:spcBef>
              <a:buSzPts val="2000"/>
              <a:buFont typeface="Lora"/>
              <a:buNone/>
              <a:defRPr sz="2000" b="1">
                <a:highlight>
                  <a:srgbClr val="FFFFFF"/>
                </a:highlight>
                <a:latin typeface="Lora"/>
                <a:ea typeface="Lora"/>
                <a:cs typeface="Lora"/>
                <a:sym typeface="Lora"/>
              </a:defRPr>
            </a:lvl6pPr>
            <a:lvl7pPr lvl="6" rtl="0">
              <a:spcBef>
                <a:spcPts val="0"/>
              </a:spcBef>
              <a:buSzPts val="2000"/>
              <a:buFont typeface="Lora"/>
              <a:buNone/>
              <a:defRPr sz="2000" b="1">
                <a:highlight>
                  <a:srgbClr val="FFFFFF"/>
                </a:highlight>
                <a:latin typeface="Lora"/>
                <a:ea typeface="Lora"/>
                <a:cs typeface="Lora"/>
                <a:sym typeface="Lora"/>
              </a:defRPr>
            </a:lvl7pPr>
            <a:lvl8pPr lvl="7" rtl="0">
              <a:spcBef>
                <a:spcPts val="0"/>
              </a:spcBef>
              <a:buSzPts val="2000"/>
              <a:buFont typeface="Lora"/>
              <a:buNone/>
              <a:defRPr sz="2000" b="1">
                <a:highlight>
                  <a:srgbClr val="FFFFFF"/>
                </a:highlight>
                <a:latin typeface="Lora"/>
                <a:ea typeface="Lora"/>
                <a:cs typeface="Lora"/>
                <a:sym typeface="Lora"/>
              </a:defRPr>
            </a:lvl8pPr>
            <a:lvl9pPr lvl="8" rtl="0">
              <a:spcBef>
                <a:spcPts val="0"/>
              </a:spcBef>
              <a:buSzPts val="2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wrap="square" lIns="91425" tIns="91425" rIns="91425" bIns="91425" anchor="t" anchorCtr="0"/>
          <a:lstStyle>
            <a:lvl1pPr lvl="0" rtl="0">
              <a:spcBef>
                <a:spcPts val="600"/>
              </a:spcBef>
              <a:buClr>
                <a:srgbClr val="FFCD00"/>
              </a:buClr>
              <a:buSzPts val="24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2pPr>
            <a:lvl3pPr lvl="2" rtl="0">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3pPr>
            <a:lvl4pPr lvl="3"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4pPr>
            <a:lvl5pPr lvl="4"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5pPr>
            <a:lvl6pPr lvl="5"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6pPr>
            <a:lvl7pPr lvl="6"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7pPr>
            <a:lvl8pPr lvl="7"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8pPr>
            <a:lvl9pPr lvl="8"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wrap="square" lIns="91425" tIns="91425" rIns="91425" bIns="91425" anchor="ctr" anchorCtr="0"/>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wrap="square" lIns="91425" tIns="91425" rIns="91425" bIns="91425" anchor="t" anchorCtr="0"/>
          <a:lstStyle>
            <a:lvl1pPr lvl="0" rtl="0">
              <a:spcBef>
                <a:spcPts val="0"/>
              </a:spcBef>
              <a:buSzPts val="2000"/>
              <a:buChar char="◉"/>
              <a:defRPr sz="2000"/>
            </a:lvl1pPr>
            <a:lvl2pPr lvl="1" rtl="0">
              <a:spcBef>
                <a:spcPts val="0"/>
              </a:spcBef>
              <a:buSzPts val="2000"/>
              <a:buChar char="○"/>
              <a:defRPr/>
            </a:lvl2pPr>
            <a:lvl3pPr lvl="2" rtl="0">
              <a:spcBef>
                <a:spcPts val="0"/>
              </a:spcBef>
              <a:buSzPts val="2000"/>
              <a:buChar char="■"/>
              <a:defRPr/>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wrap="square" lIns="91425" tIns="91425" rIns="91425" bIns="91425" anchor="t" anchorCtr="0"/>
          <a:lstStyle>
            <a:lvl1pPr lvl="0" rtl="0">
              <a:spcBef>
                <a:spcPts val="0"/>
              </a:spcBef>
              <a:buSzPts val="2000"/>
              <a:buChar char="◉"/>
              <a:defRPr sz="2000"/>
            </a:lvl1pPr>
            <a:lvl2pPr lvl="1" rtl="0">
              <a:spcBef>
                <a:spcPts val="0"/>
              </a:spcBef>
              <a:buSzPts val="2000"/>
              <a:buChar char="○"/>
              <a:defRPr/>
            </a:lvl2pPr>
            <a:lvl3pPr lvl="2" rtl="0">
              <a:spcBef>
                <a:spcPts val="0"/>
              </a:spcBef>
              <a:buSzPts val="2000"/>
              <a:buChar char="■"/>
              <a:defRPr/>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400" cy="435600"/>
          </a:xfrm>
          <a:prstGeom prst="rect">
            <a:avLst/>
          </a:prstGeom>
        </p:spPr>
        <p:txBody>
          <a:bodyPr wrap="square" lIns="91425" tIns="91425" rIns="91425" bIns="91425" anchor="ctr" anchorCtr="0"/>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cxnSp>
        <p:nvCxnSpPr>
          <p:cNvPr id="48" name="Shape 48"/>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3000" cy="519600"/>
          </a:xfrm>
          <a:prstGeom prst="rect">
            <a:avLst/>
          </a:prstGeom>
        </p:spPr>
        <p:txBody>
          <a:bodyPr wrap="square" lIns="91425" tIns="91425" rIns="91425" bIns="91425" anchor="b" anchorCtr="0"/>
          <a:lstStyle>
            <a:lvl1pPr lvl="0" algn="ctr" rtl="0">
              <a:spcBef>
                <a:spcPts val="360"/>
              </a:spcBef>
              <a:buSzPts val="14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9"/>
            <a:ext cx="9162000"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4457400" y="4551496"/>
            <a:ext cx="229200" cy="2292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63" name="Shape 6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Shape 6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wrap="square" lIns="91425" tIns="91425" rIns="91425" bIns="91425" anchor="t" anchorCtr="0"/>
          <a:lstStyle>
            <a:lvl1pPr lvl="0" rtl="0">
              <a:spcBef>
                <a:spcPts val="600"/>
              </a:spcBef>
              <a:buClr>
                <a:srgbClr val="FFCD00"/>
              </a:buClr>
              <a:buSzPts val="24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2pPr>
            <a:lvl3pPr lvl="2" rtl="0">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3pPr>
            <a:lvl4pPr lvl="3"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4pPr>
            <a:lvl5pPr lvl="4"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5pPr>
            <a:lvl6pPr lvl="5"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6pPr>
            <a:lvl7pPr lvl="6"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7pPr>
            <a:lvl8pPr lvl="7"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8pPr>
            <a:lvl9pPr lvl="8"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wrap="square" lIns="91425" tIns="91425" rIns="91425" bIns="91425" anchor="ctr" anchorCtr="0"/>
          <a:lstStyle>
            <a:lvl1pPr lvl="0" rtl="0">
              <a:spcBef>
                <a:spcPts val="0"/>
              </a:spcBef>
              <a:buSzPts val="2000"/>
              <a:buFont typeface="Lora"/>
              <a:buNone/>
              <a:defRPr sz="2000" b="1">
                <a:latin typeface="Lora"/>
                <a:ea typeface="Lora"/>
                <a:cs typeface="Lora"/>
                <a:sym typeface="Lora"/>
              </a:defRPr>
            </a:lvl1pPr>
            <a:lvl2pPr lvl="1" rtl="0">
              <a:spcBef>
                <a:spcPts val="0"/>
              </a:spcBef>
              <a:buSzPts val="2000"/>
              <a:buFont typeface="Lora"/>
              <a:buNone/>
              <a:defRPr sz="2000" b="1">
                <a:latin typeface="Lora"/>
                <a:ea typeface="Lora"/>
                <a:cs typeface="Lora"/>
                <a:sym typeface="Lora"/>
              </a:defRPr>
            </a:lvl2pPr>
            <a:lvl3pPr lvl="2" rtl="0">
              <a:spcBef>
                <a:spcPts val="0"/>
              </a:spcBef>
              <a:buSzPts val="2000"/>
              <a:buFont typeface="Lora"/>
              <a:buNone/>
              <a:defRPr sz="2000" b="1">
                <a:latin typeface="Lora"/>
                <a:ea typeface="Lora"/>
                <a:cs typeface="Lora"/>
                <a:sym typeface="Lora"/>
              </a:defRPr>
            </a:lvl3pPr>
            <a:lvl4pPr lvl="3" rtl="0">
              <a:spcBef>
                <a:spcPts val="0"/>
              </a:spcBef>
              <a:buSzPts val="2000"/>
              <a:buFont typeface="Lora"/>
              <a:buNone/>
              <a:defRPr sz="2000" b="1">
                <a:latin typeface="Lora"/>
                <a:ea typeface="Lora"/>
                <a:cs typeface="Lora"/>
                <a:sym typeface="Lora"/>
              </a:defRPr>
            </a:lvl4pPr>
            <a:lvl5pPr lvl="4" rtl="0">
              <a:spcBef>
                <a:spcPts val="0"/>
              </a:spcBef>
              <a:buSzPts val="2000"/>
              <a:buFont typeface="Lora"/>
              <a:buNone/>
              <a:defRPr sz="2000" b="1">
                <a:latin typeface="Lora"/>
                <a:ea typeface="Lora"/>
                <a:cs typeface="Lora"/>
                <a:sym typeface="Lora"/>
              </a:defRPr>
            </a:lvl5pPr>
            <a:lvl6pPr lvl="5" rtl="0">
              <a:spcBef>
                <a:spcPts val="0"/>
              </a:spcBef>
              <a:buSzPts val="2000"/>
              <a:buFont typeface="Lora"/>
              <a:buNone/>
              <a:defRPr sz="2000" b="1">
                <a:latin typeface="Lora"/>
                <a:ea typeface="Lora"/>
                <a:cs typeface="Lora"/>
                <a:sym typeface="Lora"/>
              </a:defRPr>
            </a:lvl6pPr>
            <a:lvl7pPr lvl="6" rtl="0">
              <a:spcBef>
                <a:spcPts val="0"/>
              </a:spcBef>
              <a:buSzPts val="2000"/>
              <a:buFont typeface="Lora"/>
              <a:buNone/>
              <a:defRPr sz="2000" b="1">
                <a:latin typeface="Lora"/>
                <a:ea typeface="Lora"/>
                <a:cs typeface="Lora"/>
                <a:sym typeface="Lora"/>
              </a:defRPr>
            </a:lvl7pPr>
            <a:lvl8pPr lvl="7" rtl="0">
              <a:spcBef>
                <a:spcPts val="0"/>
              </a:spcBef>
              <a:buSzPts val="2000"/>
              <a:buFont typeface="Lora"/>
              <a:buNone/>
              <a:defRPr sz="2000" b="1">
                <a:latin typeface="Lora"/>
                <a:ea typeface="Lora"/>
                <a:cs typeface="Lora"/>
                <a:sym typeface="Lora"/>
              </a:defRPr>
            </a:lvl8pPr>
            <a:lvl9pPr lvl="8" rtl="0">
              <a:spcBef>
                <a:spcPts val="0"/>
              </a:spcBef>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7"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Clr>
                <a:schemeClr val="dk1"/>
              </a:buClr>
              <a:buSzPts val="2800"/>
              <a:buNone/>
              <a:defRPr sz="2800">
                <a:solidFill>
                  <a:schemeClr val="dk1"/>
                </a:solidFill>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a:endParaRPr/>
          </a:p>
        </p:txBody>
      </p:sp>
      <p:sp>
        <p:nvSpPr>
          <p:cNvPr id="59" name="Shape 59"/>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dk2"/>
              </a:buClr>
              <a:buSzPts val="1800"/>
              <a:buChar char="●"/>
              <a:defRPr sz="1800">
                <a:solidFill>
                  <a:schemeClr val="dk2"/>
                </a:solidFill>
              </a:defRPr>
            </a:lvl1pPr>
            <a:lvl2pPr lvl="1" rtl="0">
              <a:lnSpc>
                <a:spcPct val="115000"/>
              </a:lnSpc>
              <a:spcBef>
                <a:spcPts val="0"/>
              </a:spcBef>
              <a:spcAft>
                <a:spcPts val="1600"/>
              </a:spcAft>
              <a:buClr>
                <a:schemeClr val="dk2"/>
              </a:buClr>
              <a:buSzPts val="1400"/>
              <a:buChar char="○"/>
              <a:defRPr>
                <a:solidFill>
                  <a:schemeClr val="dk2"/>
                </a:solidFill>
              </a:defRPr>
            </a:lvl2pPr>
            <a:lvl3pPr lvl="2" rtl="0">
              <a:lnSpc>
                <a:spcPct val="115000"/>
              </a:lnSpc>
              <a:spcBef>
                <a:spcPts val="0"/>
              </a:spcBef>
              <a:spcAft>
                <a:spcPts val="1600"/>
              </a:spcAft>
              <a:buClr>
                <a:schemeClr val="dk2"/>
              </a:buClr>
              <a:buSzPts val="1400"/>
              <a:buChar char="■"/>
              <a:defRPr>
                <a:solidFill>
                  <a:schemeClr val="dk2"/>
                </a:solidFill>
              </a:defRPr>
            </a:lvl3pPr>
            <a:lvl4pPr lvl="3" rtl="0">
              <a:lnSpc>
                <a:spcPct val="115000"/>
              </a:lnSpc>
              <a:spcBef>
                <a:spcPts val="0"/>
              </a:spcBef>
              <a:spcAft>
                <a:spcPts val="1600"/>
              </a:spcAft>
              <a:buClr>
                <a:schemeClr val="dk2"/>
              </a:buClr>
              <a:buSzPts val="1400"/>
              <a:buChar char="●"/>
              <a:defRPr>
                <a:solidFill>
                  <a:schemeClr val="dk2"/>
                </a:solidFill>
              </a:defRPr>
            </a:lvl4pPr>
            <a:lvl5pPr lvl="4" rtl="0">
              <a:lnSpc>
                <a:spcPct val="115000"/>
              </a:lnSpc>
              <a:spcBef>
                <a:spcPts val="0"/>
              </a:spcBef>
              <a:spcAft>
                <a:spcPts val="1600"/>
              </a:spcAft>
              <a:buClr>
                <a:schemeClr val="dk2"/>
              </a:buClr>
              <a:buSzPts val="1400"/>
              <a:buChar char="○"/>
              <a:defRPr>
                <a:solidFill>
                  <a:schemeClr val="dk2"/>
                </a:solidFill>
              </a:defRPr>
            </a:lvl5pPr>
            <a:lvl6pPr lvl="5" rtl="0">
              <a:lnSpc>
                <a:spcPct val="115000"/>
              </a:lnSpc>
              <a:spcBef>
                <a:spcPts val="0"/>
              </a:spcBef>
              <a:spcAft>
                <a:spcPts val="1600"/>
              </a:spcAft>
              <a:buClr>
                <a:schemeClr val="dk2"/>
              </a:buClr>
              <a:buSzPts val="1400"/>
              <a:buChar char="■"/>
              <a:defRPr>
                <a:solidFill>
                  <a:schemeClr val="dk2"/>
                </a:solidFill>
              </a:defRPr>
            </a:lvl6pPr>
            <a:lvl7pPr lvl="6" rtl="0">
              <a:lnSpc>
                <a:spcPct val="115000"/>
              </a:lnSpc>
              <a:spcBef>
                <a:spcPts val="0"/>
              </a:spcBef>
              <a:spcAft>
                <a:spcPts val="1600"/>
              </a:spcAft>
              <a:buClr>
                <a:schemeClr val="dk2"/>
              </a:buClr>
              <a:buSzPts val="1400"/>
              <a:buChar char="●"/>
              <a:defRPr>
                <a:solidFill>
                  <a:schemeClr val="dk2"/>
                </a:solidFill>
              </a:defRPr>
            </a:lvl7pPr>
            <a:lvl8pPr lvl="7" rtl="0">
              <a:lnSpc>
                <a:spcPct val="115000"/>
              </a:lnSpc>
              <a:spcBef>
                <a:spcPts val="0"/>
              </a:spcBef>
              <a:spcAft>
                <a:spcPts val="1600"/>
              </a:spcAft>
              <a:buClr>
                <a:schemeClr val="dk2"/>
              </a:buClr>
              <a:buSzPts val="1400"/>
              <a:buChar char="○"/>
              <a:defRPr>
                <a:solidFill>
                  <a:schemeClr val="dk2"/>
                </a:solidFill>
              </a:defRPr>
            </a:lvl8pPr>
            <a:lvl9pPr lvl="8" rtl="0">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60" name="Shape 60"/>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996630" y="1646538"/>
            <a:ext cx="4523700" cy="1159800"/>
          </a:xfrm>
          <a:prstGeom prst="rect">
            <a:avLst/>
          </a:prstGeom>
        </p:spPr>
        <p:txBody>
          <a:bodyPr wrap="square" lIns="91425" tIns="91425" rIns="91425" bIns="91425" anchor="b" anchorCtr="0">
            <a:noAutofit/>
          </a:bodyPr>
          <a:lstStyle/>
          <a:p>
            <a:pPr marL="0" lvl="0" indent="0">
              <a:spcBef>
                <a:spcPts val="0"/>
              </a:spcBef>
              <a:buNone/>
            </a:pPr>
            <a:r>
              <a:rPr lang="en"/>
              <a:t>Long-Term Electricity Price </a:t>
            </a:r>
            <a:r>
              <a:rPr lang="en">
                <a:highlight>
                  <a:srgbClr val="FFCD00"/>
                </a:highlight>
              </a:rPr>
              <a:t>Prediction </a:t>
            </a:r>
          </a:p>
        </p:txBody>
      </p:sp>
      <p:grpSp>
        <p:nvGrpSpPr>
          <p:cNvPr id="113" name="Shape 113"/>
          <p:cNvGrpSpPr/>
          <p:nvPr/>
        </p:nvGrpSpPr>
        <p:grpSpPr>
          <a:xfrm>
            <a:off x="1299165" y="3511424"/>
            <a:ext cx="215966" cy="342399"/>
            <a:chOff x="6718575" y="2318625"/>
            <a:chExt cx="256950" cy="407375"/>
          </a:xfrm>
        </p:grpSpPr>
        <p:sp>
          <p:nvSpPr>
            <p:cNvPr id="114" name="Shape 1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0" name="Shape 1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1" name="Shape 121"/>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23" name="Shape 123"/>
          <p:cNvSpPr txBox="1"/>
          <p:nvPr/>
        </p:nvSpPr>
        <p:spPr>
          <a:xfrm>
            <a:off x="6167100" y="2602175"/>
            <a:ext cx="2803200" cy="992700"/>
          </a:xfrm>
          <a:prstGeom prst="rect">
            <a:avLst/>
          </a:prstGeom>
          <a:noFill/>
          <a:ln>
            <a:noFill/>
          </a:ln>
        </p:spPr>
        <p:txBody>
          <a:bodyPr wrap="square" lIns="91425" tIns="91425" rIns="91425" bIns="91425" anchor="t" anchorCtr="0">
            <a:noAutofit/>
          </a:bodyPr>
          <a:lstStyle/>
          <a:p>
            <a:pPr indent="-69850">
              <a:buClr>
                <a:schemeClr val="dk1"/>
              </a:buClr>
              <a:buSzPts val="1100"/>
            </a:pPr>
            <a:r>
              <a:rPr lang="en" b="1" dirty="0">
                <a:latin typeface="Lora"/>
                <a:ea typeface="Lora"/>
                <a:cs typeface="Lora"/>
                <a:sym typeface="Lora"/>
              </a:rPr>
              <a:t>Ashkan Yousefi</a:t>
            </a:r>
          </a:p>
          <a:p>
            <a:pPr marL="0" lvl="0" indent="-69850">
              <a:spcBef>
                <a:spcPts val="0"/>
              </a:spcBef>
              <a:buClr>
                <a:schemeClr val="dk1"/>
              </a:buClr>
              <a:buSzPts val="1100"/>
              <a:buFont typeface="Arial"/>
              <a:buNone/>
            </a:pPr>
            <a:r>
              <a:rPr lang="en" b="1" dirty="0">
                <a:latin typeface="Lora"/>
                <a:ea typeface="Lora"/>
                <a:cs typeface="Lora"/>
                <a:sym typeface="Lora"/>
              </a:rPr>
              <a:t>Maria Sheila Ramos, </a:t>
            </a:r>
          </a:p>
          <a:p>
            <a:pPr marL="0" lvl="0" indent="-69850">
              <a:spcBef>
                <a:spcPts val="0"/>
              </a:spcBef>
              <a:buClr>
                <a:schemeClr val="dk1"/>
              </a:buClr>
              <a:buSzPts val="1100"/>
              <a:buFont typeface="Arial"/>
              <a:buNone/>
            </a:pPr>
            <a:endParaRPr dirty="0">
              <a:latin typeface="Lora"/>
              <a:ea typeface="Lora"/>
              <a:cs typeface="Lora"/>
              <a:sym typeface="Lora"/>
            </a:endParaRPr>
          </a:p>
          <a:p>
            <a:pPr marL="0" lvl="0" indent="0">
              <a:spcBef>
                <a:spcPts val="0"/>
              </a:spcBef>
              <a:buNone/>
            </a:pPr>
            <a:endParaRPr dirty="0">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10</a:t>
            </a:fld>
            <a:endParaRPr lang="en"/>
          </a:p>
        </p:txBody>
      </p:sp>
      <p:pic>
        <p:nvPicPr>
          <p:cNvPr id="224" name="Shape 224"/>
          <p:cNvPicPr preferRelativeResize="0"/>
          <p:nvPr/>
        </p:nvPicPr>
        <p:blipFill>
          <a:blip r:embed="rId3">
            <a:alphaModFix/>
          </a:blip>
          <a:stretch>
            <a:fillRect/>
          </a:stretch>
        </p:blipFill>
        <p:spPr>
          <a:xfrm>
            <a:off x="1865827" y="0"/>
            <a:ext cx="5057097" cy="5143500"/>
          </a:xfrm>
          <a:prstGeom prst="rect">
            <a:avLst/>
          </a:prstGeom>
          <a:noFill/>
          <a:ln>
            <a:noFill/>
          </a:ln>
        </p:spPr>
      </p:pic>
      <p:sp>
        <p:nvSpPr>
          <p:cNvPr id="225" name="Shape 225"/>
          <p:cNvSpPr/>
          <p:nvPr/>
        </p:nvSpPr>
        <p:spPr>
          <a:xfrm>
            <a:off x="5567800" y="3303100"/>
            <a:ext cx="883200" cy="827400"/>
          </a:xfrm>
          <a:prstGeom prst="ellipse">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6" name="Shape 226"/>
          <p:cNvSpPr txBox="1"/>
          <p:nvPr/>
        </p:nvSpPr>
        <p:spPr>
          <a:xfrm>
            <a:off x="459475" y="968631"/>
            <a:ext cx="1833600" cy="922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2000">
                <a:latin typeface="Lora"/>
                <a:ea typeface="Lora"/>
                <a:cs typeface="Lora"/>
                <a:sym typeface="Lora"/>
              </a:rPr>
              <a:t>Natural Gas</a:t>
            </a:r>
          </a:p>
          <a:p>
            <a:pPr marL="0" lvl="0" indent="0" rtl="0">
              <a:spcBef>
                <a:spcPts val="0"/>
              </a:spcBef>
              <a:buNone/>
            </a:pPr>
            <a:r>
              <a:rPr lang="en" sz="2000">
                <a:latin typeface="Lora"/>
                <a:ea typeface="Lora"/>
                <a:cs typeface="Lora"/>
                <a:sym typeface="Lora"/>
              </a:rPr>
              <a:t>Consumption and Production by sector.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11</a:t>
            </a:fld>
            <a:endParaRPr lang="en"/>
          </a:p>
        </p:txBody>
      </p:sp>
      <p:pic>
        <p:nvPicPr>
          <p:cNvPr id="233" name="Shape 233"/>
          <p:cNvPicPr preferRelativeResize="0"/>
          <p:nvPr/>
        </p:nvPicPr>
        <p:blipFill>
          <a:blip r:embed="rId3">
            <a:alphaModFix/>
          </a:blip>
          <a:stretch>
            <a:fillRect/>
          </a:stretch>
        </p:blipFill>
        <p:spPr>
          <a:xfrm>
            <a:off x="1864702" y="375"/>
            <a:ext cx="5057097" cy="5143500"/>
          </a:xfrm>
          <a:prstGeom prst="rect">
            <a:avLst/>
          </a:prstGeom>
          <a:noFill/>
          <a:ln>
            <a:noFill/>
          </a:ln>
        </p:spPr>
      </p:pic>
      <p:sp>
        <p:nvSpPr>
          <p:cNvPr id="234" name="Shape 234"/>
          <p:cNvSpPr/>
          <p:nvPr/>
        </p:nvSpPr>
        <p:spPr>
          <a:xfrm>
            <a:off x="3474775" y="3859031"/>
            <a:ext cx="1063200" cy="408900"/>
          </a:xfrm>
          <a:prstGeom prst="ellipse">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5" name="Shape 235"/>
          <p:cNvSpPr txBox="1"/>
          <p:nvPr/>
        </p:nvSpPr>
        <p:spPr>
          <a:xfrm>
            <a:off x="382900" y="789981"/>
            <a:ext cx="1833600" cy="922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2000" dirty="0">
                <a:latin typeface="Lora"/>
                <a:ea typeface="Lora"/>
                <a:cs typeface="Lora"/>
                <a:sym typeface="Lora"/>
              </a:rPr>
              <a:t>Petroleum Coke</a:t>
            </a:r>
          </a:p>
          <a:p>
            <a:pPr marL="0" lvl="0" indent="0" rtl="0">
              <a:spcBef>
                <a:spcPts val="0"/>
              </a:spcBef>
              <a:buNone/>
            </a:pPr>
            <a:r>
              <a:rPr lang="en" sz="2000" dirty="0">
                <a:latin typeface="Lora"/>
                <a:ea typeface="Lora"/>
                <a:cs typeface="Lora"/>
                <a:sym typeface="Lora"/>
              </a:rPr>
              <a:t>and Coal Generation</a:t>
            </a:r>
          </a:p>
          <a:p>
            <a:pPr marL="0" lvl="0" indent="0" rtl="0">
              <a:spcBef>
                <a:spcPts val="0"/>
              </a:spcBef>
              <a:buNone/>
            </a:pPr>
            <a:endParaRPr sz="2000" dirty="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381250" y="922675"/>
            <a:ext cx="4294800" cy="435600"/>
          </a:xfrm>
          <a:prstGeom prst="rect">
            <a:avLst/>
          </a:prstGeom>
        </p:spPr>
        <p:txBody>
          <a:bodyPr wrap="square" lIns="91425" tIns="91425" rIns="91425" bIns="91425" anchor="ctr" anchorCtr="0">
            <a:noAutofit/>
          </a:bodyPr>
          <a:lstStyle/>
          <a:p>
            <a:pPr marL="0" lvl="0" indent="-69850" rtl="0">
              <a:spcBef>
                <a:spcPts val="0"/>
              </a:spcBef>
              <a:buClr>
                <a:srgbClr val="000000"/>
              </a:buClr>
              <a:buSzPts val="1100"/>
              <a:buFont typeface="Arial"/>
              <a:buNone/>
            </a:pPr>
            <a:r>
              <a:rPr lang="en" sz="1800"/>
              <a:t>Correlations Summary  (Features)</a:t>
            </a:r>
          </a:p>
        </p:txBody>
      </p:sp>
      <p:sp>
        <p:nvSpPr>
          <p:cNvPr id="250" name="Shape 250"/>
          <p:cNvSpPr txBox="1">
            <a:spLocks noGrp="1"/>
          </p:cNvSpPr>
          <p:nvPr>
            <p:ph type="body" idx="1"/>
          </p:nvPr>
        </p:nvSpPr>
        <p:spPr>
          <a:xfrm>
            <a:off x="1381250" y="1466300"/>
            <a:ext cx="3425400" cy="3231000"/>
          </a:xfrm>
          <a:prstGeom prst="rect">
            <a:avLst/>
          </a:prstGeom>
        </p:spPr>
        <p:txBody>
          <a:bodyPr wrap="square" lIns="91425" tIns="91425" rIns="91425" bIns="91425" anchor="t" anchorCtr="0">
            <a:noAutofit/>
          </a:bodyPr>
          <a:lstStyle/>
          <a:p>
            <a:pPr marL="457200" lvl="0" indent="-342900" rtl="0">
              <a:lnSpc>
                <a:spcPct val="90000"/>
              </a:lnSpc>
              <a:spcBef>
                <a:spcPts val="750"/>
              </a:spcBef>
              <a:spcAft>
                <a:spcPts val="1600"/>
              </a:spcAft>
              <a:buClr>
                <a:schemeClr val="dk1"/>
              </a:buClr>
              <a:buSzPts val="1800"/>
              <a:buFont typeface="Lora"/>
              <a:buChar char="•"/>
            </a:pPr>
            <a:r>
              <a:rPr lang="en" sz="1800" dirty="0">
                <a:solidFill>
                  <a:schemeClr val="dk1"/>
                </a:solidFill>
                <a:latin typeface="Lora"/>
                <a:ea typeface="Lora"/>
                <a:cs typeface="Lora"/>
                <a:sym typeface="Lora"/>
              </a:rPr>
              <a:t>GDP (.7)</a:t>
            </a:r>
          </a:p>
          <a:p>
            <a:pPr marL="457200" lvl="0" indent="-342900" rtl="0">
              <a:lnSpc>
                <a:spcPct val="90000"/>
              </a:lnSpc>
              <a:spcBef>
                <a:spcPts val="750"/>
              </a:spcBef>
              <a:spcAft>
                <a:spcPts val="1600"/>
              </a:spcAft>
              <a:buClr>
                <a:schemeClr val="dk1"/>
              </a:buClr>
              <a:buSzPts val="1800"/>
              <a:buFont typeface="Lora"/>
              <a:buChar char="•"/>
            </a:pPr>
            <a:r>
              <a:rPr lang="en" sz="1800" dirty="0">
                <a:solidFill>
                  <a:schemeClr val="dk1"/>
                </a:solidFill>
                <a:latin typeface="Lora"/>
                <a:ea typeface="Lora"/>
                <a:cs typeface="Lora"/>
                <a:sym typeface="Lora"/>
              </a:rPr>
              <a:t>Natural Gas Consumed by Industrial Sector (.74)</a:t>
            </a:r>
          </a:p>
          <a:p>
            <a:pPr marL="457200" lvl="0" indent="-342900" rtl="0">
              <a:lnSpc>
                <a:spcPct val="90000"/>
              </a:lnSpc>
              <a:spcBef>
                <a:spcPts val="750"/>
              </a:spcBef>
              <a:spcAft>
                <a:spcPts val="1600"/>
              </a:spcAft>
              <a:buClr>
                <a:schemeClr val="dk1"/>
              </a:buClr>
              <a:buSzPts val="1800"/>
              <a:buFont typeface="Lora"/>
              <a:buChar char="•"/>
            </a:pPr>
            <a:r>
              <a:rPr lang="en" sz="1800" dirty="0">
                <a:solidFill>
                  <a:schemeClr val="dk1"/>
                </a:solidFill>
                <a:latin typeface="Lora"/>
                <a:ea typeface="Lora"/>
                <a:cs typeface="Lora"/>
                <a:sym typeface="Lora"/>
              </a:rPr>
              <a:t>Natural Gas Consumed by Electric Power Sector (.85)</a:t>
            </a:r>
          </a:p>
          <a:p>
            <a:pPr marL="457200" lvl="0" indent="-342900" rtl="0">
              <a:lnSpc>
                <a:spcPct val="90000"/>
              </a:lnSpc>
              <a:spcBef>
                <a:spcPts val="750"/>
              </a:spcBef>
              <a:spcAft>
                <a:spcPts val="1600"/>
              </a:spcAft>
              <a:buClr>
                <a:schemeClr val="dk1"/>
              </a:buClr>
              <a:buSzPts val="1800"/>
              <a:buFont typeface="Lora"/>
              <a:buChar char="•"/>
            </a:pPr>
            <a:r>
              <a:rPr lang="en" sz="1800" dirty="0">
                <a:solidFill>
                  <a:schemeClr val="dk1"/>
                </a:solidFill>
                <a:latin typeface="Lora"/>
                <a:ea typeface="Lora"/>
                <a:cs typeface="Lora"/>
                <a:sym typeface="Lora"/>
              </a:rPr>
              <a:t>Net Electricity Imports (.75)</a:t>
            </a:r>
          </a:p>
          <a:p>
            <a:pPr marL="457200" lvl="0" indent="-342900" rtl="0">
              <a:lnSpc>
                <a:spcPct val="90000"/>
              </a:lnSpc>
              <a:spcBef>
                <a:spcPts val="750"/>
              </a:spcBef>
              <a:spcAft>
                <a:spcPts val="1600"/>
              </a:spcAft>
              <a:buClr>
                <a:schemeClr val="dk1"/>
              </a:buClr>
              <a:buSzPts val="1800"/>
              <a:buFont typeface="Lora"/>
              <a:buChar char="•"/>
            </a:pPr>
            <a:r>
              <a:rPr lang="en" sz="1800" dirty="0">
                <a:solidFill>
                  <a:schemeClr val="dk1"/>
                </a:solidFill>
                <a:latin typeface="Lora"/>
                <a:ea typeface="Lora"/>
                <a:cs typeface="Lora"/>
                <a:sym typeface="Lora"/>
              </a:rPr>
              <a:t>Net Electricity Generation (.81)</a:t>
            </a:r>
          </a:p>
        </p:txBody>
      </p:sp>
      <p:sp>
        <p:nvSpPr>
          <p:cNvPr id="251" name="Shape 251"/>
          <p:cNvSpPr txBox="1">
            <a:spLocks noGrp="1"/>
          </p:cNvSpPr>
          <p:nvPr>
            <p:ph type="body" idx="2"/>
          </p:nvPr>
        </p:nvSpPr>
        <p:spPr>
          <a:xfrm>
            <a:off x="5012916" y="1466300"/>
            <a:ext cx="3425400" cy="3231000"/>
          </a:xfrm>
          <a:prstGeom prst="rect">
            <a:avLst/>
          </a:prstGeom>
        </p:spPr>
        <p:txBody>
          <a:bodyPr wrap="square" lIns="91425" tIns="91425" rIns="91425" bIns="91425" anchor="t" anchorCtr="0">
            <a:noAutofit/>
          </a:bodyPr>
          <a:lstStyle/>
          <a:p>
            <a:pPr marL="457200" lvl="0" indent="-342900" rtl="0">
              <a:lnSpc>
                <a:spcPct val="90000"/>
              </a:lnSpc>
              <a:spcBef>
                <a:spcPts val="750"/>
              </a:spcBef>
              <a:spcAft>
                <a:spcPts val="1600"/>
              </a:spcAft>
              <a:buClr>
                <a:schemeClr val="dk1"/>
              </a:buClr>
              <a:buSzPts val="1800"/>
              <a:buFont typeface="Lora"/>
              <a:buChar char="•"/>
            </a:pPr>
            <a:r>
              <a:rPr lang="en" sz="1800" dirty="0">
                <a:solidFill>
                  <a:schemeClr val="dk1"/>
                </a:solidFill>
                <a:latin typeface="Lora"/>
                <a:ea typeface="Lora"/>
                <a:cs typeface="Lora"/>
                <a:sym typeface="Lora"/>
              </a:rPr>
              <a:t>Renewables (.77) </a:t>
            </a:r>
          </a:p>
          <a:p>
            <a:pPr marL="914400" lvl="1" indent="-342900" rtl="0">
              <a:lnSpc>
                <a:spcPct val="90000"/>
              </a:lnSpc>
              <a:spcBef>
                <a:spcPts val="375"/>
              </a:spcBef>
              <a:spcAft>
                <a:spcPts val="1600"/>
              </a:spcAft>
              <a:buClr>
                <a:schemeClr val="dk1"/>
              </a:buClr>
              <a:buSzPts val="1800"/>
              <a:buFont typeface="Lora"/>
              <a:buChar char="•"/>
            </a:pPr>
            <a:r>
              <a:rPr lang="en" sz="1800" dirty="0">
                <a:solidFill>
                  <a:schemeClr val="dk1"/>
                </a:solidFill>
                <a:latin typeface="Lora"/>
                <a:ea typeface="Lora"/>
                <a:cs typeface="Lora"/>
                <a:sym typeface="Lora"/>
              </a:rPr>
              <a:t>Solar Consumption (.71)</a:t>
            </a:r>
          </a:p>
          <a:p>
            <a:pPr marL="914400" lvl="1" indent="-342900" rtl="0">
              <a:lnSpc>
                <a:spcPct val="90000"/>
              </a:lnSpc>
              <a:spcBef>
                <a:spcPts val="375"/>
              </a:spcBef>
              <a:spcAft>
                <a:spcPts val="1600"/>
              </a:spcAft>
              <a:buClr>
                <a:schemeClr val="dk1"/>
              </a:buClr>
              <a:buSzPts val="1800"/>
              <a:buFont typeface="Lora"/>
              <a:buChar char="•"/>
            </a:pPr>
            <a:r>
              <a:rPr lang="en" sz="1800" dirty="0">
                <a:solidFill>
                  <a:schemeClr val="dk1"/>
                </a:solidFill>
                <a:latin typeface="Lora"/>
                <a:ea typeface="Lora"/>
                <a:cs typeface="Lora"/>
                <a:sym typeface="Lora"/>
              </a:rPr>
              <a:t>Geothermal Consumption (.65)</a:t>
            </a:r>
          </a:p>
          <a:p>
            <a:pPr marL="914400" lvl="1" indent="-342900" rtl="0">
              <a:lnSpc>
                <a:spcPct val="90000"/>
              </a:lnSpc>
              <a:spcBef>
                <a:spcPts val="375"/>
              </a:spcBef>
              <a:spcAft>
                <a:spcPts val="1600"/>
              </a:spcAft>
              <a:buClr>
                <a:schemeClr val="dk1"/>
              </a:buClr>
              <a:buSzPts val="1800"/>
              <a:buFont typeface="Lora"/>
              <a:buChar char="•"/>
            </a:pPr>
            <a:r>
              <a:rPr lang="en" sz="1800" dirty="0">
                <a:solidFill>
                  <a:schemeClr val="dk1"/>
                </a:solidFill>
                <a:latin typeface="Lora"/>
                <a:ea typeface="Lora"/>
                <a:cs typeface="Lora"/>
                <a:sym typeface="Lora"/>
              </a:rPr>
              <a:t>Wind Consumption (.62)</a:t>
            </a:r>
          </a:p>
          <a:p>
            <a:pPr marL="914400" lvl="1" indent="-342900" rtl="0">
              <a:lnSpc>
                <a:spcPct val="90000"/>
              </a:lnSpc>
              <a:spcBef>
                <a:spcPts val="375"/>
              </a:spcBef>
              <a:spcAft>
                <a:spcPts val="1600"/>
              </a:spcAft>
              <a:buClr>
                <a:schemeClr val="dk1"/>
              </a:buClr>
              <a:buSzPts val="1800"/>
              <a:buFont typeface="Lora"/>
              <a:buChar char="•"/>
            </a:pPr>
            <a:r>
              <a:rPr lang="en" sz="1800" dirty="0">
                <a:solidFill>
                  <a:schemeClr val="dk1"/>
                </a:solidFill>
                <a:latin typeface="Lora"/>
                <a:ea typeface="Lora"/>
                <a:cs typeface="Lora"/>
                <a:sym typeface="Lora"/>
              </a:rPr>
              <a:t>Biofuels Production (.72)</a:t>
            </a:r>
            <a:br>
              <a:rPr lang="en" sz="1800" dirty="0">
                <a:solidFill>
                  <a:schemeClr val="dk1"/>
                </a:solidFill>
                <a:latin typeface="Lora"/>
                <a:ea typeface="Lora"/>
                <a:cs typeface="Lora"/>
                <a:sym typeface="Lora"/>
              </a:rPr>
            </a:br>
            <a:endParaRPr lang="en" sz="1800" dirty="0">
              <a:solidFill>
                <a:schemeClr val="dk1"/>
              </a:solidFill>
              <a:latin typeface="Lora"/>
              <a:ea typeface="Lora"/>
              <a:cs typeface="Lora"/>
              <a:sym typeface="Lora"/>
            </a:endParaRPr>
          </a:p>
        </p:txBody>
      </p:sp>
      <p:grpSp>
        <p:nvGrpSpPr>
          <p:cNvPr id="252" name="Shape 252"/>
          <p:cNvGrpSpPr/>
          <p:nvPr/>
        </p:nvGrpSpPr>
        <p:grpSpPr>
          <a:xfrm>
            <a:off x="899782" y="1031674"/>
            <a:ext cx="243098" cy="230317"/>
            <a:chOff x="2583100" y="2973775"/>
            <a:chExt cx="461550" cy="437200"/>
          </a:xfrm>
        </p:grpSpPr>
        <p:sp>
          <p:nvSpPr>
            <p:cNvPr id="253" name="Shape 253"/>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54" name="Shape 254"/>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13</a:t>
            </a:fld>
            <a:endParaRPr lang="en"/>
          </a:p>
        </p:txBody>
      </p:sp>
      <p:pic>
        <p:nvPicPr>
          <p:cNvPr id="261" name="Shape 261"/>
          <p:cNvPicPr preferRelativeResize="0"/>
          <p:nvPr/>
        </p:nvPicPr>
        <p:blipFill>
          <a:blip r:embed="rId3">
            <a:alphaModFix/>
          </a:blip>
          <a:stretch>
            <a:fillRect/>
          </a:stretch>
        </p:blipFill>
        <p:spPr>
          <a:xfrm>
            <a:off x="5030907" y="619634"/>
            <a:ext cx="2927718" cy="1685062"/>
          </a:xfrm>
          <a:prstGeom prst="rect">
            <a:avLst/>
          </a:prstGeom>
          <a:noFill/>
          <a:ln>
            <a:noFill/>
          </a:ln>
        </p:spPr>
      </p:pic>
      <p:pic>
        <p:nvPicPr>
          <p:cNvPr id="262" name="Shape 262"/>
          <p:cNvPicPr preferRelativeResize="0"/>
          <p:nvPr/>
        </p:nvPicPr>
        <p:blipFill>
          <a:blip r:embed="rId4">
            <a:alphaModFix/>
          </a:blip>
          <a:stretch>
            <a:fillRect/>
          </a:stretch>
        </p:blipFill>
        <p:spPr>
          <a:xfrm>
            <a:off x="1328650" y="2801906"/>
            <a:ext cx="2862658" cy="1691568"/>
          </a:xfrm>
          <a:prstGeom prst="rect">
            <a:avLst/>
          </a:prstGeom>
          <a:noFill/>
          <a:ln>
            <a:noFill/>
          </a:ln>
        </p:spPr>
      </p:pic>
      <p:pic>
        <p:nvPicPr>
          <p:cNvPr id="263" name="Shape 263"/>
          <p:cNvPicPr preferRelativeResize="0"/>
          <p:nvPr/>
        </p:nvPicPr>
        <p:blipFill>
          <a:blip r:embed="rId5">
            <a:alphaModFix/>
          </a:blip>
          <a:stretch>
            <a:fillRect/>
          </a:stretch>
        </p:blipFill>
        <p:spPr>
          <a:xfrm>
            <a:off x="5133707" y="2857206"/>
            <a:ext cx="2722118" cy="1580967"/>
          </a:xfrm>
          <a:prstGeom prst="rect">
            <a:avLst/>
          </a:prstGeom>
          <a:noFill/>
          <a:ln>
            <a:noFill/>
          </a:ln>
        </p:spPr>
      </p:pic>
      <p:pic>
        <p:nvPicPr>
          <p:cNvPr id="264" name="Shape 264"/>
          <p:cNvPicPr preferRelativeResize="0"/>
          <p:nvPr/>
        </p:nvPicPr>
        <p:blipFill>
          <a:blip r:embed="rId6">
            <a:alphaModFix/>
          </a:blip>
          <a:stretch>
            <a:fillRect/>
          </a:stretch>
        </p:blipFill>
        <p:spPr>
          <a:xfrm>
            <a:off x="1290650" y="442275"/>
            <a:ext cx="2938649" cy="18624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14</a:t>
            </a:fld>
            <a:endParaRPr lang="en"/>
          </a:p>
        </p:txBody>
      </p:sp>
      <p:pic>
        <p:nvPicPr>
          <p:cNvPr id="271" name="Shape 271"/>
          <p:cNvPicPr preferRelativeResize="0"/>
          <p:nvPr/>
        </p:nvPicPr>
        <p:blipFill>
          <a:blip r:embed="rId3">
            <a:alphaModFix/>
          </a:blip>
          <a:stretch>
            <a:fillRect/>
          </a:stretch>
        </p:blipFill>
        <p:spPr>
          <a:xfrm>
            <a:off x="824575" y="934225"/>
            <a:ext cx="2952395" cy="1701584"/>
          </a:xfrm>
          <a:prstGeom prst="rect">
            <a:avLst/>
          </a:prstGeom>
          <a:noFill/>
          <a:ln>
            <a:noFill/>
          </a:ln>
        </p:spPr>
      </p:pic>
      <p:pic>
        <p:nvPicPr>
          <p:cNvPr id="272" name="Shape 272"/>
          <p:cNvPicPr preferRelativeResize="0"/>
          <p:nvPr/>
        </p:nvPicPr>
        <p:blipFill>
          <a:blip r:embed="rId4">
            <a:alphaModFix/>
          </a:blip>
          <a:stretch>
            <a:fillRect/>
          </a:stretch>
        </p:blipFill>
        <p:spPr>
          <a:xfrm>
            <a:off x="5494051" y="1019948"/>
            <a:ext cx="2920649" cy="1682536"/>
          </a:xfrm>
          <a:prstGeom prst="rect">
            <a:avLst/>
          </a:prstGeom>
          <a:noFill/>
          <a:ln>
            <a:noFill/>
          </a:ln>
        </p:spPr>
      </p:pic>
      <p:pic>
        <p:nvPicPr>
          <p:cNvPr id="273" name="Shape 273"/>
          <p:cNvPicPr preferRelativeResize="0"/>
          <p:nvPr/>
        </p:nvPicPr>
        <p:blipFill>
          <a:blip r:embed="rId5">
            <a:alphaModFix/>
          </a:blip>
          <a:stretch>
            <a:fillRect/>
          </a:stretch>
        </p:blipFill>
        <p:spPr>
          <a:xfrm>
            <a:off x="3262746" y="2810928"/>
            <a:ext cx="2869855" cy="19872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ctrTitle" idx="4294967295"/>
          </p:nvPr>
        </p:nvSpPr>
        <p:spPr>
          <a:xfrm>
            <a:off x="1951575" y="2878750"/>
            <a:ext cx="5241000" cy="1159800"/>
          </a:xfrm>
          <a:prstGeom prst="rect">
            <a:avLst/>
          </a:prstGeom>
        </p:spPr>
        <p:txBody>
          <a:bodyPr wrap="square" lIns="91425" tIns="91425" rIns="91425" bIns="91425" anchor="ctr" anchorCtr="0">
            <a:noAutofit/>
          </a:bodyPr>
          <a:lstStyle/>
          <a:p>
            <a:pPr marL="0" lvl="0" indent="0" algn="ctr" rtl="0">
              <a:spcBef>
                <a:spcPts val="0"/>
              </a:spcBef>
              <a:buNone/>
            </a:pPr>
            <a:r>
              <a:rPr lang="en" sz="4800">
                <a:highlight>
                  <a:srgbClr val="FFCD00"/>
                </a:highlight>
              </a:rPr>
              <a:t>Prediction</a:t>
            </a:r>
          </a:p>
        </p:txBody>
      </p:sp>
      <p:sp>
        <p:nvSpPr>
          <p:cNvPr id="279" name="Shape 279"/>
          <p:cNvSpPr txBox="1">
            <a:spLocks noGrp="1"/>
          </p:cNvSpPr>
          <p:nvPr>
            <p:ph type="subTitle" idx="4294967295"/>
          </p:nvPr>
        </p:nvSpPr>
        <p:spPr>
          <a:xfrm>
            <a:off x="1951575" y="3792555"/>
            <a:ext cx="5241000" cy="784800"/>
          </a:xfrm>
          <a:prstGeom prst="rect">
            <a:avLst/>
          </a:prstGeom>
        </p:spPr>
        <p:txBody>
          <a:bodyPr wrap="square" lIns="91425" tIns="91425" rIns="91425" bIns="91425" anchor="t" anchorCtr="0">
            <a:noAutofit/>
          </a:bodyPr>
          <a:lstStyle/>
          <a:p>
            <a:pPr marL="0" lvl="0" indent="0" algn="ctr" rtl="0">
              <a:spcBef>
                <a:spcPts val="0"/>
              </a:spcBef>
              <a:buNone/>
            </a:pPr>
            <a:r>
              <a:rPr lang="en" sz="1800"/>
              <a:t>Time Series </a:t>
            </a:r>
          </a:p>
        </p:txBody>
      </p:sp>
      <p:cxnSp>
        <p:nvCxnSpPr>
          <p:cNvPr id="280" name="Shape 280"/>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281" name="Shape 281"/>
          <p:cNvSpPr/>
          <p:nvPr/>
        </p:nvSpPr>
        <p:spPr>
          <a:xfrm>
            <a:off x="3470200" y="566931"/>
            <a:ext cx="2203500" cy="22035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grpSp>
        <p:nvGrpSpPr>
          <p:cNvPr id="282" name="Shape 282"/>
          <p:cNvGrpSpPr/>
          <p:nvPr/>
        </p:nvGrpSpPr>
        <p:grpSpPr>
          <a:xfrm>
            <a:off x="4184367" y="854983"/>
            <a:ext cx="1035173" cy="1035155"/>
            <a:chOff x="6643075" y="3664250"/>
            <a:chExt cx="407950" cy="407975"/>
          </a:xfrm>
        </p:grpSpPr>
        <p:sp>
          <p:nvSpPr>
            <p:cNvPr id="283" name="Shape 283"/>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4" name="Shape 284"/>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285" name="Shape 285"/>
          <p:cNvGrpSpPr/>
          <p:nvPr/>
        </p:nvGrpSpPr>
        <p:grpSpPr>
          <a:xfrm rot="-587406">
            <a:off x="4123593" y="2025001"/>
            <a:ext cx="425594" cy="425570"/>
            <a:chOff x="576250" y="4319400"/>
            <a:chExt cx="442075" cy="442050"/>
          </a:xfrm>
        </p:grpSpPr>
        <p:sp>
          <p:nvSpPr>
            <p:cNvPr id="286" name="Shape 286"/>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7" name="Shape 287"/>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8" name="Shape 288"/>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9" name="Shape 289"/>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290" name="Shape 290"/>
          <p:cNvSpPr/>
          <p:nvPr/>
        </p:nvSpPr>
        <p:spPr>
          <a:xfrm>
            <a:off x="3936800" y="1094079"/>
            <a:ext cx="161807" cy="1545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91" name="Shape 291"/>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92" name="Shape 292"/>
          <p:cNvSpPr/>
          <p:nvPr/>
        </p:nvSpPr>
        <p:spPr>
          <a:xfrm>
            <a:off x="5197375" y="1751151"/>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93" name="Shape 293"/>
          <p:cNvSpPr/>
          <p:nvPr/>
        </p:nvSpPr>
        <p:spPr>
          <a:xfrm rot="1280154">
            <a:off x="3824697"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381250" y="922668"/>
            <a:ext cx="3878400" cy="435600"/>
          </a:xfrm>
          <a:prstGeom prst="rect">
            <a:avLst/>
          </a:prstGeom>
        </p:spPr>
        <p:txBody>
          <a:bodyPr wrap="square" lIns="91425" tIns="91425" rIns="91425" bIns="91425" anchor="ctr" anchorCtr="0">
            <a:noAutofit/>
          </a:bodyPr>
          <a:lstStyle/>
          <a:p>
            <a:pPr marL="0" lvl="0" indent="-69850" rtl="0">
              <a:spcBef>
                <a:spcPts val="0"/>
              </a:spcBef>
              <a:buClr>
                <a:srgbClr val="000000"/>
              </a:buClr>
              <a:buSzPts val="1100"/>
              <a:buFont typeface="Arial"/>
              <a:buNone/>
            </a:pPr>
            <a:r>
              <a:rPr lang="en"/>
              <a:t>Prediction with </a:t>
            </a:r>
            <a:r>
              <a:rPr lang="en">
                <a:highlight>
                  <a:srgbClr val="FFCD00"/>
                </a:highlight>
              </a:rPr>
              <a:t>Time Series</a:t>
            </a:r>
          </a:p>
        </p:txBody>
      </p:sp>
      <p:sp>
        <p:nvSpPr>
          <p:cNvPr id="299" name="Shape 299"/>
          <p:cNvSpPr txBox="1">
            <a:spLocks noGrp="1"/>
          </p:cNvSpPr>
          <p:nvPr>
            <p:ph type="body" idx="1"/>
          </p:nvPr>
        </p:nvSpPr>
        <p:spPr>
          <a:xfrm>
            <a:off x="1305050" y="1616470"/>
            <a:ext cx="6809700" cy="3112200"/>
          </a:xfrm>
          <a:prstGeom prst="rect">
            <a:avLst/>
          </a:prstGeom>
        </p:spPr>
        <p:txBody>
          <a:bodyPr wrap="square" lIns="91425" tIns="91425" rIns="91425" bIns="91425" anchor="t" anchorCtr="0">
            <a:noAutofit/>
          </a:bodyPr>
          <a:lstStyle/>
          <a:p>
            <a:pPr marL="457200" lvl="0" indent="-381000" rtl="0">
              <a:spcBef>
                <a:spcPts val="0"/>
              </a:spcBef>
              <a:spcAft>
                <a:spcPts val="0"/>
              </a:spcAft>
              <a:buSzPts val="2400"/>
              <a:buChar char="◉"/>
            </a:pPr>
            <a:r>
              <a:rPr lang="en" dirty="0"/>
              <a:t>Time Series Prediction (Autoregressive Integrated Moving Average or ARIMA) for 3 years - train 2000-2014, test 2014-2017, predict 2017-2020.</a:t>
            </a:r>
            <a:br>
              <a:rPr lang="en" dirty="0"/>
            </a:br>
            <a:endParaRPr lang="en" dirty="0"/>
          </a:p>
          <a:p>
            <a:pPr marL="457200" lvl="0" indent="-381000" rtl="0">
              <a:spcBef>
                <a:spcPts val="0"/>
              </a:spcBef>
              <a:buSzPts val="2400"/>
              <a:buChar char="◉"/>
            </a:pPr>
            <a:r>
              <a:rPr lang="en" dirty="0"/>
              <a:t>… for 5 years in advance - train 2000-2012, test 2012-2017, predict 2017-2022.</a:t>
            </a:r>
          </a:p>
          <a:p>
            <a:pPr marL="0" lvl="0" indent="0">
              <a:spcBef>
                <a:spcPts val="0"/>
              </a:spcBef>
              <a:buNone/>
            </a:pPr>
            <a:endParaRPr dirty="0"/>
          </a:p>
        </p:txBody>
      </p:sp>
      <p:grpSp>
        <p:nvGrpSpPr>
          <p:cNvPr id="300" name="Shape 300"/>
          <p:cNvGrpSpPr/>
          <p:nvPr/>
        </p:nvGrpSpPr>
        <p:grpSpPr>
          <a:xfrm>
            <a:off x="916458" y="1019750"/>
            <a:ext cx="214625" cy="214625"/>
            <a:chOff x="2594050" y="1631825"/>
            <a:chExt cx="439625" cy="439625"/>
          </a:xfrm>
        </p:grpSpPr>
        <p:sp>
          <p:nvSpPr>
            <p:cNvPr id="301" name="Shape 30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02" name="Shape 30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03" name="Shape 30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04" name="Shape 304"/>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81250" y="922668"/>
            <a:ext cx="3878400" cy="435600"/>
          </a:xfrm>
          <a:prstGeom prst="rect">
            <a:avLst/>
          </a:prstGeom>
        </p:spPr>
        <p:txBody>
          <a:bodyPr wrap="square" lIns="91425" tIns="91425" rIns="91425" bIns="91425" anchor="ctr" anchorCtr="0">
            <a:noAutofit/>
          </a:bodyPr>
          <a:lstStyle/>
          <a:p>
            <a:pPr marL="0" lvl="0" indent="0" rtl="0">
              <a:spcBef>
                <a:spcPts val="0"/>
              </a:spcBef>
              <a:buNone/>
            </a:pPr>
            <a:r>
              <a:rPr lang="en">
                <a:highlight>
                  <a:srgbClr val="FFCD00"/>
                </a:highlight>
              </a:rPr>
              <a:t>Time Series</a:t>
            </a:r>
            <a:r>
              <a:rPr lang="en"/>
              <a:t> Results</a:t>
            </a:r>
          </a:p>
        </p:txBody>
      </p:sp>
      <p:sp>
        <p:nvSpPr>
          <p:cNvPr id="310" name="Shape 310"/>
          <p:cNvSpPr txBox="1">
            <a:spLocks noGrp="1"/>
          </p:cNvSpPr>
          <p:nvPr>
            <p:ph type="body" idx="1"/>
          </p:nvPr>
        </p:nvSpPr>
        <p:spPr>
          <a:xfrm>
            <a:off x="1305050" y="1387870"/>
            <a:ext cx="6809700" cy="3112200"/>
          </a:xfrm>
          <a:prstGeom prst="rect">
            <a:avLst/>
          </a:prstGeom>
        </p:spPr>
        <p:txBody>
          <a:bodyPr wrap="square" lIns="91425" tIns="91425" rIns="91425" bIns="91425" anchor="t" anchorCtr="0">
            <a:noAutofit/>
          </a:bodyPr>
          <a:lstStyle/>
          <a:p>
            <a:pPr marL="457200" lvl="0" indent="-381000" rtl="0">
              <a:spcBef>
                <a:spcPts val="0"/>
              </a:spcBef>
              <a:spcAft>
                <a:spcPts val="0"/>
              </a:spcAft>
              <a:buSzPts val="2400"/>
              <a:buChar char="◉"/>
            </a:pPr>
            <a:r>
              <a:rPr lang="en" dirty="0"/>
              <a:t>Time Series Prediction for 3 years performed superbly.</a:t>
            </a:r>
            <a:br>
              <a:rPr lang="en" dirty="0"/>
            </a:br>
            <a:br>
              <a:rPr lang="en" dirty="0"/>
            </a:br>
            <a:endParaRPr lang="en" dirty="0"/>
          </a:p>
          <a:p>
            <a:pPr marL="457200" lvl="0" indent="-381000" rtl="0">
              <a:spcBef>
                <a:spcPts val="0"/>
              </a:spcBef>
              <a:buSzPts val="2400"/>
              <a:buChar char="◉"/>
            </a:pPr>
            <a:r>
              <a:rPr lang="en" dirty="0"/>
              <a:t>Time Series for 5 years performed slightly worse, but still good. </a:t>
            </a:r>
          </a:p>
          <a:p>
            <a:pPr marL="0" lvl="0" indent="0" rtl="0">
              <a:spcBef>
                <a:spcPts val="0"/>
              </a:spcBef>
              <a:buNone/>
            </a:pPr>
            <a:endParaRPr dirty="0"/>
          </a:p>
        </p:txBody>
      </p:sp>
      <p:grpSp>
        <p:nvGrpSpPr>
          <p:cNvPr id="311" name="Shape 311"/>
          <p:cNvGrpSpPr/>
          <p:nvPr/>
        </p:nvGrpSpPr>
        <p:grpSpPr>
          <a:xfrm>
            <a:off x="916458" y="1019750"/>
            <a:ext cx="214625" cy="214625"/>
            <a:chOff x="2594050" y="1631825"/>
            <a:chExt cx="439625" cy="439625"/>
          </a:xfrm>
        </p:grpSpPr>
        <p:sp>
          <p:nvSpPr>
            <p:cNvPr id="312" name="Shape 312"/>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13" name="Shape 313"/>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14" name="Shape 314"/>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15" name="Shape 315"/>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Shape 365"/>
          <p:cNvPicPr preferRelativeResize="0"/>
          <p:nvPr/>
        </p:nvPicPr>
        <p:blipFill>
          <a:blip r:embed="rId3">
            <a:alphaModFix/>
          </a:blip>
          <a:stretch>
            <a:fillRect/>
          </a:stretch>
        </p:blipFill>
        <p:spPr>
          <a:xfrm>
            <a:off x="304800" y="239320"/>
            <a:ext cx="4760774" cy="4926775"/>
          </a:xfrm>
          <a:prstGeom prst="rect">
            <a:avLst/>
          </a:prstGeom>
          <a:noFill/>
          <a:ln>
            <a:noFill/>
          </a:ln>
        </p:spPr>
      </p:pic>
      <p:sp>
        <p:nvSpPr>
          <p:cNvPr id="366" name="Shape 366"/>
          <p:cNvSpPr txBox="1">
            <a:spLocks noGrp="1"/>
          </p:cNvSpPr>
          <p:nvPr>
            <p:ph type="sldNum" idx="12"/>
          </p:nvPr>
        </p:nvSpPr>
        <p:spPr>
          <a:xfrm>
            <a:off x="7202649" y="4727306"/>
            <a:ext cx="1845300" cy="2316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18</a:t>
            </a:fld>
            <a:endParaRPr lang="en"/>
          </a:p>
        </p:txBody>
      </p:sp>
      <p:pic>
        <p:nvPicPr>
          <p:cNvPr id="367" name="Shape 367"/>
          <p:cNvPicPr preferRelativeResize="0"/>
          <p:nvPr/>
        </p:nvPicPr>
        <p:blipFill rotWithShape="1">
          <a:blip r:embed="rId4">
            <a:alphaModFix/>
          </a:blip>
          <a:srcRect l="26396" t="8575" r="28107"/>
          <a:stretch/>
        </p:blipFill>
        <p:spPr>
          <a:xfrm>
            <a:off x="5432724" y="1228347"/>
            <a:ext cx="2701126" cy="1264376"/>
          </a:xfrm>
          <a:prstGeom prst="rect">
            <a:avLst/>
          </a:prstGeom>
          <a:noFill/>
          <a:ln>
            <a:noFill/>
          </a:ln>
        </p:spPr>
      </p:pic>
      <p:sp>
        <p:nvSpPr>
          <p:cNvPr id="368" name="Shape 368"/>
          <p:cNvSpPr txBox="1"/>
          <p:nvPr/>
        </p:nvSpPr>
        <p:spPr>
          <a:xfrm>
            <a:off x="5729471" y="763775"/>
            <a:ext cx="2505900" cy="1494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a:solidFill>
                  <a:srgbClr val="434343"/>
                </a:solidFill>
                <a:latin typeface="Lora"/>
                <a:ea typeface="Lora"/>
                <a:cs typeface="Lora"/>
                <a:sym typeface="Lora"/>
              </a:rPr>
              <a:t>Average Monthly Retail Electricity Price (3 Years)</a:t>
            </a:r>
          </a:p>
        </p:txBody>
      </p:sp>
      <p:sp>
        <p:nvSpPr>
          <p:cNvPr id="369" name="Shape 369"/>
          <p:cNvSpPr txBox="1"/>
          <p:nvPr/>
        </p:nvSpPr>
        <p:spPr>
          <a:xfrm rot="-5400000">
            <a:off x="4602975" y="1628300"/>
            <a:ext cx="1136700" cy="211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000">
                <a:solidFill>
                  <a:srgbClr val="434343"/>
                </a:solidFill>
                <a:latin typeface="Lora"/>
                <a:ea typeface="Lora"/>
                <a:cs typeface="Lora"/>
                <a:sym typeface="Lora"/>
              </a:rPr>
              <a:t>Cents per Killowatt-hour</a:t>
            </a:r>
          </a:p>
        </p:txBody>
      </p:sp>
      <p:sp>
        <p:nvSpPr>
          <p:cNvPr id="370" name="Shape 370"/>
          <p:cNvSpPr txBox="1"/>
          <p:nvPr/>
        </p:nvSpPr>
        <p:spPr>
          <a:xfrm>
            <a:off x="6399582" y="2362255"/>
            <a:ext cx="716400" cy="1494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000">
                <a:solidFill>
                  <a:srgbClr val="434343"/>
                </a:solidFill>
                <a:latin typeface="Lora"/>
                <a:ea typeface="Lora"/>
                <a:cs typeface="Lora"/>
                <a:sym typeface="Lora"/>
              </a:rPr>
              <a:t>Months</a:t>
            </a:r>
          </a:p>
        </p:txBody>
      </p:sp>
      <p:pic>
        <p:nvPicPr>
          <p:cNvPr id="371" name="Shape 371"/>
          <p:cNvPicPr preferRelativeResize="0"/>
          <p:nvPr/>
        </p:nvPicPr>
        <p:blipFill>
          <a:blip r:embed="rId5">
            <a:alphaModFix/>
          </a:blip>
          <a:stretch>
            <a:fillRect/>
          </a:stretch>
        </p:blipFill>
        <p:spPr>
          <a:xfrm>
            <a:off x="4298075" y="3090775"/>
            <a:ext cx="2186400" cy="1481100"/>
          </a:xfrm>
          <a:prstGeom prst="rect">
            <a:avLst/>
          </a:prstGeom>
          <a:noFill/>
          <a:ln>
            <a:noFill/>
          </a:ln>
        </p:spPr>
      </p:pic>
      <p:cxnSp>
        <p:nvCxnSpPr>
          <p:cNvPr id="372" name="Shape 372"/>
          <p:cNvCxnSpPr/>
          <p:nvPr/>
        </p:nvCxnSpPr>
        <p:spPr>
          <a:xfrm flipH="1">
            <a:off x="6429475" y="2388050"/>
            <a:ext cx="671100" cy="2041800"/>
          </a:xfrm>
          <a:prstGeom prst="straightConnector1">
            <a:avLst/>
          </a:prstGeom>
          <a:noFill/>
          <a:ln w="9525" cap="flat" cmpd="sng">
            <a:solidFill>
              <a:schemeClr val="dk2"/>
            </a:solidFill>
            <a:prstDash val="solid"/>
            <a:round/>
            <a:headEnd type="none" w="lg" len="lg"/>
            <a:tailEnd type="none" w="lg" len="lg"/>
          </a:ln>
        </p:spPr>
      </p:cxnSp>
      <p:cxnSp>
        <p:nvCxnSpPr>
          <p:cNvPr id="373" name="Shape 373"/>
          <p:cNvCxnSpPr/>
          <p:nvPr/>
        </p:nvCxnSpPr>
        <p:spPr>
          <a:xfrm flipH="1">
            <a:off x="4486500" y="2381000"/>
            <a:ext cx="1978200" cy="7773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1381250" y="937125"/>
            <a:ext cx="3878400" cy="435600"/>
          </a:xfrm>
          <a:prstGeom prst="rect">
            <a:avLst/>
          </a:prstGeom>
        </p:spPr>
        <p:txBody>
          <a:bodyPr wrap="square" lIns="91425" tIns="91425" rIns="91425" bIns="91425" anchor="ctr" anchorCtr="0">
            <a:noAutofit/>
          </a:bodyPr>
          <a:lstStyle/>
          <a:p>
            <a:pPr marL="0" lvl="0" indent="-69850" rtl="0">
              <a:spcBef>
                <a:spcPts val="0"/>
              </a:spcBef>
              <a:buClr>
                <a:schemeClr val="dk1"/>
              </a:buClr>
              <a:buSzPts val="1100"/>
              <a:buFont typeface="Arial"/>
              <a:buNone/>
            </a:pPr>
            <a:r>
              <a:rPr lang="en">
                <a:solidFill>
                  <a:schemeClr val="dk1"/>
                </a:solidFill>
              </a:rPr>
              <a:t>Hand-Picked Features Model</a:t>
            </a:r>
          </a:p>
        </p:txBody>
      </p:sp>
      <p:grpSp>
        <p:nvGrpSpPr>
          <p:cNvPr id="388" name="Shape 388"/>
          <p:cNvGrpSpPr/>
          <p:nvPr/>
        </p:nvGrpSpPr>
        <p:grpSpPr>
          <a:xfrm>
            <a:off x="916458" y="1019750"/>
            <a:ext cx="214625" cy="214625"/>
            <a:chOff x="2594050" y="1631825"/>
            <a:chExt cx="439625" cy="439625"/>
          </a:xfrm>
        </p:grpSpPr>
        <p:sp>
          <p:nvSpPr>
            <p:cNvPr id="389" name="Shape 38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90" name="Shape 39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91" name="Shape 39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92" name="Shape 392"/>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393" name="Shape 393"/>
          <p:cNvSpPr/>
          <p:nvPr/>
        </p:nvSpPr>
        <p:spPr>
          <a:xfrm>
            <a:off x="131975" y="2013250"/>
            <a:ext cx="2166600" cy="2166600"/>
          </a:xfrm>
          <a:prstGeom prst="ellipse">
            <a:avLst/>
          </a:prstGeom>
          <a:noFill/>
          <a:ln w="114300" cap="flat" cmpd="sng">
            <a:solidFill>
              <a:srgbClr val="FFCD00"/>
            </a:solidFill>
            <a:prstDash val="solid"/>
            <a:round/>
            <a:headEnd type="none" w="med" len="med"/>
            <a:tailEnd type="none" w="med" len="med"/>
          </a:ln>
        </p:spPr>
        <p:txBody>
          <a:bodyPr wrap="square" lIns="91425" tIns="91425" rIns="91425" bIns="91425" anchor="ctr" anchorCtr="0">
            <a:noAutofit/>
          </a:bodyPr>
          <a:lstStyle/>
          <a:p>
            <a:pPr marL="0" lvl="0" indent="-69850" algn="ctr" rtl="0">
              <a:spcBef>
                <a:spcPts val="600"/>
              </a:spcBef>
              <a:buClr>
                <a:schemeClr val="dk1"/>
              </a:buClr>
              <a:buSzPts val="1100"/>
              <a:buFont typeface="Arial"/>
              <a:buNone/>
            </a:pPr>
            <a:r>
              <a:rPr lang="en" sz="1800">
                <a:solidFill>
                  <a:schemeClr val="dk1"/>
                </a:solidFill>
                <a:latin typeface="Lora"/>
                <a:ea typeface="Lora"/>
                <a:cs typeface="Lora"/>
                <a:sym typeface="Lora"/>
              </a:rPr>
              <a:t>Use Time Series to predict value of features in the future.</a:t>
            </a:r>
          </a:p>
        </p:txBody>
      </p:sp>
      <p:sp>
        <p:nvSpPr>
          <p:cNvPr id="394" name="Shape 394"/>
          <p:cNvSpPr/>
          <p:nvPr/>
        </p:nvSpPr>
        <p:spPr>
          <a:xfrm>
            <a:off x="6845423" y="2013250"/>
            <a:ext cx="2166600" cy="2166600"/>
          </a:xfrm>
          <a:prstGeom prst="ellipse">
            <a:avLst/>
          </a:prstGeom>
          <a:noFill/>
          <a:ln w="114300" cap="flat" cmpd="sng">
            <a:solidFill>
              <a:srgbClr val="FFCD00"/>
            </a:solidFill>
            <a:prstDash val="solid"/>
            <a:round/>
            <a:headEnd type="none" w="med" len="med"/>
            <a:tailEnd type="none" w="med" len="med"/>
          </a:ln>
        </p:spPr>
        <p:txBody>
          <a:bodyPr wrap="square" lIns="91425" tIns="91425" rIns="91425" bIns="91425" anchor="ctr" anchorCtr="0">
            <a:noAutofit/>
          </a:bodyPr>
          <a:lstStyle/>
          <a:p>
            <a:pPr marL="0" lvl="0" indent="-69850" algn="ctr" rtl="0">
              <a:spcBef>
                <a:spcPts val="600"/>
              </a:spcBef>
              <a:buClr>
                <a:schemeClr val="dk1"/>
              </a:buClr>
              <a:buSzPts val="1100"/>
              <a:buFont typeface="Arial"/>
              <a:buNone/>
            </a:pPr>
            <a:r>
              <a:rPr lang="en" sz="1600">
                <a:solidFill>
                  <a:schemeClr val="dk1"/>
                </a:solidFill>
                <a:latin typeface="Lora"/>
                <a:ea typeface="Lora"/>
                <a:cs typeface="Lora"/>
                <a:sym typeface="Lora"/>
              </a:rPr>
              <a:t> Apply coefficients of tuned algorithm as weights to projected features.</a:t>
            </a:r>
          </a:p>
        </p:txBody>
      </p:sp>
      <p:sp>
        <p:nvSpPr>
          <p:cNvPr id="395" name="Shape 395"/>
          <p:cNvSpPr/>
          <p:nvPr/>
        </p:nvSpPr>
        <p:spPr>
          <a:xfrm>
            <a:off x="3488667" y="2013250"/>
            <a:ext cx="2166600" cy="2166600"/>
          </a:xfrm>
          <a:prstGeom prst="ellipse">
            <a:avLst/>
          </a:prstGeom>
          <a:noFill/>
          <a:ln w="114300" cap="flat" cmpd="sng">
            <a:solidFill>
              <a:srgbClr val="FFCD00"/>
            </a:solidFill>
            <a:prstDash val="solid"/>
            <a:round/>
            <a:headEnd type="none" w="med" len="med"/>
            <a:tailEnd type="none" w="med" len="med"/>
          </a:ln>
        </p:spPr>
        <p:txBody>
          <a:bodyPr wrap="square" lIns="91425" tIns="91425" rIns="91425" bIns="91425" anchor="ctr" anchorCtr="0">
            <a:noAutofit/>
          </a:bodyPr>
          <a:lstStyle/>
          <a:p>
            <a:pPr marL="0" lvl="0" indent="-69850" algn="ctr" rtl="0">
              <a:spcBef>
                <a:spcPts val="600"/>
              </a:spcBef>
              <a:buClr>
                <a:schemeClr val="dk1"/>
              </a:buClr>
              <a:buSzPts val="1100"/>
              <a:buFont typeface="Arial"/>
              <a:buNone/>
            </a:pPr>
            <a:r>
              <a:rPr lang="en" sz="1800">
                <a:solidFill>
                  <a:schemeClr val="dk1"/>
                </a:solidFill>
                <a:latin typeface="Lora"/>
                <a:ea typeface="Lora"/>
                <a:cs typeface="Lora"/>
                <a:sym typeface="Lora"/>
              </a:rPr>
              <a:t>Train a model with the highest-correlated features. </a:t>
            </a:r>
          </a:p>
        </p:txBody>
      </p:sp>
      <p:cxnSp>
        <p:nvCxnSpPr>
          <p:cNvPr id="396" name="Shape 396"/>
          <p:cNvCxnSpPr>
            <a:endCxn id="395" idx="2"/>
          </p:cNvCxnSpPr>
          <p:nvPr/>
        </p:nvCxnSpPr>
        <p:spPr>
          <a:xfrm>
            <a:off x="2298267" y="3096550"/>
            <a:ext cx="1190400" cy="0"/>
          </a:xfrm>
          <a:prstGeom prst="straightConnector1">
            <a:avLst/>
          </a:prstGeom>
          <a:noFill/>
          <a:ln w="38100" cap="flat" cmpd="sng">
            <a:solidFill>
              <a:srgbClr val="FFCD00"/>
            </a:solidFill>
            <a:prstDash val="solid"/>
            <a:round/>
            <a:headEnd type="none" w="med" len="med"/>
            <a:tailEnd type="triangle" w="med" len="med"/>
          </a:ln>
        </p:spPr>
      </p:cxnSp>
      <p:cxnSp>
        <p:nvCxnSpPr>
          <p:cNvPr id="397" name="Shape 397"/>
          <p:cNvCxnSpPr>
            <a:endCxn id="394" idx="2"/>
          </p:cNvCxnSpPr>
          <p:nvPr/>
        </p:nvCxnSpPr>
        <p:spPr>
          <a:xfrm>
            <a:off x="5655023" y="3096550"/>
            <a:ext cx="1190400" cy="0"/>
          </a:xfrm>
          <a:prstGeom prst="straightConnector1">
            <a:avLst/>
          </a:prstGeom>
          <a:noFill/>
          <a:ln w="38100" cap="flat" cmpd="sng">
            <a:solidFill>
              <a:srgbClr val="FFCD00"/>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subTitle" idx="4294967295"/>
          </p:nvPr>
        </p:nvSpPr>
        <p:spPr>
          <a:xfrm>
            <a:off x="1908150" y="2069575"/>
            <a:ext cx="5021400" cy="78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latin typeface="Lora"/>
                <a:ea typeface="Lora"/>
                <a:cs typeface="Lora"/>
                <a:sym typeface="Lora"/>
              </a:rPr>
              <a:t>Predict the monthly retail price of electricity </a:t>
            </a:r>
            <a:r>
              <a:rPr lang="en">
                <a:solidFill>
                  <a:schemeClr val="dk1"/>
                </a:solidFill>
                <a:highlight>
                  <a:srgbClr val="FFCD00"/>
                </a:highlight>
                <a:latin typeface="Lora"/>
                <a:ea typeface="Lora"/>
                <a:cs typeface="Lora"/>
                <a:sym typeface="Lora"/>
              </a:rPr>
              <a:t>3-5 years</a:t>
            </a:r>
            <a:r>
              <a:rPr lang="en">
                <a:solidFill>
                  <a:schemeClr val="dk1"/>
                </a:solidFill>
                <a:latin typeface="Lora"/>
                <a:ea typeface="Lora"/>
                <a:cs typeface="Lora"/>
                <a:sym typeface="Lora"/>
              </a:rPr>
              <a:t> in advance.</a:t>
            </a:r>
          </a:p>
          <a:p>
            <a:pPr marL="0" lvl="0" indent="-69850" rtl="0">
              <a:spcBef>
                <a:spcPts val="0"/>
              </a:spcBef>
              <a:buClr>
                <a:schemeClr val="dk1"/>
              </a:buClr>
              <a:buSzPts val="1100"/>
              <a:buFont typeface="Arial"/>
              <a:buNone/>
            </a:pPr>
            <a:endParaRPr sz="1800">
              <a:solidFill>
                <a:schemeClr val="dk1"/>
              </a:solidFill>
              <a:highlight>
                <a:srgbClr val="FFCD00"/>
              </a:highlight>
            </a:endParaRPr>
          </a:p>
          <a:p>
            <a:pPr marL="0" lvl="0" indent="0">
              <a:spcBef>
                <a:spcPts val="0"/>
              </a:spcBef>
              <a:buNone/>
            </a:pPr>
            <a:endParaRPr b="1"/>
          </a:p>
        </p:txBody>
      </p:sp>
      <p:cxnSp>
        <p:nvCxnSpPr>
          <p:cNvPr id="129" name="Shape 129"/>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130" name="Shape 130"/>
          <p:cNvSpPr txBox="1">
            <a:spLocks noGrp="1"/>
          </p:cNvSpPr>
          <p:nvPr>
            <p:ph type="ctrTitle" idx="4294967295"/>
          </p:nvPr>
        </p:nvSpPr>
        <p:spPr>
          <a:xfrm>
            <a:off x="2267150" y="888750"/>
            <a:ext cx="3862800" cy="1080000"/>
          </a:xfrm>
          <a:prstGeom prst="rect">
            <a:avLst/>
          </a:prstGeom>
        </p:spPr>
        <p:txBody>
          <a:bodyPr wrap="square" lIns="91425" tIns="91425" rIns="91425" bIns="91425" anchor="ctr" anchorCtr="0">
            <a:noAutofit/>
          </a:bodyPr>
          <a:lstStyle/>
          <a:p>
            <a:pPr marL="0" lvl="0" indent="0">
              <a:spcBef>
                <a:spcPts val="0"/>
              </a:spcBef>
              <a:buNone/>
            </a:pPr>
            <a:r>
              <a:rPr lang="en" sz="3600"/>
              <a:t>Objective</a:t>
            </a:r>
          </a:p>
        </p:txBody>
      </p:sp>
      <p:cxnSp>
        <p:nvCxnSpPr>
          <p:cNvPr id="131" name="Shape 131"/>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132" name="Shape 132"/>
          <p:cNvSpPr/>
          <p:nvPr/>
        </p:nvSpPr>
        <p:spPr>
          <a:xfrm>
            <a:off x="840150" y="1063200"/>
            <a:ext cx="729900" cy="731100"/>
          </a:xfrm>
          <a:prstGeom prst="ellipse">
            <a:avLst/>
          </a:prstGeom>
          <a:solidFill>
            <a:srgbClr val="FFCD00"/>
          </a:solidFill>
          <a:ln>
            <a:noFill/>
          </a:ln>
        </p:spPr>
        <p:txBody>
          <a:bodyPr wrap="square" lIns="91425" tIns="91425" rIns="91425" bIns="91425" anchor="ctr" anchorCtr="0">
            <a:noAutofit/>
          </a:bodyPr>
          <a:lstStyle/>
          <a:p>
            <a:pPr marL="0" lvl="0" indent="0">
              <a:spcBef>
                <a:spcPts val="0"/>
              </a:spcBef>
              <a:buNone/>
            </a:pPr>
            <a:endParaRPr/>
          </a:p>
        </p:txBody>
      </p:sp>
      <p:grpSp>
        <p:nvGrpSpPr>
          <p:cNvPr id="133" name="Shape 133"/>
          <p:cNvGrpSpPr/>
          <p:nvPr/>
        </p:nvGrpSpPr>
        <p:grpSpPr>
          <a:xfrm>
            <a:off x="1001609" y="1168124"/>
            <a:ext cx="453909" cy="475962"/>
            <a:chOff x="5961125" y="1623900"/>
            <a:chExt cx="427450" cy="448175"/>
          </a:xfrm>
        </p:grpSpPr>
        <p:sp>
          <p:nvSpPr>
            <p:cNvPr id="134" name="Shape 13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5" name="Shape 13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6" name="Shape 13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7" name="Shape 13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 name="Shape 13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9" name="Shape 13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40" name="Shape 14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1381250" y="1618700"/>
            <a:ext cx="3425400" cy="3231000"/>
          </a:xfrm>
          <a:prstGeom prst="rect">
            <a:avLst/>
          </a:prstGeom>
        </p:spPr>
        <p:txBody>
          <a:bodyPr wrap="square" lIns="91425" tIns="91425" rIns="91425" bIns="91425" anchor="t" anchorCtr="0">
            <a:noAutofit/>
          </a:bodyPr>
          <a:lstStyle/>
          <a:p>
            <a:pPr marL="0" lvl="0" indent="0" rtl="0">
              <a:spcBef>
                <a:spcPts val="0"/>
              </a:spcBef>
              <a:buNone/>
            </a:pPr>
            <a:r>
              <a:rPr lang="en" b="1">
                <a:highlight>
                  <a:srgbClr val="FFCD00"/>
                </a:highlight>
              </a:rPr>
              <a:t>3-Year Prediction</a:t>
            </a:r>
          </a:p>
          <a:p>
            <a:pPr marL="0" lvl="0" indent="-69850">
              <a:spcBef>
                <a:spcPts val="0"/>
              </a:spcBef>
              <a:buClr>
                <a:srgbClr val="000000"/>
              </a:buClr>
              <a:buSzPts val="1100"/>
              <a:buFont typeface="Arial"/>
              <a:buNone/>
            </a:pPr>
            <a:r>
              <a:rPr lang="en"/>
              <a:t>Time series model performed superbly.</a:t>
            </a:r>
          </a:p>
          <a:p>
            <a:pPr marL="0" lvl="0" indent="-69850">
              <a:spcBef>
                <a:spcPts val="0"/>
              </a:spcBef>
              <a:buClr>
                <a:srgbClr val="000000"/>
              </a:buClr>
              <a:buSzPts val="1100"/>
              <a:buFont typeface="Arial"/>
              <a:buNone/>
            </a:pPr>
            <a:endParaRPr/>
          </a:p>
          <a:p>
            <a:pPr marL="0" lvl="0" indent="-69850" rtl="0">
              <a:spcBef>
                <a:spcPts val="0"/>
              </a:spcBef>
              <a:buClr>
                <a:srgbClr val="000000"/>
              </a:buClr>
              <a:buSzPts val="1100"/>
              <a:buFont typeface="Arial"/>
              <a:buNone/>
            </a:pPr>
            <a:r>
              <a:rPr lang="en"/>
              <a:t>Will investigate trained model with projected feature data next. </a:t>
            </a:r>
          </a:p>
          <a:p>
            <a:pPr marL="0" lvl="0" indent="0" rtl="0">
              <a:spcBef>
                <a:spcPts val="0"/>
              </a:spcBef>
              <a:buNone/>
            </a:pPr>
            <a:endParaRPr/>
          </a:p>
          <a:p>
            <a:pPr marL="0" lvl="0" indent="0" rtl="0">
              <a:spcBef>
                <a:spcPts val="0"/>
              </a:spcBef>
              <a:buNone/>
            </a:pPr>
            <a:endParaRPr/>
          </a:p>
        </p:txBody>
      </p:sp>
      <p:sp>
        <p:nvSpPr>
          <p:cNvPr id="421" name="Shape 421"/>
          <p:cNvSpPr txBox="1">
            <a:spLocks noGrp="1"/>
          </p:cNvSpPr>
          <p:nvPr>
            <p:ph type="title"/>
          </p:nvPr>
        </p:nvSpPr>
        <p:spPr>
          <a:xfrm>
            <a:off x="1381250" y="922668"/>
            <a:ext cx="3878400" cy="435600"/>
          </a:xfrm>
          <a:prstGeom prst="rect">
            <a:avLst/>
          </a:prstGeom>
        </p:spPr>
        <p:txBody>
          <a:bodyPr wrap="square" lIns="91425" tIns="91425" rIns="91425" bIns="91425" anchor="ctr" anchorCtr="0">
            <a:noAutofit/>
          </a:bodyPr>
          <a:lstStyle/>
          <a:p>
            <a:pPr marL="0" lvl="0" indent="0" rtl="0">
              <a:spcBef>
                <a:spcPts val="0"/>
              </a:spcBef>
              <a:buNone/>
            </a:pPr>
            <a:r>
              <a:rPr lang="en" sz="3000"/>
              <a:t>Conclusions	</a:t>
            </a:r>
          </a:p>
        </p:txBody>
      </p:sp>
      <p:sp>
        <p:nvSpPr>
          <p:cNvPr id="422" name="Shape 422"/>
          <p:cNvSpPr txBox="1">
            <a:spLocks noGrp="1"/>
          </p:cNvSpPr>
          <p:nvPr>
            <p:ph type="body" idx="2"/>
          </p:nvPr>
        </p:nvSpPr>
        <p:spPr>
          <a:xfrm>
            <a:off x="5012916" y="1618700"/>
            <a:ext cx="3425400" cy="3231000"/>
          </a:xfrm>
          <a:prstGeom prst="rect">
            <a:avLst/>
          </a:prstGeom>
        </p:spPr>
        <p:txBody>
          <a:bodyPr wrap="square" lIns="91425" tIns="91425" rIns="91425" bIns="91425" anchor="t" anchorCtr="0">
            <a:noAutofit/>
          </a:bodyPr>
          <a:lstStyle/>
          <a:p>
            <a:pPr marL="0" lvl="0" indent="0" rtl="0">
              <a:spcBef>
                <a:spcPts val="0"/>
              </a:spcBef>
              <a:buNone/>
            </a:pPr>
            <a:r>
              <a:rPr lang="en" b="1">
                <a:highlight>
                  <a:srgbClr val="FFCD00"/>
                </a:highlight>
              </a:rPr>
              <a:t>5-Year Prediction</a:t>
            </a:r>
          </a:p>
          <a:p>
            <a:pPr marL="0" lvl="0" indent="0">
              <a:spcBef>
                <a:spcPts val="0"/>
              </a:spcBef>
              <a:buNone/>
            </a:pPr>
            <a:r>
              <a:rPr lang="en"/>
              <a:t>Time series model did not perform great, but tuned model with time series predicted feature data performed much better.</a:t>
            </a: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rtl="0">
              <a:spcBef>
                <a:spcPts val="0"/>
              </a:spcBef>
              <a:buNone/>
            </a:pPr>
            <a:endParaRPr/>
          </a:p>
        </p:txBody>
      </p:sp>
      <p:grpSp>
        <p:nvGrpSpPr>
          <p:cNvPr id="423" name="Shape 423"/>
          <p:cNvGrpSpPr/>
          <p:nvPr/>
        </p:nvGrpSpPr>
        <p:grpSpPr>
          <a:xfrm>
            <a:off x="899247" y="1000000"/>
            <a:ext cx="256717" cy="256702"/>
            <a:chOff x="1923675" y="1633650"/>
            <a:chExt cx="436000" cy="435975"/>
          </a:xfrm>
        </p:grpSpPr>
        <p:sp>
          <p:nvSpPr>
            <p:cNvPr id="424" name="Shape 424"/>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5" name="Shape 425"/>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6" name="Shape 426"/>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7" name="Shape 427"/>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8" name="Shape 428"/>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9" name="Shape 42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406775" y="821093"/>
            <a:ext cx="3878400" cy="435600"/>
          </a:xfrm>
          <a:prstGeom prst="rect">
            <a:avLst/>
          </a:prstGeom>
        </p:spPr>
        <p:txBody>
          <a:bodyPr wrap="square" lIns="91425" tIns="91425" rIns="91425" bIns="91425" anchor="ctr" anchorCtr="0">
            <a:noAutofit/>
          </a:bodyPr>
          <a:lstStyle/>
          <a:p>
            <a:pPr marL="0" lvl="0" indent="0" rtl="0">
              <a:spcBef>
                <a:spcPts val="0"/>
              </a:spcBef>
              <a:buNone/>
            </a:pPr>
            <a:r>
              <a:rPr lang="en" sz="3000"/>
              <a:t>Conclusions	</a:t>
            </a:r>
          </a:p>
        </p:txBody>
      </p:sp>
      <p:sp>
        <p:nvSpPr>
          <p:cNvPr id="435" name="Shape 435"/>
          <p:cNvSpPr txBox="1">
            <a:spLocks noGrp="1"/>
          </p:cNvSpPr>
          <p:nvPr>
            <p:ph type="body" idx="2"/>
          </p:nvPr>
        </p:nvSpPr>
        <p:spPr>
          <a:xfrm>
            <a:off x="779325" y="1358275"/>
            <a:ext cx="7659000" cy="3491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2400" dirty="0"/>
              <a:t>So many factors </a:t>
            </a:r>
            <a:r>
              <a:rPr lang="en-US" sz="2400" dirty="0"/>
              <a:t>can impact the electricity price</a:t>
            </a:r>
            <a:r>
              <a:rPr lang="en" sz="2400" dirty="0"/>
              <a:t>:</a:t>
            </a:r>
          </a:p>
          <a:p>
            <a:pPr marL="457200" lvl="0" indent="-342900" rtl="0">
              <a:spcBef>
                <a:spcPts val="0"/>
              </a:spcBef>
              <a:spcAft>
                <a:spcPts val="0"/>
              </a:spcAft>
              <a:buSzPts val="1800"/>
              <a:buChar char="◉"/>
            </a:pPr>
            <a:r>
              <a:rPr lang="en" sz="1800" dirty="0"/>
              <a:t>Political Climate</a:t>
            </a:r>
          </a:p>
          <a:p>
            <a:pPr marL="457200" lvl="0" indent="-342900" rtl="0">
              <a:spcBef>
                <a:spcPts val="0"/>
              </a:spcBef>
              <a:spcAft>
                <a:spcPts val="0"/>
              </a:spcAft>
              <a:buSzPts val="1800"/>
              <a:buChar char="◉"/>
            </a:pPr>
            <a:r>
              <a:rPr lang="en" sz="1800" dirty="0"/>
              <a:t>Economic Climate</a:t>
            </a:r>
          </a:p>
          <a:p>
            <a:pPr marL="457200" lvl="0" indent="-342900" rtl="0">
              <a:spcBef>
                <a:spcPts val="0"/>
              </a:spcBef>
              <a:spcAft>
                <a:spcPts val="0"/>
              </a:spcAft>
              <a:buSzPts val="1800"/>
              <a:buChar char="◉"/>
            </a:pPr>
            <a:r>
              <a:rPr lang="en" sz="1800" dirty="0"/>
              <a:t>Corporate Decisions</a:t>
            </a:r>
          </a:p>
          <a:p>
            <a:pPr marL="457200" lvl="0" indent="-342900" rtl="0">
              <a:spcBef>
                <a:spcPts val="0"/>
              </a:spcBef>
              <a:spcAft>
                <a:spcPts val="0"/>
              </a:spcAft>
              <a:buSzPts val="1800"/>
              <a:buChar char="◉"/>
            </a:pPr>
            <a:r>
              <a:rPr lang="en" sz="1800" dirty="0"/>
              <a:t>Weather and Climate Patterns (next week at best)</a:t>
            </a:r>
          </a:p>
          <a:p>
            <a:pPr marL="457200" lvl="0" indent="-342900" rtl="0">
              <a:spcBef>
                <a:spcPts val="0"/>
              </a:spcBef>
              <a:spcAft>
                <a:spcPts val="0"/>
              </a:spcAft>
              <a:buSzPts val="1800"/>
              <a:buChar char="◉"/>
            </a:pPr>
            <a:r>
              <a:rPr lang="en" sz="1800" dirty="0"/>
              <a:t>Usage Patterns (next week at best)</a:t>
            </a:r>
          </a:p>
          <a:p>
            <a:pPr marL="457200" lvl="0" indent="-342900" rtl="0">
              <a:spcBef>
                <a:spcPts val="0"/>
              </a:spcBef>
              <a:spcAft>
                <a:spcPts val="0"/>
              </a:spcAft>
              <a:buSzPts val="1800"/>
              <a:buChar char="◉"/>
            </a:pPr>
            <a:r>
              <a:rPr lang="en" sz="1800" dirty="0"/>
              <a:t>OPEC</a:t>
            </a:r>
          </a:p>
          <a:p>
            <a:pPr marL="457200" lvl="0" indent="-342900" rtl="0">
              <a:spcBef>
                <a:spcPts val="0"/>
              </a:spcBef>
              <a:buSzPts val="1800"/>
              <a:buChar char="◉"/>
            </a:pPr>
            <a:r>
              <a:rPr lang="en" sz="1800" dirty="0"/>
              <a:t>Foreign Policy  </a:t>
            </a:r>
          </a:p>
          <a:p>
            <a:pPr marL="0" lvl="0" indent="-69850">
              <a:spcBef>
                <a:spcPts val="0"/>
              </a:spcBef>
              <a:buClr>
                <a:schemeClr val="dk1"/>
              </a:buClr>
              <a:buSzPts val="1100"/>
              <a:buFont typeface="Arial"/>
              <a:buNone/>
            </a:pPr>
            <a:endParaRPr sz="1800" dirty="0"/>
          </a:p>
          <a:p>
            <a:pPr marL="0" lvl="0" indent="-69850">
              <a:spcBef>
                <a:spcPts val="0"/>
              </a:spcBef>
              <a:buClr>
                <a:schemeClr val="dk1"/>
              </a:buClr>
              <a:buSzPts val="1100"/>
              <a:buFont typeface="Arial"/>
              <a:buNone/>
            </a:pPr>
            <a:endParaRPr sz="1800" dirty="0"/>
          </a:p>
          <a:p>
            <a:pPr marL="0" lvl="0" indent="-69850">
              <a:spcBef>
                <a:spcPts val="0"/>
              </a:spcBef>
              <a:buClr>
                <a:schemeClr val="dk1"/>
              </a:buClr>
              <a:buSzPts val="1100"/>
              <a:buFont typeface="Arial"/>
              <a:buNone/>
            </a:pPr>
            <a:endParaRPr sz="1800" dirty="0"/>
          </a:p>
          <a:p>
            <a:pPr marL="0" lvl="0" indent="0" rtl="0">
              <a:spcBef>
                <a:spcPts val="0"/>
              </a:spcBef>
              <a:buNone/>
            </a:pPr>
            <a:endParaRPr sz="1800" dirty="0"/>
          </a:p>
        </p:txBody>
      </p:sp>
      <p:grpSp>
        <p:nvGrpSpPr>
          <p:cNvPr id="436" name="Shape 436"/>
          <p:cNvGrpSpPr/>
          <p:nvPr/>
        </p:nvGrpSpPr>
        <p:grpSpPr>
          <a:xfrm>
            <a:off x="899247" y="1000000"/>
            <a:ext cx="256717" cy="256702"/>
            <a:chOff x="1923675" y="1633650"/>
            <a:chExt cx="436000" cy="435975"/>
          </a:xfrm>
        </p:grpSpPr>
        <p:sp>
          <p:nvSpPr>
            <p:cNvPr id="437" name="Shape 437"/>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8" name="Shape 438"/>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9" name="Shape 43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0" name="Shape 440"/>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1" name="Shape 441"/>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2" name="Shape 442"/>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p:nvPr/>
        </p:nvSpPr>
        <p:spPr>
          <a:xfrm>
            <a:off x="5650" y="4163500"/>
            <a:ext cx="9144000" cy="979800"/>
          </a:xfrm>
          <a:prstGeom prst="rect">
            <a:avLst/>
          </a:prstGeom>
          <a:solidFill>
            <a:srgbClr val="FFCD00"/>
          </a:solidFill>
          <a:ln>
            <a:noFill/>
          </a:ln>
        </p:spPr>
        <p:txBody>
          <a:bodyPr wrap="square" lIns="91425" tIns="91425" rIns="91425" bIns="91425" anchor="ctr" anchorCtr="0">
            <a:noAutofit/>
          </a:bodyPr>
          <a:lstStyle/>
          <a:p>
            <a:pPr marL="0" lvl="0" indent="0">
              <a:spcBef>
                <a:spcPts val="0"/>
              </a:spcBef>
              <a:buNone/>
            </a:pPr>
            <a:endParaRPr/>
          </a:p>
        </p:txBody>
      </p:sp>
      <p:sp>
        <p:nvSpPr>
          <p:cNvPr id="146" name="Shape 146"/>
          <p:cNvSpPr txBox="1">
            <a:spLocks noGrp="1"/>
          </p:cNvSpPr>
          <p:nvPr>
            <p:ph type="title"/>
          </p:nvPr>
        </p:nvSpPr>
        <p:spPr>
          <a:xfrm>
            <a:off x="1279125" y="931188"/>
            <a:ext cx="4694100" cy="435600"/>
          </a:xfrm>
          <a:prstGeom prst="rect">
            <a:avLst/>
          </a:prstGeom>
        </p:spPr>
        <p:txBody>
          <a:bodyPr wrap="square" lIns="91425" tIns="91425" rIns="91425" bIns="91425" anchor="ctr" anchorCtr="0">
            <a:noAutofit/>
          </a:bodyPr>
          <a:lstStyle/>
          <a:p>
            <a:pPr marL="0" lvl="0" indent="0" rtl="0">
              <a:spcBef>
                <a:spcPts val="0"/>
              </a:spcBef>
              <a:buNone/>
            </a:pPr>
            <a:r>
              <a:rPr lang="en" sz="2400"/>
              <a:t>Data Collection and Cleaning</a:t>
            </a:r>
          </a:p>
        </p:txBody>
      </p:sp>
      <p:sp>
        <p:nvSpPr>
          <p:cNvPr id="147" name="Shape 147"/>
          <p:cNvSpPr txBox="1"/>
          <p:nvPr/>
        </p:nvSpPr>
        <p:spPr>
          <a:xfrm>
            <a:off x="238675" y="1366800"/>
            <a:ext cx="3411600" cy="2664300"/>
          </a:xfrm>
          <a:prstGeom prst="rect">
            <a:avLst/>
          </a:prstGeom>
          <a:noFill/>
          <a:ln>
            <a:noFill/>
          </a:ln>
        </p:spPr>
        <p:txBody>
          <a:bodyPr wrap="square" lIns="91425" tIns="91425" rIns="91425" bIns="91425" anchor="t" anchorCtr="0">
            <a:noAutofit/>
          </a:bodyPr>
          <a:lstStyle/>
          <a:p>
            <a:pPr marL="0" lvl="0" indent="0" rtl="0">
              <a:spcBef>
                <a:spcPts val="600"/>
              </a:spcBef>
              <a:buNone/>
            </a:pPr>
            <a:r>
              <a:rPr lang="en" sz="1600" b="1" dirty="0">
                <a:highlight>
                  <a:srgbClr val="FFCD00"/>
                </a:highlight>
                <a:latin typeface="Quattrocento Sans"/>
                <a:ea typeface="Quattrocento Sans"/>
                <a:cs typeface="Quattrocento Sans"/>
                <a:sym typeface="Quattrocento Sans"/>
              </a:rPr>
              <a:t>EIA “OpenData” Database</a:t>
            </a:r>
          </a:p>
          <a:p>
            <a:pPr marL="0" lvl="0" indent="-69850" rtl="0">
              <a:spcBef>
                <a:spcPts val="600"/>
              </a:spcBef>
              <a:buClr>
                <a:schemeClr val="dk1"/>
              </a:buClr>
              <a:buSzPts val="1100"/>
              <a:buFont typeface="Arial"/>
              <a:buNone/>
            </a:pPr>
            <a:r>
              <a:rPr lang="en" sz="1600" dirty="0">
                <a:latin typeface="Quattrocento Sans"/>
                <a:ea typeface="Quattrocento Sans"/>
                <a:cs typeface="Quattrocento Sans"/>
                <a:sym typeface="Quattrocento Sans"/>
              </a:rPr>
              <a:t>Biggest </a:t>
            </a:r>
            <a:r>
              <a:rPr lang="en-US" sz="1600" dirty="0">
                <a:latin typeface="Quattrocento Sans"/>
                <a:ea typeface="Quattrocento Sans"/>
                <a:cs typeface="Quattrocento Sans"/>
                <a:sym typeface="Quattrocento Sans"/>
              </a:rPr>
              <a:t>challenge</a:t>
            </a:r>
            <a:r>
              <a:rPr lang="en" sz="1600" dirty="0">
                <a:latin typeface="Quattrocento Sans"/>
                <a:ea typeface="Quattrocento Sans"/>
                <a:cs typeface="Quattrocento Sans"/>
                <a:sym typeface="Quattrocento Sans"/>
              </a:rPr>
              <a:t> was finding enough dat</a:t>
            </a:r>
            <a:r>
              <a:rPr lang="en-US" sz="1600" dirty="0">
                <a:latin typeface="Quattrocento Sans"/>
                <a:ea typeface="Quattrocento Sans"/>
                <a:cs typeface="Quattrocento Sans"/>
                <a:sym typeface="Quattrocento Sans"/>
              </a:rPr>
              <a:t>a.</a:t>
            </a:r>
          </a:p>
          <a:p>
            <a:pPr marL="0" lvl="0" indent="-69850" rtl="0">
              <a:spcBef>
                <a:spcPts val="600"/>
              </a:spcBef>
              <a:buClr>
                <a:schemeClr val="dk1"/>
              </a:buClr>
              <a:buSzPts val="1100"/>
              <a:buFont typeface="Arial"/>
              <a:buNone/>
            </a:pPr>
            <a:endParaRPr lang="en" sz="1600" dirty="0">
              <a:latin typeface="Quattrocento Sans"/>
              <a:ea typeface="Quattrocento Sans"/>
              <a:cs typeface="Quattrocento Sans"/>
              <a:sym typeface="Quattrocento Sans"/>
            </a:endParaRPr>
          </a:p>
          <a:p>
            <a:pPr marL="0" lvl="0" indent="-69850" rtl="0">
              <a:spcBef>
                <a:spcPts val="600"/>
              </a:spcBef>
              <a:buClr>
                <a:schemeClr val="dk1"/>
              </a:buClr>
              <a:buSzPts val="1100"/>
              <a:buFont typeface="Arial"/>
              <a:buNone/>
            </a:pPr>
            <a:r>
              <a:rPr lang="en" sz="1600" dirty="0">
                <a:latin typeface="Quattrocento Sans"/>
                <a:ea typeface="Quattrocento Sans"/>
                <a:cs typeface="Quattrocento Sans"/>
                <a:sym typeface="Quattrocento Sans"/>
              </a:rPr>
              <a:t>Spent majority of time selecting, cleaning, formatting, and merging data.</a:t>
            </a:r>
          </a:p>
          <a:p>
            <a:pPr marL="0" lvl="0" indent="-69850" rtl="0">
              <a:spcBef>
                <a:spcPts val="600"/>
              </a:spcBef>
              <a:buClr>
                <a:schemeClr val="dk1"/>
              </a:buClr>
              <a:buSzPts val="1100"/>
              <a:buFont typeface="Arial"/>
              <a:buNone/>
            </a:pPr>
            <a:endParaRPr sz="1600" dirty="0">
              <a:latin typeface="Quattrocento Sans"/>
              <a:ea typeface="Quattrocento Sans"/>
              <a:cs typeface="Quattrocento Sans"/>
              <a:sym typeface="Quattrocento Sans"/>
            </a:endParaRPr>
          </a:p>
          <a:p>
            <a:pPr marL="0" lvl="0" indent="0" rtl="0">
              <a:spcBef>
                <a:spcPts val="600"/>
              </a:spcBef>
              <a:buNone/>
            </a:pPr>
            <a:endParaRPr sz="1600" dirty="0">
              <a:latin typeface="Quattrocento Sans"/>
              <a:ea typeface="Quattrocento Sans"/>
              <a:cs typeface="Quattrocento Sans"/>
              <a:sym typeface="Quattrocento Sans"/>
            </a:endParaRPr>
          </a:p>
        </p:txBody>
      </p:sp>
      <p:grpSp>
        <p:nvGrpSpPr>
          <p:cNvPr id="148" name="Shape 148"/>
          <p:cNvGrpSpPr/>
          <p:nvPr/>
        </p:nvGrpSpPr>
        <p:grpSpPr>
          <a:xfrm>
            <a:off x="814429" y="964946"/>
            <a:ext cx="359877" cy="317545"/>
            <a:chOff x="2594050" y="1631825"/>
            <a:chExt cx="439625" cy="568365"/>
          </a:xfrm>
        </p:grpSpPr>
        <p:sp>
          <p:nvSpPr>
            <p:cNvPr id="149" name="Shape 14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0" name="Shape 15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1" name="Shape 15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2" name="Shape 152"/>
            <p:cNvSpPr/>
            <p:nvPr/>
          </p:nvSpPr>
          <p:spPr>
            <a:xfrm rot="10800000" flipH="1">
              <a:off x="2821012" y="2024201"/>
              <a:ext cx="175969" cy="175989"/>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153" name="Shape 153"/>
          <p:cNvPicPr preferRelativeResize="0"/>
          <p:nvPr/>
        </p:nvPicPr>
        <p:blipFill rotWithShape="1">
          <a:blip r:embed="rId3">
            <a:alphaModFix/>
          </a:blip>
          <a:srcRect t="10976" r="1254"/>
          <a:stretch/>
        </p:blipFill>
        <p:spPr>
          <a:xfrm>
            <a:off x="3838800" y="1724900"/>
            <a:ext cx="4964777" cy="2438599"/>
          </a:xfrm>
          <a:prstGeom prst="rect">
            <a:avLst/>
          </a:prstGeom>
          <a:noFill/>
          <a:ln w="9525" cap="flat" cmpd="sng">
            <a:solidFill>
              <a:srgbClr val="000000"/>
            </a:solidFill>
            <a:prstDash val="solid"/>
            <a:round/>
            <a:headEnd type="none" w="med" len="med"/>
            <a:tailEnd type="none" w="med" len="med"/>
          </a:ln>
          <a:effectLst>
            <a:reflection endPos="30000" dist="38100" dir="5400000" fadeDir="5400012" sy="-100000" algn="bl" rotWithShape="0"/>
          </a:effectLst>
        </p:spPr>
      </p:pic>
      <p:pic>
        <p:nvPicPr>
          <p:cNvPr id="154" name="Shape 154"/>
          <p:cNvPicPr preferRelativeResize="0"/>
          <p:nvPr/>
        </p:nvPicPr>
        <p:blipFill>
          <a:blip r:embed="rId4">
            <a:alphaModFix/>
          </a:blip>
          <a:stretch>
            <a:fillRect/>
          </a:stretch>
        </p:blipFill>
        <p:spPr>
          <a:xfrm>
            <a:off x="1805866" y="4282489"/>
            <a:ext cx="838033" cy="838035"/>
          </a:xfrm>
          <a:prstGeom prst="rect">
            <a:avLst/>
          </a:prstGeom>
          <a:noFill/>
          <a:ln>
            <a:noFill/>
          </a:ln>
        </p:spPr>
      </p:pic>
      <p:pic>
        <p:nvPicPr>
          <p:cNvPr id="155" name="Shape 155"/>
          <p:cNvPicPr preferRelativeResize="0"/>
          <p:nvPr/>
        </p:nvPicPr>
        <p:blipFill>
          <a:blip r:embed="rId5">
            <a:alphaModFix/>
          </a:blip>
          <a:stretch>
            <a:fillRect/>
          </a:stretch>
        </p:blipFill>
        <p:spPr>
          <a:xfrm>
            <a:off x="-358250" y="4259713"/>
            <a:ext cx="1871143" cy="883575"/>
          </a:xfrm>
          <a:prstGeom prst="rect">
            <a:avLst/>
          </a:prstGeom>
          <a:noFill/>
          <a:ln>
            <a:noFill/>
          </a:ln>
        </p:spPr>
      </p:pic>
      <p:pic>
        <p:nvPicPr>
          <p:cNvPr id="156" name="Shape 156"/>
          <p:cNvPicPr preferRelativeResize="0"/>
          <p:nvPr/>
        </p:nvPicPr>
        <p:blipFill>
          <a:blip r:embed="rId6">
            <a:alphaModFix/>
          </a:blip>
          <a:stretch>
            <a:fillRect/>
          </a:stretch>
        </p:blipFill>
        <p:spPr>
          <a:xfrm>
            <a:off x="1060125" y="4382355"/>
            <a:ext cx="638275" cy="6382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022225" y="1693525"/>
            <a:ext cx="4017600" cy="1159800"/>
          </a:xfrm>
          <a:prstGeom prst="rect">
            <a:avLst/>
          </a:prstGeom>
        </p:spPr>
        <p:txBody>
          <a:bodyPr wrap="square" lIns="91425" tIns="91425" rIns="91425" bIns="91425" anchor="b" anchorCtr="0">
            <a:noAutofit/>
          </a:bodyPr>
          <a:lstStyle/>
          <a:p>
            <a:pPr marL="0" lvl="0" indent="0" rtl="0">
              <a:spcBef>
                <a:spcPts val="0"/>
              </a:spcBef>
              <a:buNone/>
            </a:pPr>
            <a:r>
              <a:rPr lang="en"/>
              <a:t>Correlation Analysis</a:t>
            </a:r>
          </a:p>
        </p:txBody>
      </p:sp>
      <p:sp>
        <p:nvSpPr>
          <p:cNvPr id="162" name="Shape 162"/>
          <p:cNvSpPr txBox="1">
            <a:spLocks noGrp="1"/>
          </p:cNvSpPr>
          <p:nvPr>
            <p:ph type="subTitle" idx="1"/>
          </p:nvPr>
        </p:nvSpPr>
        <p:spPr>
          <a:xfrm>
            <a:off x="2022300" y="2815923"/>
            <a:ext cx="5591400" cy="784800"/>
          </a:xfrm>
          <a:prstGeom prst="rect">
            <a:avLst/>
          </a:prstGeom>
        </p:spPr>
        <p:txBody>
          <a:bodyPr wrap="square" lIns="91425" tIns="91425" rIns="91425" bIns="91425" anchor="t" anchorCtr="0">
            <a:noAutofit/>
          </a:bodyPr>
          <a:lstStyle/>
          <a:p>
            <a:pPr marL="0" lvl="0" indent="0" rtl="0">
              <a:spcBef>
                <a:spcPts val="0"/>
              </a:spcBef>
              <a:buNone/>
            </a:pPr>
            <a:r>
              <a:rPr lang="en"/>
              <a:t>For feature selection</a:t>
            </a:r>
          </a:p>
        </p:txBody>
      </p:sp>
      <p:grpSp>
        <p:nvGrpSpPr>
          <p:cNvPr id="163" name="Shape 163"/>
          <p:cNvGrpSpPr/>
          <p:nvPr/>
        </p:nvGrpSpPr>
        <p:grpSpPr>
          <a:xfrm>
            <a:off x="1238931" y="2430498"/>
            <a:ext cx="327193" cy="309975"/>
            <a:chOff x="2583100" y="2973775"/>
            <a:chExt cx="461550" cy="437200"/>
          </a:xfrm>
        </p:grpSpPr>
        <p:sp>
          <p:nvSpPr>
            <p:cNvPr id="164" name="Shape 164"/>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
              <a:t>5</a:t>
            </a:fld>
            <a:endParaRPr lang="en"/>
          </a:p>
        </p:txBody>
      </p:sp>
      <p:pic>
        <p:nvPicPr>
          <p:cNvPr id="172" name="Shape 172"/>
          <p:cNvPicPr preferRelativeResize="0"/>
          <p:nvPr/>
        </p:nvPicPr>
        <p:blipFill>
          <a:blip r:embed="rId3">
            <a:alphaModFix/>
          </a:blip>
          <a:stretch>
            <a:fillRect/>
          </a:stretch>
        </p:blipFill>
        <p:spPr>
          <a:xfrm>
            <a:off x="1859402" y="0"/>
            <a:ext cx="5057097" cy="51435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6</a:t>
            </a:fld>
            <a:endParaRPr lang="en"/>
          </a:p>
        </p:txBody>
      </p:sp>
      <p:pic>
        <p:nvPicPr>
          <p:cNvPr id="179" name="Shape 179"/>
          <p:cNvPicPr preferRelativeResize="0"/>
          <p:nvPr/>
        </p:nvPicPr>
        <p:blipFill>
          <a:blip r:embed="rId3">
            <a:alphaModFix/>
          </a:blip>
          <a:stretch>
            <a:fillRect/>
          </a:stretch>
        </p:blipFill>
        <p:spPr>
          <a:xfrm>
            <a:off x="1862827" y="0"/>
            <a:ext cx="5057097" cy="5143500"/>
          </a:xfrm>
          <a:prstGeom prst="rect">
            <a:avLst/>
          </a:prstGeom>
          <a:noFill/>
          <a:ln>
            <a:noFill/>
          </a:ln>
        </p:spPr>
      </p:pic>
      <p:sp>
        <p:nvSpPr>
          <p:cNvPr id="180" name="Shape 180"/>
          <p:cNvSpPr/>
          <p:nvPr/>
        </p:nvSpPr>
        <p:spPr>
          <a:xfrm>
            <a:off x="3493650" y="763556"/>
            <a:ext cx="1040100" cy="543000"/>
          </a:xfrm>
          <a:prstGeom prst="ellipse">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81" name="Shape 181"/>
          <p:cNvSpPr txBox="1"/>
          <p:nvPr/>
        </p:nvSpPr>
        <p:spPr>
          <a:xfrm>
            <a:off x="331850" y="994181"/>
            <a:ext cx="1833600" cy="922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800" dirty="0">
                <a:latin typeface="Lora"/>
                <a:ea typeface="Lora"/>
                <a:cs typeface="Lora"/>
                <a:sym typeface="Lora"/>
              </a:rPr>
              <a:t>GDP</a:t>
            </a:r>
          </a:p>
          <a:p>
            <a:pPr marL="0" lvl="0" indent="0" rtl="0">
              <a:spcBef>
                <a:spcPts val="0"/>
              </a:spcBef>
              <a:buNone/>
            </a:pPr>
            <a:endParaRPr sz="1800" dirty="0">
              <a:latin typeface="Lora"/>
              <a:ea typeface="Lora"/>
              <a:cs typeface="Lora"/>
              <a:sym typeface="Lora"/>
            </a:endParaRPr>
          </a:p>
          <a:p>
            <a:pPr marL="0" lvl="0" indent="0" rtl="0">
              <a:spcBef>
                <a:spcPts val="0"/>
              </a:spcBef>
              <a:buNone/>
            </a:pPr>
            <a:r>
              <a:rPr lang="en" sz="1800" dirty="0">
                <a:latin typeface="Lora"/>
                <a:ea typeface="Lora"/>
                <a:cs typeface="Lora"/>
                <a:sym typeface="Lora"/>
              </a:rPr>
              <a:t>Renewables Consumption</a:t>
            </a:r>
          </a:p>
          <a:p>
            <a:pPr marL="0" lvl="0" indent="0" rtl="0">
              <a:spcBef>
                <a:spcPts val="0"/>
              </a:spcBef>
              <a:buNone/>
            </a:pPr>
            <a:endParaRPr sz="2000" dirty="0">
              <a:latin typeface="Lora"/>
              <a:ea typeface="Lora"/>
              <a:cs typeface="Lora"/>
              <a:sym typeface="Lora"/>
            </a:endParaRPr>
          </a:p>
          <a:p>
            <a:pPr marL="0" lvl="0" indent="0" rtl="0">
              <a:spcBef>
                <a:spcPts val="0"/>
              </a:spcBef>
              <a:buNone/>
            </a:pPr>
            <a:endParaRPr lang="en" sz="1800" dirty="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7</a:t>
            </a:fld>
            <a:endParaRPr lang="en"/>
          </a:p>
        </p:txBody>
      </p:sp>
      <p:pic>
        <p:nvPicPr>
          <p:cNvPr id="188" name="Shape 188"/>
          <p:cNvPicPr preferRelativeResize="0"/>
          <p:nvPr/>
        </p:nvPicPr>
        <p:blipFill>
          <a:blip r:embed="rId3">
            <a:alphaModFix/>
          </a:blip>
          <a:stretch>
            <a:fillRect/>
          </a:stretch>
        </p:blipFill>
        <p:spPr>
          <a:xfrm>
            <a:off x="1864702" y="0"/>
            <a:ext cx="5057097" cy="5143500"/>
          </a:xfrm>
          <a:prstGeom prst="rect">
            <a:avLst/>
          </a:prstGeom>
          <a:noFill/>
          <a:ln>
            <a:noFill/>
          </a:ln>
        </p:spPr>
      </p:pic>
      <p:sp>
        <p:nvSpPr>
          <p:cNvPr id="189" name="Shape 189"/>
          <p:cNvSpPr/>
          <p:nvPr/>
        </p:nvSpPr>
        <p:spPr>
          <a:xfrm>
            <a:off x="3481675" y="1166825"/>
            <a:ext cx="1112100" cy="1184700"/>
          </a:xfrm>
          <a:prstGeom prst="ellipse">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0" name="Shape 190"/>
          <p:cNvSpPr txBox="1"/>
          <p:nvPr/>
        </p:nvSpPr>
        <p:spPr>
          <a:xfrm>
            <a:off x="510525" y="911550"/>
            <a:ext cx="2322900" cy="922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2000">
                <a:latin typeface="Lora"/>
                <a:ea typeface="Lora"/>
                <a:cs typeface="Lora"/>
                <a:sym typeface="Lora"/>
              </a:rPr>
              <a:t>Renewables Production</a:t>
            </a:r>
          </a:p>
          <a:p>
            <a:pPr marL="457200" lvl="0" indent="-355600" rtl="0">
              <a:spcBef>
                <a:spcPts val="0"/>
              </a:spcBef>
              <a:spcAft>
                <a:spcPts val="0"/>
              </a:spcAft>
              <a:buSzPts val="2000"/>
              <a:buFont typeface="Lora"/>
              <a:buChar char="●"/>
            </a:pPr>
            <a:r>
              <a:rPr lang="en" sz="2000">
                <a:latin typeface="Lora"/>
                <a:ea typeface="Lora"/>
                <a:cs typeface="Lora"/>
                <a:sym typeface="Lora"/>
              </a:rPr>
              <a:t>Bio</a:t>
            </a:r>
          </a:p>
          <a:p>
            <a:pPr marL="457200" lvl="0" indent="-355600" rtl="0">
              <a:spcBef>
                <a:spcPts val="0"/>
              </a:spcBef>
              <a:spcAft>
                <a:spcPts val="0"/>
              </a:spcAft>
              <a:buSzPts val="2000"/>
              <a:buFont typeface="Lora"/>
              <a:buChar char="●"/>
            </a:pPr>
            <a:r>
              <a:rPr lang="en" sz="2000">
                <a:latin typeface="Lora"/>
                <a:ea typeface="Lora"/>
                <a:cs typeface="Lora"/>
                <a:sym typeface="Lora"/>
              </a:rPr>
              <a:t>Geo</a:t>
            </a:r>
          </a:p>
          <a:p>
            <a:pPr marL="457200" lvl="0" indent="-355600" rtl="0">
              <a:spcBef>
                <a:spcPts val="0"/>
              </a:spcBef>
              <a:spcAft>
                <a:spcPts val="0"/>
              </a:spcAft>
              <a:buSzPts val="2000"/>
              <a:buFont typeface="Lora"/>
              <a:buChar char="●"/>
            </a:pPr>
            <a:r>
              <a:rPr lang="en" sz="2000">
                <a:latin typeface="Lora"/>
                <a:ea typeface="Lora"/>
                <a:cs typeface="Lora"/>
                <a:sym typeface="Lora"/>
              </a:rPr>
              <a:t>Solar</a:t>
            </a:r>
          </a:p>
          <a:p>
            <a:pPr marL="457200" lvl="0" indent="-355600" rtl="0">
              <a:spcBef>
                <a:spcPts val="0"/>
              </a:spcBef>
              <a:spcAft>
                <a:spcPts val="0"/>
              </a:spcAft>
              <a:buSzPts val="2000"/>
              <a:buFont typeface="Lora"/>
              <a:buChar char="●"/>
            </a:pPr>
            <a:r>
              <a:rPr lang="en" sz="2000">
                <a:latin typeface="Lora"/>
                <a:ea typeface="Lora"/>
                <a:cs typeface="Lora"/>
                <a:sym typeface="Lora"/>
              </a:rPr>
              <a:t>Wind</a:t>
            </a:r>
          </a:p>
          <a:p>
            <a:pPr marL="457200" lvl="0" indent="-355600" rtl="0">
              <a:spcBef>
                <a:spcPts val="0"/>
              </a:spcBef>
              <a:spcAft>
                <a:spcPts val="0"/>
              </a:spcAft>
              <a:buSzPts val="2000"/>
              <a:buFont typeface="Lora"/>
              <a:buChar char="●"/>
            </a:pPr>
            <a:r>
              <a:rPr lang="en" sz="2000">
                <a:latin typeface="Lora"/>
                <a:ea typeface="Lora"/>
                <a:cs typeface="Lora"/>
                <a:sym typeface="Lora"/>
              </a:rPr>
              <a:t>Hydro</a:t>
            </a:r>
          </a:p>
          <a:p>
            <a:pPr marL="457200" lvl="0" indent="-355600" rtl="0">
              <a:spcBef>
                <a:spcPts val="0"/>
              </a:spcBef>
              <a:spcAft>
                <a:spcPts val="0"/>
              </a:spcAft>
              <a:buSzPts val="2000"/>
              <a:buFont typeface="Lora"/>
              <a:buChar char="●"/>
            </a:pPr>
            <a:r>
              <a:rPr lang="en" sz="2000">
                <a:latin typeface="Lora"/>
                <a:ea typeface="Lora"/>
                <a:cs typeface="Lora"/>
                <a:sym typeface="Lora"/>
              </a:rPr>
              <a:t>Waste</a:t>
            </a:r>
          </a:p>
          <a:p>
            <a:pPr marL="457200" lvl="0" indent="-355600" rtl="0">
              <a:spcBef>
                <a:spcPts val="0"/>
              </a:spcBef>
              <a:buSzPts val="2000"/>
              <a:buFont typeface="Lora"/>
              <a:buChar char="●"/>
            </a:pPr>
            <a:r>
              <a:rPr lang="en" sz="2000">
                <a:latin typeface="Lora"/>
                <a:ea typeface="Lora"/>
                <a:cs typeface="Lora"/>
                <a:sym typeface="Lora"/>
              </a:rPr>
              <a:t>Total Renewables</a:t>
            </a:r>
          </a:p>
          <a:p>
            <a:pPr marL="0" lvl="0" indent="0" rtl="0">
              <a:spcBef>
                <a:spcPts val="0"/>
              </a:spcBef>
              <a:buNone/>
            </a:pPr>
            <a:endParaRPr sz="2000">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8</a:t>
            </a:fld>
            <a:endParaRPr lang="en"/>
          </a:p>
        </p:txBody>
      </p:sp>
      <p:pic>
        <p:nvPicPr>
          <p:cNvPr id="197" name="Shape 197"/>
          <p:cNvPicPr preferRelativeResize="0"/>
          <p:nvPr/>
        </p:nvPicPr>
        <p:blipFill>
          <a:blip r:embed="rId3">
            <a:alphaModFix/>
          </a:blip>
          <a:stretch>
            <a:fillRect/>
          </a:stretch>
        </p:blipFill>
        <p:spPr>
          <a:xfrm>
            <a:off x="1857136" y="0"/>
            <a:ext cx="5057097" cy="5143500"/>
          </a:xfrm>
          <a:prstGeom prst="rect">
            <a:avLst/>
          </a:prstGeom>
          <a:noFill/>
          <a:ln>
            <a:noFill/>
          </a:ln>
        </p:spPr>
      </p:pic>
      <p:sp>
        <p:nvSpPr>
          <p:cNvPr id="198" name="Shape 198"/>
          <p:cNvSpPr/>
          <p:nvPr/>
        </p:nvSpPr>
        <p:spPr>
          <a:xfrm>
            <a:off x="4212375" y="2013250"/>
            <a:ext cx="641100" cy="633000"/>
          </a:xfrm>
          <a:prstGeom prst="ellipse">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9" name="Shape 199"/>
          <p:cNvSpPr txBox="1"/>
          <p:nvPr/>
        </p:nvSpPr>
        <p:spPr>
          <a:xfrm>
            <a:off x="382900" y="994175"/>
            <a:ext cx="2271900" cy="922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2000">
                <a:latin typeface="Lora"/>
                <a:ea typeface="Lora"/>
                <a:cs typeface="Lora"/>
                <a:sym typeface="Lora"/>
              </a:rPr>
              <a:t>Natural Gas Price</a:t>
            </a:r>
          </a:p>
          <a:p>
            <a:pPr marL="0" lvl="0" indent="0" rtl="0">
              <a:spcBef>
                <a:spcPts val="0"/>
              </a:spcBef>
              <a:buNone/>
            </a:pPr>
            <a:endParaRPr sz="2000">
              <a:latin typeface="Lora"/>
              <a:ea typeface="Lora"/>
              <a:cs typeface="Lora"/>
              <a:sym typeface="Lora"/>
            </a:endParaRPr>
          </a:p>
          <a:p>
            <a:pPr marL="0" lvl="0" indent="0" rtl="0">
              <a:spcBef>
                <a:spcPts val="0"/>
              </a:spcBef>
              <a:buNone/>
            </a:pPr>
            <a:r>
              <a:rPr lang="en" sz="2000">
                <a:latin typeface="Lora"/>
                <a:ea typeface="Lora"/>
                <a:cs typeface="Lora"/>
                <a:sym typeface="Lora"/>
              </a:rPr>
              <a:t>Electricity Price</a:t>
            </a:r>
          </a:p>
          <a:p>
            <a:pPr marL="0" lvl="0" indent="0" rtl="0">
              <a:spcBef>
                <a:spcPts val="0"/>
              </a:spcBef>
              <a:buNone/>
            </a:pPr>
            <a:r>
              <a:rPr lang="en" sz="2000">
                <a:latin typeface="Lora"/>
                <a:ea typeface="Lora"/>
                <a:cs typeface="Lora"/>
                <a:sym typeface="Lora"/>
              </a:rPr>
              <a:t>Different Sectors</a:t>
            </a:r>
          </a:p>
          <a:p>
            <a:pPr marL="457200" lvl="0" indent="-355600" rtl="0">
              <a:spcBef>
                <a:spcPts val="0"/>
              </a:spcBef>
              <a:spcAft>
                <a:spcPts val="0"/>
              </a:spcAft>
              <a:buSzPts val="2000"/>
              <a:buFont typeface="Lora"/>
              <a:buChar char="●"/>
            </a:pPr>
            <a:r>
              <a:rPr lang="en" sz="2000">
                <a:latin typeface="Lora"/>
                <a:ea typeface="Lora"/>
                <a:cs typeface="Lora"/>
                <a:sym typeface="Lora"/>
              </a:rPr>
              <a:t>Residential</a:t>
            </a:r>
          </a:p>
          <a:p>
            <a:pPr marL="457200" lvl="0" indent="-355600" rtl="0">
              <a:spcBef>
                <a:spcPts val="0"/>
              </a:spcBef>
              <a:spcAft>
                <a:spcPts val="0"/>
              </a:spcAft>
              <a:buSzPts val="2000"/>
              <a:buFont typeface="Lora"/>
              <a:buChar char="●"/>
            </a:pPr>
            <a:r>
              <a:rPr lang="en" sz="2000">
                <a:latin typeface="Lora"/>
                <a:ea typeface="Lora"/>
                <a:cs typeface="Lora"/>
                <a:sym typeface="Lora"/>
              </a:rPr>
              <a:t>Commercial </a:t>
            </a:r>
          </a:p>
          <a:p>
            <a:pPr marL="457200" lvl="0" indent="-355600" rtl="0">
              <a:spcBef>
                <a:spcPts val="0"/>
              </a:spcBef>
              <a:buSzPts val="2000"/>
              <a:buFont typeface="Lora"/>
              <a:buChar char="●"/>
            </a:pPr>
            <a:r>
              <a:rPr lang="en" sz="2000">
                <a:latin typeface="Lora"/>
                <a:ea typeface="Lora"/>
                <a:cs typeface="Lora"/>
                <a:sym typeface="Lora"/>
              </a:rPr>
              <a:t>Inudstrial</a:t>
            </a:r>
          </a:p>
          <a:p>
            <a:pPr marL="0" lvl="0" indent="0" rtl="0">
              <a:spcBef>
                <a:spcPts val="0"/>
              </a:spcBef>
              <a:buNone/>
            </a:pPr>
            <a:endParaRPr sz="2000">
              <a:latin typeface="Lora"/>
              <a:ea typeface="Lora"/>
              <a:cs typeface="Lora"/>
              <a:sym typeface="Lora"/>
            </a:endParaRPr>
          </a:p>
          <a:p>
            <a:pPr marL="0" lvl="0" indent="0" rtl="0">
              <a:spcBef>
                <a:spcPts val="0"/>
              </a:spcBef>
              <a:buNone/>
            </a:pPr>
            <a:endParaRPr sz="20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sldNum" idx="12"/>
          </p:nvPr>
        </p:nvSpPr>
        <p:spPr>
          <a:xfrm>
            <a:off x="6457950" y="4767263"/>
            <a:ext cx="2057400" cy="273900"/>
          </a:xfrm>
          <a:prstGeom prst="rect">
            <a:avLst/>
          </a:prstGeom>
        </p:spPr>
        <p:txBody>
          <a:bodyPr wrap="square" lIns="91425" tIns="45700" rIns="91425" bIns="45700" anchor="ctr" anchorCtr="0">
            <a:noAutofit/>
          </a:bodyPr>
          <a:lstStyle/>
          <a:p>
            <a:pPr marL="0" lvl="0" indent="-69850" rtl="0">
              <a:spcBef>
                <a:spcPts val="0"/>
              </a:spcBef>
              <a:buClr>
                <a:srgbClr val="000000"/>
              </a:buClr>
              <a:buSzPts val="1100"/>
              <a:buFont typeface="Arial"/>
              <a:buNone/>
            </a:pPr>
            <a:fld id="{00000000-1234-1234-1234-123412341234}" type="slidenum">
              <a:rPr lang="en"/>
              <a:t>9</a:t>
            </a:fld>
            <a:endParaRPr lang="en"/>
          </a:p>
        </p:txBody>
      </p:sp>
      <p:pic>
        <p:nvPicPr>
          <p:cNvPr id="206" name="Shape 206"/>
          <p:cNvPicPr preferRelativeResize="0"/>
          <p:nvPr/>
        </p:nvPicPr>
        <p:blipFill>
          <a:blip r:embed="rId3">
            <a:alphaModFix/>
          </a:blip>
          <a:stretch>
            <a:fillRect/>
          </a:stretch>
        </p:blipFill>
        <p:spPr>
          <a:xfrm>
            <a:off x="1841077" y="7825"/>
            <a:ext cx="5057097" cy="5143500"/>
          </a:xfrm>
          <a:prstGeom prst="rect">
            <a:avLst/>
          </a:prstGeom>
          <a:noFill/>
          <a:ln>
            <a:noFill/>
          </a:ln>
        </p:spPr>
      </p:pic>
      <p:sp>
        <p:nvSpPr>
          <p:cNvPr id="207" name="Shape 207"/>
          <p:cNvSpPr/>
          <p:nvPr/>
        </p:nvSpPr>
        <p:spPr>
          <a:xfrm>
            <a:off x="4550550" y="2350075"/>
            <a:ext cx="954000" cy="922800"/>
          </a:xfrm>
          <a:prstGeom prst="ellipse">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8" name="Shape 208"/>
          <p:cNvSpPr txBox="1"/>
          <p:nvPr/>
        </p:nvSpPr>
        <p:spPr>
          <a:xfrm>
            <a:off x="357375" y="994175"/>
            <a:ext cx="2322900" cy="922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2000">
                <a:latin typeface="Lora"/>
                <a:ea typeface="Lora"/>
                <a:cs typeface="Lora"/>
                <a:sym typeface="Lora"/>
              </a:rPr>
              <a:t>Net Generation</a:t>
            </a:r>
          </a:p>
          <a:p>
            <a:pPr marL="0" lvl="0" indent="0" rtl="0">
              <a:spcBef>
                <a:spcPts val="0"/>
              </a:spcBef>
              <a:buNone/>
            </a:pPr>
            <a:r>
              <a:rPr lang="en" sz="2000">
                <a:latin typeface="Lora"/>
                <a:ea typeface="Lora"/>
                <a:cs typeface="Lora"/>
                <a:sym typeface="Lora"/>
              </a:rPr>
              <a:t>Exports/Imports</a:t>
            </a:r>
          </a:p>
          <a:p>
            <a:pPr marL="0" lvl="0" indent="0" rtl="0">
              <a:spcBef>
                <a:spcPts val="0"/>
              </a:spcBef>
              <a:buNone/>
            </a:pPr>
            <a:r>
              <a:rPr lang="en" sz="2000">
                <a:latin typeface="Lora"/>
                <a:ea typeface="Lora"/>
                <a:cs typeface="Lora"/>
                <a:sym typeface="Lora"/>
              </a:rPr>
              <a:t>in different sectors</a:t>
            </a:r>
          </a:p>
          <a:p>
            <a:pPr marL="0" lvl="0" indent="0" rtl="0">
              <a:spcBef>
                <a:spcPts val="0"/>
              </a:spcBef>
              <a:buNone/>
            </a:pPr>
            <a:endParaRPr sz="200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966</Words>
  <Application>Microsoft Office PowerPoint</Application>
  <PresentationFormat>On-screen Show (16:9)</PresentationFormat>
  <Paragraphs>144</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Lora</vt:lpstr>
      <vt:lpstr>Quattrocento Sans</vt:lpstr>
      <vt:lpstr>Arial</vt:lpstr>
      <vt:lpstr>Calibri</vt:lpstr>
      <vt:lpstr>Viola template</vt:lpstr>
      <vt:lpstr>Simple Light</vt:lpstr>
      <vt:lpstr>Long-Term Electricity Price Prediction </vt:lpstr>
      <vt:lpstr>Objective</vt:lpstr>
      <vt:lpstr>Data Collection and Cleaning</vt:lpstr>
      <vt:lpstr>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Correlations Summary  (Features)</vt:lpstr>
      <vt:lpstr>PowerPoint Presentation</vt:lpstr>
      <vt:lpstr>PowerPoint Presentation</vt:lpstr>
      <vt:lpstr>Prediction</vt:lpstr>
      <vt:lpstr>Prediction with Time Series</vt:lpstr>
      <vt:lpstr>Time Series Results</vt:lpstr>
      <vt:lpstr>PowerPoint Presentation</vt:lpstr>
      <vt:lpstr>Hand-Picked Features Model</vt:lpstr>
      <vt:lpstr>Conclusions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Electricity Price Prediction </dc:title>
  <cp:lastModifiedBy>ashkan yousefi</cp:lastModifiedBy>
  <cp:revision>3</cp:revision>
  <dcterms:modified xsi:type="dcterms:W3CDTF">2019-01-05T05:46:55Z</dcterms:modified>
</cp:coreProperties>
</file>