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89" r:id="rId3"/>
    <p:sldId id="290" r:id="rId4"/>
    <p:sldId id="299" r:id="rId5"/>
    <p:sldId id="301" r:id="rId6"/>
    <p:sldId id="303" r:id="rId7"/>
    <p:sldId id="304" r:id="rId8"/>
    <p:sldId id="305" r:id="rId9"/>
    <p:sldId id="306" r:id="rId10"/>
    <p:sldId id="313" r:id="rId11"/>
    <p:sldId id="307" r:id="rId12"/>
    <p:sldId id="314" r:id="rId13"/>
    <p:sldId id="315" r:id="rId14"/>
    <p:sldId id="316" r:id="rId15"/>
    <p:sldId id="317" r:id="rId1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79559" autoAdjust="0"/>
  </p:normalViewPr>
  <p:slideViewPr>
    <p:cSldViewPr>
      <p:cViewPr varScale="1">
        <p:scale>
          <a:sx n="70" d="100"/>
          <a:sy n="70" d="100"/>
        </p:scale>
        <p:origin x="411" y="45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6"/>
            <a:ext cx="5445760" cy="33545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9E87A3-763E-43E0-B392-B0A7E7D543DB}" type="datetime1">
              <a:rPr lang="en-US" smtClean="0"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8DA-D061-4873-9A17-F709EDC68E5A}" type="datetime1">
              <a:rPr lang="en-US" smtClean="0"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58F6-A2F4-439C-98A2-98B0DD971AE9}" type="datetime1">
              <a:rPr lang="en-US" smtClean="0"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954-903E-45F1-BF28-E1EC907A690C}" type="datetime1">
              <a:rPr lang="en-US" smtClean="0"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AAD3-DDE2-46FD-8A41-FCDFB6581CE4}" type="datetime1">
              <a:rPr lang="en-US" smtClean="0"/>
              <a:t>4/4/2017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9E04-0280-47F0-A34E-D662F73BB875}" type="datetime1">
              <a:rPr lang="en-US" smtClean="0"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465E2-0306-4D3A-877B-E9645CDADEDA}" type="datetime1">
              <a:rPr lang="en-US" smtClean="0"/>
              <a:t>4/4/2017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C2D2-A43E-4BFA-BD63-1B5ACE50F716}" type="datetime1">
              <a:rPr lang="en-US" smtClean="0"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C7EB-0DC9-426E-8454-37E9793ADC16}" type="datetime1">
              <a:rPr lang="en-US" smtClean="0"/>
              <a:t>4/4/2017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D1D3-098F-4915-A8C8-3327768C0E48}" type="datetime1">
              <a:rPr lang="en-US" smtClean="0"/>
              <a:t>4/4/2017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CA6C4-FB8A-47A2-B9E3-5817080D16DB}" type="datetime1">
              <a:rPr lang="en-US" smtClean="0"/>
              <a:t>4/4/2017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200-C038-4F23-9A76-2F7F643A92EA}" type="datetime1">
              <a:rPr lang="en-US" smtClean="0"/>
              <a:t>4/4/2017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792CD61C-DC94-4EF2-95F3-0F243C433C18}" type="datetime1">
              <a:rPr lang="en-US" smtClean="0"/>
              <a:t>4/4/2017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a Gas Fired Power Plant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Summary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127627"/>
          </a:xfrm>
        </p:spPr>
        <p:txBody>
          <a:bodyPr/>
          <a:lstStyle/>
          <a:p>
            <a:r>
              <a:rPr lang="en-US" dirty="0"/>
              <a:t>Operating Parameters</a:t>
            </a:r>
          </a:p>
          <a:p>
            <a:r>
              <a:rPr lang="en-US" dirty="0"/>
              <a:t>Financial Structuring Parameters</a:t>
            </a:r>
          </a:p>
          <a:p>
            <a:r>
              <a:rPr lang="en-US" dirty="0"/>
              <a:t>Uses &amp; Sources of Fund</a:t>
            </a:r>
          </a:p>
          <a:p>
            <a:r>
              <a:rPr lang="en-US" dirty="0"/>
              <a:t>IRR</a:t>
            </a:r>
          </a:p>
          <a:p>
            <a:r>
              <a:rPr lang="en-US" dirty="0"/>
              <a:t>Debt Coverage Ratios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Operating Assumptions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Project Time Schedule</a:t>
            </a:r>
          </a:p>
          <a:p>
            <a:pPr marL="365760" lvl="1" indent="0">
              <a:lnSpc>
                <a:spcPct val="70000"/>
              </a:lnSpc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Capacity - 93% in Year 1; 97% in Year 2 &amp; 100% in Year 3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Dispatch Factor &gt; 85.6%</a:t>
            </a:r>
          </a:p>
          <a:p>
            <a:pPr marL="45720" indent="0">
              <a:lnSpc>
                <a:spcPct val="70000"/>
              </a:lnSpc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Availability Factor &gt; 94%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Heat rate &amp; fuel costs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EPC &amp; other Costs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Power Tariff – US$15.765 /kW /month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Financing Assumptions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/>
          </a:bodyPr>
          <a:lstStyle/>
          <a:p>
            <a:r>
              <a:rPr lang="en-US" dirty="0"/>
              <a:t>Debt / Equity Ratio – 75%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Initial Debt Financing Sources</a:t>
            </a:r>
          </a:p>
          <a:p>
            <a:pPr lvl="1"/>
            <a:r>
              <a:rPr lang="en-US" dirty="0"/>
              <a:t>EXIM Bank - 1994</a:t>
            </a:r>
          </a:p>
          <a:p>
            <a:pPr lvl="1"/>
            <a:r>
              <a:rPr lang="en-US" dirty="0"/>
              <a:t>Public bonds - 1996</a:t>
            </a:r>
          </a:p>
          <a:p>
            <a:pPr lvl="1"/>
            <a:endParaRPr lang="en-US" dirty="0"/>
          </a:p>
          <a:p>
            <a:r>
              <a:rPr lang="en-US" dirty="0"/>
              <a:t>Refinancing Plan - 2004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Equity Contributions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Operating Analysis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/>
          </a:bodyPr>
          <a:lstStyle/>
          <a:p>
            <a:r>
              <a:rPr lang="en-US" dirty="0"/>
              <a:t>Monthly cash inflow (revenues) &amp; outflows (expenses &amp; initial development costs)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All operating cost assumptions are reflected</a:t>
            </a:r>
          </a:p>
          <a:p>
            <a:endParaRPr lang="en-US" dirty="0"/>
          </a:p>
          <a:p>
            <a:r>
              <a:rPr lang="en-US" dirty="0"/>
              <a:t>Monthly disbursement schedules for EPC &amp; other development costs</a:t>
            </a:r>
          </a:p>
          <a:p>
            <a:endParaRPr lang="en-US" dirty="0"/>
          </a:p>
          <a:p>
            <a:r>
              <a:rPr lang="en-US" dirty="0"/>
              <a:t>Revenues broken down into different components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Operating costs also split into different categories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Model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/>
          </a:bodyPr>
          <a:lstStyle/>
          <a:p>
            <a:r>
              <a:rPr lang="en-US" dirty="0"/>
              <a:t>Monthly summary of disbursements of development costs and operating cash flow of the power plant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Detailed funding plan including the monthly pro-rata drawdown of debt and equity and refinancing </a:t>
            </a:r>
          </a:p>
          <a:p>
            <a:endParaRPr lang="en-US" dirty="0"/>
          </a:p>
          <a:p>
            <a:r>
              <a:rPr lang="en-US" dirty="0"/>
              <a:t>Debt service coverage analysis</a:t>
            </a:r>
          </a:p>
          <a:p>
            <a:endParaRPr lang="en-US" dirty="0"/>
          </a:p>
          <a:p>
            <a:r>
              <a:rPr lang="en-US" dirty="0"/>
              <a:t>Pro-forma financial statements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Valuation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Determine the economic viability of the Project</a:t>
            </a:r>
          </a:p>
          <a:p>
            <a:endParaRPr lang="en-US" dirty="0"/>
          </a:p>
          <a:p>
            <a:r>
              <a:rPr lang="en-US" dirty="0"/>
              <a:t>IRR Calculations</a:t>
            </a:r>
          </a:p>
          <a:p>
            <a:pPr lvl="1"/>
            <a:r>
              <a:rPr lang="en-US" dirty="0"/>
              <a:t>Project IRR</a:t>
            </a:r>
          </a:p>
          <a:p>
            <a:pPr lvl="1"/>
            <a:r>
              <a:rPr lang="en-US" dirty="0"/>
              <a:t>Equity IRR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Gas Fired Power Plant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Forecast for Electric Power</a:t>
            </a:r>
          </a:p>
          <a:p>
            <a:r>
              <a:rPr lang="en-US" dirty="0"/>
              <a:t>Technical Specifications</a:t>
            </a:r>
          </a:p>
          <a:p>
            <a:r>
              <a:rPr lang="en-US" dirty="0"/>
              <a:t>Power Tariff Revenues</a:t>
            </a:r>
          </a:p>
          <a:p>
            <a:r>
              <a:rPr lang="en-US" dirty="0"/>
              <a:t>Gas Supply Arrangements</a:t>
            </a:r>
          </a:p>
          <a:p>
            <a:r>
              <a:rPr lang="en-US" dirty="0"/>
              <a:t>Capital &amp; Operating Costs </a:t>
            </a:r>
          </a:p>
          <a:p>
            <a:r>
              <a:rPr lang="en-US" dirty="0"/>
              <a:t>Financing Sources &amp; Costs</a:t>
            </a:r>
          </a:p>
          <a:p>
            <a:r>
              <a:rPr lang="en-US" dirty="0"/>
              <a:t>Economic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55" y="1295400"/>
            <a:ext cx="9753600" cy="5027645"/>
          </a:xfrm>
        </p:spPr>
        <p:txBody>
          <a:bodyPr>
            <a:normAutofit/>
          </a:bodyPr>
          <a:lstStyle/>
          <a:p>
            <a:r>
              <a:rPr lang="en-US" dirty="0"/>
              <a:t>Load Regime</a:t>
            </a:r>
          </a:p>
          <a:p>
            <a:pPr lvl="1"/>
            <a:r>
              <a:rPr lang="en-US" dirty="0"/>
              <a:t>Base load</a:t>
            </a:r>
          </a:p>
          <a:p>
            <a:pPr lvl="1"/>
            <a:r>
              <a:rPr lang="en-US" dirty="0"/>
              <a:t>Intermediate load</a:t>
            </a:r>
          </a:p>
          <a:p>
            <a:pPr lvl="1"/>
            <a:r>
              <a:rPr lang="en-US" dirty="0"/>
              <a:t>Peak load</a:t>
            </a:r>
          </a:p>
          <a:p>
            <a:r>
              <a:rPr lang="en-US" dirty="0"/>
              <a:t>Nameplate Capacity</a:t>
            </a:r>
          </a:p>
          <a:p>
            <a:r>
              <a:rPr lang="en-US" dirty="0"/>
              <a:t>Fuel type</a:t>
            </a:r>
          </a:p>
          <a:p>
            <a:r>
              <a:rPr lang="en-US" dirty="0"/>
              <a:t>Technology: Combined-Cycle Gas Turbines (“CCGT)</a:t>
            </a:r>
          </a:p>
          <a:p>
            <a:pPr lvl="1"/>
            <a:r>
              <a:rPr lang="en-US" dirty="0"/>
              <a:t>Air Compressor</a:t>
            </a:r>
          </a:p>
          <a:p>
            <a:pPr lvl="1"/>
            <a:r>
              <a:rPr lang="en-US" dirty="0"/>
              <a:t>Gas Turbine</a:t>
            </a:r>
          </a:p>
          <a:p>
            <a:pPr lvl="1"/>
            <a:r>
              <a:rPr lang="en-US" dirty="0"/>
              <a:t>Steam Turbine</a:t>
            </a:r>
          </a:p>
          <a:p>
            <a:pPr lvl="1"/>
            <a:r>
              <a:rPr lang="en-US" dirty="0"/>
              <a:t>Electricity Generator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Power Tariff Revenues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8355"/>
            <a:ext cx="9753600" cy="5027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Goal: Cost recovery plus reasonable Investment Return</a:t>
            </a:r>
          </a:p>
          <a:p>
            <a:r>
              <a:rPr lang="en-US" dirty="0"/>
              <a:t>Power Output </a:t>
            </a:r>
          </a:p>
          <a:p>
            <a:pPr lvl="1"/>
            <a:r>
              <a:rPr lang="en-US" dirty="0"/>
              <a:t>Availability factor</a:t>
            </a:r>
          </a:p>
          <a:p>
            <a:r>
              <a:rPr lang="en-US" dirty="0"/>
              <a:t>Power Purchase Agreement (“PPA”)</a:t>
            </a:r>
          </a:p>
          <a:p>
            <a:pPr lvl="1"/>
            <a:r>
              <a:rPr lang="en-US" dirty="0"/>
              <a:t>Commercial operation date</a:t>
            </a:r>
          </a:p>
          <a:p>
            <a:pPr lvl="1"/>
            <a:r>
              <a:rPr lang="en-US" dirty="0"/>
              <a:t>Schedule for delivery of electricity; dispatch factor</a:t>
            </a:r>
          </a:p>
          <a:p>
            <a:pPr lvl="1"/>
            <a:r>
              <a:rPr lang="en-US" dirty="0"/>
              <a:t>Payment Terms – capacity charge &amp; variable charge</a:t>
            </a:r>
          </a:p>
          <a:p>
            <a:pPr lvl="1"/>
            <a:r>
              <a:rPr lang="en-US" dirty="0"/>
              <a:t>Penalties for under delivery</a:t>
            </a:r>
          </a:p>
          <a:p>
            <a:pPr lvl="1"/>
            <a:r>
              <a:rPr lang="en-US" dirty="0"/>
              <a:t>Termination</a:t>
            </a:r>
          </a:p>
          <a:p>
            <a:r>
              <a:rPr lang="en-US" dirty="0"/>
              <a:t>Electricity Market-Based Rates</a:t>
            </a:r>
          </a:p>
          <a:p>
            <a:pPr lvl="1"/>
            <a:r>
              <a:rPr lang="en-US" dirty="0"/>
              <a:t>Power dispatch based on competitive pricing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Gas Purchase Expenditures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8355"/>
            <a:ext cx="9753600" cy="50276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Natural gas is sold by unit of energy, e.g. British Thermal Units (Btu)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Gas Supply Purchase Agreement</a:t>
            </a:r>
          </a:p>
          <a:p>
            <a:pPr lvl="1"/>
            <a:r>
              <a:rPr lang="en-US" dirty="0"/>
              <a:t>Entire production from a particular field</a:t>
            </a:r>
          </a:p>
          <a:p>
            <a:pPr lvl="1"/>
            <a:r>
              <a:rPr lang="en-US" dirty="0"/>
              <a:t>Fixed volume of gas for fixed term</a:t>
            </a:r>
          </a:p>
          <a:p>
            <a:pPr lvl="1"/>
            <a:r>
              <a:rPr lang="en-US" dirty="0"/>
              <a:t>Quality of gas, i.e. maximum &amp; minimum heating values</a:t>
            </a:r>
          </a:p>
          <a:p>
            <a:pPr lvl="1"/>
            <a:r>
              <a:rPr lang="en-US" dirty="0"/>
              <a:t>Fixed vs. floating price</a:t>
            </a:r>
          </a:p>
          <a:p>
            <a:pPr lvl="1"/>
            <a:r>
              <a:rPr lang="en-US" dirty="0"/>
              <a:t>Delivery point</a:t>
            </a:r>
          </a:p>
          <a:p>
            <a:pPr lvl="1"/>
            <a:r>
              <a:rPr lang="en-US" dirty="0"/>
              <a:t>Termination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Capital &amp; Operating Costs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8355"/>
            <a:ext cx="9753600" cy="50276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Capital Costs</a:t>
            </a:r>
          </a:p>
          <a:p>
            <a:pPr lvl="1"/>
            <a:r>
              <a:rPr lang="en-US" dirty="0"/>
              <a:t>Equipment, Procurement &amp; Construction (EPC) Costs</a:t>
            </a:r>
          </a:p>
          <a:p>
            <a:pPr lvl="1"/>
            <a:r>
              <a:rPr lang="en-US" dirty="0"/>
              <a:t>Development Costs</a:t>
            </a:r>
          </a:p>
          <a:p>
            <a:pPr lvl="1"/>
            <a:r>
              <a:rPr lang="en-US" dirty="0"/>
              <a:t>Start-up Costs</a:t>
            </a:r>
          </a:p>
          <a:p>
            <a:pPr lvl="1"/>
            <a:r>
              <a:rPr lang="en-US" dirty="0"/>
              <a:t>Financing Costs</a:t>
            </a:r>
          </a:p>
          <a:p>
            <a:pPr lvl="1"/>
            <a:endParaRPr lang="en-US" dirty="0"/>
          </a:p>
          <a:p>
            <a:r>
              <a:rPr lang="en-US" dirty="0"/>
              <a:t>Operating Costs</a:t>
            </a:r>
          </a:p>
          <a:p>
            <a:pPr lvl="1"/>
            <a:r>
              <a:rPr lang="en-US" dirty="0"/>
              <a:t>Fuel Costs</a:t>
            </a:r>
          </a:p>
          <a:p>
            <a:pPr lvl="1"/>
            <a:r>
              <a:rPr lang="en-US" dirty="0"/>
              <a:t>Fixed Operating &amp; Maintenance (O&amp;M) Costs</a:t>
            </a:r>
          </a:p>
          <a:p>
            <a:pPr lvl="1"/>
            <a:r>
              <a:rPr lang="en-US" dirty="0"/>
              <a:t>Variable O&amp;M Costs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Financing 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8355"/>
            <a:ext cx="9753600" cy="5027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Goal: optimal mix of debt &amp; equity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Equity contributions from Project Developers</a:t>
            </a:r>
          </a:p>
          <a:p>
            <a:r>
              <a:rPr lang="en-US" dirty="0"/>
              <a:t>Debt Financing</a:t>
            </a:r>
          </a:p>
          <a:p>
            <a:pPr lvl="1"/>
            <a:r>
              <a:rPr lang="en-US" dirty="0"/>
              <a:t>Senior bank loans</a:t>
            </a:r>
          </a:p>
          <a:p>
            <a:pPr lvl="1"/>
            <a:r>
              <a:rPr lang="en-US" dirty="0"/>
              <a:t>Public bonds financing</a:t>
            </a:r>
          </a:p>
          <a:p>
            <a:pPr lvl="1"/>
            <a:r>
              <a:rPr lang="en-US" dirty="0"/>
              <a:t>Supplier credit</a:t>
            </a:r>
          </a:p>
          <a:p>
            <a:pPr lvl="1"/>
            <a:r>
              <a:rPr lang="en-US" dirty="0"/>
              <a:t>Export credit agencies</a:t>
            </a:r>
          </a:p>
          <a:p>
            <a:pPr lvl="1"/>
            <a:r>
              <a:rPr lang="en-US" dirty="0"/>
              <a:t>Mezzanine loan financing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Economic Viability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76400"/>
            <a:ext cx="9509760" cy="4127627"/>
          </a:xfrm>
        </p:spPr>
        <p:txBody>
          <a:bodyPr/>
          <a:lstStyle/>
          <a:p>
            <a:r>
              <a:rPr lang="en-US" dirty="0"/>
              <a:t>Project cash flow to quantify value creation</a:t>
            </a:r>
          </a:p>
          <a:p>
            <a:r>
              <a:rPr lang="en-US" dirty="0"/>
              <a:t>Net Present Value Concept</a:t>
            </a:r>
          </a:p>
          <a:p>
            <a:r>
              <a:rPr lang="en-US" dirty="0"/>
              <a:t>Discount Rate: weighted average cost of capital</a:t>
            </a:r>
          </a:p>
          <a:p>
            <a:r>
              <a:rPr lang="en-US" dirty="0"/>
              <a:t>Internal Rate of Return (IRR)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Sample Gas-Fired Power 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Financial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521</Words>
  <Application>Microsoft Office PowerPoint</Application>
  <PresentationFormat>Widescreen</PresentationFormat>
  <Paragraphs>190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Euphemia</vt:lpstr>
      <vt:lpstr>Wingdings</vt:lpstr>
      <vt:lpstr>Banded Design Blue 16x9</vt:lpstr>
      <vt:lpstr>Developing a Gas Fired Power Plant</vt:lpstr>
      <vt:lpstr>Developing a Gas Fired Power Plant </vt:lpstr>
      <vt:lpstr>Technical Specifications</vt:lpstr>
      <vt:lpstr>Power Tariff Revenues </vt:lpstr>
      <vt:lpstr>Gas Purchase Expenditures</vt:lpstr>
      <vt:lpstr>Capital &amp; Operating Costs </vt:lpstr>
      <vt:lpstr>Financing Sources </vt:lpstr>
      <vt:lpstr>Economic Viability of the Project</vt:lpstr>
      <vt:lpstr>The Sample Gas-Fired Power Plant</vt:lpstr>
      <vt:lpstr>Summary Section</vt:lpstr>
      <vt:lpstr>Operating Assumptions Section</vt:lpstr>
      <vt:lpstr>Financing Assumptions Sector</vt:lpstr>
      <vt:lpstr>Operating Analysis Section</vt:lpstr>
      <vt:lpstr>Model Section</vt:lpstr>
      <vt:lpstr>Valuation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2017-04-05T02:54:26Z</dcterms:created>
  <dcterms:modified xsi:type="dcterms:W3CDTF">2017-04-05T02:55:10Z</dcterms:modified>
</cp:coreProperties>
</file>