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02B-4EA2-8E7F-0ED7A2C966A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02B-4EA2-8E7F-0ED7A2C966A0}"/>
              </c:ext>
            </c:extLst>
          </c:dPt>
          <c:dPt>
            <c:idx val="2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02B-4EA2-8E7F-0ED7A2C966A0}"/>
              </c:ext>
            </c:extLst>
          </c:dPt>
          <c:dPt>
            <c:idx val="3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02B-4EA2-8E7F-0ED7A2C966A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02B-4EA2-8E7F-0ED7A2C966A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02B-4EA2-8E7F-0ED7A2C966A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02B-4EA2-8E7F-0ED7A2C966A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402B-4EA2-8E7F-0ED7A2C966A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1"/>
            <c:showVal val="0"/>
            <c:showCatName val="1"/>
            <c:showSerName val="0"/>
            <c:showPercent val="1"/>
            <c:showBubbleSize val="0"/>
            <c:separator> 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'[Planned Plants- MW Capacity by Total Plants.xlsx]oper and planned combined'!$A$1:$A$8</c:f>
              <c:strCache>
                <c:ptCount val="8"/>
                <c:pt idx="0">
                  <c:v>Coal</c:v>
                </c:pt>
                <c:pt idx="1">
                  <c:v>Hydroelectric</c:v>
                </c:pt>
                <c:pt idx="2">
                  <c:v>Natural Gas</c:v>
                </c:pt>
                <c:pt idx="3">
                  <c:v>Nuclear</c:v>
                </c:pt>
                <c:pt idx="4">
                  <c:v>Other</c:v>
                </c:pt>
                <c:pt idx="5">
                  <c:v>Petroleum</c:v>
                </c:pt>
                <c:pt idx="6">
                  <c:v>Solar</c:v>
                </c:pt>
                <c:pt idx="7">
                  <c:v>Wind</c:v>
                </c:pt>
              </c:strCache>
            </c:strRef>
          </c:cat>
          <c:val>
            <c:numRef>
              <c:f>'[Planned Plants- MW Capacity by Total Plants.xlsx]oper and planned combined'!$B$1:$B$8</c:f>
              <c:numCache>
                <c:formatCode>_(* #,##0_);_(* \(#,##0\);_(* "-"??_);_(@_)</c:formatCode>
                <c:ptCount val="8"/>
                <c:pt idx="0">
                  <c:v>285569.80000000016</c:v>
                </c:pt>
                <c:pt idx="1">
                  <c:v>100875.30000000013</c:v>
                </c:pt>
                <c:pt idx="2">
                  <c:v>518280.30000000057</c:v>
                </c:pt>
                <c:pt idx="3">
                  <c:v>104628.29999999997</c:v>
                </c:pt>
                <c:pt idx="4">
                  <c:v>24915.899999998957</c:v>
                </c:pt>
                <c:pt idx="5">
                  <c:v>38926.10000000021</c:v>
                </c:pt>
                <c:pt idx="6">
                  <c:v>23980.000000000011</c:v>
                </c:pt>
                <c:pt idx="7">
                  <c:v>84188.099999999962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FEAF-438F-AA3A-D6E374BC89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D89-4BF9-B791-F800C712F7D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D89-4BF9-B791-F800C712F7D2}"/>
              </c:ext>
            </c:extLst>
          </c:dPt>
          <c:dPt>
            <c:idx val="2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D89-4BF9-B791-F800C712F7D2}"/>
              </c:ext>
            </c:extLst>
          </c:dPt>
          <c:dPt>
            <c:idx val="3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D89-4BF9-B791-F800C712F7D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D89-4BF9-B791-F800C712F7D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D89-4BF9-B791-F800C712F7D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9D89-4BF9-B791-F800C712F7D2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9D89-4BF9-B791-F800C712F7D2}"/>
              </c:ext>
            </c:extLst>
          </c:dPt>
          <c:dLbls>
            <c:dLbl>
              <c:idx val="0"/>
              <c:layout>
                <c:manualLayout>
                  <c:x val="-7.4259367959789407E-2"/>
                  <c:y val="-7.3840708149833841E-3"/>
                </c:manualLayout>
              </c:layout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D89-4BF9-B791-F800C712F7D2}"/>
                </c:ext>
              </c:extLst>
            </c:dLbl>
            <c:dLbl>
              <c:idx val="1"/>
              <c:layout>
                <c:manualLayout>
                  <c:x val="0.10300492975067554"/>
                  <c:y val="3.6920354074916921E-3"/>
                </c:manualLayout>
              </c:layout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D89-4BF9-B791-F800C712F7D2}"/>
                </c:ext>
              </c:extLst>
            </c:dLbl>
            <c:dLbl>
              <c:idx val="3"/>
              <c:layout>
                <c:manualLayout>
                  <c:x val="-3.8327415721181653E-2"/>
                  <c:y val="6.6456637334850466E-2"/>
                </c:manualLayout>
              </c:layout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D89-4BF9-B791-F800C712F7D2}"/>
                </c:ext>
              </c:extLst>
            </c:dLbl>
            <c:dLbl>
              <c:idx val="4"/>
              <c:layout>
                <c:manualLayout>
                  <c:x val="-6.9468440994641709E-2"/>
                  <c:y val="4.4304424889900308E-2"/>
                </c:manualLayout>
              </c:layout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D89-4BF9-B791-F800C712F7D2}"/>
                </c:ext>
              </c:extLst>
            </c:dLbl>
            <c:dLbl>
              <c:idx val="5"/>
              <c:layout>
                <c:manualLayout>
                  <c:x val="-2.8745561790886234E-2"/>
                  <c:y val="0"/>
                </c:manualLayout>
              </c:layout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9D89-4BF9-B791-F800C712F7D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1"/>
            <c:showVal val="0"/>
            <c:showCatName val="1"/>
            <c:showSerName val="0"/>
            <c:showPercent val="1"/>
            <c:showBubbleSize val="0"/>
            <c:separator> 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'[Planned Plants- MW Capacity by Total Plants.xlsx]oper and planned combined'!$D$1:$D$8</c:f>
              <c:strCache>
                <c:ptCount val="8"/>
                <c:pt idx="0">
                  <c:v>Coal</c:v>
                </c:pt>
                <c:pt idx="1">
                  <c:v>Hydroelectric</c:v>
                </c:pt>
                <c:pt idx="2">
                  <c:v>Natural Gas</c:v>
                </c:pt>
                <c:pt idx="3">
                  <c:v>Nuclear</c:v>
                </c:pt>
                <c:pt idx="4">
                  <c:v>Other</c:v>
                </c:pt>
                <c:pt idx="5">
                  <c:v>Petroleum</c:v>
                </c:pt>
                <c:pt idx="6">
                  <c:v>Solar</c:v>
                </c:pt>
                <c:pt idx="7">
                  <c:v>Wind</c:v>
                </c:pt>
              </c:strCache>
            </c:strRef>
          </c:cat>
          <c:val>
            <c:numRef>
              <c:f>'[Planned Plants- MW Capacity by Total Plants.xlsx]oper and planned combined'!$E$1:$E$8</c:f>
              <c:numCache>
                <c:formatCode>_(* #,##0_);_(* \(#,##0\);_(* "-"??_);_(@_)</c:formatCode>
                <c:ptCount val="8"/>
                <c:pt idx="0">
                  <c:v>1277</c:v>
                </c:pt>
                <c:pt idx="1">
                  <c:v>581.49999999999989</c:v>
                </c:pt>
                <c:pt idx="2">
                  <c:v>68397.100000000035</c:v>
                </c:pt>
                <c:pt idx="3">
                  <c:v>5000</c:v>
                </c:pt>
                <c:pt idx="4">
                  <c:v>1632.4</c:v>
                </c:pt>
                <c:pt idx="5">
                  <c:v>26.099999999999998</c:v>
                </c:pt>
                <c:pt idx="6">
                  <c:v>11682.20000000001</c:v>
                </c:pt>
                <c:pt idx="7">
                  <c:v>23748.2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C77F-4F77-B4CD-DDF96A4981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6F1FA-B19E-475C-B103-F9D63787382B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9BCF3-1ADF-4323-BDAE-B3D4F735A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74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077-B54C-43FB-B3BE-F39A9CF36A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02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45DB-5930-4DBE-A40D-7C2587546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53865C-6EC6-49AF-872C-45ED8241B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E26D8-59E5-4CFC-BABF-A96054AE3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FF5E-6EE3-42F4-9022-D190EC07F44F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B5F67-690E-49D7-BA2B-EEEC03254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AF79B-B3F4-42AD-931E-C924CD35D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AEA0-9643-435F-BB7D-8AC4B3BC9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2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0419C-3155-4A9C-B088-6A84045CB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BD9C5F-50AA-49B9-8D6D-9237B3226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A8234-F4E0-4626-B807-57FFB2052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FF5E-6EE3-42F4-9022-D190EC07F44F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5CFAE-52A6-4590-82EF-3A9254AD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C32D9-5926-482A-B623-8C2EF3160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AEA0-9643-435F-BB7D-8AC4B3BC9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08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DA3871-10FC-42BF-9FAB-18A734DF0E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0A557-94A2-476C-B598-89BDB0F36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76A3D-2B48-4BCD-A005-D6B0D2750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FF5E-6EE3-42F4-9022-D190EC07F44F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CCFED-3F6D-4385-A904-16BEE8FA7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332E0-AD16-428D-9014-981AB274F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AEA0-9643-435F-BB7D-8AC4B3BC9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31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 not remove" hidden="1">
            <a:extLst>
              <a:ext uri="{FF2B5EF4-FFF2-40B4-BE49-F238E27FC236}">
                <a16:creationId xmlns:a16="http://schemas.microsoft.com/office/drawing/2014/main" id="{FC6FB279-38B2-49F7-9919-B91C93D42EB9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137FEF-15D3-4FF2-8DDE-03DA36DB9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476" y="265876"/>
            <a:ext cx="10221044" cy="846390"/>
          </a:xfrm>
        </p:spPr>
        <p:txBody>
          <a:bodyPr>
            <a:noAutofit/>
          </a:bodyPr>
          <a:lstStyle>
            <a:lvl1pPr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529B866-260C-4135-8EDE-020B945E75B0}"/>
              </a:ext>
            </a:extLst>
          </p:cNvPr>
          <p:cNvGrpSpPr/>
          <p:nvPr userDrawn="1"/>
        </p:nvGrpSpPr>
        <p:grpSpPr>
          <a:xfrm>
            <a:off x="514111" y="564538"/>
            <a:ext cx="55017" cy="326269"/>
            <a:chOff x="385579" y="564529"/>
            <a:chExt cx="41263" cy="326269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67B91E3-6D63-4292-8378-1F5CDF55A240}"/>
                </a:ext>
              </a:extLst>
            </p:cNvPr>
            <p:cNvSpPr/>
            <p:nvPr userDrawn="1"/>
          </p:nvSpPr>
          <p:spPr>
            <a:xfrm>
              <a:off x="385579" y="564529"/>
              <a:ext cx="41148" cy="54864"/>
            </a:xfrm>
            <a:prstGeom prst="ellipse">
              <a:avLst/>
            </a:prstGeom>
            <a:solidFill>
              <a:srgbClr val="19AD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38CACC1-839C-4BF9-B2A0-C840CC061DB9}"/>
                </a:ext>
              </a:extLst>
            </p:cNvPr>
            <p:cNvSpPr/>
            <p:nvPr userDrawn="1"/>
          </p:nvSpPr>
          <p:spPr>
            <a:xfrm>
              <a:off x="385694" y="634198"/>
              <a:ext cx="41148" cy="54864"/>
            </a:xfrm>
            <a:prstGeom prst="ellipse">
              <a:avLst/>
            </a:prstGeom>
            <a:solidFill>
              <a:srgbClr val="1DC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F3E2BE9-BBB4-428D-9A4F-23641D9D13A3}"/>
                </a:ext>
              </a:extLst>
            </p:cNvPr>
            <p:cNvSpPr/>
            <p:nvPr userDrawn="1"/>
          </p:nvSpPr>
          <p:spPr>
            <a:xfrm>
              <a:off x="385694" y="699457"/>
              <a:ext cx="41148" cy="54864"/>
            </a:xfrm>
            <a:prstGeom prst="ellipse">
              <a:avLst/>
            </a:prstGeom>
            <a:solidFill>
              <a:srgbClr val="3ED2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EE6A109-72CE-4CAB-A9FB-DFCDAE83326D}"/>
                </a:ext>
              </a:extLst>
            </p:cNvPr>
            <p:cNvSpPr/>
            <p:nvPr userDrawn="1"/>
          </p:nvSpPr>
          <p:spPr>
            <a:xfrm>
              <a:off x="385579" y="770675"/>
              <a:ext cx="41148" cy="54864"/>
            </a:xfrm>
            <a:prstGeom prst="ellipse">
              <a:avLst/>
            </a:prstGeom>
            <a:solidFill>
              <a:srgbClr val="6EDDEC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38F0213-091D-463F-AB23-535FDA950F35}"/>
                </a:ext>
              </a:extLst>
            </p:cNvPr>
            <p:cNvSpPr/>
            <p:nvPr userDrawn="1"/>
          </p:nvSpPr>
          <p:spPr>
            <a:xfrm>
              <a:off x="385579" y="835934"/>
              <a:ext cx="41148" cy="54864"/>
            </a:xfrm>
            <a:prstGeom prst="ellipse">
              <a:avLst/>
            </a:prstGeom>
            <a:solidFill>
              <a:srgbClr val="B5EDF5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7164AAEA-2B05-4CAB-B684-E4F18DEDC785}"/>
              </a:ext>
            </a:extLst>
          </p:cNvPr>
          <p:cNvSpPr/>
          <p:nvPr userDrawn="1"/>
        </p:nvSpPr>
        <p:spPr>
          <a:xfrm>
            <a:off x="0" y="6384131"/>
            <a:ext cx="12192000" cy="47387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8" name="Slide Number Placeholder 5">
            <a:extLst>
              <a:ext uri="{FF2B5EF4-FFF2-40B4-BE49-F238E27FC236}">
                <a16:creationId xmlns:a16="http://schemas.microsoft.com/office/drawing/2014/main" id="{039F1101-6E02-49C7-8009-A25EE9F3E5E1}"/>
              </a:ext>
            </a:extLst>
          </p:cNvPr>
          <p:cNvSpPr txBox="1">
            <a:spLocks/>
          </p:cNvSpPr>
          <p:nvPr userDrawn="1"/>
        </p:nvSpPr>
        <p:spPr>
          <a:xfrm>
            <a:off x="11191923" y="6460405"/>
            <a:ext cx="542474" cy="46903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rgbClr val="F5FEE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00" b="1" dirty="0">
              <a:solidFill>
                <a:srgbClr val="3ED2E6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BD3143F-44BE-4D7B-89F8-62666840EBEC}"/>
              </a:ext>
            </a:extLst>
          </p:cNvPr>
          <p:cNvSpPr/>
          <p:nvPr userDrawn="1"/>
        </p:nvSpPr>
        <p:spPr>
          <a:xfrm>
            <a:off x="-4122" y="6371264"/>
            <a:ext cx="12198096" cy="18288"/>
          </a:xfrm>
          <a:prstGeom prst="rect">
            <a:avLst/>
          </a:prstGeom>
          <a:solidFill>
            <a:srgbClr val="C3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Picture Placeholder 6">
            <a:extLst>
              <a:ext uri="{FF2B5EF4-FFF2-40B4-BE49-F238E27FC236}">
                <a16:creationId xmlns:a16="http://schemas.microsoft.com/office/drawing/2014/main" id="{5201A76B-B6BD-4C0F-9DE0-13BF839599CF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 rot="10800000" flipH="1" flipV="1">
            <a:off x="723475" y="1780674"/>
            <a:ext cx="5744701" cy="4013733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effectLst/>
        </p:spPr>
        <p:txBody>
          <a:bodyPr tIns="182880" bIns="1828800" anchor="b"/>
          <a:lstStyle>
            <a:lvl1pPr algn="ctr" rtl="0">
              <a:lnSpc>
                <a:spcPct val="150000"/>
              </a:lnSpc>
              <a:buFont typeface="Arial" pitchFamily="34" charset="0"/>
              <a:buNone/>
              <a:defRPr sz="10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526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32E2B-AE90-4DAC-BEE6-73774D329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81C3F-5C7D-42BF-9446-D323C5663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E61EB-1C5E-48A2-9199-62EA4EC60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FF5E-6EE3-42F4-9022-D190EC07F44F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FCD3B-E56F-4708-9AF7-1CB90A94B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D63C7-C067-47C0-9B45-A3D031FAA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AEA0-9643-435F-BB7D-8AC4B3BC9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7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08BD8-2B21-4B22-BBEC-D02B12103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DC1C7-31CF-4C58-8BE4-B86A991FF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D9BBC-FBEC-4087-9612-D05C358D7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FF5E-6EE3-42F4-9022-D190EC07F44F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E6697-CF3F-42D5-9D3D-93A7D7CE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C8B62-05F3-42C2-938E-80A5A73C7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AEA0-9643-435F-BB7D-8AC4B3BC9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25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63228-DAF3-4073-A50C-3FBA7CF8D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3A03C-78D9-4CEC-9746-4755897FA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8E8F2-38EF-4959-92B1-C5EEFE9DD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E65B6-54D8-488B-BB5A-AC0BCBFE9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FF5E-6EE3-42F4-9022-D190EC07F44F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D3194-A1F7-482E-9D8F-4015CCC7B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5B8BA-1978-4819-8CBC-CF1338898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AEA0-9643-435F-BB7D-8AC4B3BC9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3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D3990-0184-448A-BDB8-85DA9B763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8D5C9-12B8-404C-A09E-0772AAB90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F1B2FC-2A1D-4767-ABCE-9929B6DB5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48301-C87A-491F-AE6C-B4D91A3375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14464A-2B8B-4190-82DF-D316F027DC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43E873-C724-4D71-A545-E7CB2E4C9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FF5E-6EE3-42F4-9022-D190EC07F44F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FB3D57-0D77-4DAB-9F59-20828F256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1B9247-F29E-4EB4-8C99-7C7099B50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AEA0-9643-435F-BB7D-8AC4B3BC9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14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EDA28-253D-44E6-8527-EA89A062A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49411B-31D2-4038-AE4B-15AF3EC51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FF5E-6EE3-42F4-9022-D190EC07F44F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3F317-ECF8-40AB-A2CF-BCEF0DD3B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8AE981-6E8D-4BC4-BE70-51E97324B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AEA0-9643-435F-BB7D-8AC4B3BC9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77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8B7383-7BAD-4397-91F6-0464EAAB3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FF5E-6EE3-42F4-9022-D190EC07F44F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90AAE-1697-4EF7-89B8-FAA352F86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E462B-DB4B-4BCD-8A6B-DE2368B2D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AEA0-9643-435F-BB7D-8AC4B3BC9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92CF8-68BF-43D5-8B32-240B322AF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B104E-1C09-44A5-B1F6-7714AFA13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998CE-2A64-4BDB-9080-24FFC85F5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A33D0-4AF9-4331-BF75-AD10FF049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FF5E-6EE3-42F4-9022-D190EC07F44F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35EB0-572A-4C1C-80C0-065071EB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142E2-DFF2-41B0-BD98-44DA9E80E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AEA0-9643-435F-BB7D-8AC4B3BC9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34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40F1B-79AA-46BD-B5EA-62EA6310D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B19874-E22D-42C9-8B2B-CBD524E14D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2F2B8-1D3F-44E9-BFAC-922574FD7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14C76-E272-4CC4-A670-45DF6AB49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FF5E-6EE3-42F4-9022-D190EC07F44F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EBB91-2899-4003-8F0D-9D7E7FFFA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AC83E-5900-46C5-89CD-9A6856B75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AEA0-9643-435F-BB7D-8AC4B3BC9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36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A6FEAE-B540-4419-A2B9-53E7142F4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6249D-E0F6-4B26-86EB-A20061B73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67290-1A74-4D95-9AE7-35D17AACEF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9FF5E-6EE3-42F4-9022-D190EC07F44F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B3BC5-5BEB-49FC-BB8D-CC04CBC7FF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B401D-51E3-49F8-976A-9CF009A99D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AAEA0-9643-435F-BB7D-8AC4B3BC9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AA26C-D310-4EE7-AADA-6FDB54AF3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476" y="265876"/>
            <a:ext cx="10221044" cy="846390"/>
          </a:xfrm>
        </p:spPr>
        <p:txBody>
          <a:bodyPr/>
          <a:lstStyle/>
          <a:p>
            <a:r>
              <a:rPr lang="en-US" dirty="0">
                <a:solidFill>
                  <a:srgbClr val="1BAFC4"/>
                </a:solidFill>
              </a:rPr>
              <a:t>Opp</a:t>
            </a:r>
            <a:r>
              <a:rPr lang="en-US" dirty="0">
                <a:solidFill>
                  <a:srgbClr val="C31717"/>
                </a:solidFill>
              </a:rPr>
              <a:t>ortunity: </a:t>
            </a:r>
            <a:r>
              <a:rPr lang="en-US" dirty="0"/>
              <a:t>U.S. Energy Capacity growth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F8A4F5-C8EB-4688-9EE6-7BA690B01F6C}"/>
              </a:ext>
            </a:extLst>
          </p:cNvPr>
          <p:cNvSpPr/>
          <p:nvPr/>
        </p:nvSpPr>
        <p:spPr>
          <a:xfrm>
            <a:off x="1350689" y="1501044"/>
            <a:ext cx="31576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Current U.S. Plant Capacity</a:t>
            </a:r>
          </a:p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1,181,363MW</a:t>
            </a:r>
          </a:p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0F0821-76C6-4FCA-84A7-7469B6FA70B4}"/>
              </a:ext>
            </a:extLst>
          </p:cNvPr>
          <p:cNvSpPr/>
          <p:nvPr/>
        </p:nvSpPr>
        <p:spPr>
          <a:xfrm>
            <a:off x="7199686" y="1502825"/>
            <a:ext cx="38546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Planned U.S. Plant Capacity</a:t>
            </a:r>
          </a:p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112,345MW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58ADB42-27DD-4240-8D0B-41EA824D3632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26088" y="2302344"/>
          <a:ext cx="5606892" cy="3459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561769C-0FBE-449C-9B1D-166E7F83EBA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476182" y="2360018"/>
          <a:ext cx="5301688" cy="3439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09073CA4-2E6D-49A8-A34F-9D8245E8FC01}"/>
              </a:ext>
            </a:extLst>
          </p:cNvPr>
          <p:cNvSpPr/>
          <p:nvPr/>
        </p:nvSpPr>
        <p:spPr>
          <a:xfrm>
            <a:off x="1156391" y="5988696"/>
            <a:ext cx="39694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US Energy Information Administration, EIA.gov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1200" dirty="0"/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482F323-7918-4EB4-943F-27E6C8B5AA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807" y="1836902"/>
            <a:ext cx="2930286" cy="1665379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2F953B38-E0D4-4F1E-ABC7-FEFB531E52CA}"/>
              </a:ext>
            </a:extLst>
          </p:cNvPr>
          <p:cNvSpPr/>
          <p:nvPr/>
        </p:nvSpPr>
        <p:spPr>
          <a:xfrm>
            <a:off x="5259679" y="1755453"/>
            <a:ext cx="1591037" cy="1609634"/>
          </a:xfrm>
          <a:prstGeom prst="ellipse">
            <a:avLst/>
          </a:prstGeom>
          <a:solidFill>
            <a:srgbClr val="C31717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10F986-6F37-4806-A19D-DCA268108FCE}"/>
              </a:ext>
            </a:extLst>
          </p:cNvPr>
          <p:cNvSpPr txBox="1"/>
          <p:nvPr/>
        </p:nvSpPr>
        <p:spPr>
          <a:xfrm>
            <a:off x="5468470" y="2736030"/>
            <a:ext cx="11964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over next 10 years</a:t>
            </a:r>
          </a:p>
        </p:txBody>
      </p:sp>
      <p:grpSp>
        <p:nvGrpSpPr>
          <p:cNvPr id="16" name="Group 25">
            <a:extLst>
              <a:ext uri="{FF2B5EF4-FFF2-40B4-BE49-F238E27FC236}">
                <a16:creationId xmlns:a16="http://schemas.microsoft.com/office/drawing/2014/main" id="{375F32DC-E7D0-4BCA-838E-88DE057A7A0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456512" y="2022145"/>
            <a:ext cx="358503" cy="665283"/>
            <a:chOff x="2555" y="2201"/>
            <a:chExt cx="875" cy="1605"/>
          </a:xfrm>
          <a:solidFill>
            <a:schemeClr val="bg1"/>
          </a:solidFill>
        </p:grpSpPr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A97A27CE-0764-4773-979E-769467B66B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35" y="2201"/>
              <a:ext cx="315" cy="313"/>
            </a:xfrm>
            <a:custGeom>
              <a:avLst/>
              <a:gdLst>
                <a:gd name="T0" fmla="*/ 129 w 258"/>
                <a:gd name="T1" fmla="*/ 258 h 258"/>
                <a:gd name="T2" fmla="*/ 258 w 258"/>
                <a:gd name="T3" fmla="*/ 129 h 258"/>
                <a:gd name="T4" fmla="*/ 129 w 258"/>
                <a:gd name="T5" fmla="*/ 0 h 258"/>
                <a:gd name="T6" fmla="*/ 0 w 258"/>
                <a:gd name="T7" fmla="*/ 129 h 258"/>
                <a:gd name="T8" fmla="*/ 129 w 258"/>
                <a:gd name="T9" fmla="*/ 258 h 258"/>
                <a:gd name="T10" fmla="*/ 129 w 258"/>
                <a:gd name="T11" fmla="*/ 258 h 258"/>
                <a:gd name="T12" fmla="*/ 129 w 258"/>
                <a:gd name="T13" fmla="*/ 25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258">
                  <a:moveTo>
                    <a:pt x="129" y="258"/>
                  </a:moveTo>
                  <a:cubicBezTo>
                    <a:pt x="200" y="258"/>
                    <a:pt x="258" y="200"/>
                    <a:pt x="258" y="129"/>
                  </a:cubicBezTo>
                  <a:cubicBezTo>
                    <a:pt x="258" y="58"/>
                    <a:pt x="200" y="0"/>
                    <a:pt x="129" y="0"/>
                  </a:cubicBezTo>
                  <a:cubicBezTo>
                    <a:pt x="58" y="0"/>
                    <a:pt x="0" y="58"/>
                    <a:pt x="0" y="129"/>
                  </a:cubicBezTo>
                  <a:cubicBezTo>
                    <a:pt x="0" y="200"/>
                    <a:pt x="58" y="258"/>
                    <a:pt x="129" y="258"/>
                  </a:cubicBezTo>
                  <a:close/>
                  <a:moveTo>
                    <a:pt x="129" y="258"/>
                  </a:moveTo>
                  <a:cubicBezTo>
                    <a:pt x="129" y="258"/>
                    <a:pt x="129" y="258"/>
                    <a:pt x="129" y="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7">
              <a:extLst>
                <a:ext uri="{FF2B5EF4-FFF2-40B4-BE49-F238E27FC236}">
                  <a16:creationId xmlns:a16="http://schemas.microsoft.com/office/drawing/2014/main" id="{76D52E2B-D35F-4576-A067-5685BC5ABD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55" y="2546"/>
              <a:ext cx="875" cy="1260"/>
            </a:xfrm>
            <a:custGeom>
              <a:avLst/>
              <a:gdLst>
                <a:gd name="T0" fmla="*/ 703 w 716"/>
                <a:gd name="T1" fmla="*/ 435 h 1038"/>
                <a:gd name="T2" fmla="*/ 520 w 716"/>
                <a:gd name="T3" fmla="*/ 32 h 1038"/>
                <a:gd name="T4" fmla="*/ 464 w 716"/>
                <a:gd name="T5" fmla="*/ 0 h 1038"/>
                <a:gd name="T6" fmla="*/ 252 w 716"/>
                <a:gd name="T7" fmla="*/ 0 h 1038"/>
                <a:gd name="T8" fmla="*/ 196 w 716"/>
                <a:gd name="T9" fmla="*/ 32 h 1038"/>
                <a:gd name="T10" fmla="*/ 12 w 716"/>
                <a:gd name="T11" fmla="*/ 435 h 1038"/>
                <a:gd name="T12" fmla="*/ 40 w 716"/>
                <a:gd name="T13" fmla="*/ 508 h 1038"/>
                <a:gd name="T14" fmla="*/ 62 w 716"/>
                <a:gd name="T15" fmla="*/ 513 h 1038"/>
                <a:gd name="T16" fmla="*/ 113 w 716"/>
                <a:gd name="T17" fmla="*/ 480 h 1038"/>
                <a:gd name="T18" fmla="*/ 202 w 716"/>
                <a:gd name="T19" fmla="*/ 286 h 1038"/>
                <a:gd name="T20" fmla="*/ 202 w 716"/>
                <a:gd name="T21" fmla="*/ 495 h 1038"/>
                <a:gd name="T22" fmla="*/ 201 w 716"/>
                <a:gd name="T23" fmla="*/ 496 h 1038"/>
                <a:gd name="T24" fmla="*/ 201 w 716"/>
                <a:gd name="T25" fmla="*/ 972 h 1038"/>
                <a:gd name="T26" fmla="*/ 268 w 716"/>
                <a:gd name="T27" fmla="*/ 1038 h 1038"/>
                <a:gd name="T28" fmla="*/ 334 w 716"/>
                <a:gd name="T29" fmla="*/ 972 h 1038"/>
                <a:gd name="T30" fmla="*/ 334 w 716"/>
                <a:gd name="T31" fmla="*/ 578 h 1038"/>
                <a:gd name="T32" fmla="*/ 382 w 716"/>
                <a:gd name="T33" fmla="*/ 578 h 1038"/>
                <a:gd name="T34" fmla="*/ 382 w 716"/>
                <a:gd name="T35" fmla="*/ 972 h 1038"/>
                <a:gd name="T36" fmla="*/ 448 w 716"/>
                <a:gd name="T37" fmla="*/ 1038 h 1038"/>
                <a:gd name="T38" fmla="*/ 514 w 716"/>
                <a:gd name="T39" fmla="*/ 972 h 1038"/>
                <a:gd name="T40" fmla="*/ 514 w 716"/>
                <a:gd name="T41" fmla="*/ 496 h 1038"/>
                <a:gd name="T42" fmla="*/ 514 w 716"/>
                <a:gd name="T43" fmla="*/ 496 h 1038"/>
                <a:gd name="T44" fmla="*/ 514 w 716"/>
                <a:gd name="T45" fmla="*/ 286 h 1038"/>
                <a:gd name="T46" fmla="*/ 603 w 716"/>
                <a:gd name="T47" fmla="*/ 480 h 1038"/>
                <a:gd name="T48" fmla="*/ 653 w 716"/>
                <a:gd name="T49" fmla="*/ 513 h 1038"/>
                <a:gd name="T50" fmla="*/ 676 w 716"/>
                <a:gd name="T51" fmla="*/ 508 h 1038"/>
                <a:gd name="T52" fmla="*/ 703 w 716"/>
                <a:gd name="T53" fmla="*/ 435 h 1038"/>
                <a:gd name="T54" fmla="*/ 703 w 716"/>
                <a:gd name="T55" fmla="*/ 435 h 1038"/>
                <a:gd name="T56" fmla="*/ 703 w 716"/>
                <a:gd name="T57" fmla="*/ 435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6" h="1038">
                  <a:moveTo>
                    <a:pt x="703" y="435"/>
                  </a:moveTo>
                  <a:cubicBezTo>
                    <a:pt x="520" y="32"/>
                    <a:pt x="520" y="32"/>
                    <a:pt x="520" y="32"/>
                  </a:cubicBezTo>
                  <a:cubicBezTo>
                    <a:pt x="510" y="10"/>
                    <a:pt x="487" y="0"/>
                    <a:pt x="464" y="0"/>
                  </a:cubicBezTo>
                  <a:cubicBezTo>
                    <a:pt x="385" y="0"/>
                    <a:pt x="339" y="0"/>
                    <a:pt x="252" y="0"/>
                  </a:cubicBezTo>
                  <a:cubicBezTo>
                    <a:pt x="229" y="0"/>
                    <a:pt x="206" y="10"/>
                    <a:pt x="196" y="32"/>
                  </a:cubicBezTo>
                  <a:cubicBezTo>
                    <a:pt x="12" y="435"/>
                    <a:pt x="12" y="435"/>
                    <a:pt x="12" y="435"/>
                  </a:cubicBezTo>
                  <a:cubicBezTo>
                    <a:pt x="0" y="462"/>
                    <a:pt x="12" y="495"/>
                    <a:pt x="40" y="508"/>
                  </a:cubicBezTo>
                  <a:cubicBezTo>
                    <a:pt x="47" y="511"/>
                    <a:pt x="55" y="513"/>
                    <a:pt x="62" y="513"/>
                  </a:cubicBezTo>
                  <a:cubicBezTo>
                    <a:pt x="83" y="513"/>
                    <a:pt x="103" y="501"/>
                    <a:pt x="113" y="480"/>
                  </a:cubicBezTo>
                  <a:cubicBezTo>
                    <a:pt x="202" y="286"/>
                    <a:pt x="202" y="286"/>
                    <a:pt x="202" y="286"/>
                  </a:cubicBezTo>
                  <a:cubicBezTo>
                    <a:pt x="202" y="495"/>
                    <a:pt x="202" y="495"/>
                    <a:pt x="202" y="495"/>
                  </a:cubicBezTo>
                  <a:cubicBezTo>
                    <a:pt x="202" y="496"/>
                    <a:pt x="201" y="496"/>
                    <a:pt x="201" y="496"/>
                  </a:cubicBezTo>
                  <a:cubicBezTo>
                    <a:pt x="201" y="972"/>
                    <a:pt x="201" y="972"/>
                    <a:pt x="201" y="972"/>
                  </a:cubicBezTo>
                  <a:cubicBezTo>
                    <a:pt x="201" y="1009"/>
                    <a:pt x="231" y="1038"/>
                    <a:pt x="268" y="1038"/>
                  </a:cubicBezTo>
                  <a:cubicBezTo>
                    <a:pt x="304" y="1038"/>
                    <a:pt x="334" y="1009"/>
                    <a:pt x="334" y="972"/>
                  </a:cubicBezTo>
                  <a:cubicBezTo>
                    <a:pt x="334" y="578"/>
                    <a:pt x="334" y="578"/>
                    <a:pt x="334" y="578"/>
                  </a:cubicBezTo>
                  <a:cubicBezTo>
                    <a:pt x="382" y="578"/>
                    <a:pt x="382" y="578"/>
                    <a:pt x="382" y="578"/>
                  </a:cubicBezTo>
                  <a:cubicBezTo>
                    <a:pt x="382" y="972"/>
                    <a:pt x="382" y="972"/>
                    <a:pt x="382" y="972"/>
                  </a:cubicBezTo>
                  <a:cubicBezTo>
                    <a:pt x="382" y="1009"/>
                    <a:pt x="412" y="1038"/>
                    <a:pt x="448" y="1038"/>
                  </a:cubicBezTo>
                  <a:cubicBezTo>
                    <a:pt x="485" y="1038"/>
                    <a:pt x="514" y="1009"/>
                    <a:pt x="514" y="972"/>
                  </a:cubicBezTo>
                  <a:cubicBezTo>
                    <a:pt x="514" y="496"/>
                    <a:pt x="514" y="496"/>
                    <a:pt x="514" y="496"/>
                  </a:cubicBezTo>
                  <a:cubicBezTo>
                    <a:pt x="514" y="496"/>
                    <a:pt x="514" y="496"/>
                    <a:pt x="514" y="496"/>
                  </a:cubicBezTo>
                  <a:cubicBezTo>
                    <a:pt x="514" y="286"/>
                    <a:pt x="514" y="286"/>
                    <a:pt x="514" y="286"/>
                  </a:cubicBezTo>
                  <a:cubicBezTo>
                    <a:pt x="603" y="480"/>
                    <a:pt x="603" y="480"/>
                    <a:pt x="603" y="480"/>
                  </a:cubicBezTo>
                  <a:cubicBezTo>
                    <a:pt x="612" y="501"/>
                    <a:pt x="632" y="513"/>
                    <a:pt x="653" y="513"/>
                  </a:cubicBezTo>
                  <a:cubicBezTo>
                    <a:pt x="661" y="513"/>
                    <a:pt x="669" y="511"/>
                    <a:pt x="676" y="508"/>
                  </a:cubicBezTo>
                  <a:cubicBezTo>
                    <a:pt x="704" y="495"/>
                    <a:pt x="716" y="462"/>
                    <a:pt x="703" y="435"/>
                  </a:cubicBezTo>
                  <a:close/>
                  <a:moveTo>
                    <a:pt x="703" y="435"/>
                  </a:moveTo>
                  <a:cubicBezTo>
                    <a:pt x="703" y="435"/>
                    <a:pt x="703" y="435"/>
                    <a:pt x="703" y="43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F7659A1D-8F0D-4357-8B5C-4BE3B7BD80DB}"/>
              </a:ext>
            </a:extLst>
          </p:cNvPr>
          <p:cNvSpPr/>
          <p:nvPr/>
        </p:nvSpPr>
        <p:spPr>
          <a:xfrm>
            <a:off x="5579609" y="1997366"/>
            <a:ext cx="11480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+30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million</a:t>
            </a:r>
          </a:p>
        </p:txBody>
      </p:sp>
    </p:spTree>
    <p:extLst>
      <p:ext uri="{BB962C8B-B14F-4D97-AF65-F5344CB8AC3E}">
        <p14:creationId xmlns:p14="http://schemas.microsoft.com/office/powerpoint/2010/main" val="30098310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Opportunity: U.S. Energy Capacity growth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Opportunity: U.S. Energy Capacity growth</dc:title>
  <dc:creator>Antonio Vitti</dc:creator>
  <cp:lastModifiedBy>Antonio Vitti</cp:lastModifiedBy>
  <cp:revision>1</cp:revision>
  <dcterms:created xsi:type="dcterms:W3CDTF">2017-10-20T17:19:20Z</dcterms:created>
  <dcterms:modified xsi:type="dcterms:W3CDTF">2017-10-20T17:20:14Z</dcterms:modified>
</cp:coreProperties>
</file>