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28"/>
  </p:notesMasterIdLst>
  <p:sldIdLst>
    <p:sldId id="256" r:id="rId3"/>
    <p:sldId id="381" r:id="rId4"/>
    <p:sldId id="382" r:id="rId5"/>
    <p:sldId id="383" r:id="rId6"/>
    <p:sldId id="384" r:id="rId7"/>
    <p:sldId id="385" r:id="rId8"/>
    <p:sldId id="388" r:id="rId9"/>
    <p:sldId id="392" r:id="rId10"/>
    <p:sldId id="393" r:id="rId11"/>
    <p:sldId id="390" r:id="rId12"/>
    <p:sldId id="399" r:id="rId13"/>
    <p:sldId id="394" r:id="rId14"/>
    <p:sldId id="395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397" r:id="rId27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8919" autoAdjust="0"/>
  </p:normalViewPr>
  <p:slideViewPr>
    <p:cSldViewPr>
      <p:cViewPr varScale="1">
        <p:scale>
          <a:sx n="98" d="100"/>
          <a:sy n="98" d="100"/>
        </p:scale>
        <p:origin x="19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71974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0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6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again total bugs opening and closing rate is being quite active. More tests I do, more bugs I am able to close.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2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 didn’t change so far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2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8371" y="830943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 /</a:t>
            </a:r>
            <a:r>
              <a:rPr lang="ru-RU" sz="3200" dirty="0">
                <a:solidFill>
                  <a:srgbClr val="0F245F"/>
                </a:solidFill>
                <a:sym typeface="Arial" charset="0"/>
              </a:rPr>
              <a:t> 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b="1" dirty="0"/>
              <a:t>Weekly report </a:t>
            </a:r>
            <a:r>
              <a:rPr lang="en-US" altLang="en-US" b="1" dirty="0" err="1"/>
              <a:t>LumberLads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Gennady Evtodiev</a:t>
            </a:r>
            <a:endParaRPr lang="ru-RU" altLang="en-US" sz="2400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13</a:t>
            </a:r>
            <a:r>
              <a:rPr lang="ru-RU" altLang="en-US" sz="2400" dirty="0"/>
              <a:t>.</a:t>
            </a:r>
            <a:r>
              <a:rPr lang="en-US" altLang="en-US" sz="2400" dirty="0"/>
              <a:t>05</a:t>
            </a:r>
            <a:r>
              <a:rPr lang="ru-RU" altLang="en-US" sz="2400" dirty="0"/>
              <a:t>.201</a:t>
            </a:r>
            <a:r>
              <a:rPr lang="en-US" altLang="en-US" sz="2400" dirty="0"/>
              <a:t>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Метрики по качеству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CAA2F6-8AF3-404D-99D4-36731956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6"/>
            <a:ext cx="4876800" cy="29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253521D-2FD8-406B-A2CC-3DC4DE9D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18751"/>
            <a:ext cx="5257800" cy="313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9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A7826A2-E071-49E7-8A02-82DEF70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11</a:t>
            </a:fld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CA3DFC-5347-446E-963B-E2C61CF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Метрики по качеству</a:t>
            </a:r>
            <a:endParaRPr lang="en-US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F7328DC-4E3D-49B9-AA74-932076EF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Here we can see that more lines of codes I have, less defects density I have, so this number will only get smaller with time hopefully. To compare I used to have 67.4 defects ratio at one point which is very high due to a low amount of code, now this number is 6.7 which is very good and satisfying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90FF60-F12D-45FB-A1D5-A5B42050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63000" cy="344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4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Риски и Проблемы </a:t>
            </a:r>
            <a:r>
              <a:rPr lang="en-US" sz="2800" dirty="0"/>
              <a:t>/ Risks and Issues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9984F36-35D0-43C2-81C2-2A0B49374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00980"/>
              </p:ext>
            </p:extLst>
          </p:nvPr>
        </p:nvGraphicFramePr>
        <p:xfrm>
          <a:off x="1447800" y="1447800"/>
          <a:ext cx="6067425" cy="469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8665">
                  <a:extLst>
                    <a:ext uri="{9D8B030D-6E8A-4147-A177-3AD203B41FA5}">
                      <a16:colId xmlns:a16="http://schemas.microsoft.com/office/drawing/2014/main" val="138532616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981749092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3801331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Risk/</a:t>
                      </a:r>
                      <a:r>
                        <a:rPr lang="ru-RU" sz="1000">
                          <a:effectLst/>
                        </a:rPr>
                        <a:t>Риск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Possibility(1-5)</a:t>
                      </a:r>
                      <a:r>
                        <a:rPr lang="ru-RU" sz="1000">
                          <a:effectLst/>
                        </a:rPr>
                        <a:t>/Вероятность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Effect on the project, possible solution/</a:t>
                      </a:r>
                      <a:r>
                        <a:rPr lang="ru-RU" sz="1000">
                          <a:effectLst/>
                        </a:rPr>
                        <a:t>Влияние на проект</a:t>
                      </a:r>
                      <a:r>
                        <a:rPr lang="en-US" sz="1000">
                          <a:effectLst/>
                        </a:rPr>
                        <a:t>, </a:t>
                      </a:r>
                      <a:r>
                        <a:rPr lang="ru-RU" sz="1000">
                          <a:effectLst/>
                        </a:rPr>
                        <a:t>возможные решения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94182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Health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the speed and later quality of the project. Postpone the dates of report and so on. I will try to catch up with timing and work faster or more when healed up.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31357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Other classes and work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20320" marR="2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all the due dates and increase the possibility of mistakes and bugs due to trying to catch up. Work more, sleep less, try to work faster.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302138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Technical issues with hardware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20320" marR="2540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will delay all the due dates.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 shall try to take care of my hardware and upgrade in timely manner.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8837521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Third-party code won’t be working properly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More time on learning and fixing. A slight delay in overall work. Might downgrade the functionality.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5086588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Third-party servers don’t work properly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Just delay in deployment and integration.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12592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enough resources to complete desired features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Slight changes in the design and planning. Communication with client upon those questions.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366374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Family business related issues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 the overkill on the weeks where I have time and get done as much as possible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Noto Sans CJK SC Regular"/>
                        <a:cs typeface="Lohit Devanagari"/>
                      </a:endParaRPr>
                    </a:p>
                  </a:txBody>
                  <a:tcPr marL="57150" marR="63500" marT="63500" marB="63500"/>
                </a:tc>
                <a:extLst>
                  <a:ext uri="{0D108BD9-81ED-4DB2-BD59-A6C34878D82A}">
                    <a16:rowId xmlns:a16="http://schemas.microsoft.com/office/drawing/2014/main" val="208446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9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pPr fontAlgn="t"/>
            <a:r>
              <a:rPr lang="en-US" sz="2800" dirty="0"/>
              <a:t>Fix bugs</a:t>
            </a:r>
          </a:p>
          <a:p>
            <a:pPr fontAlgn="t"/>
            <a:r>
              <a:rPr lang="en-US" dirty="0"/>
              <a:t>Test new features</a:t>
            </a:r>
          </a:p>
          <a:p>
            <a:pPr fontAlgn="t"/>
            <a:r>
              <a:rPr lang="en-US" dirty="0"/>
              <a:t>Think about improvements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/>
              <a:t>Планы На Следующий Отчетный Период</a:t>
            </a:r>
            <a:r>
              <a:rPr lang="en-US" sz="2800" dirty="0"/>
              <a:t> / </a:t>
            </a:r>
            <a:r>
              <a:rPr lang="ru-RU" sz="2800" dirty="0"/>
              <a:t>     </a:t>
            </a:r>
            <a:r>
              <a:rPr lang="en-US" sz="2800" dirty="0"/>
              <a:t>Plans for future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03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дерево, внешний, снег&#10;&#10;Автоматически созданное описание">
            <a:extLst>
              <a:ext uri="{FF2B5EF4-FFF2-40B4-BE49-F238E27FC236}">
                <a16:creationId xmlns:a16="http://schemas.microsoft.com/office/drawing/2014/main" id="{5E86454D-E3BF-4334-9727-E0B89BABD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687604-9D7B-4302-B05A-8F83B33B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8118235-0F7C-4C49-9E47-68A204B00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088"/>
            <a:ext cx="9144000" cy="574191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C69DED-55B7-44E4-AE1D-2CC3C66D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7CE7EF89-113C-49D5-856E-030301D0E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45467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E07D8E-14CD-4EE7-9BA2-ABFC83B9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DD35BA-993B-43BB-8316-88C9F153A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EBE353-4012-4033-A536-12C2649F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17</a:t>
            </a:fld>
            <a:endParaRPr lang="en-US"/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7823829-55BE-40E9-9B7C-132140E97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B42948E-9861-4E4B-B4A6-FD506CC8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D3B6AA-C5EC-46FA-81B8-9BFC68C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2B9B184-B551-4671-B260-80B58DC29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1" y="1374843"/>
            <a:ext cx="9144000" cy="54864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0B8E72-C507-4B85-AE07-873EA62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/>
              <a:t>Описание проекта</a:t>
            </a:r>
            <a:r>
              <a:rPr lang="en-US" sz="2800" dirty="0"/>
              <a:t> /</a:t>
            </a:r>
            <a:r>
              <a:rPr lang="ru-RU" sz="2800" dirty="0"/>
              <a:t> </a:t>
            </a:r>
            <a:r>
              <a:rPr lang="en-US" sz="2800" dirty="0"/>
              <a:t>Project CHARTER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/>
          <a:lstStyle/>
          <a:p>
            <a:pPr>
              <a:buFont typeface="Arial" pitchFamily="34" charset="0"/>
              <a:buChar char="•"/>
            </a:pPr>
            <a:r>
              <a:rPr lang="ru-RU" dirty="0"/>
              <a:t>Цели и видение проекта</a:t>
            </a:r>
            <a:r>
              <a:rPr lang="en-US" dirty="0"/>
              <a:t> / Project goals and vision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Interactive web site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Working with real clients for real lumber company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  <a:r>
              <a:rPr lang="en-US" dirty="0"/>
              <a:t> / Project description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Buy and store lumber in multiple destinations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Cut logs of different dimensions into lumber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ECE403-139D-4D82-8FF6-73D3309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20</a:t>
            </a:fld>
            <a:endParaRPr lang="en-US"/>
          </a:p>
        </p:txBody>
      </p:sp>
      <p:pic>
        <p:nvPicPr>
          <p:cNvPr id="10" name="Объект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C9DE347-380E-4CB3-B925-2A31338B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1"/>
            <a:ext cx="9144000" cy="5791199"/>
          </a:xfrm>
        </p:spPr>
      </p:pic>
    </p:spTree>
    <p:extLst>
      <p:ext uri="{BB962C8B-B14F-4D97-AF65-F5344CB8AC3E}">
        <p14:creationId xmlns:p14="http://schemas.microsoft.com/office/powerpoint/2010/main" val="347833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43BE403-7417-4B5B-A93E-40A484D07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04"/>
            <a:ext cx="9144000" cy="5226896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E05B5F-9AD0-4A96-A5BD-1DDED99F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0EB5D4-DC9C-45BD-8417-A7405E7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22</a:t>
            </a:fld>
            <a:endParaRPr lang="en-US"/>
          </a:p>
        </p:txBody>
      </p:sp>
      <p:pic>
        <p:nvPicPr>
          <p:cNvPr id="16" name="Объект 1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F32577D-93AC-4FF2-BEEC-66FBBD8ED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200"/>
            <a:ext cx="9144001" cy="5638800"/>
          </a:xfrm>
        </p:spPr>
      </p:pic>
    </p:spTree>
    <p:extLst>
      <p:ext uri="{BB962C8B-B14F-4D97-AF65-F5344CB8AC3E}">
        <p14:creationId xmlns:p14="http://schemas.microsoft.com/office/powerpoint/2010/main" val="296530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1CD28A43-21F7-48DE-A1E5-84FC61E04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50217"/>
            <a:ext cx="9144001" cy="540778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42557A-47A8-4D42-960F-AF6E753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, монитор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6B20F2DC-03D8-410A-9675-659B087C5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68"/>
            <a:ext cx="9144000" cy="558793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1C85455-25A6-4159-BE55-93C708D8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/>
              <a:t>Архитектура, техническое решение </a:t>
            </a:r>
            <a:r>
              <a:rPr lang="en-US" sz="2800" dirty="0"/>
              <a:t>/ Architecture, high level design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525963"/>
          </a:xfrm>
        </p:spPr>
        <p:txBody>
          <a:bodyPr lIns="80147" tIns="40074" rIns="80147" bIns="40074"/>
          <a:lstStyle/>
          <a:p>
            <a:r>
              <a:rPr lang="en-US" dirty="0" err="1"/>
              <a:t>Github</a:t>
            </a:r>
            <a:r>
              <a:rPr lang="en-US" dirty="0"/>
              <a:t>, MySQL server, php server</a:t>
            </a:r>
          </a:p>
          <a:p>
            <a:r>
              <a:rPr lang="en-US" dirty="0"/>
              <a:t>PHP, </a:t>
            </a:r>
            <a:r>
              <a:rPr lang="en-US" dirty="0" err="1"/>
              <a:t>Javascript</a:t>
            </a:r>
            <a:r>
              <a:rPr lang="en-US" dirty="0"/>
              <a:t>, HTML, CSS, SQL</a:t>
            </a:r>
          </a:p>
          <a:p>
            <a:r>
              <a:rPr lang="en-US" dirty="0"/>
              <a:t>Heroku or any other free host to deploy the project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/>
              <a:t>Организационная структура</a:t>
            </a:r>
            <a:r>
              <a:rPr lang="en-US" sz="2800" dirty="0"/>
              <a:t> / Organizational Structure</a:t>
            </a:r>
            <a:endParaRPr lang="ru-RU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025DF-5606-456C-9C65-6F64A2109E65}"/>
              </a:ext>
            </a:extLst>
          </p:cNvPr>
          <p:cNvSpPr txBox="1"/>
          <p:nvPr/>
        </p:nvSpPr>
        <p:spPr>
          <a:xfrm>
            <a:off x="609600" y="13716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Project manager, Designer, Developer, Tester: Gennady Evtodiev</a:t>
            </a:r>
          </a:p>
          <a:p>
            <a:pPr algn="l"/>
            <a:r>
              <a:rPr lang="en-US" sz="2400" dirty="0"/>
              <a:t>The owner and client: Evgeniy </a:t>
            </a:r>
            <a:r>
              <a:rPr lang="en-US" sz="2400" dirty="0" err="1"/>
              <a:t>Philipov</a:t>
            </a:r>
            <a:endParaRPr lang="en-US" sz="2400" dirty="0"/>
          </a:p>
          <a:p>
            <a:pPr algn="l"/>
            <a:r>
              <a:rPr lang="en-US" sz="2400" dirty="0"/>
              <a:t>Budget: 170 hours</a:t>
            </a:r>
          </a:p>
        </p:txBody>
      </p: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/>
              <a:t>Коммуникационная Модель</a:t>
            </a:r>
            <a:r>
              <a:rPr lang="en-US" sz="2800" dirty="0"/>
              <a:t> / Communication Model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/>
              <a:t>Everyday brainstorm on my own of what I have accomplished and what still have to be done. Progress check up</a:t>
            </a:r>
            <a:endParaRPr lang="ru-RU" dirty="0"/>
          </a:p>
          <a:p>
            <a:r>
              <a:rPr lang="en-US" dirty="0"/>
              <a:t>Weekly reports to a client</a:t>
            </a:r>
          </a:p>
          <a:p>
            <a:r>
              <a:rPr lang="en-US" dirty="0"/>
              <a:t>Weekly presentation of the project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 lnSpcReduction="10000"/>
          </a:bodyPr>
          <a:lstStyle/>
          <a:p>
            <a:r>
              <a:rPr lang="en-US" dirty="0"/>
              <a:t>Kick off, SOW, PMP</a:t>
            </a:r>
          </a:p>
          <a:p>
            <a:r>
              <a:rPr lang="en-US" dirty="0"/>
              <a:t>Finished database and testing it.</a:t>
            </a:r>
          </a:p>
          <a:p>
            <a:r>
              <a:rPr lang="en-US" dirty="0"/>
              <a:t>2968 lines of code so far what I have done</a:t>
            </a:r>
          </a:p>
          <a:p>
            <a:r>
              <a:rPr lang="en-US" dirty="0"/>
              <a:t>Front page, Uploading documents with dimensions page</a:t>
            </a:r>
          </a:p>
          <a:p>
            <a:r>
              <a:rPr lang="en-US" dirty="0"/>
              <a:t>Inventory page and connecting to database</a:t>
            </a:r>
          </a:p>
          <a:p>
            <a:r>
              <a:rPr lang="en-US" dirty="0"/>
              <a:t>Lumber order page</a:t>
            </a:r>
          </a:p>
          <a:p>
            <a:r>
              <a:rPr lang="en-US" dirty="0"/>
              <a:t>Recipe page</a:t>
            </a:r>
          </a:p>
          <a:p>
            <a:r>
              <a:rPr lang="en-US" dirty="0"/>
              <a:t>Cutting wood option</a:t>
            </a:r>
          </a:p>
          <a:p>
            <a:r>
              <a:rPr lang="en-US" dirty="0"/>
              <a:t>Updating database ability</a:t>
            </a:r>
          </a:p>
          <a:p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Отчетного Периода</a:t>
            </a:r>
            <a:r>
              <a:rPr lang="en-US" sz="2800" dirty="0"/>
              <a:t> / Key Accomplishments For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r>
              <a:rPr lang="en-US" sz="2800" dirty="0"/>
              <a:t> /Schedule Accuracy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49906"/>
              </p:ext>
            </p:extLst>
          </p:nvPr>
        </p:nvGraphicFramePr>
        <p:xfrm>
          <a:off x="457200" y="1219200"/>
          <a:ext cx="8458200" cy="2471004"/>
        </p:xfrm>
        <a:graphic>
          <a:graphicData uri="http://schemas.openxmlformats.org/drawingml/2006/table">
            <a:tbl>
              <a:tblPr/>
              <a:tblGrid>
                <a:gridCol w="444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5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&lt;n&gt;%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connecting database to a project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22-04-2019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22-04-2019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page with inventory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22-04-2019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22-04-2019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function to order lumber, ability to store lumber and update database after cut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29-04-2019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29-04-2019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Finished Algorithm of the most efficient cut, tested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29-04-2019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29-04-2019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60536"/>
              </p:ext>
            </p:extLst>
          </p:nvPr>
        </p:nvGraphicFramePr>
        <p:xfrm>
          <a:off x="446506" y="3429000"/>
          <a:ext cx="8468894" cy="2558144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&lt;n&gt;%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DD-MMM-YYYY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2000" dirty="0">
                          <a:latin typeface="Arial Narrow" panose="020B0606020202030204" pitchFamily="34" charset="0"/>
                        </a:rPr>
                        <a:t>Creating order function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2000" dirty="0">
                          <a:latin typeface="Arial Narrow" panose="020B0606020202030204" pitchFamily="34" charset="0"/>
                        </a:rPr>
                        <a:t>Create page recipes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06-05-2019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latin typeface="Arial Narrow" panose="020B0606020202030204" pitchFamily="34" charset="0"/>
                        </a:rPr>
                        <a:t>Ability to check recipe by number</a:t>
                      </a:r>
                      <a:endParaRPr lang="ru-RU" sz="20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Connect recipes to database for update and functionality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>
                          <a:effectLst/>
                          <a:latin typeface="Arial Narrow"/>
                        </a:rPr>
                        <a:t>13-05-2019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4849686"/>
            <a:ext cx="6773199" cy="118892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Now we can see that my ratio is very good and LOC exceeded total efforts and bugs and summary which I am very happy with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D50DF-F38F-4A44-9904-DBA7D20A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9"/>
            <a:ext cx="9144000" cy="37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4152" y="4920836"/>
            <a:ext cx="6773199" cy="1188926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 marL="300552" indent="-300552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So, we can see that as more I code the more bugs I create and more bugs I have to fix. So far fixed all new and old ones</a:t>
            </a:r>
            <a:endParaRPr lang="ru-RU" sz="2400" dirty="0">
              <a:solidFill>
                <a:srgbClr val="00B05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DEE5BE-076F-43A4-8CB2-6D4C9ED3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1" y="755099"/>
            <a:ext cx="7010400" cy="424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09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</TotalTime>
  <Words>725</Words>
  <Application>Microsoft Office PowerPoint</Application>
  <PresentationFormat>Экран (4:3)</PresentationFormat>
  <Paragraphs>166</Paragraphs>
  <Slides>25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Calibri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/ Software Engineering</vt:lpstr>
      <vt:lpstr>Описание проекта / Project CHARTER</vt:lpstr>
      <vt:lpstr>Архитектура, техническое решение / Architecture, high level design</vt:lpstr>
      <vt:lpstr>Организационная структура / Organizational Structure</vt:lpstr>
      <vt:lpstr>Коммуникационная Модель / Communication Model</vt:lpstr>
      <vt:lpstr>Основные Достижения Отчетного Периода / Key Accomplishments For Reporting Period</vt:lpstr>
      <vt:lpstr>Выполнение Графика /Schedule Accuracy</vt:lpstr>
      <vt:lpstr>Разработка</vt:lpstr>
      <vt:lpstr>Тестирование</vt:lpstr>
      <vt:lpstr>Метрики по качеству</vt:lpstr>
      <vt:lpstr>Метрики по качеству</vt:lpstr>
      <vt:lpstr>Риски и Проблемы / Risks and Issues</vt:lpstr>
      <vt:lpstr>Планы На Следующий Отчетный Период /      Plans for future Reporting Period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Gennady Evtodiev</cp:lastModifiedBy>
  <cp:revision>507</cp:revision>
  <cp:lastPrinted>1601-01-01T00:00:00Z</cp:lastPrinted>
  <dcterms:created xsi:type="dcterms:W3CDTF">1601-01-01T00:00:00Z</dcterms:created>
  <dcterms:modified xsi:type="dcterms:W3CDTF">2019-05-12T19:22:28Z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